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62" r:id="rId4"/>
  </p:sldMasterIdLst>
  <p:notesMasterIdLst>
    <p:notesMasterId r:id="rId37"/>
  </p:notesMasterIdLst>
  <p:handoutMasterIdLst>
    <p:handoutMasterId r:id="rId38"/>
  </p:handoutMasterIdLst>
  <p:sldIdLst>
    <p:sldId id="1166" r:id="rId5"/>
    <p:sldId id="1261" r:id="rId6"/>
    <p:sldId id="1229" r:id="rId7"/>
    <p:sldId id="1245" r:id="rId8"/>
    <p:sldId id="1244" r:id="rId9"/>
    <p:sldId id="1258" r:id="rId10"/>
    <p:sldId id="1256" r:id="rId11"/>
    <p:sldId id="1230" r:id="rId12"/>
    <p:sldId id="1246" r:id="rId13"/>
    <p:sldId id="1247" r:id="rId14"/>
    <p:sldId id="1248" r:id="rId15"/>
    <p:sldId id="1249" r:id="rId16"/>
    <p:sldId id="1250" r:id="rId17"/>
    <p:sldId id="1251" r:id="rId18"/>
    <p:sldId id="1252" r:id="rId19"/>
    <p:sldId id="1259" r:id="rId20"/>
    <p:sldId id="1260" r:id="rId21"/>
    <p:sldId id="1253" r:id="rId22"/>
    <p:sldId id="1254" r:id="rId23"/>
    <p:sldId id="1255" r:id="rId24"/>
    <p:sldId id="1265" r:id="rId25"/>
    <p:sldId id="1266" r:id="rId26"/>
    <p:sldId id="1267" r:id="rId27"/>
    <p:sldId id="1268" r:id="rId28"/>
    <p:sldId id="1269" r:id="rId29"/>
    <p:sldId id="1270" r:id="rId30"/>
    <p:sldId id="1271" r:id="rId31"/>
    <p:sldId id="1272" r:id="rId32"/>
    <p:sldId id="1262" r:id="rId33"/>
    <p:sldId id="1264" r:id="rId34"/>
    <p:sldId id="1263" r:id="rId35"/>
    <p:sldId id="1257" r:id="rId36"/>
  </p:sldIdLst>
  <p:sldSz cx="9144000" cy="5143500" type="screen16x9"/>
  <p:notesSz cx="6954838" cy="11984038"/>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8" pos="4584" userDrawn="1">
          <p15:clr>
            <a:srgbClr val="A4A3A4"/>
          </p15:clr>
        </p15:guide>
        <p15:guide id="9" orient="horz" pos="1020" userDrawn="1">
          <p15:clr>
            <a:srgbClr val="A4A3A4"/>
          </p15:clr>
        </p15:guide>
        <p15:guide id="10" orient="horz" pos="3084" userDrawn="1">
          <p15:clr>
            <a:srgbClr val="A4A3A4"/>
          </p15:clr>
        </p15:guide>
        <p15:guide id="11" pos="1560" userDrawn="1">
          <p15:clr>
            <a:srgbClr val="A4A3A4"/>
          </p15:clr>
        </p15:guide>
      </p15:sldGuideLst>
    </p:ext>
    <p:ext uri="{2D200454-40CA-4A62-9FC3-DE9A4176ACB9}">
      <p15:notesGuideLst xmlns:p15="http://schemas.microsoft.com/office/powerpoint/2012/main">
        <p15:guide id="1" orient="horz" pos="3775">
          <p15:clr>
            <a:srgbClr val="A4A3A4"/>
          </p15:clr>
        </p15:guide>
        <p15:guide id="2" pos="219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5F58"/>
    <a:srgbClr val="60ACB2"/>
    <a:srgbClr val="C3B841"/>
    <a:srgbClr val="0072C8"/>
    <a:srgbClr val="B6472A"/>
    <a:srgbClr val="9C3C24"/>
    <a:srgbClr val="FFFFFF"/>
    <a:srgbClr val="F2F2F2"/>
    <a:srgbClr val="E8E8E8"/>
    <a:srgbClr val="DEDE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015" autoAdjust="0"/>
    <p:restoredTop sz="83840" autoAdjust="0"/>
  </p:normalViewPr>
  <p:slideViewPr>
    <p:cSldViewPr snapToGrid="0" snapToObjects="1">
      <p:cViewPr varScale="1">
        <p:scale>
          <a:sx n="173" d="100"/>
          <a:sy n="173" d="100"/>
        </p:scale>
        <p:origin x="1400" y="184"/>
      </p:cViewPr>
      <p:guideLst>
        <p:guide pos="4584"/>
        <p:guide orient="horz" pos="1020"/>
        <p:guide orient="horz" pos="3084"/>
        <p:guide pos="1560"/>
      </p:guideLst>
    </p:cSldViewPr>
  </p:slideViewPr>
  <p:outlineViewPr>
    <p:cViewPr>
      <p:scale>
        <a:sx n="33" d="100"/>
        <a:sy n="33" d="100"/>
      </p:scale>
      <p:origin x="0" y="0"/>
    </p:cViewPr>
  </p:outlineViewPr>
  <p:notesTextViewPr>
    <p:cViewPr>
      <p:scale>
        <a:sx n="3" d="2"/>
        <a:sy n="3" d="2"/>
      </p:scale>
      <p:origin x="0" y="0"/>
    </p:cViewPr>
  </p:notesTextViewPr>
  <p:sorterViewPr>
    <p:cViewPr>
      <p:scale>
        <a:sx n="50" d="100"/>
        <a:sy n="50" d="100"/>
      </p:scale>
      <p:origin x="0" y="-12504"/>
    </p:cViewPr>
  </p:sorterViewPr>
  <p:notesViewPr>
    <p:cSldViewPr snapToGrid="0" snapToObjects="1">
      <p:cViewPr varScale="1">
        <p:scale>
          <a:sx n="71" d="100"/>
          <a:sy n="71" d="100"/>
        </p:scale>
        <p:origin x="2490" y="66"/>
      </p:cViewPr>
      <p:guideLst>
        <p:guide orient="horz" pos="3775"/>
        <p:guide pos="2191"/>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gs" Target="tags/tag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14291" cy="598382"/>
          </a:xfrm>
          <a:prstGeom prst="rect">
            <a:avLst/>
          </a:prstGeom>
        </p:spPr>
        <p:txBody>
          <a:bodyPr vert="horz" lIns="91029" tIns="45514" rIns="91029" bIns="45514" rtlCol="0"/>
          <a:lstStyle>
            <a:lvl1pPr algn="l">
              <a:defRPr sz="1200"/>
            </a:lvl1pPr>
          </a:lstStyle>
          <a:p>
            <a:endParaRPr lang="en-US" dirty="0"/>
          </a:p>
        </p:txBody>
      </p:sp>
      <p:sp>
        <p:nvSpPr>
          <p:cNvPr id="3" name="Date Placeholder 2"/>
          <p:cNvSpPr>
            <a:spLocks noGrp="1"/>
          </p:cNvSpPr>
          <p:nvPr>
            <p:ph type="dt" sz="quarter" idx="1"/>
          </p:nvPr>
        </p:nvSpPr>
        <p:spPr>
          <a:xfrm>
            <a:off x="3938969" y="0"/>
            <a:ext cx="3014291" cy="598382"/>
          </a:xfrm>
          <a:prstGeom prst="rect">
            <a:avLst/>
          </a:prstGeom>
        </p:spPr>
        <p:txBody>
          <a:bodyPr vert="horz" lIns="91029" tIns="45514" rIns="91029" bIns="45514" rtlCol="0"/>
          <a:lstStyle>
            <a:lvl1pPr algn="r">
              <a:defRPr sz="1200"/>
            </a:lvl1pPr>
          </a:lstStyle>
          <a:p>
            <a:fld id="{6409546D-DFD5-46A7-815A-6BCFC386DBA8}" type="datetime1">
              <a:rPr lang="en-US" smtClean="0"/>
              <a:t>2/2/18</a:t>
            </a:fld>
            <a:endParaRPr lang="en-US" dirty="0"/>
          </a:p>
        </p:txBody>
      </p:sp>
      <p:sp>
        <p:nvSpPr>
          <p:cNvPr id="4" name="Footer Placeholder 3"/>
          <p:cNvSpPr>
            <a:spLocks noGrp="1"/>
          </p:cNvSpPr>
          <p:nvPr>
            <p:ph type="ftr" sz="quarter" idx="2"/>
          </p:nvPr>
        </p:nvSpPr>
        <p:spPr>
          <a:xfrm>
            <a:off x="1" y="11383607"/>
            <a:ext cx="3014291" cy="598382"/>
          </a:xfrm>
          <a:prstGeom prst="rect">
            <a:avLst/>
          </a:prstGeom>
        </p:spPr>
        <p:txBody>
          <a:bodyPr vert="horz" lIns="91029" tIns="45514" rIns="91029" bIns="45514"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38969" y="11383607"/>
            <a:ext cx="3014291" cy="598382"/>
          </a:xfrm>
          <a:prstGeom prst="rect">
            <a:avLst/>
          </a:prstGeom>
        </p:spPr>
        <p:txBody>
          <a:bodyPr vert="horz" lIns="91029" tIns="45514" rIns="91029" bIns="45514" rtlCol="0" anchor="b"/>
          <a:lstStyle>
            <a:lvl1pPr algn="r">
              <a:defRPr sz="1200"/>
            </a:lvl1pPr>
          </a:lstStyle>
          <a:p>
            <a:fld id="{5C665FA2-C151-4662-A2E4-7CE245007D67}" type="slidenum">
              <a:rPr lang="en-US" smtClean="0"/>
              <a:t>‹#›</a:t>
            </a:fld>
            <a:endParaRPr lang="en-US" dirty="0"/>
          </a:p>
        </p:txBody>
      </p:sp>
    </p:spTree>
    <p:extLst>
      <p:ext uri="{BB962C8B-B14F-4D97-AF65-F5344CB8AC3E}">
        <p14:creationId xmlns:p14="http://schemas.microsoft.com/office/powerpoint/2010/main" val="2579845493"/>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13763" cy="599202"/>
          </a:xfrm>
          <a:prstGeom prst="rect">
            <a:avLst/>
          </a:prstGeom>
        </p:spPr>
        <p:txBody>
          <a:bodyPr vert="horz" lIns="92540" tIns="46270" rIns="92540" bIns="46270" rtlCol="0"/>
          <a:lstStyle>
            <a:lvl1pPr algn="l">
              <a:defRPr sz="1200"/>
            </a:lvl1pPr>
          </a:lstStyle>
          <a:p>
            <a:endParaRPr lang="en-US" dirty="0"/>
          </a:p>
        </p:txBody>
      </p:sp>
      <p:sp>
        <p:nvSpPr>
          <p:cNvPr id="3" name="Date Placeholder 2"/>
          <p:cNvSpPr>
            <a:spLocks noGrp="1"/>
          </p:cNvSpPr>
          <p:nvPr>
            <p:ph type="dt" idx="1"/>
          </p:nvPr>
        </p:nvSpPr>
        <p:spPr>
          <a:xfrm>
            <a:off x="3939467" y="0"/>
            <a:ext cx="3013763" cy="599202"/>
          </a:xfrm>
          <a:prstGeom prst="rect">
            <a:avLst/>
          </a:prstGeom>
        </p:spPr>
        <p:txBody>
          <a:bodyPr vert="horz" lIns="92540" tIns="46270" rIns="92540" bIns="46270" rtlCol="0"/>
          <a:lstStyle>
            <a:lvl1pPr algn="r">
              <a:defRPr sz="1200"/>
            </a:lvl1pPr>
          </a:lstStyle>
          <a:p>
            <a:fld id="{BD81A3C4-7C25-4B17-B74B-92F0A3D7B573}" type="datetime1">
              <a:rPr lang="en-US" smtClean="0"/>
              <a:t>2/2/18</a:t>
            </a:fld>
            <a:endParaRPr lang="en-US" dirty="0"/>
          </a:p>
        </p:txBody>
      </p:sp>
      <p:sp>
        <p:nvSpPr>
          <p:cNvPr id="4" name="Slide Image Placeholder 3"/>
          <p:cNvSpPr>
            <a:spLocks noGrp="1" noRot="1" noChangeAspect="1"/>
          </p:cNvSpPr>
          <p:nvPr>
            <p:ph type="sldImg" idx="2"/>
          </p:nvPr>
        </p:nvSpPr>
        <p:spPr>
          <a:xfrm>
            <a:off x="-515938" y="900113"/>
            <a:ext cx="7986713" cy="4494212"/>
          </a:xfrm>
          <a:prstGeom prst="rect">
            <a:avLst/>
          </a:prstGeom>
          <a:noFill/>
          <a:ln w="12700">
            <a:solidFill>
              <a:prstClr val="black"/>
            </a:solidFill>
          </a:ln>
        </p:spPr>
        <p:txBody>
          <a:bodyPr vert="horz" lIns="92540" tIns="46270" rIns="92540" bIns="46270" rtlCol="0" anchor="ctr"/>
          <a:lstStyle/>
          <a:p>
            <a:endParaRPr lang="en-US" dirty="0"/>
          </a:p>
        </p:txBody>
      </p:sp>
      <p:sp>
        <p:nvSpPr>
          <p:cNvPr id="5" name="Notes Placeholder 4"/>
          <p:cNvSpPr>
            <a:spLocks noGrp="1"/>
          </p:cNvSpPr>
          <p:nvPr>
            <p:ph type="body" sz="quarter" idx="3"/>
          </p:nvPr>
        </p:nvSpPr>
        <p:spPr>
          <a:xfrm>
            <a:off x="695484" y="5692420"/>
            <a:ext cx="5563870" cy="5392817"/>
          </a:xfrm>
          <a:prstGeom prst="rect">
            <a:avLst/>
          </a:prstGeom>
        </p:spPr>
        <p:txBody>
          <a:bodyPr vert="horz" lIns="92540" tIns="46270" rIns="92540" bIns="4627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11382757"/>
            <a:ext cx="3013763" cy="599202"/>
          </a:xfrm>
          <a:prstGeom prst="rect">
            <a:avLst/>
          </a:prstGeom>
        </p:spPr>
        <p:txBody>
          <a:bodyPr vert="horz" lIns="92540" tIns="46270" rIns="92540" bIns="4627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9467" y="11382757"/>
            <a:ext cx="3013763" cy="599202"/>
          </a:xfrm>
          <a:prstGeom prst="rect">
            <a:avLst/>
          </a:prstGeom>
        </p:spPr>
        <p:txBody>
          <a:bodyPr vert="horz" lIns="92540" tIns="46270" rIns="92540" bIns="46270" rtlCol="0" anchor="b"/>
          <a:lstStyle>
            <a:lvl1pPr algn="r">
              <a:defRPr sz="1200"/>
            </a:lvl1pPr>
          </a:lstStyle>
          <a:p>
            <a:fld id="{F55EC67E-402D-4FA6-937E-816E25842894}" type="slidenum">
              <a:rPr lang="en-US" smtClean="0"/>
              <a:t>‹#›</a:t>
            </a:fld>
            <a:endParaRPr lang="en-US" dirty="0"/>
          </a:p>
        </p:txBody>
      </p:sp>
    </p:spTree>
    <p:extLst>
      <p:ext uri="{BB962C8B-B14F-4D97-AF65-F5344CB8AC3E}">
        <p14:creationId xmlns:p14="http://schemas.microsoft.com/office/powerpoint/2010/main" val="2677741102"/>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twitter.com/fchollet"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start the session</a:t>
            </a:r>
            <a:r>
              <a:rPr lang="en-US" baseline="0" dirty="0"/>
              <a:t> with talking about what deep learning is and then right away jump into building our first artificial neural network. After that we would get into the meat of how deep learning works, we will talk very high level theory so that we are comfortable applying deep learning techniques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209028B-9E3C-481D-8F79-63DDE9F2EC79}" type="datetime1">
              <a:rPr lang="en-US" smtClean="0"/>
              <a:t>2/2/18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1</a:t>
            </a:fld>
            <a:endParaRPr lang="en-US" dirty="0"/>
          </a:p>
        </p:txBody>
      </p:sp>
    </p:spTree>
    <p:extLst>
      <p:ext uri="{BB962C8B-B14F-4D97-AF65-F5344CB8AC3E}">
        <p14:creationId xmlns:p14="http://schemas.microsoft.com/office/powerpoint/2010/main" val="1224824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7A2DF2A-E5F9-4A57-A8BA-DA210782D2BC}" type="datetime1">
              <a:rPr lang="en-US" smtClean="0"/>
              <a:t>2/2/18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12</a:t>
            </a:fld>
            <a:endParaRPr lang="en-US" dirty="0"/>
          </a:p>
        </p:txBody>
      </p:sp>
    </p:spTree>
    <p:extLst>
      <p:ext uri="{BB962C8B-B14F-4D97-AF65-F5344CB8AC3E}">
        <p14:creationId xmlns:p14="http://schemas.microsoft.com/office/powerpoint/2010/main" val="490659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7A2DF2A-E5F9-4A57-A8BA-DA210782D2BC}" type="datetime1">
              <a:rPr lang="en-US" smtClean="0"/>
              <a:t>2/2/18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13</a:t>
            </a:fld>
            <a:endParaRPr lang="en-US" dirty="0"/>
          </a:p>
        </p:txBody>
      </p:sp>
    </p:spTree>
    <p:extLst>
      <p:ext uri="{BB962C8B-B14F-4D97-AF65-F5344CB8AC3E}">
        <p14:creationId xmlns:p14="http://schemas.microsoft.com/office/powerpoint/2010/main" val="972839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Changes in the charge</a:t>
            </a:r>
            <a:r>
              <a:rPr lang="en-US" baseline="0" dirty="0"/>
              <a:t> of the body of the neuron or dendrites over a certain threshold fires up the Axon which carries that information away from the cell.</a:t>
            </a:r>
          </a:p>
          <a:p>
            <a:endParaRPr lang="en-US" dirty="0"/>
          </a:p>
          <a:p>
            <a:r>
              <a:rPr lang="en-US" dirty="0"/>
              <a:t>Artificial</a:t>
            </a:r>
            <a:r>
              <a:rPr lang="en-US" baseline="0" dirty="0"/>
              <a:t> neuron have binary inputs(0 or 1) and binary output(0 or 1) and each input can have different weights in deciding the output. After that I set a threshold for the output to fire.</a:t>
            </a:r>
          </a:p>
          <a:p>
            <a:endParaRPr lang="en-US" dirty="0"/>
          </a:p>
          <a:p>
            <a:r>
              <a:rPr lang="en-US" dirty="0"/>
              <a:t>Summation(</a:t>
            </a:r>
            <a:r>
              <a:rPr lang="en-US" dirty="0" err="1"/>
              <a:t>wi,xi</a:t>
            </a:r>
            <a:r>
              <a:rPr lang="en-US" dirty="0"/>
              <a:t>)</a:t>
            </a:r>
            <a:r>
              <a:rPr lang="en-US" baseline="0" dirty="0"/>
              <a:t>  &gt;= threshold</a:t>
            </a:r>
          </a:p>
          <a:p>
            <a:endParaRPr lang="en-US" baseline="0" dirty="0"/>
          </a:p>
          <a:p>
            <a:r>
              <a:rPr lang="en-US" baseline="0" dirty="0"/>
              <a:t>Once we start having more layers, we will have more abstraction. First layer would look for edges, then shapes and then faces or house etc.</a:t>
            </a:r>
          </a:p>
          <a:p>
            <a:endParaRPr lang="en-US" baseline="0" dirty="0"/>
          </a:p>
          <a:p>
            <a:endParaRPr lang="en-US" baseline="0"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7A2DF2A-E5F9-4A57-A8BA-DA210782D2BC}" type="datetime1">
              <a:rPr lang="en-US" smtClean="0"/>
              <a:t>2/2/18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14</a:t>
            </a:fld>
            <a:endParaRPr lang="en-US" dirty="0"/>
          </a:p>
        </p:txBody>
      </p:sp>
    </p:spTree>
    <p:extLst>
      <p:ext uri="{BB962C8B-B14F-4D97-AF65-F5344CB8AC3E}">
        <p14:creationId xmlns:p14="http://schemas.microsoft.com/office/powerpoint/2010/main" val="894593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unit is the basic building block of the neural network.</a:t>
            </a:r>
          </a:p>
          <a:p>
            <a:r>
              <a:rPr lang="en-US" baseline="0" dirty="0"/>
              <a:t>Units are organized in layers, with each layer containing one or more units. The last layer is referred as the output layer and in between layers are called hidden layers.</a:t>
            </a:r>
          </a:p>
          <a:p>
            <a:endParaRPr lang="en-US" baseline="0" dirty="0"/>
          </a:p>
          <a:p>
            <a:endParaRPr lang="en-US" baseline="0" dirty="0"/>
          </a:p>
          <a:p>
            <a:r>
              <a:rPr lang="en-US" baseline="0" dirty="0"/>
              <a:t>Once we start having more layers, we will have more abstraction. First layer would look for edges, then shapes and then faces or house etc. More than 2 layers are called deep networks.</a:t>
            </a:r>
          </a:p>
          <a:p>
            <a:r>
              <a:rPr lang="en-US" baseline="0" dirty="0"/>
              <a:t>Microsoft Research Asia has more than 1000 layers. For simple tasks we wont need more than 12 layers.</a:t>
            </a:r>
          </a:p>
          <a:p>
            <a:endParaRPr lang="en-US" baseline="0" dirty="0"/>
          </a:p>
          <a:p>
            <a:endParaRPr lang="en-US" baseline="0" dirty="0"/>
          </a:p>
          <a:p>
            <a:r>
              <a:rPr lang="en-US" baseline="0" dirty="0"/>
              <a:t>Binary outputs makes it difficult to fix issues in the network because even a tiny change can fire up that threshold. This is where we should ideally have  away to get a gradual change instead of an abrupt jump. </a:t>
            </a:r>
          </a:p>
          <a:p>
            <a:endParaRPr lang="en-US" baseline="0" dirty="0"/>
          </a:p>
          <a:p>
            <a:r>
              <a:rPr lang="en-US" baseline="0" dirty="0"/>
              <a:t>That is why we use the sigmoid function(an example of an activation function), Sig(</a:t>
            </a:r>
            <a:r>
              <a:rPr lang="en-US" baseline="0" dirty="0" err="1"/>
              <a:t>w.x+b</a:t>
            </a:r>
            <a:r>
              <a:rPr lang="en-US" baseline="0" dirty="0"/>
              <a:t>) = z</a:t>
            </a:r>
          </a:p>
          <a:p>
            <a:endParaRPr lang="en-US" baseline="0" dirty="0"/>
          </a:p>
          <a:p>
            <a:r>
              <a:rPr lang="en-US" baseline="0" dirty="0"/>
              <a:t>They can take any value from zero to one so we can learn more slowly and gradually. So we can make small changes in the network without worrying about the abrupt changes in the output.</a:t>
            </a:r>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7A2DF2A-E5F9-4A57-A8BA-DA210782D2BC}" type="datetime1">
              <a:rPr lang="en-US" smtClean="0"/>
              <a:t>2/2/18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15</a:t>
            </a:fld>
            <a:endParaRPr lang="en-US" dirty="0"/>
          </a:p>
        </p:txBody>
      </p:sp>
    </p:spTree>
    <p:extLst>
      <p:ext uri="{BB962C8B-B14F-4D97-AF65-F5344CB8AC3E}">
        <p14:creationId xmlns:p14="http://schemas.microsoft.com/office/powerpoint/2010/main" val="780141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an activation function is non linear, a two layer neural network can approximate any function</a:t>
            </a:r>
          </a:p>
          <a:p>
            <a:r>
              <a:rPr lang="en-US" dirty="0"/>
              <a:t>Continuously differentiable function allows for gradients to be computed and gradient based methods </a:t>
            </a:r>
            <a:r>
              <a:rPr lang="en-US" sz="1200" kern="1200" dirty="0">
                <a:solidFill>
                  <a:schemeClr val="tx1"/>
                </a:solidFill>
                <a:effectLst/>
                <a:latin typeface="+mn-lt"/>
                <a:ea typeface="+mn-ea"/>
                <a:cs typeface="+mn-cs"/>
              </a:rPr>
              <a:t>be used for finding the parameters that minimize</a:t>
            </a:r>
          </a:p>
          <a:p>
            <a:r>
              <a:rPr lang="en-US" sz="1200" kern="1200" dirty="0">
                <a:solidFill>
                  <a:schemeClr val="tx1"/>
                </a:solidFill>
                <a:effectLst/>
                <a:latin typeface="+mn-lt"/>
                <a:ea typeface="+mn-ea"/>
                <a:cs typeface="+mn-cs"/>
              </a:rPr>
              <a:t>our loss function over the data.</a:t>
            </a:r>
          </a:p>
          <a:p>
            <a:r>
              <a:rPr lang="en-US" sz="1200" kern="1200" dirty="0">
                <a:solidFill>
                  <a:schemeClr val="tx1"/>
                </a:solidFill>
                <a:effectLst/>
                <a:latin typeface="+mn-lt"/>
                <a:ea typeface="+mn-ea"/>
                <a:cs typeface="+mn-cs"/>
              </a:rPr>
              <a:t>A function whose range is finite leads to more stable performance.</a:t>
            </a:r>
          </a:p>
          <a:p>
            <a:r>
              <a:rPr lang="en-US" sz="1200" kern="1200" dirty="0">
                <a:solidFill>
                  <a:schemeClr val="tx1"/>
                </a:solidFill>
                <a:effectLst/>
                <a:latin typeface="+mn-lt"/>
                <a:ea typeface="+mn-ea"/>
                <a:cs typeface="+mn-cs"/>
              </a:rPr>
              <a:t>Are symmetric around the origin and behave like identify functions near the origin (f(x) = x)</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BD81A3C4-7C25-4B17-B74B-92F0A3D7B573}" type="datetime1">
              <a:rPr lang="en-US" smtClean="0"/>
              <a:t>2/2/18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16</a:t>
            </a:fld>
            <a:endParaRPr lang="en-US" dirty="0"/>
          </a:p>
        </p:txBody>
      </p:sp>
    </p:spTree>
    <p:extLst>
      <p:ext uri="{BB962C8B-B14F-4D97-AF65-F5344CB8AC3E}">
        <p14:creationId xmlns:p14="http://schemas.microsoft.com/office/powerpoint/2010/main" val="3310870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spend a vast majority of time engineering features in machine learning as opposed to building the statistical models using those engineered features is best exemplified from paper from Viola and Jones </a:t>
            </a:r>
            <a:r>
              <a:rPr lang="mr-IN" baseline="0" dirty="0"/>
              <a:t>–</a:t>
            </a:r>
            <a:r>
              <a:rPr lang="en-US" baseline="0" dirty="0"/>
              <a:t> Identify pictures using rectangular images and then use them to find change in contrast of images.</a:t>
            </a:r>
          </a:p>
          <a:p>
            <a:endParaRPr lang="en-US" baseline="0" dirty="0"/>
          </a:p>
          <a:p>
            <a:r>
              <a:rPr lang="en-US" baseline="0" dirty="0"/>
              <a:t>In deep learning we use stacked ANN to do feature engineering for us and we spend more time on model </a:t>
            </a:r>
            <a:r>
              <a:rPr lang="en-US" baseline="0" dirty="0" err="1"/>
              <a:t>building.They</a:t>
            </a:r>
            <a:r>
              <a:rPr lang="en-US" baseline="0" dirty="0"/>
              <a:t> made inroads into voice recognition, image recognition, machine vision, machine translation</a:t>
            </a:r>
          </a:p>
          <a:p>
            <a:endParaRPr lang="en-US" baseline="0" dirty="0"/>
          </a:p>
          <a:p>
            <a:r>
              <a:rPr lang="en-US" baseline="0" dirty="0"/>
              <a:t>AI – Tasks that could be easily described formally – like a game of checkers or chess = Board, how pieces move, </a:t>
            </a:r>
            <a:r>
              <a:rPr lang="en-US" baseline="0" dirty="0" err="1"/>
              <a:t>config</a:t>
            </a:r>
            <a:r>
              <a:rPr lang="en-US" baseline="0" dirty="0"/>
              <a:t>. of how game terminates – created as representations</a:t>
            </a:r>
          </a:p>
          <a:p>
            <a:endParaRPr lang="en-US" baseline="0" dirty="0"/>
          </a:p>
          <a:p>
            <a:r>
              <a:rPr lang="en-US" baseline="0" dirty="0"/>
              <a:t>Then came machine learning – where humans collect and identify features and then a machine learning algorithm can learn how to infer whether the patient has disease or not.</a:t>
            </a:r>
          </a:p>
          <a:p>
            <a:endParaRPr lang="en-US" baseline="0" dirty="0"/>
          </a:p>
          <a:p>
            <a:r>
              <a:rPr lang="en-US" baseline="0" dirty="0"/>
              <a:t>But we human beings learn concepts from raw data. For instance we can learn by looking at a few examples of how a boat looks like and even process half of the information to identify an object. Match one to one. </a:t>
            </a:r>
          </a:p>
          <a:p>
            <a:endParaRPr lang="en-US" baseline="0" dirty="0"/>
          </a:p>
          <a:p>
            <a:r>
              <a:rPr lang="en-US" baseline="0" dirty="0"/>
              <a:t>The word deep in deep learning refers to the idea of learning the hierarchy of concepts directly from raw data.</a:t>
            </a:r>
          </a:p>
          <a:p>
            <a:endParaRPr lang="en-US" baseline="0" dirty="0"/>
          </a:p>
          <a:p>
            <a:r>
              <a:rPr lang="en-US" baseline="0" dirty="0"/>
              <a:t>Deep Learning – Representation Learning – Automated Feature Engineering</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7A2DF2A-E5F9-4A57-A8BA-DA210782D2BC}" type="datetime1">
              <a:rPr lang="en-US" smtClean="0"/>
              <a:t>2/2/18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17</a:t>
            </a:fld>
            <a:endParaRPr lang="en-US" dirty="0"/>
          </a:p>
        </p:txBody>
      </p:sp>
    </p:spTree>
    <p:extLst>
      <p:ext uri="{BB962C8B-B14F-4D97-AF65-F5344CB8AC3E}">
        <p14:creationId xmlns:p14="http://schemas.microsoft.com/office/powerpoint/2010/main" val="2641133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Quantify when our neurons are wrong. Also known as loss function  </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7A2DF2A-E5F9-4A57-A8BA-DA210782D2BC}" type="datetime1">
              <a:rPr lang="en-US" smtClean="0"/>
              <a:t>2/2/18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18</a:t>
            </a:fld>
            <a:endParaRPr lang="en-US" dirty="0"/>
          </a:p>
        </p:txBody>
      </p:sp>
    </p:spTree>
    <p:extLst>
      <p:ext uri="{BB962C8B-B14F-4D97-AF65-F5344CB8AC3E}">
        <p14:creationId xmlns:p14="http://schemas.microsoft.com/office/powerpoint/2010/main" val="334848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baseline="0" dirty="0"/>
              <a:t>Keep lowering the p until the Cost is really low.</a:t>
            </a:r>
          </a:p>
          <a:p>
            <a:endParaRPr lang="en-US" baseline="0" dirty="0"/>
          </a:p>
          <a:p>
            <a:r>
              <a:rPr lang="en-US" baseline="0" dirty="0"/>
              <a:t>Gradient Descent </a:t>
            </a:r>
            <a:r>
              <a:rPr lang="mr-IN" baseline="0" dirty="0"/>
              <a:t>–</a:t>
            </a:r>
            <a:r>
              <a:rPr lang="en-US" baseline="0" dirty="0"/>
              <a:t> the way to </a:t>
            </a:r>
            <a:r>
              <a:rPr lang="en-US" baseline="0" dirty="0" err="1"/>
              <a:t>minimise</a:t>
            </a:r>
            <a:r>
              <a:rPr lang="en-US" baseline="0" dirty="0"/>
              <a:t> the cost function, if you make the learning rate too large you might miss the minimum</a:t>
            </a:r>
          </a:p>
          <a:p>
            <a:endParaRPr lang="en-US" baseline="0" dirty="0"/>
          </a:p>
          <a:p>
            <a:r>
              <a:rPr lang="en-US" baseline="0" dirty="0"/>
              <a:t>Back propagation </a:t>
            </a:r>
            <a:r>
              <a:rPr lang="mr-IN" baseline="0" dirty="0"/>
              <a:t>–</a:t>
            </a:r>
            <a:r>
              <a:rPr lang="en-US" baseline="0" dirty="0"/>
              <a:t> leverages chain rule to have gradient descent pass through the entire neural network. The error back propagates through the network and then tries through the new samples until the costs become too small and we start giving right prediction.</a:t>
            </a:r>
          </a:p>
          <a:p>
            <a:endParaRPr lang="en-US" baseline="0" dirty="0"/>
          </a:p>
          <a:p>
            <a:endParaRPr lang="en-US" baseline="0" dirty="0"/>
          </a:p>
          <a:p>
            <a:endParaRPr lang="en-US" baseline="0"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7A2DF2A-E5F9-4A57-A8BA-DA210782D2BC}" type="datetime1">
              <a:rPr lang="en-US" smtClean="0"/>
              <a:t>2/2/18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19</a:t>
            </a:fld>
            <a:endParaRPr lang="en-US" dirty="0"/>
          </a:p>
        </p:txBody>
      </p:sp>
    </p:spTree>
    <p:extLst>
      <p:ext uri="{BB962C8B-B14F-4D97-AF65-F5344CB8AC3E}">
        <p14:creationId xmlns:p14="http://schemas.microsoft.com/office/powerpoint/2010/main" val="1809543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baseline="0" dirty="0"/>
              <a:t>We started the lesson by building a very basic neural network and since then we have learned quite a bit about how neural network works</a:t>
            </a:r>
          </a:p>
          <a:p>
            <a:endParaRPr lang="en-US" baseline="0" dirty="0"/>
          </a:p>
          <a:p>
            <a:r>
              <a:rPr lang="en-US" baseline="0" dirty="0" err="1"/>
              <a:t>Softmax</a:t>
            </a:r>
            <a:r>
              <a:rPr lang="en-US" baseline="0" dirty="0"/>
              <a:t> layer – Typically used as an output layer for multi classification tasks in conjunction with the Cross Entropy Loss function. It normalizes the output of previous layer so</a:t>
            </a:r>
          </a:p>
          <a:p>
            <a:r>
              <a:rPr lang="en-US" baseline="0" dirty="0"/>
              <a:t>That they sum up to one.</a:t>
            </a:r>
          </a:p>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7A2DF2A-E5F9-4A57-A8BA-DA210782D2BC}" type="datetime1">
              <a:rPr lang="en-US" smtClean="0"/>
              <a:t>2/2/18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20</a:t>
            </a:fld>
            <a:endParaRPr lang="en-US" dirty="0"/>
          </a:p>
        </p:txBody>
      </p:sp>
    </p:spTree>
    <p:extLst>
      <p:ext uri="{BB962C8B-B14F-4D97-AF65-F5344CB8AC3E}">
        <p14:creationId xmlns:p14="http://schemas.microsoft.com/office/powerpoint/2010/main" val="1033116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baseline="0" dirty="0"/>
              <a:t>We started the lesson by building a very basic neural network and since then we have learned quite a bit about how neural network works</a:t>
            </a:r>
          </a:p>
          <a:p>
            <a:endParaRPr lang="en-US" baseline="0" dirty="0"/>
          </a:p>
          <a:p>
            <a:r>
              <a:rPr lang="en-US" baseline="0" dirty="0" err="1"/>
              <a:t>Softmax</a:t>
            </a:r>
            <a:r>
              <a:rPr lang="en-US" baseline="0" dirty="0"/>
              <a:t> layer – Typically used as an output layer for multi classification tasks in conjunction with the Cross Entropy Loss function. It normalizes the output of previous layer so</a:t>
            </a:r>
          </a:p>
          <a:p>
            <a:r>
              <a:rPr lang="en-US" baseline="0" dirty="0"/>
              <a:t>That they sum up to one.</a:t>
            </a:r>
          </a:p>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7A2DF2A-E5F9-4A57-A8BA-DA210782D2BC}" type="datetime1">
              <a:rPr lang="en-US" smtClean="0"/>
              <a:t>2/2/18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21</a:t>
            </a:fld>
            <a:endParaRPr lang="en-US" dirty="0"/>
          </a:p>
        </p:txBody>
      </p:sp>
    </p:spTree>
    <p:extLst>
      <p:ext uri="{BB962C8B-B14F-4D97-AF65-F5344CB8AC3E}">
        <p14:creationId xmlns:p14="http://schemas.microsoft.com/office/powerpoint/2010/main" val="1078835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Vision began </a:t>
            </a:r>
            <a:r>
              <a:rPr lang="mr-IN" dirty="0"/>
              <a:t>–</a:t>
            </a:r>
            <a:r>
              <a:rPr lang="en-US" dirty="0"/>
              <a:t> 543 m years ago</a:t>
            </a:r>
          </a:p>
          <a:p>
            <a:r>
              <a:rPr lang="en-US" dirty="0"/>
              <a:t>Once</a:t>
            </a:r>
            <a:r>
              <a:rPr lang="en-US" baseline="0" dirty="0"/>
              <a:t> trilobites had vision </a:t>
            </a:r>
            <a:r>
              <a:rPr lang="mr-IN" baseline="0" dirty="0"/>
              <a:t>–</a:t>
            </a:r>
            <a:r>
              <a:rPr lang="en-US" baseline="0" dirty="0"/>
              <a:t> they could see at a distance, they could see mates, they could see food, they could see predators.</a:t>
            </a:r>
          </a:p>
          <a:p>
            <a:endParaRPr lang="en-US" baseline="0" dirty="0"/>
          </a:p>
          <a:p>
            <a:r>
              <a:rPr lang="en-US" baseline="0" dirty="0"/>
              <a:t>Hubel </a:t>
            </a:r>
            <a:r>
              <a:rPr lang="mr-IN" baseline="0" dirty="0"/>
              <a:t>–</a:t>
            </a:r>
            <a:r>
              <a:rPr lang="en-US" baseline="0" dirty="0"/>
              <a:t> </a:t>
            </a:r>
            <a:r>
              <a:rPr lang="en-US" baseline="0" dirty="0" err="1"/>
              <a:t>Wisel</a:t>
            </a:r>
            <a:r>
              <a:rPr lang="en-US" baseline="0" dirty="0"/>
              <a:t> </a:t>
            </a:r>
            <a:r>
              <a:rPr lang="mr-IN" baseline="0" dirty="0"/>
              <a:t>–</a:t>
            </a:r>
            <a:r>
              <a:rPr lang="en-US" baseline="0" dirty="0"/>
              <a:t> Cat Visual System </a:t>
            </a:r>
            <a:r>
              <a:rPr lang="mr-IN" baseline="0" dirty="0"/>
              <a:t>–</a:t>
            </a:r>
            <a:r>
              <a:rPr lang="en-US" baseline="0" dirty="0"/>
              <a:t> Single neurons in the primary visual cortex that gets the first signals from the eyes.</a:t>
            </a:r>
          </a:p>
          <a:p>
            <a:endParaRPr lang="en-US" baseline="0" dirty="0"/>
          </a:p>
          <a:p>
            <a:r>
              <a:rPr lang="en-US" baseline="0" dirty="0"/>
              <a:t>How vision works in mammals brain </a:t>
            </a:r>
            <a:r>
              <a:rPr lang="mr-IN" baseline="0" dirty="0"/>
              <a:t>–</a:t>
            </a:r>
            <a:r>
              <a:rPr lang="en-US" baseline="0" dirty="0"/>
              <a:t> Primary visual cortex receiving signal from our eyes do very simple computation, just detecting the orientation of edges. They in turn pass information up to later centers in the brain where those edges are combined into slightly complex features like corners. Then in turn it sends information to other neurons which processes information like table, chair, faces etc.</a:t>
            </a:r>
          </a:p>
          <a:p>
            <a:endParaRPr lang="en-US" baseline="0" dirty="0"/>
          </a:p>
          <a:p>
            <a:r>
              <a:rPr lang="en-US" baseline="0" dirty="0"/>
              <a:t>So this is the architecture with layers that can identify complex representation hierarchically. </a:t>
            </a:r>
          </a:p>
          <a:p>
            <a:endParaRPr lang="en-US" baseline="0" dirty="0"/>
          </a:p>
          <a:p>
            <a:r>
              <a:rPr lang="en-US" baseline="0" dirty="0"/>
              <a:t>Artificial neural networks that can learn from data</a:t>
            </a:r>
          </a:p>
          <a:p>
            <a:endParaRPr lang="en-US" baseline="0" dirty="0"/>
          </a:p>
          <a:p>
            <a:endParaRPr lang="en-US" baseline="0" dirty="0"/>
          </a:p>
          <a:p>
            <a:endParaRPr lang="en-US" baseline="0" dirty="0"/>
          </a:p>
          <a:p>
            <a:endParaRPr lang="en-US" baseline="0" dirty="0"/>
          </a:p>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7A2DF2A-E5F9-4A57-A8BA-DA210782D2BC}" type="datetime1">
              <a:rPr lang="en-US" smtClean="0"/>
              <a:t>2/2/18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3</a:t>
            </a:fld>
            <a:endParaRPr lang="en-US" dirty="0"/>
          </a:p>
        </p:txBody>
      </p:sp>
    </p:spTree>
    <p:extLst>
      <p:ext uri="{BB962C8B-B14F-4D97-AF65-F5344CB8AC3E}">
        <p14:creationId xmlns:p14="http://schemas.microsoft.com/office/powerpoint/2010/main" val="15214957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Zeros?</a:t>
            </a:r>
          </a:p>
          <a:p>
            <a:r>
              <a:rPr lang="en-US" baseline="0" dirty="0"/>
              <a:t>Non zero values?</a:t>
            </a:r>
          </a:p>
          <a:p>
            <a:r>
              <a:rPr lang="en-US" baseline="0" dirty="0"/>
              <a:t>Uniform distribution</a:t>
            </a:r>
          </a:p>
          <a:p>
            <a:r>
              <a:rPr lang="en-US" baseline="0" dirty="0"/>
              <a:t>Normal distribution</a:t>
            </a:r>
          </a:p>
          <a:p>
            <a:r>
              <a:rPr lang="en-US" baseline="0" dirty="0"/>
              <a:t>Xavier </a:t>
            </a:r>
            <a:r>
              <a:rPr lang="en-US" baseline="0" dirty="0" err="1"/>
              <a:t>Glorot</a:t>
            </a:r>
            <a:r>
              <a:rPr lang="en-US" baseline="0" dirty="0"/>
              <a:t>  - Uniform and Normal</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7A2DF2A-E5F9-4A57-A8BA-DA210782D2BC}" type="datetime1">
              <a:rPr lang="en-US" smtClean="0"/>
              <a:t>2/2/18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22</a:t>
            </a:fld>
            <a:endParaRPr lang="en-US" dirty="0"/>
          </a:p>
        </p:txBody>
      </p:sp>
    </p:spTree>
    <p:extLst>
      <p:ext uri="{BB962C8B-B14F-4D97-AF65-F5344CB8AC3E}">
        <p14:creationId xmlns:p14="http://schemas.microsoft.com/office/powerpoint/2010/main" val="3589125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L1/L2 </a:t>
            </a:r>
            <a:r>
              <a:rPr lang="en-US" baseline="0" dirty="0" err="1"/>
              <a:t>Reg</a:t>
            </a:r>
            <a:r>
              <a:rPr lang="en-US" baseline="0" dirty="0"/>
              <a:t> – Weight/kernel </a:t>
            </a:r>
            <a:r>
              <a:rPr lang="en-US" baseline="0" dirty="0" err="1"/>
              <a:t>reg</a:t>
            </a:r>
            <a:r>
              <a:rPr lang="en-US" baseline="0" dirty="0"/>
              <a:t>, bias </a:t>
            </a:r>
            <a:r>
              <a:rPr lang="en-US" baseline="0" dirty="0" err="1"/>
              <a:t>reg</a:t>
            </a:r>
            <a:r>
              <a:rPr lang="en-US" baseline="0" dirty="0"/>
              <a:t>, activity </a:t>
            </a:r>
            <a:r>
              <a:rPr lang="en-US" baseline="0" dirty="0" err="1"/>
              <a:t>reg</a:t>
            </a:r>
            <a:endParaRPr lang="en-US" baseline="0" dirty="0"/>
          </a:p>
          <a:p>
            <a:endParaRPr lang="en-US" baseline="0" dirty="0"/>
          </a:p>
          <a:p>
            <a:r>
              <a:rPr lang="en-US" baseline="0" dirty="0"/>
              <a:t>Expand – rotate, expand, add noise image</a:t>
            </a:r>
          </a:p>
          <a:p>
            <a:endParaRPr lang="en-US" baseline="0" dirty="0"/>
          </a:p>
          <a:p>
            <a:r>
              <a:rPr lang="en-US" baseline="0" dirty="0"/>
              <a:t>There is no dropout during validation</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7A2DF2A-E5F9-4A57-A8BA-DA210782D2BC}" type="datetime1">
              <a:rPr lang="en-US" smtClean="0"/>
              <a:t>2/2/18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23</a:t>
            </a:fld>
            <a:endParaRPr lang="en-US" dirty="0"/>
          </a:p>
        </p:txBody>
      </p:sp>
    </p:spTree>
    <p:extLst>
      <p:ext uri="{BB962C8B-B14F-4D97-AF65-F5344CB8AC3E}">
        <p14:creationId xmlns:p14="http://schemas.microsoft.com/office/powerpoint/2010/main" val="3381649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Flatten is usually used when we move from a convolutional layer to a dense layer</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7A2DF2A-E5F9-4A57-A8BA-DA210782D2BC}" type="datetime1">
              <a:rPr lang="en-US" smtClean="0"/>
              <a:t>2/2/18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24</a:t>
            </a:fld>
            <a:endParaRPr lang="en-US" dirty="0"/>
          </a:p>
        </p:txBody>
      </p:sp>
    </p:spTree>
    <p:extLst>
      <p:ext uri="{BB962C8B-B14F-4D97-AF65-F5344CB8AC3E}">
        <p14:creationId xmlns:p14="http://schemas.microsoft.com/office/powerpoint/2010/main" val="36493416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7A2DF2A-E5F9-4A57-A8BA-DA210782D2BC}" type="datetime1">
              <a:rPr lang="en-US" smtClean="0"/>
              <a:t>2/2/18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25</a:t>
            </a:fld>
            <a:endParaRPr lang="en-US" dirty="0"/>
          </a:p>
        </p:txBody>
      </p:sp>
    </p:spTree>
    <p:extLst>
      <p:ext uri="{BB962C8B-B14F-4D97-AF65-F5344CB8AC3E}">
        <p14:creationId xmlns:p14="http://schemas.microsoft.com/office/powerpoint/2010/main" val="38977788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7A2DF2A-E5F9-4A57-A8BA-DA210782D2BC}" type="datetime1">
              <a:rPr lang="en-US" smtClean="0"/>
              <a:t>2/2/18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26</a:t>
            </a:fld>
            <a:endParaRPr lang="en-US" dirty="0"/>
          </a:p>
        </p:txBody>
      </p:sp>
    </p:spTree>
    <p:extLst>
      <p:ext uri="{BB962C8B-B14F-4D97-AF65-F5344CB8AC3E}">
        <p14:creationId xmlns:p14="http://schemas.microsoft.com/office/powerpoint/2010/main" val="13288018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7A2DF2A-E5F9-4A57-A8BA-DA210782D2BC}" type="datetime1">
              <a:rPr lang="en-US" smtClean="0"/>
              <a:t>2/2/18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27</a:t>
            </a:fld>
            <a:endParaRPr lang="en-US" dirty="0"/>
          </a:p>
        </p:txBody>
      </p:sp>
    </p:spTree>
    <p:extLst>
      <p:ext uri="{BB962C8B-B14F-4D97-AF65-F5344CB8AC3E}">
        <p14:creationId xmlns:p14="http://schemas.microsoft.com/office/powerpoint/2010/main" val="12095053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Developed by </a:t>
            </a:r>
            <a:r>
              <a:rPr lang="en-US" baseline="0" dirty="0" err="1"/>
              <a:t>yann</a:t>
            </a:r>
            <a:r>
              <a:rPr lang="en-US" baseline="0" dirty="0"/>
              <a:t> </a:t>
            </a:r>
            <a:r>
              <a:rPr lang="en-US" baseline="0" dirty="0" err="1"/>
              <a:t>lecun</a:t>
            </a:r>
            <a:r>
              <a:rPr lang="en-US" baseline="0" dirty="0"/>
              <a:t> and his team in 1998</a:t>
            </a:r>
          </a:p>
          <a:p>
            <a:endParaRPr lang="en-US" baseline="0" dirty="0"/>
          </a:p>
          <a:p>
            <a:r>
              <a:rPr lang="en-US" baseline="0" dirty="0"/>
              <a:t>Has a couple of convolutional layers that feed into a dense layer</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7A2DF2A-E5F9-4A57-A8BA-DA210782D2BC}" type="datetime1">
              <a:rPr lang="en-US" smtClean="0"/>
              <a:t>2/2/18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28</a:t>
            </a:fld>
            <a:endParaRPr lang="en-US" dirty="0"/>
          </a:p>
        </p:txBody>
      </p:sp>
    </p:spTree>
    <p:extLst>
      <p:ext uri="{BB962C8B-B14F-4D97-AF65-F5344CB8AC3E}">
        <p14:creationId xmlns:p14="http://schemas.microsoft.com/office/powerpoint/2010/main" val="14159617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7A2DF2A-E5F9-4A57-A8BA-DA210782D2BC}" type="datetime1">
              <a:rPr lang="en-US" smtClean="0"/>
              <a:t>2/2/18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29</a:t>
            </a:fld>
            <a:endParaRPr lang="en-US" dirty="0"/>
          </a:p>
        </p:txBody>
      </p:sp>
    </p:spTree>
    <p:extLst>
      <p:ext uri="{BB962C8B-B14F-4D97-AF65-F5344CB8AC3E}">
        <p14:creationId xmlns:p14="http://schemas.microsoft.com/office/powerpoint/2010/main" val="660013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7A2DF2A-E5F9-4A57-A8BA-DA210782D2BC}" type="datetime1">
              <a:rPr lang="en-US" smtClean="0"/>
              <a:t>2/2/18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30</a:t>
            </a:fld>
            <a:endParaRPr lang="en-US" dirty="0"/>
          </a:p>
        </p:txBody>
      </p:sp>
    </p:spTree>
    <p:extLst>
      <p:ext uri="{BB962C8B-B14F-4D97-AF65-F5344CB8AC3E}">
        <p14:creationId xmlns:p14="http://schemas.microsoft.com/office/powerpoint/2010/main" val="4861724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7A2DF2A-E5F9-4A57-A8BA-DA210782D2BC}" type="datetime1">
              <a:rPr lang="en-US" smtClean="0"/>
              <a:t>2/2/18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31</a:t>
            </a:fld>
            <a:endParaRPr lang="en-US" dirty="0"/>
          </a:p>
        </p:txBody>
      </p:sp>
    </p:spTree>
    <p:extLst>
      <p:ext uri="{BB962C8B-B14F-4D97-AF65-F5344CB8AC3E}">
        <p14:creationId xmlns:p14="http://schemas.microsoft.com/office/powerpoint/2010/main" val="2029723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approach of feature engineering was commercialized by digital cameras which would recognize faces and automatically focus on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You spend a vast majority of time engineering features in machine learning as opposed to building the statistical models using those engineered features is best exemplified from paper from Viola and Jones </a:t>
            </a:r>
            <a:r>
              <a:rPr lang="mr-IN" baseline="0" dirty="0"/>
              <a:t>–</a:t>
            </a:r>
            <a:r>
              <a:rPr lang="en-US" baseline="0" dirty="0"/>
              <a:t> Identify pictures using rectangular images and then use them to find change in contrast of images.</a:t>
            </a:r>
          </a:p>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7A2DF2A-E5F9-4A57-A8BA-DA210782D2BC}" type="datetime1">
              <a:rPr lang="en-US" smtClean="0"/>
              <a:t>2/2/18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4</a:t>
            </a:fld>
            <a:endParaRPr lang="en-US" dirty="0"/>
          </a:p>
        </p:txBody>
      </p:sp>
    </p:spTree>
    <p:extLst>
      <p:ext uri="{BB962C8B-B14F-4D97-AF65-F5344CB8AC3E}">
        <p14:creationId xmlns:p14="http://schemas.microsoft.com/office/powerpoint/2010/main" val="6574501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Keras</a:t>
            </a:r>
            <a:r>
              <a:rPr lang="en-US" sz="1200" b="0" i="0" kern="1200" dirty="0">
                <a:solidFill>
                  <a:schemeClr val="tx1"/>
                </a:solidFill>
                <a:effectLst/>
                <a:latin typeface="+mn-lt"/>
                <a:ea typeface="+mn-ea"/>
                <a:cs typeface="+mn-cs"/>
              </a:rPr>
              <a:t> is a (Batteries included) high-level neural network library that, among many other things, wraps an API similar to </a:t>
            </a:r>
            <a:r>
              <a:rPr lang="en-US" sz="1200" b="0" i="0" kern="1200" dirty="0" err="1">
                <a:solidFill>
                  <a:schemeClr val="tx1"/>
                </a:solidFill>
                <a:effectLst/>
                <a:latin typeface="+mn-lt"/>
                <a:ea typeface="+mn-ea"/>
                <a:cs typeface="+mn-cs"/>
              </a:rPr>
              <a:t>scikit-learn's</a:t>
            </a:r>
            <a:r>
              <a:rPr lang="en-US" sz="1200" b="0" i="0" kern="1200" dirty="0">
                <a:solidFill>
                  <a:schemeClr val="tx1"/>
                </a:solidFill>
                <a:effectLst/>
                <a:latin typeface="+mn-lt"/>
                <a:ea typeface="+mn-ea"/>
                <a:cs typeface="+mn-cs"/>
              </a:rPr>
              <a:t> around the </a:t>
            </a:r>
            <a:r>
              <a:rPr lang="en-US" sz="1200" b="0" i="0" kern="1200" dirty="0" err="1">
                <a:solidFill>
                  <a:schemeClr val="tx1"/>
                </a:solidFill>
                <a:effectLst/>
                <a:latin typeface="+mn-lt"/>
                <a:ea typeface="+mn-ea"/>
                <a:cs typeface="+mn-cs"/>
              </a:rPr>
              <a:t>Theano</a:t>
            </a:r>
            <a:r>
              <a:rPr lang="en-US" sz="1200" b="0" i="0" kern="1200" dirty="0">
                <a:solidFill>
                  <a:schemeClr val="tx1"/>
                </a:solidFill>
                <a:effectLst/>
                <a:latin typeface="+mn-lt"/>
                <a:ea typeface="+mn-ea"/>
                <a:cs typeface="+mn-cs"/>
              </a:rPr>
              <a:t> or TensorFlow </a:t>
            </a:r>
            <a:r>
              <a:rPr lang="en-US" sz="1200" b="0" i="0" kern="1200" dirty="0" err="1">
                <a:solidFill>
                  <a:schemeClr val="tx1"/>
                </a:solidFill>
                <a:effectLst/>
                <a:latin typeface="+mn-lt"/>
                <a:ea typeface="+mn-ea"/>
                <a:cs typeface="+mn-cs"/>
              </a:rPr>
              <a:t>backends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Keras</a:t>
            </a:r>
            <a:r>
              <a:rPr lang="en-US" sz="1200" b="0" i="0" kern="1200" dirty="0">
                <a:solidFill>
                  <a:schemeClr val="tx1"/>
                </a:solidFill>
                <a:effectLst/>
                <a:latin typeface="+mn-lt"/>
                <a:ea typeface="+mn-ea"/>
                <a:cs typeface="+mn-cs"/>
              </a:rPr>
              <a:t> is a high-level neural network library created by </a:t>
            </a:r>
            <a:r>
              <a:rPr lang="en-US" sz="1200" b="0" i="0" u="none" strike="noStrike" kern="1200" dirty="0">
                <a:solidFill>
                  <a:schemeClr val="tx1"/>
                </a:solidFill>
                <a:effectLst/>
                <a:latin typeface="+mn-lt"/>
                <a:ea typeface="+mn-ea"/>
                <a:cs typeface="+mn-cs"/>
                <a:hlinkClick r:id="rId3"/>
              </a:rPr>
              <a:t>François Chollet</a:t>
            </a:r>
            <a:r>
              <a:rPr lang="en-US" sz="1200" b="0" i="0" kern="1200" dirty="0">
                <a:solidFill>
                  <a:schemeClr val="tx1"/>
                </a:solidFill>
                <a:effectLst/>
                <a:latin typeface="+mn-lt"/>
                <a:ea typeface="+mn-ea"/>
                <a:cs typeface="+mn-cs"/>
              </a:rPr>
              <a:t> at Google.</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Keras</a:t>
            </a:r>
            <a:r>
              <a:rPr lang="en-US" sz="1200" b="0" i="0" kern="1200" dirty="0">
                <a:solidFill>
                  <a:schemeClr val="tx1"/>
                </a:solidFill>
                <a:effectLst/>
                <a:latin typeface="+mn-lt"/>
                <a:ea typeface="+mn-ea"/>
                <a:cs typeface="+mn-cs"/>
              </a:rPr>
              <a:t> needs labels to be one hot encoded.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But </a:t>
            </a:r>
            <a:r>
              <a:rPr lang="en-US" sz="1200" b="0" i="0" kern="1200" dirty="0" err="1">
                <a:solidFill>
                  <a:schemeClr val="tx1"/>
                </a:solidFill>
                <a:effectLst/>
                <a:latin typeface="+mn-lt"/>
                <a:ea typeface="+mn-ea"/>
                <a:cs typeface="+mn-cs"/>
              </a:rPr>
              <a:t>Keras</a:t>
            </a:r>
            <a:r>
              <a:rPr lang="en-US" sz="1200" b="0" i="0" kern="1200" dirty="0">
                <a:solidFill>
                  <a:schemeClr val="tx1"/>
                </a:solidFill>
                <a:effectLst/>
                <a:latin typeface="+mn-lt"/>
                <a:ea typeface="+mn-ea"/>
                <a:cs typeface="+mn-cs"/>
              </a:rPr>
              <a:t> is a neural network library. As such, while the number of features/classes in your data provide constraints, you can determine all the other aspects of model structure: number of layers, size of layers, the nature of the connections between the layers, etc. (And if that didn't make sense, </a:t>
            </a:r>
            <a:r>
              <a:rPr lang="en-US" sz="1200" b="0" i="0" kern="1200" dirty="0" err="1">
                <a:solidFill>
                  <a:schemeClr val="tx1"/>
                </a:solidFill>
                <a:effectLst/>
                <a:latin typeface="+mn-lt"/>
                <a:ea typeface="+mn-ea"/>
                <a:cs typeface="+mn-cs"/>
              </a:rPr>
              <a:t>Keras</a:t>
            </a:r>
            <a:r>
              <a:rPr lang="en-US" sz="1200" b="0" i="0" kern="1200" dirty="0">
                <a:solidFill>
                  <a:schemeClr val="tx1"/>
                </a:solidFill>
                <a:effectLst/>
                <a:latin typeface="+mn-lt"/>
                <a:ea typeface="+mn-ea"/>
                <a:cs typeface="+mn-cs"/>
              </a:rPr>
              <a:t> is a great way to experiment with it!)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Training neural networks often involves the concept of "mini-batching", which means showing the network a subset of the data, adjusting the weights, and then showing it another subset of the data. When the network has seen all the data once, that's called an "epoch". Tuning the mini-batch/epoch strategy is a somewhat problem-specific issue, but in this case we'll just use a mini-batch of 1. That makes it effectively good old stochastic gradient descent, i.e. the data is shown to the network one flower at a time, and the weights adjusted immediately.</a:t>
            </a:r>
          </a:p>
          <a:p>
            <a:endParaRPr lang="en-US" sz="1200" b="0" i="0" kern="1200" dirty="0">
              <a:solidFill>
                <a:schemeClr val="tx1"/>
              </a:solidFill>
              <a:effectLst/>
              <a:latin typeface="+mn-lt"/>
              <a:ea typeface="+mn-ea"/>
              <a:cs typeface="+mn-cs"/>
            </a:endParaRPr>
          </a:p>
          <a:p>
            <a:r>
              <a:rPr lang="en-US" dirty="0"/>
              <a:t>evaluate()</a:t>
            </a:r>
            <a:r>
              <a:rPr lang="en-US" sz="1200" b="0" i="0" kern="1200" dirty="0">
                <a:solidFill>
                  <a:schemeClr val="tx1"/>
                </a:solidFill>
                <a:effectLst/>
                <a:latin typeface="+mn-lt"/>
                <a:ea typeface="+mn-ea"/>
                <a:cs typeface="+mn-cs"/>
              </a:rPr>
              <a:t> returns the loss function and any other metrics we asked for when we compiled the model. In our case, we asked for </a:t>
            </a:r>
            <a:r>
              <a:rPr lang="en-US" dirty="0"/>
              <a:t>accuracy</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And it does hint at one of the dangers of neural networks: overfitting. We've been careful here to hold out a test set and measure performance with that, but it's a small set, and 99% accuracy seems awfully high to me, so I wouldn't be surprised if there was some overfitting going on. You could work on that by adding dropout (which is built into </a:t>
            </a:r>
            <a:r>
              <a:rPr lang="en-US" sz="1200" b="0" i="0" kern="1200" dirty="0" err="1">
                <a:solidFill>
                  <a:schemeClr val="tx1"/>
                </a:solidFill>
                <a:effectLst/>
                <a:latin typeface="+mn-lt"/>
                <a:ea typeface="+mn-ea"/>
                <a:cs typeface="+mn-cs"/>
              </a:rPr>
              <a:t>Keras</a:t>
            </a:r>
            <a:r>
              <a:rPr lang="en-US" sz="1200" b="0" i="0" kern="1200" dirty="0">
                <a:solidFill>
                  <a:schemeClr val="tx1"/>
                </a:solidFill>
                <a:effectLst/>
                <a:latin typeface="+mn-lt"/>
                <a:ea typeface="+mn-ea"/>
                <a:cs typeface="+mn-cs"/>
              </a:rPr>
              <a:t>). That's the neural network equivalent of the regularization our logistic regression classifier uses.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BD81A3C4-7C25-4B17-B74B-92F0A3D7B573}" type="datetime1">
              <a:rPr lang="en-US" smtClean="0"/>
              <a:t>2/2/18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32</a:t>
            </a:fld>
            <a:endParaRPr lang="en-US" dirty="0"/>
          </a:p>
        </p:txBody>
      </p:sp>
    </p:spTree>
    <p:extLst>
      <p:ext uri="{BB962C8B-B14F-4D97-AF65-F5344CB8AC3E}">
        <p14:creationId xmlns:p14="http://schemas.microsoft.com/office/powerpoint/2010/main" val="286764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baseline="0" dirty="0"/>
              <a:t>In deep learning we use stacked ANN to do feature engineering for us and we spend more time on model </a:t>
            </a:r>
            <a:r>
              <a:rPr lang="en-US" baseline="0" dirty="0" err="1"/>
              <a:t>building.They</a:t>
            </a:r>
            <a:r>
              <a:rPr lang="en-US" baseline="0" dirty="0"/>
              <a:t> made inroads into voice recognition, image recognition, machine vision, machine translation</a:t>
            </a:r>
          </a:p>
          <a:p>
            <a:endParaRPr lang="en-US" baseline="0" dirty="0"/>
          </a:p>
          <a:p>
            <a:r>
              <a:rPr lang="en-US" baseline="0" dirty="0"/>
              <a:t>AI – Tasks that could be easily described formally – like a game of checkers or chess = Board, how pieces move, </a:t>
            </a:r>
            <a:r>
              <a:rPr lang="en-US" baseline="0" dirty="0" err="1"/>
              <a:t>config</a:t>
            </a:r>
            <a:r>
              <a:rPr lang="en-US" baseline="0" dirty="0"/>
              <a:t>. of how game terminates – created as representations</a:t>
            </a:r>
          </a:p>
          <a:p>
            <a:endParaRPr lang="en-US" baseline="0" dirty="0"/>
          </a:p>
          <a:p>
            <a:r>
              <a:rPr lang="en-US" baseline="0" dirty="0"/>
              <a:t>Then came machine learning – where humans collect and identify features and then a machine learning algorithm can learn how to infer whether the patient has disease or not.</a:t>
            </a:r>
          </a:p>
          <a:p>
            <a:endParaRPr lang="en-US" baseline="0" dirty="0"/>
          </a:p>
          <a:p>
            <a:r>
              <a:rPr lang="en-US" baseline="0" dirty="0"/>
              <a:t>But we human beings learn concepts from raw data. For instance we can learn by looking at a few examples of how a boat looks like and even process half of the information to identify an object. Match one to one. </a:t>
            </a:r>
          </a:p>
          <a:p>
            <a:endParaRPr lang="en-US" baseline="0" dirty="0"/>
          </a:p>
          <a:p>
            <a:r>
              <a:rPr lang="en-US" baseline="0" dirty="0"/>
              <a:t>The word deep in deep learning refers to the idea of learning the hierarchy of concepts directly from raw data.</a:t>
            </a:r>
          </a:p>
          <a:p>
            <a:endParaRPr lang="en-US" baseline="0" dirty="0"/>
          </a:p>
          <a:p>
            <a:r>
              <a:rPr lang="en-US" baseline="0" dirty="0"/>
              <a:t>Deep Learning – Representation Learning – Automated Feature Engineering</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7A2DF2A-E5F9-4A57-A8BA-DA210782D2BC}" type="datetime1">
              <a:rPr lang="en-US" smtClean="0"/>
              <a:t>2/2/18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5</a:t>
            </a:fld>
            <a:endParaRPr lang="en-US" dirty="0"/>
          </a:p>
        </p:txBody>
      </p:sp>
    </p:spTree>
    <p:extLst>
      <p:ext uri="{BB962C8B-B14F-4D97-AF65-F5344CB8AC3E}">
        <p14:creationId xmlns:p14="http://schemas.microsoft.com/office/powerpoint/2010/main" val="911859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At highest conceptual level deep learning is no different from supervised machine learning</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7A2DF2A-E5F9-4A57-A8BA-DA210782D2BC}" type="datetime1">
              <a:rPr lang="en-US" smtClean="0"/>
              <a:t>2/2/18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6</a:t>
            </a:fld>
            <a:endParaRPr lang="en-US" dirty="0"/>
          </a:p>
        </p:txBody>
      </p:sp>
    </p:spTree>
    <p:extLst>
      <p:ext uri="{BB962C8B-B14F-4D97-AF65-F5344CB8AC3E}">
        <p14:creationId xmlns:p14="http://schemas.microsoft.com/office/powerpoint/2010/main" val="4067857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Zeros represent the white areas and the other area says darkness.</a:t>
            </a:r>
          </a:p>
          <a:p>
            <a:endParaRPr lang="en-US" dirty="0"/>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Convert them into one dimensional array by flattening them and then recode t</a:t>
            </a:r>
            <a:r>
              <a:rPr lang="en-US" dirty="0"/>
              <a:t>he darkness</a:t>
            </a:r>
            <a:r>
              <a:rPr lang="en-US" baseline="0" dirty="0"/>
              <a:t> from 0:255 to 0:1(single point precision float numbers)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Post that we would do one hot encoding for the ten different digits</a:t>
            </a:r>
          </a:p>
          <a:p>
            <a:endParaRPr lang="en-US" dirty="0"/>
          </a:p>
          <a:p>
            <a:endParaRPr lang="en-US" dirty="0"/>
          </a:p>
          <a:p>
            <a:r>
              <a:rPr lang="en-US" dirty="0"/>
              <a:t>This is a sequential model because</a:t>
            </a:r>
            <a:r>
              <a:rPr lang="en-US" baseline="0" dirty="0"/>
              <a:t> each neural network feeds into one another.</a:t>
            </a:r>
          </a:p>
          <a:p>
            <a:endParaRPr lang="en-US" baseline="0" dirty="0"/>
          </a:p>
          <a:p>
            <a:r>
              <a:rPr lang="en-US" baseline="0" dirty="0"/>
              <a:t>Dense hidden Parameters = 784 * 64 + 64</a:t>
            </a:r>
          </a:p>
          <a:p>
            <a:r>
              <a:rPr lang="en-US" baseline="0" dirty="0"/>
              <a:t>Dense output Parameters = 64 * 10 + 10</a:t>
            </a:r>
          </a:p>
          <a:p>
            <a:endParaRPr lang="en-US" baseline="0" dirty="0"/>
          </a:p>
          <a:p>
            <a:r>
              <a:rPr lang="en-US" baseline="0" dirty="0"/>
              <a:t>SGD </a:t>
            </a:r>
            <a:r>
              <a:rPr lang="mr-IN" baseline="0" dirty="0"/>
              <a:t>–</a:t>
            </a:r>
            <a:r>
              <a:rPr lang="en-US" baseline="0" dirty="0"/>
              <a:t> stochastic gradient descent</a:t>
            </a:r>
          </a:p>
          <a:p>
            <a:r>
              <a:rPr lang="en-US" baseline="0" dirty="0" err="1"/>
              <a:t>Lr</a:t>
            </a:r>
            <a:r>
              <a:rPr lang="en-US" baseline="0" dirty="0"/>
              <a:t> </a:t>
            </a:r>
            <a:r>
              <a:rPr lang="mr-IN" baseline="0" dirty="0"/>
              <a:t>–</a:t>
            </a:r>
            <a:r>
              <a:rPr lang="en-US" baseline="0" dirty="0"/>
              <a:t> learning rate</a:t>
            </a:r>
          </a:p>
          <a:p>
            <a:endParaRPr lang="en-US" baseline="0" dirty="0"/>
          </a:p>
          <a:p>
            <a:r>
              <a:rPr lang="en-US" baseline="0" dirty="0"/>
              <a:t>One run over the data is an epoch</a:t>
            </a:r>
          </a:p>
          <a:p>
            <a:endParaRPr lang="en-US" baseline="0" dirty="0"/>
          </a:p>
          <a:p>
            <a:r>
              <a:rPr lang="en-US" baseline="0" dirty="0"/>
              <a:t>By chance the success rate could be 10%</a:t>
            </a:r>
          </a:p>
          <a:p>
            <a:endParaRPr lang="en-US" baseline="0" dirty="0"/>
          </a:p>
          <a:p>
            <a:r>
              <a:rPr lang="en-US" baseline="0" dirty="0"/>
              <a:t>So we have to train the model for longer and as it runs the neural network gets the data again, each time it gets better and better from 10% to 34%. This means that this network is slowly learning to identify the handwritten digits</a:t>
            </a:r>
          </a:p>
          <a:p>
            <a:endParaRPr lang="en-US" baseline="0" dirty="0"/>
          </a:p>
          <a:p>
            <a:r>
              <a:rPr lang="en-US" baseline="0" dirty="0"/>
              <a:t>Lets now run with 200 epochs.</a:t>
            </a:r>
          </a:p>
          <a:p>
            <a:endParaRPr lang="en-US" baseline="0" dirty="0"/>
          </a:p>
          <a:p>
            <a:endParaRPr lang="en-US" baseline="0"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7A2DF2A-E5F9-4A57-A8BA-DA210782D2BC}" type="datetime1">
              <a:rPr lang="en-US" smtClean="0"/>
              <a:t>2/2/18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8</a:t>
            </a:fld>
            <a:endParaRPr lang="en-US" dirty="0"/>
          </a:p>
        </p:txBody>
      </p:sp>
    </p:spTree>
    <p:extLst>
      <p:ext uri="{BB962C8B-B14F-4D97-AF65-F5344CB8AC3E}">
        <p14:creationId xmlns:p14="http://schemas.microsoft.com/office/powerpoint/2010/main" val="1560165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Keras</a:t>
            </a:r>
            <a:r>
              <a:rPr lang="en-US" dirty="0"/>
              <a:t> </a:t>
            </a:r>
            <a:r>
              <a:rPr lang="mr-IN" dirty="0"/>
              <a:t>–</a:t>
            </a:r>
            <a:r>
              <a:rPr lang="en-US" dirty="0"/>
              <a:t> high level library for doing this work</a:t>
            </a:r>
          </a:p>
          <a:p>
            <a:r>
              <a:rPr lang="en-US" dirty="0"/>
              <a:t>We will flatten</a:t>
            </a:r>
            <a:r>
              <a:rPr lang="en-US" baseline="0" dirty="0"/>
              <a:t> the image - into an array of 783 pixels for each image.</a:t>
            </a:r>
          </a:p>
          <a:p>
            <a:endParaRPr lang="en-US" baseline="0" dirty="0"/>
          </a:p>
          <a:p>
            <a:r>
              <a:rPr lang="en-US" baseline="0" dirty="0"/>
              <a:t>The neural network we would build will have 784 inputs </a:t>
            </a:r>
            <a:r>
              <a:rPr lang="mr-IN" baseline="0" dirty="0"/>
              <a:t>–</a:t>
            </a:r>
            <a:r>
              <a:rPr lang="en-US" baseline="0" dirty="0"/>
              <a:t> This will be the input layer</a:t>
            </a:r>
          </a:p>
          <a:p>
            <a:endParaRPr lang="en-US" baseline="0" dirty="0"/>
          </a:p>
          <a:p>
            <a:r>
              <a:rPr lang="en-US" baseline="0" dirty="0"/>
              <a:t>Hidden Layer </a:t>
            </a:r>
            <a:r>
              <a:rPr lang="mr-IN" baseline="0" dirty="0"/>
              <a:t>–</a:t>
            </a:r>
            <a:r>
              <a:rPr lang="en-US" baseline="0" dirty="0"/>
              <a:t> Dense or Fully connected hidden layer </a:t>
            </a:r>
            <a:r>
              <a:rPr lang="mr-IN" baseline="0" dirty="0"/>
              <a:t>–</a:t>
            </a:r>
            <a:r>
              <a:rPr lang="en-US" baseline="0" dirty="0"/>
              <a:t> all the neurons in the hidden layer are connected to all the neurons above and all the neurons below the </a:t>
            </a:r>
            <a:r>
              <a:rPr lang="en-US" baseline="0" dirty="0" err="1"/>
              <a:t>layer.Any</a:t>
            </a:r>
            <a:r>
              <a:rPr lang="en-US" baseline="0" dirty="0"/>
              <a:t> given layer is connected to all the 784 neurons of input layer and is outputting to all the 10 neurons in the output layer. There is an optimal numbers for any given problem. We will have 64 neurons in our hidden layer. </a:t>
            </a:r>
          </a:p>
          <a:p>
            <a:endParaRPr lang="en-US" baseline="0" dirty="0"/>
          </a:p>
          <a:p>
            <a:r>
              <a:rPr lang="en-US" baseline="0" dirty="0"/>
              <a:t>The higher level neurons can create more complex and non linear abstractions than the lower level neurons.</a:t>
            </a:r>
          </a:p>
          <a:p>
            <a:endParaRPr lang="en-US" baseline="0" dirty="0"/>
          </a:p>
          <a:p>
            <a:r>
              <a:rPr lang="en-US" baseline="0" dirty="0"/>
              <a:t>Stochastic Gradient Descent</a:t>
            </a:r>
          </a:p>
          <a:p>
            <a:endParaRPr lang="en-US" baseline="0" dirty="0"/>
          </a:p>
          <a:p>
            <a:endParaRPr lang="en-US" baseline="0" dirty="0"/>
          </a:p>
          <a:p>
            <a:endParaRPr lang="en-US" baseline="0" dirty="0"/>
          </a:p>
          <a:p>
            <a:endParaRPr lang="en-US" baseline="0" dirty="0"/>
          </a:p>
          <a:p>
            <a:endParaRPr lang="en-US" baseline="0"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7A2DF2A-E5F9-4A57-A8BA-DA210782D2BC}" type="datetime1">
              <a:rPr lang="en-US" smtClean="0"/>
              <a:t>2/2/18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9</a:t>
            </a:fld>
            <a:endParaRPr lang="en-US" dirty="0"/>
          </a:p>
        </p:txBody>
      </p:sp>
    </p:spTree>
    <p:extLst>
      <p:ext uri="{BB962C8B-B14F-4D97-AF65-F5344CB8AC3E}">
        <p14:creationId xmlns:p14="http://schemas.microsoft.com/office/powerpoint/2010/main" val="344867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7A2DF2A-E5F9-4A57-A8BA-DA210782D2BC}" type="datetime1">
              <a:rPr lang="en-US" smtClean="0"/>
              <a:t>2/2/18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10</a:t>
            </a:fld>
            <a:endParaRPr lang="en-US" dirty="0"/>
          </a:p>
        </p:txBody>
      </p:sp>
    </p:spTree>
    <p:extLst>
      <p:ext uri="{BB962C8B-B14F-4D97-AF65-F5344CB8AC3E}">
        <p14:creationId xmlns:p14="http://schemas.microsoft.com/office/powerpoint/2010/main" val="262850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7A2DF2A-E5F9-4A57-A8BA-DA210782D2BC}" type="datetime1">
              <a:rPr lang="en-US" smtClean="0"/>
              <a:t>2/2/18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11</a:t>
            </a:fld>
            <a:endParaRPr lang="en-US" dirty="0"/>
          </a:p>
        </p:txBody>
      </p:sp>
    </p:spTree>
    <p:extLst>
      <p:ext uri="{BB962C8B-B14F-4D97-AF65-F5344CB8AC3E}">
        <p14:creationId xmlns:p14="http://schemas.microsoft.com/office/powerpoint/2010/main" val="1421014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gradFill>
                  <a:gsLst>
                    <a:gs pos="0">
                      <a:schemeClr val="bg1">
                        <a:lumMod val="65000"/>
                      </a:schemeClr>
                    </a:gs>
                    <a:gs pos="98000">
                      <a:schemeClr val="bg1">
                        <a:lumMod val="65000"/>
                      </a:schemeClr>
                    </a:gs>
                  </a:gsLst>
                  <a:lin ang="5400000" scaled="0"/>
                </a:gradFill>
              </a:defRPr>
            </a:lvl1pPr>
          </a:lstStyle>
          <a:p>
            <a:endParaRPr lang="en-US"/>
          </a:p>
        </p:txBody>
      </p:sp>
      <p:sp>
        <p:nvSpPr>
          <p:cNvPr id="3" name="Footer Placeholder 2"/>
          <p:cNvSpPr>
            <a:spLocks noGrp="1"/>
          </p:cNvSpPr>
          <p:nvPr>
            <p:ph type="ftr" sz="quarter" idx="11"/>
          </p:nvPr>
        </p:nvSpPr>
        <p:spPr/>
        <p:txBody>
          <a:bodyPr/>
          <a:lstStyle>
            <a:lvl1pPr>
              <a:defRPr>
                <a:gradFill>
                  <a:gsLst>
                    <a:gs pos="0">
                      <a:schemeClr val="bg1">
                        <a:lumMod val="65000"/>
                      </a:schemeClr>
                    </a:gs>
                    <a:gs pos="98000">
                      <a:schemeClr val="bg1">
                        <a:lumMod val="65000"/>
                      </a:schemeClr>
                    </a:gs>
                  </a:gsLst>
                  <a:lin ang="5400000" scaled="0"/>
                </a:gradFill>
              </a:defRPr>
            </a:lvl1pPr>
          </a:lstStyle>
          <a:p>
            <a:endParaRPr lang="en-US"/>
          </a:p>
        </p:txBody>
      </p:sp>
      <p:sp>
        <p:nvSpPr>
          <p:cNvPr id="4" name="Slide Number Placeholder 3"/>
          <p:cNvSpPr>
            <a:spLocks noGrp="1"/>
          </p:cNvSpPr>
          <p:nvPr>
            <p:ph type="sldNum" sz="quarter" idx="12"/>
          </p:nvPr>
        </p:nvSpPr>
        <p:spPr/>
        <p:txBody>
          <a:bodyPr/>
          <a:lstStyle>
            <a:lvl1pPr>
              <a:defRPr>
                <a:gradFill>
                  <a:gsLst>
                    <a:gs pos="0">
                      <a:schemeClr val="bg1">
                        <a:lumMod val="65000"/>
                      </a:schemeClr>
                    </a:gs>
                    <a:gs pos="98000">
                      <a:schemeClr val="bg1">
                        <a:lumMod val="65000"/>
                      </a:schemeClr>
                    </a:gs>
                  </a:gsLst>
                  <a:lin ang="5400000" scaled="0"/>
                </a:gradFill>
              </a:defRPr>
            </a:lvl1pPr>
          </a:lstStyle>
          <a:p>
            <a:fld id="{4CA37C95-3A7F-4C90-9D28-0B573484ACDD}" type="slidenum">
              <a:rPr lang="en-US" smtClean="0"/>
              <a:pPr/>
              <a:t>‹#›</a:t>
            </a:fld>
            <a:endParaRPr lang="en-US"/>
          </a:p>
        </p:txBody>
      </p:sp>
    </p:spTree>
    <p:extLst>
      <p:ext uri="{BB962C8B-B14F-4D97-AF65-F5344CB8AC3E}">
        <p14:creationId xmlns:p14="http://schemas.microsoft.com/office/powerpoint/2010/main" val="723009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gradFill>
                  <a:gsLst>
                    <a:gs pos="0">
                      <a:schemeClr val="bg1">
                        <a:lumMod val="65000"/>
                      </a:schemeClr>
                    </a:gs>
                    <a:gs pos="98000">
                      <a:schemeClr val="bg1">
                        <a:lumMod val="65000"/>
                      </a:schemeClr>
                    </a:gs>
                  </a:gsLst>
                  <a:lin ang="5400000" scaled="0"/>
                </a:gradFill>
              </a:defRPr>
            </a:lvl1pPr>
          </a:lstStyle>
          <a:p>
            <a:endParaRPr lang="en-US" dirty="0"/>
          </a:p>
        </p:txBody>
      </p:sp>
      <p:sp>
        <p:nvSpPr>
          <p:cNvPr id="6" name="Footer Placeholder 5"/>
          <p:cNvSpPr>
            <a:spLocks noGrp="1"/>
          </p:cNvSpPr>
          <p:nvPr>
            <p:ph type="ftr" sz="quarter" idx="11"/>
          </p:nvPr>
        </p:nvSpPr>
        <p:spPr/>
        <p:txBody>
          <a:bodyPr/>
          <a:lstStyle>
            <a:lvl1pPr>
              <a:defRPr>
                <a:gradFill>
                  <a:gsLst>
                    <a:gs pos="0">
                      <a:schemeClr val="bg1">
                        <a:lumMod val="65000"/>
                      </a:schemeClr>
                    </a:gs>
                    <a:gs pos="98000">
                      <a:schemeClr val="bg1">
                        <a:lumMod val="65000"/>
                      </a:schemeClr>
                    </a:gs>
                  </a:gsLst>
                  <a:lin ang="5400000" scaled="0"/>
                </a:gradFill>
              </a:defRPr>
            </a:lvl1pPr>
          </a:lstStyle>
          <a:p>
            <a:endParaRPr lang="en-US"/>
          </a:p>
        </p:txBody>
      </p:sp>
      <p:sp>
        <p:nvSpPr>
          <p:cNvPr id="7" name="Slide Number Placeholder 6"/>
          <p:cNvSpPr>
            <a:spLocks noGrp="1"/>
          </p:cNvSpPr>
          <p:nvPr>
            <p:ph type="sldNum" sz="quarter" idx="12"/>
          </p:nvPr>
        </p:nvSpPr>
        <p:spPr/>
        <p:txBody>
          <a:bodyPr/>
          <a:lstStyle>
            <a:lvl1pPr>
              <a:defRPr>
                <a:gradFill>
                  <a:gsLst>
                    <a:gs pos="0">
                      <a:schemeClr val="bg1">
                        <a:lumMod val="65000"/>
                      </a:schemeClr>
                    </a:gs>
                    <a:gs pos="98000">
                      <a:schemeClr val="bg1">
                        <a:lumMod val="65000"/>
                      </a:schemeClr>
                    </a:gs>
                  </a:gsLst>
                  <a:lin ang="5400000" scaled="0"/>
                </a:gradFill>
              </a:defRPr>
            </a:lvl1pPr>
          </a:lstStyle>
          <a:p>
            <a:fld id="{4CA37C95-3A7F-4C90-9D28-0B573484ACDD}" type="slidenum">
              <a:rPr lang="en-US" smtClean="0"/>
              <a:pPr/>
              <a:t>‹#›</a:t>
            </a:fld>
            <a:endParaRPr lang="en-US"/>
          </a:p>
        </p:txBody>
      </p:sp>
      <p:sp>
        <p:nvSpPr>
          <p:cNvPr id="9" name="Text Placeholder 8"/>
          <p:cNvSpPr>
            <a:spLocks noGrp="1"/>
          </p:cNvSpPr>
          <p:nvPr>
            <p:ph type="body" sz="quarter" idx="13"/>
          </p:nvPr>
        </p:nvSpPr>
        <p:spPr>
          <a:xfrm>
            <a:off x="390525" y="1066800"/>
            <a:ext cx="4114800" cy="1294713"/>
          </a:xfrm>
        </p:spPr>
        <p:txBody>
          <a:bodyPr>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4"/>
          </p:nvPr>
        </p:nvSpPr>
        <p:spPr>
          <a:xfrm>
            <a:off x="4626864" y="1066800"/>
            <a:ext cx="4114800" cy="1294713"/>
          </a:xfrm>
        </p:spPr>
        <p:txBody>
          <a:bodyPr>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48371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0525" y="1066800"/>
            <a:ext cx="4114800" cy="341632"/>
          </a:xfrm>
          <a:prstGeom prst="rect">
            <a:avLst/>
          </a:prstGeom>
        </p:spPr>
        <p:txBody>
          <a:bodyPr anchor="b">
            <a:spAutoFit/>
          </a:bodyPr>
          <a:lstStyle>
            <a:lvl1pPr marL="0" indent="0">
              <a:buNone/>
              <a:defRPr lang="en-US" sz="1800" b="1" kern="1200" dirty="0" smtClean="0">
                <a:solidFill>
                  <a:schemeClr val="tx1"/>
                </a:solidFill>
                <a:latin typeface="Arial" panose="020B0604020202020204" pitchFamily="34" charset="0"/>
                <a:ea typeface="ＭＳ Ｐゴシック"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2813" rtl="0" eaLnBrk="1" fontAlgn="base" hangingPunct="1">
              <a:lnSpc>
                <a:spcPct val="90000"/>
              </a:lnSpc>
              <a:spcBef>
                <a:spcPts val="0"/>
              </a:spcBef>
              <a:spcAft>
                <a:spcPct val="0"/>
              </a:spcAft>
              <a:buClr>
                <a:schemeClr val="accent1"/>
              </a:buClr>
              <a:buSzPct val="90000"/>
              <a:buFont typeface="Wingdings" pitchFamily="2" charset="2"/>
              <a:buNone/>
            </a:pPr>
            <a:r>
              <a:rPr lang="en-US"/>
              <a:t>Edit Master text styles</a:t>
            </a:r>
          </a:p>
        </p:txBody>
      </p:sp>
      <p:sp>
        <p:nvSpPr>
          <p:cNvPr id="5" name="Text Placeholder 4"/>
          <p:cNvSpPr>
            <a:spLocks noGrp="1"/>
          </p:cNvSpPr>
          <p:nvPr>
            <p:ph type="body" sz="quarter" idx="3"/>
          </p:nvPr>
        </p:nvSpPr>
        <p:spPr>
          <a:xfrm>
            <a:off x="4626864" y="1066800"/>
            <a:ext cx="4114800" cy="341632"/>
          </a:xfrm>
          <a:prstGeom prst="rect">
            <a:avLst/>
          </a:prstGeom>
        </p:spPr>
        <p:txBody>
          <a:bodyPr anchor="b">
            <a:spAutoFit/>
          </a:bodyPr>
          <a:lstStyle>
            <a:lvl1pPr marL="0" indent="0">
              <a:buNone/>
              <a:defRPr lang="en-US" sz="1800" b="1" kern="1200" dirty="0" smtClean="0">
                <a:solidFill>
                  <a:schemeClr val="tx1"/>
                </a:solidFill>
                <a:latin typeface="Arial" panose="020B0604020202020204" pitchFamily="34" charset="0"/>
                <a:ea typeface="ＭＳ Ｐゴシック"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2813" rtl="0" eaLnBrk="1" fontAlgn="base" hangingPunct="1">
              <a:lnSpc>
                <a:spcPct val="90000"/>
              </a:lnSpc>
              <a:spcBef>
                <a:spcPts val="0"/>
              </a:spcBef>
              <a:spcAft>
                <a:spcPct val="0"/>
              </a:spcAft>
              <a:buClr>
                <a:schemeClr val="accent1"/>
              </a:buClr>
              <a:buSzPct val="90000"/>
              <a:buFont typeface="Wingdings" pitchFamily="2" charset="2"/>
              <a:buNone/>
            </a:pPr>
            <a:r>
              <a:rPr lang="en-US"/>
              <a:t>Edit Master text styles</a:t>
            </a:r>
          </a:p>
        </p:txBody>
      </p:sp>
      <p:sp>
        <p:nvSpPr>
          <p:cNvPr id="7" name="Date Placeholder 6"/>
          <p:cNvSpPr>
            <a:spLocks noGrp="1"/>
          </p:cNvSpPr>
          <p:nvPr>
            <p:ph type="dt" sz="half" idx="10"/>
          </p:nvPr>
        </p:nvSpPr>
        <p:spPr/>
        <p:txBody>
          <a:bodyPr/>
          <a:lstStyle>
            <a:lvl1pPr>
              <a:defRPr>
                <a:gradFill>
                  <a:gsLst>
                    <a:gs pos="0">
                      <a:schemeClr val="bg1">
                        <a:lumMod val="65000"/>
                      </a:schemeClr>
                    </a:gs>
                    <a:gs pos="98000">
                      <a:schemeClr val="bg1">
                        <a:lumMod val="65000"/>
                      </a:schemeClr>
                    </a:gs>
                  </a:gsLst>
                  <a:lin ang="5400000" scaled="0"/>
                </a:gradFill>
              </a:defRPr>
            </a:lvl1pPr>
          </a:lstStyle>
          <a:p>
            <a:endParaRPr lang="en-US"/>
          </a:p>
        </p:txBody>
      </p:sp>
      <p:sp>
        <p:nvSpPr>
          <p:cNvPr id="8" name="Footer Placeholder 7"/>
          <p:cNvSpPr>
            <a:spLocks noGrp="1"/>
          </p:cNvSpPr>
          <p:nvPr>
            <p:ph type="ftr" sz="quarter" idx="11"/>
          </p:nvPr>
        </p:nvSpPr>
        <p:spPr/>
        <p:txBody>
          <a:bodyPr/>
          <a:lstStyle>
            <a:lvl1pPr>
              <a:defRPr>
                <a:gradFill>
                  <a:gsLst>
                    <a:gs pos="0">
                      <a:schemeClr val="bg1">
                        <a:lumMod val="65000"/>
                      </a:schemeClr>
                    </a:gs>
                    <a:gs pos="98000">
                      <a:schemeClr val="bg1">
                        <a:lumMod val="65000"/>
                      </a:schemeClr>
                    </a:gs>
                  </a:gsLst>
                  <a:lin ang="5400000" scaled="0"/>
                </a:gradFill>
              </a:defRPr>
            </a:lvl1pPr>
          </a:lstStyle>
          <a:p>
            <a:endParaRPr lang="en-US"/>
          </a:p>
        </p:txBody>
      </p:sp>
      <p:sp>
        <p:nvSpPr>
          <p:cNvPr id="9" name="Slide Number Placeholder 8"/>
          <p:cNvSpPr>
            <a:spLocks noGrp="1"/>
          </p:cNvSpPr>
          <p:nvPr>
            <p:ph type="sldNum" sz="quarter" idx="12"/>
          </p:nvPr>
        </p:nvSpPr>
        <p:spPr/>
        <p:txBody>
          <a:bodyPr/>
          <a:lstStyle>
            <a:lvl1pPr>
              <a:defRPr>
                <a:gradFill>
                  <a:gsLst>
                    <a:gs pos="0">
                      <a:schemeClr val="bg1">
                        <a:lumMod val="65000"/>
                      </a:schemeClr>
                    </a:gs>
                    <a:gs pos="98000">
                      <a:schemeClr val="bg1">
                        <a:lumMod val="65000"/>
                      </a:schemeClr>
                    </a:gs>
                  </a:gsLst>
                  <a:lin ang="5400000" scaled="0"/>
                </a:gradFill>
              </a:defRPr>
            </a:lvl1pPr>
          </a:lstStyle>
          <a:p>
            <a:fld id="{4CA37C95-3A7F-4C90-9D28-0B573484ACDD}" type="slidenum">
              <a:rPr lang="en-US" smtClean="0"/>
              <a:pPr/>
              <a:t>‹#›</a:t>
            </a:fld>
            <a:endParaRPr lang="en-US"/>
          </a:p>
        </p:txBody>
      </p:sp>
      <p:sp>
        <p:nvSpPr>
          <p:cNvPr id="11" name="Text Placeholder 10"/>
          <p:cNvSpPr>
            <a:spLocks noGrp="1"/>
          </p:cNvSpPr>
          <p:nvPr>
            <p:ph type="body" sz="quarter" idx="13"/>
          </p:nvPr>
        </p:nvSpPr>
        <p:spPr>
          <a:xfrm>
            <a:off x="390525" y="1445713"/>
            <a:ext cx="4114800" cy="1294713"/>
          </a:xfrm>
        </p:spPr>
        <p:txBody>
          <a:bodyPr>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2"/>
          <p:cNvSpPr>
            <a:spLocks noGrp="1"/>
          </p:cNvSpPr>
          <p:nvPr>
            <p:ph type="body" sz="quarter" idx="14"/>
          </p:nvPr>
        </p:nvSpPr>
        <p:spPr>
          <a:xfrm>
            <a:off x="4626864" y="1445713"/>
            <a:ext cx="4114800" cy="1294713"/>
          </a:xfrm>
        </p:spPr>
        <p:txBody>
          <a:bodyPr>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60549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ols and Resources Divider">
    <p:bg bwMode="ltGray">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470807" y="499376"/>
            <a:ext cx="8183720" cy="889474"/>
          </a:xfrm>
          <a:noFill/>
        </p:spPr>
        <p:txBody>
          <a:bodyPr wrap="square" lIns="0" tIns="0" bIns="0" anchor="b" anchorCtr="0">
            <a:spAutoFit/>
          </a:bodyPr>
          <a:lstStyle>
            <a:lvl1pPr algn="l" defTabSz="914400" rtl="0" eaLnBrk="1" latinLnBrk="0" hangingPunct="1">
              <a:lnSpc>
                <a:spcPct val="85000"/>
              </a:lnSpc>
              <a:spcBef>
                <a:spcPct val="0"/>
              </a:spcBef>
              <a:buNone/>
              <a:defRPr lang="en-US" sz="3400" b="1" kern="1200" spc="-50" baseline="0" dirty="0">
                <a:gradFill>
                  <a:gsLst>
                    <a:gs pos="1000">
                      <a:schemeClr val="bg1"/>
                    </a:gs>
                    <a:gs pos="99000">
                      <a:schemeClr val="bg1"/>
                    </a:gs>
                  </a:gsLst>
                  <a:lin ang="13200000" scaled="0"/>
                </a:gradFill>
                <a:latin typeface="Arial" panose="020B0604020202020204" pitchFamily="34" charset="0"/>
                <a:ea typeface="+mj-ea"/>
                <a:cs typeface="Arial" panose="020B0604020202020204" pitchFamily="34" charset="0"/>
              </a:defRPr>
            </a:lvl1pPr>
          </a:lstStyle>
          <a:p>
            <a:r>
              <a:rPr lang="en-US" dirty="0"/>
              <a:t>Click to edit </a:t>
            </a:r>
            <a:br>
              <a:rPr lang="en-US" dirty="0"/>
            </a:br>
            <a:r>
              <a:rPr lang="en-US" dirty="0"/>
              <a:t>master title style</a:t>
            </a:r>
          </a:p>
        </p:txBody>
      </p:sp>
      <p:sp>
        <p:nvSpPr>
          <p:cNvPr id="10" name="Subtitle 2"/>
          <p:cNvSpPr>
            <a:spLocks noGrp="1"/>
          </p:cNvSpPr>
          <p:nvPr>
            <p:ph type="subTitle" idx="1" hasCustomPrompt="1"/>
          </p:nvPr>
        </p:nvSpPr>
        <p:spPr>
          <a:xfrm>
            <a:off x="470807" y="1510897"/>
            <a:ext cx="8183720" cy="307777"/>
          </a:xfrm>
          <a:prstGeom prst="rect">
            <a:avLst/>
          </a:prstGeom>
        </p:spPr>
        <p:txBody>
          <a:bodyPr/>
          <a:lstStyle>
            <a:lvl1pPr marL="0" indent="0" algn="l" defTabSz="914400" rtl="0" eaLnBrk="1" latinLnBrk="0" hangingPunct="1">
              <a:lnSpc>
                <a:spcPct val="100000"/>
              </a:lnSpc>
              <a:spcBef>
                <a:spcPct val="0"/>
              </a:spcBef>
              <a:buClr>
                <a:srgbClr val="00B7E6"/>
              </a:buClr>
              <a:buSzPct val="110000"/>
              <a:buFont typeface="Wingdings" panose="05000000000000000000" pitchFamily="2" charset="2"/>
              <a:buNone/>
              <a:defRPr lang="en-US" sz="1400" b="1" kern="1200" spc="0" baseline="0" dirty="0">
                <a:gradFill>
                  <a:gsLst>
                    <a:gs pos="12389">
                      <a:schemeClr val="bg1"/>
                    </a:gs>
                    <a:gs pos="34000">
                      <a:schemeClr val="bg1"/>
                    </a:gs>
                  </a:gsLst>
                  <a:lin ang="5400000" scaled="0"/>
                </a:gradFill>
                <a:latin typeface="Arial" panose="020B0604020202020204" pitchFamily="34" charset="0"/>
                <a:ea typeface="+mj-ea"/>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05140" y="4700244"/>
            <a:ext cx="804579" cy="209688"/>
          </a:xfrm>
          <a:prstGeom prst="rect">
            <a:avLst/>
          </a:prstGeom>
        </p:spPr>
      </p:pic>
      <p:grpSp>
        <p:nvGrpSpPr>
          <p:cNvPr id="11" name="RGB Gradient Values" hidden="1"/>
          <p:cNvGrpSpPr/>
          <p:nvPr userDrawn="1"/>
        </p:nvGrpSpPr>
        <p:grpSpPr>
          <a:xfrm>
            <a:off x="0" y="-1144588"/>
            <a:ext cx="9102202" cy="7204075"/>
            <a:chOff x="0" y="-1144588"/>
            <a:chExt cx="9102202" cy="7204075"/>
          </a:xfrm>
        </p:grpSpPr>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48075" y="5535612"/>
              <a:ext cx="2076450" cy="523875"/>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1096963"/>
              <a:ext cx="428625" cy="962025"/>
            </a:xfrm>
            <a:prstGeom prst="rect">
              <a:avLst/>
            </a:prstGeom>
          </p:spPr>
        </p:pic>
        <p:pic>
          <p:nvPicPr>
            <p:cNvPr id="8" name="Picture 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329112" y="-1144588"/>
              <a:ext cx="485775" cy="1009650"/>
            </a:xfrm>
            <a:prstGeom prst="rect">
              <a:avLst/>
            </a:prstGeom>
          </p:spPr>
        </p:pic>
        <p:pic>
          <p:nvPicPr>
            <p:cNvPr id="9" name="Picture 8"/>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654527" y="-1144588"/>
              <a:ext cx="447675" cy="933450"/>
            </a:xfrm>
            <a:prstGeom prst="rect">
              <a:avLst/>
            </a:prstGeom>
          </p:spPr>
        </p:pic>
      </p:grpSp>
      <p:grpSp>
        <p:nvGrpSpPr>
          <p:cNvPr id="3" name="Group 2" hidden="1"/>
          <p:cNvGrpSpPr/>
          <p:nvPr userDrawn="1"/>
        </p:nvGrpSpPr>
        <p:grpSpPr>
          <a:xfrm>
            <a:off x="0" y="-1253875"/>
            <a:ext cx="9144000" cy="952500"/>
            <a:chOff x="0" y="-1253875"/>
            <a:chExt cx="9144000" cy="952500"/>
          </a:xfrm>
        </p:grpSpPr>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1253875"/>
              <a:ext cx="495300" cy="952500"/>
            </a:xfrm>
            <a:prstGeom prst="rect">
              <a:avLst/>
            </a:prstGeom>
          </p:spPr>
        </p:pic>
        <p:pic>
          <p:nvPicPr>
            <p:cNvPr id="12" name="Picture 1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715375" y="-1215775"/>
              <a:ext cx="428625" cy="914400"/>
            </a:xfrm>
            <a:prstGeom prst="rect">
              <a:avLst/>
            </a:prstGeom>
          </p:spPr>
        </p:pic>
      </p:grpSp>
      <p:sp>
        <p:nvSpPr>
          <p:cNvPr id="4" name="Rectangle 3"/>
          <p:cNvSpPr/>
          <p:nvPr userDrawn="1"/>
        </p:nvSpPr>
        <p:spPr>
          <a:xfrm>
            <a:off x="6448304" y="83125"/>
            <a:ext cx="2612571" cy="4162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t" anchorCtr="0"/>
          <a:lstStyle/>
          <a:p>
            <a:pPr algn="r"/>
            <a:r>
              <a:rPr lang="en-US" sz="1800" b="1" dirty="0">
                <a:solidFill>
                  <a:schemeClr val="accent5">
                    <a:lumMod val="40000"/>
                    <a:lumOff val="60000"/>
                  </a:schemeClr>
                </a:solidFill>
                <a:ea typeface="Segoe UI Black" panose="020B0A02040204020203" pitchFamily="34" charset="0"/>
                <a:cs typeface="Segoe UI Black" panose="020B0A02040204020203" pitchFamily="34" charset="0"/>
              </a:rPr>
              <a:t>Tools</a:t>
            </a:r>
            <a:r>
              <a:rPr lang="en-US" sz="1800" b="1" baseline="0" dirty="0">
                <a:solidFill>
                  <a:schemeClr val="accent5">
                    <a:lumMod val="40000"/>
                    <a:lumOff val="60000"/>
                  </a:schemeClr>
                </a:solidFill>
                <a:ea typeface="Segoe UI Black" panose="020B0A02040204020203" pitchFamily="34" charset="0"/>
                <a:cs typeface="Segoe UI Black" panose="020B0A02040204020203" pitchFamily="34" charset="0"/>
              </a:rPr>
              <a:t> and Resources</a:t>
            </a:r>
            <a:endParaRPr lang="en-US" sz="1800" b="1" dirty="0">
              <a:solidFill>
                <a:schemeClr val="accent5">
                  <a:lumMod val="40000"/>
                  <a:lumOff val="60000"/>
                </a:schemeClr>
              </a:solidFill>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1938921865"/>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7_Main_Title Slide">
    <p:spTree>
      <p:nvGrpSpPr>
        <p:cNvPr id="1" name=""/>
        <p:cNvGrpSpPr/>
        <p:nvPr/>
      </p:nvGrpSpPr>
      <p:grpSpPr>
        <a:xfrm>
          <a:off x="0" y="0"/>
          <a:ext cx="0" cy="0"/>
          <a:chOff x="0" y="0"/>
          <a:chExt cx="0" cy="0"/>
        </a:xfrm>
      </p:grpSpPr>
      <p:sp>
        <p:nvSpPr>
          <p:cNvPr id="20" name="Picture Placeholder 4"/>
          <p:cNvSpPr>
            <a:spLocks noGrp="1"/>
          </p:cNvSpPr>
          <p:nvPr>
            <p:ph type="pic" sz="quarter" idx="21"/>
          </p:nvPr>
        </p:nvSpPr>
        <p:spPr>
          <a:xfrm>
            <a:off x="0" y="0"/>
            <a:ext cx="9144000" cy="5143500"/>
          </a:xfrm>
          <a:prstGeom prst="rect">
            <a:avLst/>
          </a:prstGeom>
          <a:solidFill>
            <a:schemeClr val="bg1">
              <a:lumMod val="50000"/>
            </a:schemeClr>
          </a:solidFill>
        </p:spPr>
        <p:txBody>
          <a:bodyPr tIns="2926080"/>
          <a:lstStyle>
            <a:lvl1pPr marL="0" indent="0" algn="ctr">
              <a:buNone/>
              <a:defRPr sz="9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dirty="0"/>
              <a:t>Click icon to add picture</a:t>
            </a:r>
          </a:p>
        </p:txBody>
      </p:sp>
      <p:sp>
        <p:nvSpPr>
          <p:cNvPr id="11" name="Title Placeholder 1"/>
          <p:cNvSpPr>
            <a:spLocks noGrp="1"/>
          </p:cNvSpPr>
          <p:nvPr>
            <p:ph type="title" hasCustomPrompt="1"/>
          </p:nvPr>
        </p:nvSpPr>
        <p:spPr>
          <a:xfrm>
            <a:off x="304883" y="2125096"/>
            <a:ext cx="8536557" cy="374802"/>
          </a:xfrm>
          <a:prstGeom prst="rect">
            <a:avLst/>
          </a:prstGeom>
        </p:spPr>
        <p:txBody>
          <a:bodyPr vert="horz" lIns="0" tIns="45720" rIns="91440" bIns="45720" rtlCol="0" anchor="b" anchorCtr="0">
            <a:noAutofit/>
          </a:bodyPr>
          <a:lstStyle>
            <a:lvl1pPr algn="l" defTabSz="685766" rtl="0" eaLnBrk="1" latinLnBrk="0" hangingPunct="1">
              <a:lnSpc>
                <a:spcPct val="90000"/>
              </a:lnSpc>
              <a:spcBef>
                <a:spcPct val="0"/>
              </a:spcBef>
              <a:buNone/>
              <a:defRPr lang="en-US" sz="3600" b="1" kern="1200" spc="0"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presentation title here.</a:t>
            </a:r>
          </a:p>
        </p:txBody>
      </p:sp>
      <p:sp>
        <p:nvSpPr>
          <p:cNvPr id="12" name="Text Placeholder 10"/>
          <p:cNvSpPr>
            <a:spLocks noGrp="1"/>
          </p:cNvSpPr>
          <p:nvPr>
            <p:ph type="body" sz="quarter" idx="15" hasCustomPrompt="1"/>
          </p:nvPr>
        </p:nvSpPr>
        <p:spPr>
          <a:xfrm>
            <a:off x="313936" y="2548794"/>
            <a:ext cx="4113293" cy="149117"/>
          </a:xfrm>
        </p:spPr>
        <p:txBody>
          <a:bodyPr lIns="0" tIns="0" rIns="0" bIns="0">
            <a:normAutofit/>
          </a:bodyPr>
          <a:lstStyle>
            <a:lvl1pPr marL="0" indent="0" algn="l">
              <a:buNone/>
              <a:defRPr sz="900" b="0" kern="0" spc="38" baseline="0">
                <a:gradFill>
                  <a:gsLst>
                    <a:gs pos="4839">
                      <a:schemeClr val="bg1"/>
                    </a:gs>
                    <a:gs pos="10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pPr lvl="0"/>
            <a:r>
              <a:rPr lang="en-US" dirty="0"/>
              <a:t>THIS IS A TITLE SLIDE. DO NOT USE THIS FOR CONTENT SLIDES. </a:t>
            </a:r>
          </a:p>
        </p:txBody>
      </p:sp>
    </p:spTree>
    <p:extLst>
      <p:ext uri="{BB962C8B-B14F-4D97-AF65-F5344CB8AC3E}">
        <p14:creationId xmlns:p14="http://schemas.microsoft.com/office/powerpoint/2010/main" val="1646377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tx2"/>
                </a:solidFill>
                <a:latin typeface="Lane - Narrow" charset="0"/>
                <a:ea typeface="Lane - Narrow" charset="0"/>
                <a:cs typeface="Lane - Narrow" charset="0"/>
              </a:defRPr>
            </a:lvl1pPr>
          </a:lstStyle>
          <a:p>
            <a:r>
              <a:rPr lang="en-US" dirty="0"/>
              <a:t>Click to edit Master title style</a:t>
            </a:r>
          </a:p>
        </p:txBody>
      </p:sp>
      <p:sp>
        <p:nvSpPr>
          <p:cNvPr id="3" name="Content Placeholder 2"/>
          <p:cNvSpPr>
            <a:spLocks noGrp="1"/>
          </p:cNvSpPr>
          <p:nvPr>
            <p:ph idx="1"/>
          </p:nvPr>
        </p:nvSpPr>
        <p:spPr/>
        <p:txBody>
          <a:bodyPr/>
          <a:lstStyle>
            <a:lvl1pPr marL="171450" indent="-171450">
              <a:buClr>
                <a:schemeClr val="tx2"/>
              </a:buClr>
              <a:buFont typeface=".AppleSystemUIFont" charset="0"/>
              <a:buChar char="-"/>
              <a:defRPr b="1">
                <a:solidFill>
                  <a:schemeClr val="tx2"/>
                </a:solidFill>
                <a:latin typeface="Lane - Narrow" charset="0"/>
                <a:ea typeface="Lane - Narrow" charset="0"/>
                <a:cs typeface="Lane - Narrow" charset="0"/>
              </a:defRPr>
            </a:lvl1pPr>
            <a:lvl2pPr marL="514350" indent="-171450">
              <a:buClr>
                <a:schemeClr val="tx2"/>
              </a:buClr>
              <a:buFont typeface=".AppleSystemUIFont" charset="0"/>
              <a:buChar char="-"/>
              <a:defRPr b="1">
                <a:solidFill>
                  <a:schemeClr val="tx2"/>
                </a:solidFill>
                <a:latin typeface="Lane - Narrow" charset="0"/>
                <a:ea typeface="Lane - Narrow" charset="0"/>
                <a:cs typeface="Lane - Narrow" charset="0"/>
              </a:defRPr>
            </a:lvl2pPr>
            <a:lvl3pPr marL="857250" indent="-171450">
              <a:buClr>
                <a:schemeClr val="tx2"/>
              </a:buClr>
              <a:buFont typeface=".AppleSystemUIFont" charset="0"/>
              <a:buChar char="-"/>
              <a:defRPr b="1">
                <a:solidFill>
                  <a:schemeClr val="tx2"/>
                </a:solidFill>
                <a:latin typeface="Lane - Narrow" charset="0"/>
                <a:ea typeface="Lane - Narrow" charset="0"/>
                <a:cs typeface="Lane - Narrow" charset="0"/>
              </a:defRPr>
            </a:lvl3pPr>
            <a:lvl4pPr>
              <a:defRPr b="1">
                <a:solidFill>
                  <a:schemeClr val="tx2"/>
                </a:solidFill>
                <a:latin typeface="Lane - Narrow" charset="0"/>
                <a:ea typeface="Lane - Narrow" charset="0"/>
                <a:cs typeface="Lane - Narrow" charset="0"/>
              </a:defRPr>
            </a:lvl4pPr>
            <a:lvl5pPr>
              <a:defRPr b="1">
                <a:solidFill>
                  <a:schemeClr val="tx2"/>
                </a:solidFill>
                <a:latin typeface="Lane - Narrow" charset="0"/>
                <a:ea typeface="Lane - Narrow" charset="0"/>
                <a:cs typeface="Lane - Narrow"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CD06EC4-26C6-FC4A-831A-AF90EFA27657}" type="datetimeFigureOut">
              <a:rPr lang="en-US" smtClean="0"/>
              <a:t>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21FAD-875B-9348-9267-D0C5F80BE9E6}" type="slidenum">
              <a:rPr lang="en-US" smtClean="0"/>
              <a:t>‹#›</a:t>
            </a:fld>
            <a:endParaRPr lang="en-US"/>
          </a:p>
        </p:txBody>
      </p:sp>
    </p:spTree>
    <p:extLst>
      <p:ext uri="{BB962C8B-B14F-4D97-AF65-F5344CB8AC3E}">
        <p14:creationId xmlns:p14="http://schemas.microsoft.com/office/powerpoint/2010/main" val="397991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9"/>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049" name="think-cell Slide" r:id="rId10" imgW="270" imgH="270" progId="TCLayout.ActiveDocument.1">
                  <p:embed/>
                </p:oleObj>
              </mc:Choice>
              <mc:Fallback>
                <p:oleObj name="think-cell Slide" r:id="rId10" imgW="270" imgH="270" progId="TCLayout.ActiveDocument.1">
                  <p:embed/>
                  <p:pic>
                    <p:nvPicPr>
                      <p:cNvPr id="3" name="Object 2" hidden="1"/>
                      <p:cNvPicPr/>
                      <p:nvPr/>
                    </p:nvPicPr>
                    <p:blipFill>
                      <a:blip r:embed="rId11"/>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231775" y="210121"/>
            <a:ext cx="8685455" cy="480131"/>
          </a:xfrm>
          <a:prstGeom prst="rect">
            <a:avLst/>
          </a:prstGeom>
          <a:noFill/>
        </p:spPr>
        <p:txBody>
          <a:bodyPr vert="horz" wrap="square" lIns="137160" tIns="45720" rIns="137160" bIns="45720" rtlCol="0" anchor="t" anchorCtr="0">
            <a:spAutoFit/>
          </a:bodyPr>
          <a:lstStyle/>
          <a:p>
            <a:pPr lvl="0"/>
            <a:endParaRPr lang="en-US" dirty="0"/>
          </a:p>
        </p:txBody>
      </p:sp>
      <p:sp>
        <p:nvSpPr>
          <p:cNvPr id="4" name="Date Placeholder 3"/>
          <p:cNvSpPr>
            <a:spLocks noGrp="1"/>
          </p:cNvSpPr>
          <p:nvPr>
            <p:ph type="dt" sz="half" idx="2"/>
          </p:nvPr>
        </p:nvSpPr>
        <p:spPr>
          <a:xfrm>
            <a:off x="31220" y="4960677"/>
            <a:ext cx="2133600" cy="148595"/>
          </a:xfrm>
          <a:prstGeom prst="rect">
            <a:avLst/>
          </a:prstGeom>
        </p:spPr>
        <p:txBody>
          <a:bodyPr vert="horz" lIns="91440" tIns="45720" rIns="91440" bIns="45720" rtlCol="0" anchor="ctr"/>
          <a:lstStyle>
            <a:lvl1pPr marL="0" algn="l" defTabSz="914400" rtl="0" eaLnBrk="1" latinLnBrk="0" hangingPunct="1">
              <a:defRPr lang="en-US" sz="450" kern="1200" smtClean="0">
                <a:gradFill>
                  <a:gsLst>
                    <a:gs pos="0">
                      <a:schemeClr val="bg1">
                        <a:lumMod val="65000"/>
                      </a:schemeClr>
                    </a:gs>
                    <a:gs pos="98000">
                      <a:schemeClr val="bg1">
                        <a:lumMod val="65000"/>
                      </a:schemeClr>
                    </a:gs>
                  </a:gsLst>
                  <a:lin ang="5400000" scaled="0"/>
                </a:gradFill>
                <a:latin typeface="Arial" panose="020B0604020202020204" pitchFamily="34" charset="0"/>
                <a:ea typeface="+mn-ea"/>
                <a:cs typeface="Arial" panose="020B0604020202020204" pitchFamily="34" charset="0"/>
              </a:defRPr>
            </a:lvl1pPr>
          </a:lstStyle>
          <a:p>
            <a:endParaRPr lang="en-US" dirty="0"/>
          </a:p>
        </p:txBody>
      </p:sp>
      <p:sp>
        <p:nvSpPr>
          <p:cNvPr id="5" name="Footer Placeholder 4"/>
          <p:cNvSpPr>
            <a:spLocks noGrp="1"/>
          </p:cNvSpPr>
          <p:nvPr>
            <p:ph type="ftr" sz="quarter" idx="3"/>
          </p:nvPr>
        </p:nvSpPr>
        <p:spPr>
          <a:xfrm>
            <a:off x="3124200" y="4960677"/>
            <a:ext cx="2895600" cy="148595"/>
          </a:xfrm>
          <a:prstGeom prst="rect">
            <a:avLst/>
          </a:prstGeom>
        </p:spPr>
        <p:txBody>
          <a:bodyPr vert="horz" lIns="91440" tIns="45720" rIns="91440" bIns="45720" rtlCol="0" anchor="ctr"/>
          <a:lstStyle>
            <a:lvl1pPr algn="ctr">
              <a:defRPr sz="450">
                <a:gradFill>
                  <a:gsLst>
                    <a:gs pos="0">
                      <a:schemeClr val="bg1">
                        <a:lumMod val="65000"/>
                      </a:schemeClr>
                    </a:gs>
                    <a:gs pos="98000">
                      <a:schemeClr val="bg1">
                        <a:lumMod val="65000"/>
                      </a:schemeClr>
                    </a:gs>
                  </a:gsLst>
                  <a:lin ang="5400000" scaled="0"/>
                </a:gradFill>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6979180" y="4960677"/>
            <a:ext cx="2133600" cy="148595"/>
          </a:xfrm>
          <a:prstGeom prst="rect">
            <a:avLst/>
          </a:prstGeom>
        </p:spPr>
        <p:txBody>
          <a:bodyPr vert="horz" lIns="91440" tIns="45720" rIns="91440" bIns="45720" rtlCol="0" anchor="ctr"/>
          <a:lstStyle>
            <a:lvl1pPr marL="0" algn="r" defTabSz="914400" rtl="0" eaLnBrk="1" latinLnBrk="0" hangingPunct="1">
              <a:defRPr lang="en-US" sz="450" kern="1200" smtClean="0">
                <a:gradFill>
                  <a:gsLst>
                    <a:gs pos="0">
                      <a:schemeClr val="bg1">
                        <a:lumMod val="65000"/>
                      </a:schemeClr>
                    </a:gs>
                    <a:gs pos="98000">
                      <a:schemeClr val="bg1">
                        <a:lumMod val="65000"/>
                      </a:schemeClr>
                    </a:gs>
                  </a:gsLst>
                  <a:lin ang="5400000" scaled="0"/>
                </a:gradFill>
                <a:latin typeface="Arial" panose="020B0604020202020204" pitchFamily="34" charset="0"/>
                <a:ea typeface="+mn-ea"/>
                <a:cs typeface="Arial" panose="020B0604020202020204" pitchFamily="34" charset="0"/>
              </a:defRPr>
            </a:lvl1pPr>
          </a:lstStyle>
          <a:p>
            <a:fld id="{4CA37C95-3A7F-4C90-9D28-0B573484ACDD}" type="slidenum">
              <a:rPr lang="en-US" smtClean="0"/>
              <a:pPr/>
              <a:t>‹#›</a:t>
            </a:fld>
            <a:endParaRPr lang="en-US" dirty="0"/>
          </a:p>
        </p:txBody>
      </p:sp>
      <p:sp>
        <p:nvSpPr>
          <p:cNvPr id="7" name="Text Placeholder 6"/>
          <p:cNvSpPr>
            <a:spLocks noGrp="1"/>
          </p:cNvSpPr>
          <p:nvPr>
            <p:ph type="body" idx="1"/>
          </p:nvPr>
        </p:nvSpPr>
        <p:spPr>
          <a:xfrm>
            <a:off x="231774" y="1072134"/>
            <a:ext cx="8683625" cy="1211614"/>
          </a:xfrm>
          <a:prstGeom prst="rect">
            <a:avLst/>
          </a:prstGeom>
        </p:spPr>
        <p:txBody>
          <a:bodyPr vert="horz" wrap="square" lIns="0" tIns="45720" rIns="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7928831"/>
      </p:ext>
    </p:extLst>
  </p:cSld>
  <p:clrMap bg1="lt1" tx1="dk1" bg2="lt2" tx2="dk2" accent1="accent1" accent2="accent2" accent3="accent3" accent4="accent4" accent5="accent5" accent6="accent6" hlink="hlink" folHlink="folHlink"/>
  <p:sldLayoutIdLst>
    <p:sldLayoutId id="2147484084" r:id="rId1"/>
    <p:sldLayoutId id="2147484082" r:id="rId2"/>
    <p:sldLayoutId id="2147484083" r:id="rId3"/>
    <p:sldLayoutId id="2147484091" r:id="rId4"/>
    <p:sldLayoutId id="2147484092" r:id="rId5"/>
    <p:sldLayoutId id="2147484093" r:id="rId6"/>
  </p:sldLayoutIdLst>
  <p:hf hdr="0" ftr="0" dt="0"/>
  <p:txStyles>
    <p:titleStyle>
      <a:lvl1pPr algn="l" defTabSz="914400" rtl="0" eaLnBrk="1" latinLnBrk="0" hangingPunct="1">
        <a:lnSpc>
          <a:spcPct val="90000"/>
        </a:lnSpc>
        <a:spcBef>
          <a:spcPct val="0"/>
        </a:spcBef>
        <a:buNone/>
        <a:defRPr lang="en-US" sz="2800" b="0" kern="1200" spc="0" baseline="0" dirty="0">
          <a:gradFill>
            <a:gsLst>
              <a:gs pos="21239">
                <a:srgbClr val="000000"/>
              </a:gs>
              <a:gs pos="42000">
                <a:srgbClr val="000000"/>
              </a:gs>
            </a:gsLst>
            <a:lin ang="5400000" scaled="0"/>
          </a:gradFill>
          <a:latin typeface="Arial" panose="020B0604020202020204" pitchFamily="34" charset="0"/>
          <a:ea typeface="+mj-ea"/>
          <a:cs typeface="Arial" panose="020B0604020202020204" pitchFamily="34" charset="0"/>
        </a:defRPr>
      </a:lvl1pPr>
    </p:titleStyle>
    <p:bodyStyle>
      <a:lvl1pPr marL="173038" indent="-173038" algn="l" defTabSz="914400" rtl="0" eaLnBrk="1" latinLnBrk="0" hangingPunct="1">
        <a:lnSpc>
          <a:spcPct val="90000"/>
        </a:lnSpc>
        <a:spcBef>
          <a:spcPts val="1200"/>
        </a:spcBef>
        <a:buClr>
          <a:srgbClr val="0072C8"/>
        </a:buClr>
        <a:buSzPct val="110000"/>
        <a:buFont typeface="Wingdings" panose="05000000000000000000" pitchFamily="2" charset="2"/>
        <a:buChar char="§"/>
        <a:defRPr lang="en-US" sz="1600"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1pPr>
      <a:lvl2pPr marL="323850" indent="-150813" algn="l" defTabSz="914400" rtl="0" eaLnBrk="1" latinLnBrk="0" hangingPunct="1">
        <a:lnSpc>
          <a:spcPct val="90000"/>
        </a:lnSpc>
        <a:spcBef>
          <a:spcPts val="600"/>
        </a:spcBef>
        <a:buClr>
          <a:srgbClr val="CDCDCD"/>
        </a:buClr>
        <a:buSzPct val="110000"/>
        <a:buFont typeface="Wingdings" panose="05000000000000000000" pitchFamily="2" charset="2"/>
        <a:buChar char="§"/>
        <a:defRPr lang="en-US" sz="1400"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2pPr>
      <a:lvl3pPr marL="457200" indent="-133350" algn="l" defTabSz="914400" rtl="0" eaLnBrk="1" latinLnBrk="0" hangingPunct="1">
        <a:lnSpc>
          <a:spcPct val="90000"/>
        </a:lnSpc>
        <a:spcBef>
          <a:spcPts val="400"/>
        </a:spcBef>
        <a:buClr>
          <a:srgbClr val="CDCDCD"/>
        </a:buClr>
        <a:buSzPct val="110000"/>
        <a:buFont typeface="Wingdings" panose="05000000000000000000" pitchFamily="2" charset="2"/>
        <a:buChar char="§"/>
        <a:defRPr lang="en-US" sz="1200"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3pPr>
      <a:lvl4pPr marL="590550" indent="-133350" algn="l" defTabSz="914400" rtl="0" eaLnBrk="1" latinLnBrk="0" hangingPunct="1">
        <a:lnSpc>
          <a:spcPct val="90000"/>
        </a:lnSpc>
        <a:spcBef>
          <a:spcPts val="300"/>
        </a:spcBef>
        <a:buClr>
          <a:srgbClr val="CDCDCD"/>
        </a:buClr>
        <a:buSzPct val="110000"/>
        <a:buFont typeface="Wingdings" panose="05000000000000000000" pitchFamily="2" charset="2"/>
        <a:buChar char="§"/>
        <a:defRPr lang="en-US" sz="1100"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4pPr>
      <a:lvl5pPr marL="704850" indent="-111125" algn="l" defTabSz="914400" rtl="0" eaLnBrk="1" latinLnBrk="0" hangingPunct="1">
        <a:lnSpc>
          <a:spcPct val="90000"/>
        </a:lnSpc>
        <a:spcBef>
          <a:spcPts val="300"/>
        </a:spcBef>
        <a:buClr>
          <a:srgbClr val="CDCDCD"/>
        </a:buClr>
        <a:buSzPct val="110000"/>
        <a:buFont typeface="Wingdings" panose="05000000000000000000" pitchFamily="2" charset="2"/>
        <a:buChar char="§"/>
        <a:defRPr lang="en-US" sz="1100" kern="1200" spc="0" baseline="0" dirty="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2880">
          <p15:clr>
            <a:srgbClr val="F26B43"/>
          </p15:clr>
        </p15:guide>
        <p15:guide id="3" pos="146">
          <p15:clr>
            <a:srgbClr val="F26B43"/>
          </p15:clr>
        </p15:guide>
        <p15:guide id="4" pos="246">
          <p15:clr>
            <a:srgbClr val="F26B43"/>
          </p15:clr>
        </p15:guide>
        <p15:guide id="5" pos="5518">
          <p15:clr>
            <a:srgbClr val="F26B43"/>
          </p15:clr>
        </p15:guide>
        <p15:guide id="6" pos="5616">
          <p15:clr>
            <a:srgbClr val="F26B43"/>
          </p15:clr>
        </p15:guide>
        <p15:guide id="7" orient="horz" pos="154">
          <p15:clr>
            <a:srgbClr val="F26B43"/>
          </p15:clr>
        </p15:guide>
        <p15:guide id="8" orient="horz" pos="67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abhishekkroy" TargetMode="External"/><Relationship Id="rId7"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hyperlink" Target="https://github.com/nonchalantroy"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21"/>
          </p:nvPr>
        </p:nvPicPr>
        <p:blipFill rotWithShape="1">
          <a:blip r:embed="rId3">
            <a:extLst>
              <a:ext uri="{28A0092B-C50C-407E-A947-70E740481C1C}">
                <a14:useLocalDpi xmlns:a14="http://schemas.microsoft.com/office/drawing/2010/main" val="0"/>
              </a:ext>
            </a:extLst>
          </a:blip>
          <a:srcRect r="5393" b="5393"/>
          <a:stretch/>
        </p:blipFill>
        <p:spPr/>
      </p:pic>
      <p:sp>
        <p:nvSpPr>
          <p:cNvPr id="6" name="Title 5"/>
          <p:cNvSpPr>
            <a:spLocks noGrp="1"/>
          </p:cNvSpPr>
          <p:nvPr>
            <p:ph type="title"/>
          </p:nvPr>
        </p:nvSpPr>
        <p:spPr/>
        <p:txBody>
          <a:bodyPr/>
          <a:lstStyle/>
          <a:p>
            <a:r>
              <a:rPr lang="en-US" dirty="0"/>
              <a:t>Deep Learning</a:t>
            </a:r>
          </a:p>
        </p:txBody>
      </p:sp>
      <p:sp>
        <p:nvSpPr>
          <p:cNvPr id="7" name="Text Placeholder 6"/>
          <p:cNvSpPr>
            <a:spLocks noGrp="1"/>
          </p:cNvSpPr>
          <p:nvPr>
            <p:ph type="body" sz="quarter" idx="15"/>
          </p:nvPr>
        </p:nvSpPr>
        <p:spPr/>
        <p:txBody>
          <a:bodyPr/>
          <a:lstStyle/>
          <a:p>
            <a:pPr lvl="0"/>
            <a:r>
              <a:rPr lang="en-US" dirty="0"/>
              <a:t>Jan 26 2018</a:t>
            </a:r>
          </a:p>
        </p:txBody>
      </p:sp>
    </p:spTree>
    <p:extLst>
      <p:ext uri="{BB962C8B-B14F-4D97-AF65-F5344CB8AC3E}">
        <p14:creationId xmlns:p14="http://schemas.microsoft.com/office/powerpoint/2010/main" val="33637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034839" y="4994905"/>
            <a:ext cx="2133600" cy="148595"/>
          </a:xfrm>
        </p:spPr>
        <p:txBody>
          <a:bodyPr/>
          <a:lstStyle/>
          <a:p>
            <a:fld id="{4CA37C95-3A7F-4C90-9D28-0B573484ACDD}" type="slidenum">
              <a:rPr lang="en-US" smtClean="0"/>
              <a:pPr/>
              <a:t>10</a:t>
            </a:fld>
            <a:endParaRPr lang="en-US" dirty="0"/>
          </a:p>
        </p:txBody>
      </p:sp>
      <p:sp>
        <p:nvSpPr>
          <p:cNvPr id="10" name="Title 5"/>
          <p:cNvSpPr txBox="1">
            <a:spLocks/>
          </p:cNvSpPr>
          <p:nvPr/>
        </p:nvSpPr>
        <p:spPr>
          <a:xfrm>
            <a:off x="336500" y="103525"/>
            <a:ext cx="7454190" cy="452432"/>
          </a:xfrm>
          <a:prstGeom prst="rect">
            <a:avLst/>
          </a:prstGeom>
        </p:spPr>
        <p:txBody>
          <a:bodyPr/>
          <a:lstStyle>
            <a:lvl1pPr algn="l" defTabSz="914400" rtl="0" eaLnBrk="1" latinLnBrk="0" hangingPunct="1">
              <a:lnSpc>
                <a:spcPct val="90000"/>
              </a:lnSpc>
              <a:spcBef>
                <a:spcPct val="0"/>
              </a:spcBef>
              <a:buNone/>
              <a:defRPr sz="2400" b="0" kern="1200" spc="0" baseline="0">
                <a:gradFill>
                  <a:gsLst>
                    <a:gs pos="21239">
                      <a:srgbClr val="000000"/>
                    </a:gs>
                    <a:gs pos="42000">
                      <a:srgbClr val="000000"/>
                    </a:gs>
                  </a:gsLst>
                  <a:lin ang="5400000" scaled="0"/>
                </a:gradFill>
                <a:latin typeface="Segoe UI Light" panose="020B0502040204020203" pitchFamily="34" charset="0"/>
                <a:ea typeface="+mj-ea"/>
                <a:cs typeface="Arial" panose="020B0604020202020204" pitchFamily="34" charset="0"/>
              </a:defRPr>
            </a:lvl1pPr>
          </a:lstStyle>
          <a:p>
            <a:r>
              <a:rPr lang="en-US" b="1" dirty="0">
                <a:solidFill>
                  <a:srgbClr val="00B0F0"/>
                </a:solidFill>
                <a:latin typeface="Segoe UI" panose="020B0502040204020203" pitchFamily="34" charset="0"/>
                <a:ea typeface="+mn-ea"/>
                <a:cs typeface="Segoe UI" panose="020B0502040204020203" pitchFamily="34" charset="0"/>
              </a:rPr>
              <a:t>Convolutional Networks - </a:t>
            </a:r>
            <a:r>
              <a:rPr lang="en-US" b="1" dirty="0" err="1">
                <a:solidFill>
                  <a:srgbClr val="00B0F0"/>
                </a:solidFill>
                <a:latin typeface="Segoe UI" panose="020B0502040204020203" pitchFamily="34" charset="0"/>
                <a:ea typeface="+mn-ea"/>
                <a:cs typeface="Segoe UI" panose="020B0502040204020203" pitchFamily="34" charset="0"/>
              </a:rPr>
              <a:t>ConvNets</a:t>
            </a:r>
            <a:endParaRPr lang="en-US" b="1" dirty="0">
              <a:solidFill>
                <a:srgbClr val="00B0F0"/>
              </a:solidFill>
              <a:latin typeface="Segoe UI" panose="020B0502040204020203" pitchFamily="34" charset="0"/>
              <a:ea typeface="+mn-ea"/>
              <a:cs typeface="Segoe UI" panose="020B0502040204020203" pitchFamily="34" charset="0"/>
            </a:endParaRPr>
          </a:p>
        </p:txBody>
      </p:sp>
      <p:sp>
        <p:nvSpPr>
          <p:cNvPr id="5" name="TextBox 4"/>
          <p:cNvSpPr txBox="1"/>
          <p:nvPr/>
        </p:nvSpPr>
        <p:spPr>
          <a:xfrm>
            <a:off x="198783" y="1335037"/>
            <a:ext cx="4254691" cy="1440394"/>
          </a:xfrm>
          <a:prstGeom prst="rect">
            <a:avLst/>
          </a:prstGeom>
          <a:noFill/>
        </p:spPr>
        <p:txBody>
          <a:bodyPr wrap="non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Machine Vision</a:t>
            </a:r>
          </a:p>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Used in object recognition of self driving cars</a:t>
            </a:r>
          </a:p>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Face recognition in </a:t>
            </a:r>
            <a:r>
              <a:rPr lang="en-US" sz="1600" dirty="0" err="1">
                <a:gradFill>
                  <a:gsLst>
                    <a:gs pos="0">
                      <a:schemeClr val="tx1"/>
                    </a:gs>
                    <a:gs pos="98000">
                      <a:schemeClr val="tx1"/>
                    </a:gs>
                  </a:gsLst>
                  <a:lin ang="5400000" scaled="0"/>
                </a:gradFill>
                <a:latin typeface="Arial" panose="020B0604020202020204" pitchFamily="34" charset="0"/>
                <a:cs typeface="Arial" panose="020B0604020202020204" pitchFamily="34" charset="0"/>
              </a:rPr>
              <a:t>facebook</a:t>
            </a: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a:p>
            <a:pPr>
              <a:lnSpc>
                <a:spcPct val="90000"/>
              </a:lnSpc>
              <a:spcBef>
                <a:spcPts val="1200"/>
              </a:spcBef>
              <a:buClr>
                <a:srgbClr val="CC0000"/>
              </a:buClr>
              <a:buSzPct val="110000"/>
            </a:pP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p:txBody>
      </p:sp>
      <p:sp>
        <p:nvSpPr>
          <p:cNvPr id="32" name="TextBox 31"/>
          <p:cNvSpPr txBox="1"/>
          <p:nvPr/>
        </p:nvSpPr>
        <p:spPr>
          <a:xfrm>
            <a:off x="4453474" y="1710524"/>
            <a:ext cx="3994491" cy="689420"/>
          </a:xfrm>
          <a:prstGeom prst="rect">
            <a:avLst/>
          </a:prstGeom>
          <a:noFill/>
        </p:spPr>
        <p:txBody>
          <a:bodyPr wrap="non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More efficient, have much </a:t>
            </a:r>
            <a:r>
              <a:rPr lang="en-US" sz="1600">
                <a:gradFill>
                  <a:gsLst>
                    <a:gs pos="0">
                      <a:schemeClr val="tx1"/>
                    </a:gs>
                    <a:gs pos="98000">
                      <a:schemeClr val="tx1"/>
                    </a:gs>
                  </a:gsLst>
                  <a:lin ang="5400000" scaled="0"/>
                </a:gradFill>
                <a:latin typeface="Arial" panose="020B0604020202020204" pitchFamily="34" charset="0"/>
                <a:cs typeface="Arial" panose="020B0604020202020204" pitchFamily="34" charset="0"/>
              </a:rPr>
              <a:t>better accuracy</a:t>
            </a: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a:p>
            <a:pPr>
              <a:lnSpc>
                <a:spcPct val="90000"/>
              </a:lnSpc>
              <a:spcBef>
                <a:spcPts val="1200"/>
              </a:spcBef>
              <a:buClr>
                <a:srgbClr val="CC0000"/>
              </a:buClr>
              <a:buSzPct val="110000"/>
            </a:pP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4044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034839" y="4994905"/>
            <a:ext cx="2133600" cy="148595"/>
          </a:xfrm>
        </p:spPr>
        <p:txBody>
          <a:bodyPr/>
          <a:lstStyle/>
          <a:p>
            <a:fld id="{4CA37C95-3A7F-4C90-9D28-0B573484ACDD}" type="slidenum">
              <a:rPr lang="en-US" smtClean="0"/>
              <a:pPr/>
              <a:t>11</a:t>
            </a:fld>
            <a:endParaRPr lang="en-US" dirty="0"/>
          </a:p>
        </p:txBody>
      </p:sp>
      <p:sp>
        <p:nvSpPr>
          <p:cNvPr id="10" name="Title 5"/>
          <p:cNvSpPr txBox="1">
            <a:spLocks/>
          </p:cNvSpPr>
          <p:nvPr/>
        </p:nvSpPr>
        <p:spPr>
          <a:xfrm>
            <a:off x="336500" y="103525"/>
            <a:ext cx="7454190" cy="452432"/>
          </a:xfrm>
          <a:prstGeom prst="rect">
            <a:avLst/>
          </a:prstGeom>
        </p:spPr>
        <p:txBody>
          <a:bodyPr/>
          <a:lstStyle>
            <a:lvl1pPr algn="l" defTabSz="914400" rtl="0" eaLnBrk="1" latinLnBrk="0" hangingPunct="1">
              <a:lnSpc>
                <a:spcPct val="90000"/>
              </a:lnSpc>
              <a:spcBef>
                <a:spcPct val="0"/>
              </a:spcBef>
              <a:buNone/>
              <a:defRPr sz="2400" b="0" kern="1200" spc="0" baseline="0">
                <a:gradFill>
                  <a:gsLst>
                    <a:gs pos="21239">
                      <a:srgbClr val="000000"/>
                    </a:gs>
                    <a:gs pos="42000">
                      <a:srgbClr val="000000"/>
                    </a:gs>
                  </a:gsLst>
                  <a:lin ang="5400000" scaled="0"/>
                </a:gradFill>
                <a:latin typeface="Segoe UI Light" panose="020B0502040204020203" pitchFamily="34" charset="0"/>
                <a:ea typeface="+mj-ea"/>
                <a:cs typeface="Arial" panose="020B0604020202020204" pitchFamily="34" charset="0"/>
              </a:defRPr>
            </a:lvl1pPr>
          </a:lstStyle>
          <a:p>
            <a:pPr>
              <a:spcBef>
                <a:spcPts val="1200"/>
              </a:spcBef>
              <a:buClr>
                <a:srgbClr val="CC0000"/>
              </a:buClr>
              <a:buSzPct val="110000"/>
            </a:pPr>
            <a:r>
              <a:rPr lang="en-US" b="1" dirty="0">
                <a:solidFill>
                  <a:srgbClr val="00B0F0"/>
                </a:solidFill>
                <a:latin typeface="Segoe UI" panose="020B0502040204020203" pitchFamily="34" charset="0"/>
                <a:ea typeface="+mn-ea"/>
                <a:cs typeface="Segoe UI" panose="020B0502040204020203" pitchFamily="34" charset="0"/>
              </a:rPr>
              <a:t>Recurrent Neural Networks - RNNs</a:t>
            </a:r>
          </a:p>
        </p:txBody>
      </p:sp>
      <p:sp>
        <p:nvSpPr>
          <p:cNvPr id="5" name="TextBox 4"/>
          <p:cNvSpPr txBox="1"/>
          <p:nvPr/>
        </p:nvSpPr>
        <p:spPr>
          <a:xfrm>
            <a:off x="198783" y="1335037"/>
            <a:ext cx="3663182" cy="1440394"/>
          </a:xfrm>
          <a:prstGeom prst="rect">
            <a:avLst/>
          </a:prstGeom>
          <a:noFill/>
        </p:spPr>
        <p:txBody>
          <a:bodyPr wrap="non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Used with data that come in sequence</a:t>
            </a:r>
          </a:p>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NLP</a:t>
            </a:r>
          </a:p>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Financial and econometric data</a:t>
            </a:r>
          </a:p>
          <a:p>
            <a:pPr>
              <a:lnSpc>
                <a:spcPct val="90000"/>
              </a:lnSpc>
              <a:spcBef>
                <a:spcPts val="1200"/>
              </a:spcBef>
              <a:buClr>
                <a:srgbClr val="CC0000"/>
              </a:buClr>
              <a:buSzPct val="110000"/>
            </a:pP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9972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034839" y="4994905"/>
            <a:ext cx="2133600" cy="148595"/>
          </a:xfrm>
        </p:spPr>
        <p:txBody>
          <a:bodyPr/>
          <a:lstStyle/>
          <a:p>
            <a:fld id="{4CA37C95-3A7F-4C90-9D28-0B573484ACDD}" type="slidenum">
              <a:rPr lang="en-US" smtClean="0"/>
              <a:pPr/>
              <a:t>12</a:t>
            </a:fld>
            <a:endParaRPr lang="en-US" dirty="0"/>
          </a:p>
        </p:txBody>
      </p:sp>
      <p:sp>
        <p:nvSpPr>
          <p:cNvPr id="10" name="Title 5"/>
          <p:cNvSpPr txBox="1">
            <a:spLocks/>
          </p:cNvSpPr>
          <p:nvPr/>
        </p:nvSpPr>
        <p:spPr>
          <a:xfrm>
            <a:off x="336500" y="103525"/>
            <a:ext cx="7454190" cy="452432"/>
          </a:xfrm>
          <a:prstGeom prst="rect">
            <a:avLst/>
          </a:prstGeom>
        </p:spPr>
        <p:txBody>
          <a:bodyPr/>
          <a:lstStyle>
            <a:lvl1pPr algn="l" defTabSz="914400" rtl="0" eaLnBrk="1" latinLnBrk="0" hangingPunct="1">
              <a:lnSpc>
                <a:spcPct val="90000"/>
              </a:lnSpc>
              <a:spcBef>
                <a:spcPct val="0"/>
              </a:spcBef>
              <a:buNone/>
              <a:defRPr sz="2400" b="0" kern="1200" spc="0" baseline="0">
                <a:gradFill>
                  <a:gsLst>
                    <a:gs pos="21239">
                      <a:srgbClr val="000000"/>
                    </a:gs>
                    <a:gs pos="42000">
                      <a:srgbClr val="000000"/>
                    </a:gs>
                  </a:gsLst>
                  <a:lin ang="5400000" scaled="0"/>
                </a:gradFill>
                <a:latin typeface="Segoe UI Light" panose="020B0502040204020203" pitchFamily="34" charset="0"/>
                <a:ea typeface="+mj-ea"/>
                <a:cs typeface="Arial" panose="020B0604020202020204" pitchFamily="34" charset="0"/>
              </a:defRPr>
            </a:lvl1pPr>
          </a:lstStyle>
          <a:p>
            <a:pPr>
              <a:spcBef>
                <a:spcPts val="1200"/>
              </a:spcBef>
              <a:buClr>
                <a:srgbClr val="CC0000"/>
              </a:buClr>
              <a:buSzPct val="110000"/>
            </a:pPr>
            <a:r>
              <a:rPr lang="en-US" b="1" dirty="0">
                <a:solidFill>
                  <a:srgbClr val="00B0F0"/>
                </a:solidFill>
                <a:latin typeface="Segoe UI" panose="020B0502040204020203" pitchFamily="34" charset="0"/>
                <a:ea typeface="+mn-ea"/>
                <a:cs typeface="Segoe UI" panose="020B0502040204020203" pitchFamily="34" charset="0"/>
              </a:rPr>
              <a:t>Deep Reinforcement Learning  </a:t>
            </a:r>
          </a:p>
        </p:txBody>
      </p:sp>
      <p:sp>
        <p:nvSpPr>
          <p:cNvPr id="5" name="TextBox 4"/>
          <p:cNvSpPr txBox="1"/>
          <p:nvPr/>
        </p:nvSpPr>
        <p:spPr>
          <a:xfrm>
            <a:off x="198783" y="1335037"/>
            <a:ext cx="7201010" cy="1064907"/>
          </a:xfrm>
          <a:prstGeom prst="rect">
            <a:avLst/>
          </a:prstGeom>
          <a:noFill/>
        </p:spPr>
        <p:txBody>
          <a:bodyPr wrap="non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It is given feedback on its performance</a:t>
            </a:r>
          </a:p>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Google Deep Minds Network </a:t>
            </a:r>
            <a:r>
              <a:rPr lang="mr-IN"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a:t>
            </a: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 Defeated the champion of the board game GO</a:t>
            </a:r>
          </a:p>
          <a:p>
            <a:pPr>
              <a:lnSpc>
                <a:spcPct val="90000"/>
              </a:lnSpc>
              <a:spcBef>
                <a:spcPts val="1200"/>
              </a:spcBef>
              <a:buClr>
                <a:srgbClr val="CC0000"/>
              </a:buClr>
              <a:buSzPct val="110000"/>
            </a:pP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7544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034839" y="4994905"/>
            <a:ext cx="2133600" cy="148595"/>
          </a:xfrm>
        </p:spPr>
        <p:txBody>
          <a:bodyPr/>
          <a:lstStyle/>
          <a:p>
            <a:fld id="{4CA37C95-3A7F-4C90-9D28-0B573484ACDD}" type="slidenum">
              <a:rPr lang="en-US" smtClean="0"/>
              <a:pPr/>
              <a:t>13</a:t>
            </a:fld>
            <a:endParaRPr lang="en-US" dirty="0"/>
          </a:p>
        </p:txBody>
      </p:sp>
      <p:sp>
        <p:nvSpPr>
          <p:cNvPr id="10" name="Title 5"/>
          <p:cNvSpPr txBox="1">
            <a:spLocks/>
          </p:cNvSpPr>
          <p:nvPr/>
        </p:nvSpPr>
        <p:spPr>
          <a:xfrm>
            <a:off x="336500" y="103525"/>
            <a:ext cx="7454190" cy="452432"/>
          </a:xfrm>
          <a:prstGeom prst="rect">
            <a:avLst/>
          </a:prstGeom>
        </p:spPr>
        <p:txBody>
          <a:bodyPr/>
          <a:lstStyle>
            <a:lvl1pPr algn="l" defTabSz="914400" rtl="0" eaLnBrk="1" latinLnBrk="0" hangingPunct="1">
              <a:lnSpc>
                <a:spcPct val="90000"/>
              </a:lnSpc>
              <a:spcBef>
                <a:spcPct val="0"/>
              </a:spcBef>
              <a:buNone/>
              <a:defRPr sz="2400" b="0" kern="1200" spc="0" baseline="0">
                <a:gradFill>
                  <a:gsLst>
                    <a:gs pos="21239">
                      <a:srgbClr val="000000"/>
                    </a:gs>
                    <a:gs pos="42000">
                      <a:srgbClr val="000000"/>
                    </a:gs>
                  </a:gsLst>
                  <a:lin ang="5400000" scaled="0"/>
                </a:gradFill>
                <a:latin typeface="Segoe UI Light" panose="020B0502040204020203" pitchFamily="34" charset="0"/>
                <a:ea typeface="+mj-ea"/>
                <a:cs typeface="Arial" panose="020B0604020202020204" pitchFamily="34" charset="0"/>
              </a:defRPr>
            </a:lvl1pPr>
          </a:lstStyle>
          <a:p>
            <a:pPr>
              <a:spcBef>
                <a:spcPts val="1200"/>
              </a:spcBef>
              <a:buClr>
                <a:srgbClr val="CC0000"/>
              </a:buClr>
              <a:buSzPct val="110000"/>
            </a:pPr>
            <a:r>
              <a:rPr lang="en-US" b="1" dirty="0">
                <a:solidFill>
                  <a:srgbClr val="00B0F0"/>
                </a:solidFill>
                <a:latin typeface="Segoe UI" panose="020B0502040204020203" pitchFamily="34" charset="0"/>
                <a:ea typeface="+mn-ea"/>
                <a:cs typeface="Segoe UI" panose="020B0502040204020203" pitchFamily="34" charset="0"/>
              </a:rPr>
              <a:t>Generative Adversarial Network(GANs)</a:t>
            </a:r>
          </a:p>
        </p:txBody>
      </p:sp>
      <p:sp>
        <p:nvSpPr>
          <p:cNvPr id="5" name="TextBox 4"/>
          <p:cNvSpPr txBox="1"/>
          <p:nvPr/>
        </p:nvSpPr>
        <p:spPr>
          <a:xfrm>
            <a:off x="198783" y="1335037"/>
            <a:ext cx="7591907" cy="911019"/>
          </a:xfrm>
          <a:prstGeom prst="rect">
            <a:avLst/>
          </a:prstGeom>
          <a:noFill/>
        </p:spPr>
        <p:txBody>
          <a:bodyPr wrap="squar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Adept at creating complex images sufficiently realistic that you can think only a human can create it.</a:t>
            </a:r>
          </a:p>
          <a:p>
            <a:pPr>
              <a:lnSpc>
                <a:spcPct val="90000"/>
              </a:lnSpc>
              <a:spcBef>
                <a:spcPts val="1200"/>
              </a:spcBef>
              <a:buClr>
                <a:srgbClr val="CC0000"/>
              </a:buClr>
              <a:buSzPct val="110000"/>
            </a:pP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5516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034839" y="4994905"/>
            <a:ext cx="2133600" cy="148595"/>
          </a:xfrm>
        </p:spPr>
        <p:txBody>
          <a:bodyPr/>
          <a:lstStyle/>
          <a:p>
            <a:fld id="{4CA37C95-3A7F-4C90-9D28-0B573484ACDD}" type="slidenum">
              <a:rPr lang="en-US" smtClean="0"/>
              <a:pPr/>
              <a:t>14</a:t>
            </a:fld>
            <a:endParaRPr lang="en-US" dirty="0"/>
          </a:p>
        </p:txBody>
      </p:sp>
      <p:sp>
        <p:nvSpPr>
          <p:cNvPr id="10" name="Title 5"/>
          <p:cNvSpPr txBox="1">
            <a:spLocks/>
          </p:cNvSpPr>
          <p:nvPr/>
        </p:nvSpPr>
        <p:spPr>
          <a:xfrm>
            <a:off x="336500" y="103525"/>
            <a:ext cx="7454190" cy="452432"/>
          </a:xfrm>
          <a:prstGeom prst="rect">
            <a:avLst/>
          </a:prstGeom>
        </p:spPr>
        <p:txBody>
          <a:bodyPr/>
          <a:lstStyle>
            <a:lvl1pPr algn="l" defTabSz="914400" rtl="0" eaLnBrk="1" latinLnBrk="0" hangingPunct="1">
              <a:lnSpc>
                <a:spcPct val="90000"/>
              </a:lnSpc>
              <a:spcBef>
                <a:spcPct val="0"/>
              </a:spcBef>
              <a:buNone/>
              <a:defRPr sz="2400" b="0" kern="1200" spc="0" baseline="0">
                <a:gradFill>
                  <a:gsLst>
                    <a:gs pos="21239">
                      <a:srgbClr val="000000"/>
                    </a:gs>
                    <a:gs pos="42000">
                      <a:srgbClr val="000000"/>
                    </a:gs>
                  </a:gsLst>
                  <a:lin ang="5400000" scaled="0"/>
                </a:gradFill>
                <a:latin typeface="Segoe UI Light" panose="020B0502040204020203" pitchFamily="34" charset="0"/>
                <a:ea typeface="+mj-ea"/>
                <a:cs typeface="Arial" panose="020B0604020202020204" pitchFamily="34" charset="0"/>
              </a:defRPr>
            </a:lvl1pPr>
          </a:lstStyle>
          <a:p>
            <a:pPr>
              <a:spcBef>
                <a:spcPts val="1200"/>
              </a:spcBef>
              <a:buClr>
                <a:srgbClr val="CC0000"/>
              </a:buClr>
              <a:buSzPct val="110000"/>
            </a:pPr>
            <a:r>
              <a:rPr lang="en-US" b="1" dirty="0">
                <a:solidFill>
                  <a:srgbClr val="00B0F0"/>
                </a:solidFill>
                <a:latin typeface="Segoe UI" panose="020B0502040204020203" pitchFamily="34" charset="0"/>
                <a:ea typeface="+mn-ea"/>
                <a:cs typeface="Segoe UI" panose="020B0502040204020203" pitchFamily="34" charset="0"/>
              </a:rPr>
              <a:t>Essential Theory </a:t>
            </a:r>
            <a:r>
              <a:rPr lang="mr-IN" b="1" dirty="0">
                <a:solidFill>
                  <a:srgbClr val="00B0F0"/>
                </a:solidFill>
                <a:latin typeface="Segoe UI" panose="020B0502040204020203" pitchFamily="34" charset="0"/>
                <a:ea typeface="+mn-ea"/>
                <a:cs typeface="Segoe UI" panose="020B0502040204020203" pitchFamily="34" charset="0"/>
              </a:rPr>
              <a:t>–</a:t>
            </a:r>
            <a:r>
              <a:rPr lang="en-US" b="1" dirty="0">
                <a:solidFill>
                  <a:srgbClr val="00B0F0"/>
                </a:solidFill>
                <a:latin typeface="Segoe UI" panose="020B0502040204020203" pitchFamily="34" charset="0"/>
                <a:ea typeface="+mn-ea"/>
                <a:cs typeface="Segoe UI" panose="020B0502040204020203" pitchFamily="34" charset="0"/>
              </a:rPr>
              <a:t> Neural Units</a:t>
            </a:r>
          </a:p>
        </p:txBody>
      </p:sp>
      <p:grpSp>
        <p:nvGrpSpPr>
          <p:cNvPr id="13" name="Group 12"/>
          <p:cNvGrpSpPr/>
          <p:nvPr/>
        </p:nvGrpSpPr>
        <p:grpSpPr>
          <a:xfrm>
            <a:off x="270344" y="842711"/>
            <a:ext cx="4150581" cy="2099530"/>
            <a:chOff x="1701579" y="564414"/>
            <a:chExt cx="4150581" cy="2099530"/>
          </a:xfrm>
        </p:grpSpPr>
        <p:sp>
          <p:nvSpPr>
            <p:cNvPr id="2" name="Oval 1"/>
            <p:cNvSpPr/>
            <p:nvPr/>
          </p:nvSpPr>
          <p:spPr>
            <a:xfrm>
              <a:off x="2655736" y="1296063"/>
              <a:ext cx="1041621" cy="588396"/>
            </a:xfrm>
            <a:prstGeom prst="ellipse">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algn="ctr"/>
              <a:r>
                <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rPr>
                <a:t>Cell</a:t>
              </a:r>
            </a:p>
          </p:txBody>
        </p:sp>
        <p:sp>
          <p:nvSpPr>
            <p:cNvPr id="6" name="Freeform 5"/>
            <p:cNvSpPr/>
            <p:nvPr/>
          </p:nvSpPr>
          <p:spPr>
            <a:xfrm>
              <a:off x="1868557" y="866692"/>
              <a:ext cx="834886" cy="621630"/>
            </a:xfrm>
            <a:custGeom>
              <a:avLst/>
              <a:gdLst>
                <a:gd name="connsiteX0" fmla="*/ 0 w 834886"/>
                <a:gd name="connsiteY0" fmla="*/ 246491 h 621630"/>
                <a:gd name="connsiteX1" fmla="*/ 31805 w 834886"/>
                <a:gd name="connsiteY1" fmla="*/ 166978 h 621630"/>
                <a:gd name="connsiteX2" fmla="*/ 71561 w 834886"/>
                <a:gd name="connsiteY2" fmla="*/ 119270 h 621630"/>
                <a:gd name="connsiteX3" fmla="*/ 95415 w 834886"/>
                <a:gd name="connsiteY3" fmla="*/ 87465 h 621630"/>
                <a:gd name="connsiteX4" fmla="*/ 143123 w 834886"/>
                <a:gd name="connsiteY4" fmla="*/ 47708 h 621630"/>
                <a:gd name="connsiteX5" fmla="*/ 198782 w 834886"/>
                <a:gd name="connsiteY5" fmla="*/ 7951 h 621630"/>
                <a:gd name="connsiteX6" fmla="*/ 222636 w 834886"/>
                <a:gd name="connsiteY6" fmla="*/ 0 h 621630"/>
                <a:gd name="connsiteX7" fmla="*/ 357808 w 834886"/>
                <a:gd name="connsiteY7" fmla="*/ 7951 h 621630"/>
                <a:gd name="connsiteX8" fmla="*/ 429370 w 834886"/>
                <a:gd name="connsiteY8" fmla="*/ 47708 h 621630"/>
                <a:gd name="connsiteX9" fmla="*/ 453224 w 834886"/>
                <a:gd name="connsiteY9" fmla="*/ 63611 h 621630"/>
                <a:gd name="connsiteX10" fmla="*/ 500932 w 834886"/>
                <a:gd name="connsiteY10" fmla="*/ 111318 h 621630"/>
                <a:gd name="connsiteX11" fmla="*/ 524786 w 834886"/>
                <a:gd name="connsiteY11" fmla="*/ 127221 h 621630"/>
                <a:gd name="connsiteX12" fmla="*/ 564542 w 834886"/>
                <a:gd name="connsiteY12" fmla="*/ 190831 h 621630"/>
                <a:gd name="connsiteX13" fmla="*/ 588396 w 834886"/>
                <a:gd name="connsiteY13" fmla="*/ 230588 h 621630"/>
                <a:gd name="connsiteX14" fmla="*/ 628153 w 834886"/>
                <a:gd name="connsiteY14" fmla="*/ 286247 h 621630"/>
                <a:gd name="connsiteX15" fmla="*/ 636104 w 834886"/>
                <a:gd name="connsiteY15" fmla="*/ 318052 h 621630"/>
                <a:gd name="connsiteX16" fmla="*/ 667909 w 834886"/>
                <a:gd name="connsiteY16" fmla="*/ 365760 h 621630"/>
                <a:gd name="connsiteX17" fmla="*/ 707666 w 834886"/>
                <a:gd name="connsiteY17" fmla="*/ 485030 h 621630"/>
                <a:gd name="connsiteX18" fmla="*/ 715617 w 834886"/>
                <a:gd name="connsiteY18" fmla="*/ 508884 h 621630"/>
                <a:gd name="connsiteX19" fmla="*/ 723568 w 834886"/>
                <a:gd name="connsiteY19" fmla="*/ 532738 h 621630"/>
                <a:gd name="connsiteX20" fmla="*/ 755373 w 834886"/>
                <a:gd name="connsiteY20" fmla="*/ 580445 h 621630"/>
                <a:gd name="connsiteX21" fmla="*/ 795130 w 834886"/>
                <a:gd name="connsiteY21" fmla="*/ 620202 h 621630"/>
                <a:gd name="connsiteX22" fmla="*/ 834886 w 834886"/>
                <a:gd name="connsiteY22" fmla="*/ 620202 h 621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34886" h="621630">
                  <a:moveTo>
                    <a:pt x="0" y="246491"/>
                  </a:moveTo>
                  <a:cubicBezTo>
                    <a:pt x="13034" y="207387"/>
                    <a:pt x="13083" y="199741"/>
                    <a:pt x="31805" y="166978"/>
                  </a:cubicBezTo>
                  <a:cubicBezTo>
                    <a:pt x="51891" y="131828"/>
                    <a:pt x="43367" y="152163"/>
                    <a:pt x="71561" y="119270"/>
                  </a:cubicBezTo>
                  <a:cubicBezTo>
                    <a:pt x="80185" y="109208"/>
                    <a:pt x="86791" y="97527"/>
                    <a:pt x="95415" y="87465"/>
                  </a:cubicBezTo>
                  <a:cubicBezTo>
                    <a:pt x="118862" y="60110"/>
                    <a:pt x="116001" y="67081"/>
                    <a:pt x="143123" y="47708"/>
                  </a:cubicBezTo>
                  <a:cubicBezTo>
                    <a:pt x="151525" y="41706"/>
                    <a:pt x="186291" y="14197"/>
                    <a:pt x="198782" y="7951"/>
                  </a:cubicBezTo>
                  <a:cubicBezTo>
                    <a:pt x="206279" y="4203"/>
                    <a:pt x="214685" y="2650"/>
                    <a:pt x="222636" y="0"/>
                  </a:cubicBezTo>
                  <a:cubicBezTo>
                    <a:pt x="267693" y="2650"/>
                    <a:pt x="312897" y="3460"/>
                    <a:pt x="357808" y="7951"/>
                  </a:cubicBezTo>
                  <a:cubicBezTo>
                    <a:pt x="382503" y="10421"/>
                    <a:pt x="414116" y="37539"/>
                    <a:pt x="429370" y="47708"/>
                  </a:cubicBezTo>
                  <a:cubicBezTo>
                    <a:pt x="437321" y="53009"/>
                    <a:pt x="446467" y="56854"/>
                    <a:pt x="453224" y="63611"/>
                  </a:cubicBezTo>
                  <a:cubicBezTo>
                    <a:pt x="469127" y="79513"/>
                    <a:pt x="482220" y="98843"/>
                    <a:pt x="500932" y="111318"/>
                  </a:cubicBezTo>
                  <a:lnTo>
                    <a:pt x="524786" y="127221"/>
                  </a:lnTo>
                  <a:cubicBezTo>
                    <a:pt x="555846" y="189343"/>
                    <a:pt x="523255" y="128900"/>
                    <a:pt x="564542" y="190831"/>
                  </a:cubicBezTo>
                  <a:cubicBezTo>
                    <a:pt x="573115" y="203690"/>
                    <a:pt x="579123" y="218224"/>
                    <a:pt x="588396" y="230588"/>
                  </a:cubicBezTo>
                  <a:cubicBezTo>
                    <a:pt x="636751" y="295062"/>
                    <a:pt x="590229" y="210402"/>
                    <a:pt x="628153" y="286247"/>
                  </a:cubicBezTo>
                  <a:cubicBezTo>
                    <a:pt x="630803" y="296849"/>
                    <a:pt x="631217" y="308278"/>
                    <a:pt x="636104" y="318052"/>
                  </a:cubicBezTo>
                  <a:cubicBezTo>
                    <a:pt x="644651" y="335147"/>
                    <a:pt x="667909" y="365760"/>
                    <a:pt x="667909" y="365760"/>
                  </a:cubicBezTo>
                  <a:lnTo>
                    <a:pt x="707666" y="485030"/>
                  </a:lnTo>
                  <a:lnTo>
                    <a:pt x="715617" y="508884"/>
                  </a:lnTo>
                  <a:cubicBezTo>
                    <a:pt x="718267" y="516835"/>
                    <a:pt x="718919" y="525764"/>
                    <a:pt x="723568" y="532738"/>
                  </a:cubicBezTo>
                  <a:lnTo>
                    <a:pt x="755373" y="580445"/>
                  </a:lnTo>
                  <a:cubicBezTo>
                    <a:pt x="765975" y="596347"/>
                    <a:pt x="773927" y="614901"/>
                    <a:pt x="795130" y="620202"/>
                  </a:cubicBezTo>
                  <a:cubicBezTo>
                    <a:pt x="807986" y="623416"/>
                    <a:pt x="821634" y="620202"/>
                    <a:pt x="834886" y="620202"/>
                  </a:cubicBezTo>
                </a:path>
              </a:pathLst>
            </a:cu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6"/>
            <p:cNvSpPr/>
            <p:nvPr/>
          </p:nvSpPr>
          <p:spPr>
            <a:xfrm>
              <a:off x="1701579" y="1550504"/>
              <a:ext cx="949689" cy="318053"/>
            </a:xfrm>
            <a:custGeom>
              <a:avLst/>
              <a:gdLst>
                <a:gd name="connsiteX0" fmla="*/ 0 w 949689"/>
                <a:gd name="connsiteY0" fmla="*/ 318053 h 318053"/>
                <a:gd name="connsiteX1" fmla="*/ 7951 w 949689"/>
                <a:gd name="connsiteY1" fmla="*/ 246491 h 318053"/>
                <a:gd name="connsiteX2" fmla="*/ 55659 w 949689"/>
                <a:gd name="connsiteY2" fmla="*/ 190832 h 318053"/>
                <a:gd name="connsiteX3" fmla="*/ 71562 w 949689"/>
                <a:gd name="connsiteY3" fmla="*/ 166978 h 318053"/>
                <a:gd name="connsiteX4" fmla="*/ 103367 w 949689"/>
                <a:gd name="connsiteY4" fmla="*/ 143124 h 318053"/>
                <a:gd name="connsiteX5" fmla="*/ 151075 w 949689"/>
                <a:gd name="connsiteY5" fmla="*/ 111319 h 318053"/>
                <a:gd name="connsiteX6" fmla="*/ 198783 w 949689"/>
                <a:gd name="connsiteY6" fmla="*/ 79513 h 318053"/>
                <a:gd name="connsiteX7" fmla="*/ 222637 w 949689"/>
                <a:gd name="connsiteY7" fmla="*/ 63611 h 318053"/>
                <a:gd name="connsiteX8" fmla="*/ 246491 w 949689"/>
                <a:gd name="connsiteY8" fmla="*/ 55659 h 318053"/>
                <a:gd name="connsiteX9" fmla="*/ 294198 w 949689"/>
                <a:gd name="connsiteY9" fmla="*/ 31806 h 318053"/>
                <a:gd name="connsiteX10" fmla="*/ 318052 w 949689"/>
                <a:gd name="connsiteY10" fmla="*/ 15903 h 318053"/>
                <a:gd name="connsiteX11" fmla="*/ 381663 w 949689"/>
                <a:gd name="connsiteY11" fmla="*/ 0 h 318053"/>
                <a:gd name="connsiteX12" fmla="*/ 572494 w 949689"/>
                <a:gd name="connsiteY12" fmla="*/ 7952 h 318053"/>
                <a:gd name="connsiteX13" fmla="*/ 620202 w 949689"/>
                <a:gd name="connsiteY13" fmla="*/ 23854 h 318053"/>
                <a:gd name="connsiteX14" fmla="*/ 667910 w 949689"/>
                <a:gd name="connsiteY14" fmla="*/ 55659 h 318053"/>
                <a:gd name="connsiteX15" fmla="*/ 691764 w 949689"/>
                <a:gd name="connsiteY15" fmla="*/ 63611 h 318053"/>
                <a:gd name="connsiteX16" fmla="*/ 763325 w 949689"/>
                <a:gd name="connsiteY16" fmla="*/ 103367 h 318053"/>
                <a:gd name="connsiteX17" fmla="*/ 811033 w 949689"/>
                <a:gd name="connsiteY17" fmla="*/ 135173 h 318053"/>
                <a:gd name="connsiteX18" fmla="*/ 858741 w 949689"/>
                <a:gd name="connsiteY18" fmla="*/ 151075 h 318053"/>
                <a:gd name="connsiteX19" fmla="*/ 898498 w 949689"/>
                <a:gd name="connsiteY19" fmla="*/ 143124 h 318053"/>
                <a:gd name="connsiteX20" fmla="*/ 946205 w 949689"/>
                <a:gd name="connsiteY20" fmla="*/ 127221 h 318053"/>
                <a:gd name="connsiteX21" fmla="*/ 930303 w 949689"/>
                <a:gd name="connsiteY21" fmla="*/ 127221 h 31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49689" h="318053">
                  <a:moveTo>
                    <a:pt x="0" y="318053"/>
                  </a:moveTo>
                  <a:cubicBezTo>
                    <a:pt x="2650" y="294199"/>
                    <a:pt x="2554" y="269877"/>
                    <a:pt x="7951" y="246491"/>
                  </a:cubicBezTo>
                  <a:cubicBezTo>
                    <a:pt x="17269" y="206113"/>
                    <a:pt x="28360" y="218131"/>
                    <a:pt x="55659" y="190832"/>
                  </a:cubicBezTo>
                  <a:cubicBezTo>
                    <a:pt x="62416" y="184075"/>
                    <a:pt x="64805" y="173735"/>
                    <a:pt x="71562" y="166978"/>
                  </a:cubicBezTo>
                  <a:cubicBezTo>
                    <a:pt x="80933" y="157607"/>
                    <a:pt x="93305" y="151748"/>
                    <a:pt x="103367" y="143124"/>
                  </a:cubicBezTo>
                  <a:cubicBezTo>
                    <a:pt x="141269" y="110636"/>
                    <a:pt x="110500" y="124843"/>
                    <a:pt x="151075" y="111319"/>
                  </a:cubicBezTo>
                  <a:lnTo>
                    <a:pt x="198783" y="79513"/>
                  </a:lnTo>
                  <a:cubicBezTo>
                    <a:pt x="206734" y="74212"/>
                    <a:pt x="213571" y="66633"/>
                    <a:pt x="222637" y="63611"/>
                  </a:cubicBezTo>
                  <a:cubicBezTo>
                    <a:pt x="230588" y="60960"/>
                    <a:pt x="238994" y="59407"/>
                    <a:pt x="246491" y="55659"/>
                  </a:cubicBezTo>
                  <a:cubicBezTo>
                    <a:pt x="308138" y="24835"/>
                    <a:pt x="234246" y="51789"/>
                    <a:pt x="294198" y="31806"/>
                  </a:cubicBezTo>
                  <a:cubicBezTo>
                    <a:pt x="302149" y="26505"/>
                    <a:pt x="309505" y="20177"/>
                    <a:pt x="318052" y="15903"/>
                  </a:cubicBezTo>
                  <a:cubicBezTo>
                    <a:pt x="334349" y="7754"/>
                    <a:pt x="366546" y="3024"/>
                    <a:pt x="381663" y="0"/>
                  </a:cubicBezTo>
                  <a:cubicBezTo>
                    <a:pt x="445273" y="2651"/>
                    <a:pt x="509144" y="1617"/>
                    <a:pt x="572494" y="7952"/>
                  </a:cubicBezTo>
                  <a:cubicBezTo>
                    <a:pt x="589174" y="9620"/>
                    <a:pt x="620202" y="23854"/>
                    <a:pt x="620202" y="23854"/>
                  </a:cubicBezTo>
                  <a:cubicBezTo>
                    <a:pt x="636105" y="34456"/>
                    <a:pt x="649778" y="49615"/>
                    <a:pt x="667910" y="55659"/>
                  </a:cubicBezTo>
                  <a:cubicBezTo>
                    <a:pt x="675861" y="58310"/>
                    <a:pt x="684437" y="59541"/>
                    <a:pt x="691764" y="63611"/>
                  </a:cubicBezTo>
                  <a:cubicBezTo>
                    <a:pt x="773781" y="109177"/>
                    <a:pt x="709352" y="85377"/>
                    <a:pt x="763325" y="103367"/>
                  </a:cubicBezTo>
                  <a:cubicBezTo>
                    <a:pt x="779228" y="113969"/>
                    <a:pt x="792901" y="129129"/>
                    <a:pt x="811033" y="135173"/>
                  </a:cubicBezTo>
                  <a:lnTo>
                    <a:pt x="858741" y="151075"/>
                  </a:lnTo>
                  <a:cubicBezTo>
                    <a:pt x="871993" y="148425"/>
                    <a:pt x="885459" y="146680"/>
                    <a:pt x="898498" y="143124"/>
                  </a:cubicBezTo>
                  <a:cubicBezTo>
                    <a:pt x="914670" y="138713"/>
                    <a:pt x="962968" y="127221"/>
                    <a:pt x="946205" y="127221"/>
                  </a:cubicBezTo>
                  <a:lnTo>
                    <a:pt x="930303" y="127221"/>
                  </a:ln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Freeform 7"/>
            <p:cNvSpPr/>
            <p:nvPr/>
          </p:nvSpPr>
          <p:spPr>
            <a:xfrm>
              <a:off x="2043485" y="1916264"/>
              <a:ext cx="970059" cy="747680"/>
            </a:xfrm>
            <a:custGeom>
              <a:avLst/>
              <a:gdLst>
                <a:gd name="connsiteX0" fmla="*/ 970059 w 970059"/>
                <a:gd name="connsiteY0" fmla="*/ 0 h 747680"/>
                <a:gd name="connsiteX1" fmla="*/ 930303 w 970059"/>
                <a:gd name="connsiteY1" fmla="*/ 15903 h 747680"/>
                <a:gd name="connsiteX2" fmla="*/ 858741 w 970059"/>
                <a:gd name="connsiteY2" fmla="*/ 79513 h 747680"/>
                <a:gd name="connsiteX3" fmla="*/ 818985 w 970059"/>
                <a:gd name="connsiteY3" fmla="*/ 127221 h 747680"/>
                <a:gd name="connsiteX4" fmla="*/ 811033 w 970059"/>
                <a:gd name="connsiteY4" fmla="*/ 151075 h 747680"/>
                <a:gd name="connsiteX5" fmla="*/ 779228 w 970059"/>
                <a:gd name="connsiteY5" fmla="*/ 198783 h 747680"/>
                <a:gd name="connsiteX6" fmla="*/ 763325 w 970059"/>
                <a:gd name="connsiteY6" fmla="*/ 246491 h 747680"/>
                <a:gd name="connsiteX7" fmla="*/ 731520 w 970059"/>
                <a:gd name="connsiteY7" fmla="*/ 294199 h 747680"/>
                <a:gd name="connsiteX8" fmla="*/ 715618 w 970059"/>
                <a:gd name="connsiteY8" fmla="*/ 341906 h 747680"/>
                <a:gd name="connsiteX9" fmla="*/ 683812 w 970059"/>
                <a:gd name="connsiteY9" fmla="*/ 405517 h 747680"/>
                <a:gd name="connsiteX10" fmla="*/ 659958 w 970059"/>
                <a:gd name="connsiteY10" fmla="*/ 453225 h 747680"/>
                <a:gd name="connsiteX11" fmla="*/ 628153 w 970059"/>
                <a:gd name="connsiteY11" fmla="*/ 524786 h 747680"/>
                <a:gd name="connsiteX12" fmla="*/ 604299 w 970059"/>
                <a:gd name="connsiteY12" fmla="*/ 572494 h 747680"/>
                <a:gd name="connsiteX13" fmla="*/ 580445 w 970059"/>
                <a:gd name="connsiteY13" fmla="*/ 620202 h 747680"/>
                <a:gd name="connsiteX14" fmla="*/ 532738 w 970059"/>
                <a:gd name="connsiteY14" fmla="*/ 659959 h 747680"/>
                <a:gd name="connsiteX15" fmla="*/ 461176 w 970059"/>
                <a:gd name="connsiteY15" fmla="*/ 715618 h 747680"/>
                <a:gd name="connsiteX16" fmla="*/ 413468 w 970059"/>
                <a:gd name="connsiteY16" fmla="*/ 731520 h 747680"/>
                <a:gd name="connsiteX17" fmla="*/ 389614 w 970059"/>
                <a:gd name="connsiteY17" fmla="*/ 739472 h 747680"/>
                <a:gd name="connsiteX18" fmla="*/ 341906 w 970059"/>
                <a:gd name="connsiteY18" fmla="*/ 747423 h 747680"/>
                <a:gd name="connsiteX19" fmla="*/ 63611 w 970059"/>
                <a:gd name="connsiteY19" fmla="*/ 731520 h 747680"/>
                <a:gd name="connsiteX20" fmla="*/ 15903 w 970059"/>
                <a:gd name="connsiteY20" fmla="*/ 715618 h 747680"/>
                <a:gd name="connsiteX21" fmla="*/ 0 w 970059"/>
                <a:gd name="connsiteY21" fmla="*/ 707666 h 74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70059" h="747680">
                  <a:moveTo>
                    <a:pt x="970059" y="0"/>
                  </a:moveTo>
                  <a:cubicBezTo>
                    <a:pt x="956807" y="5301"/>
                    <a:pt x="943069" y="9520"/>
                    <a:pt x="930303" y="15903"/>
                  </a:cubicBezTo>
                  <a:cubicBezTo>
                    <a:pt x="901926" y="30092"/>
                    <a:pt x="879813" y="58441"/>
                    <a:pt x="858741" y="79513"/>
                  </a:cubicBezTo>
                  <a:cubicBezTo>
                    <a:pt x="841154" y="97100"/>
                    <a:pt x="830056" y="105079"/>
                    <a:pt x="818985" y="127221"/>
                  </a:cubicBezTo>
                  <a:cubicBezTo>
                    <a:pt x="815237" y="134718"/>
                    <a:pt x="815103" y="143748"/>
                    <a:pt x="811033" y="151075"/>
                  </a:cubicBezTo>
                  <a:cubicBezTo>
                    <a:pt x="801751" y="167782"/>
                    <a:pt x="779228" y="198783"/>
                    <a:pt x="779228" y="198783"/>
                  </a:cubicBezTo>
                  <a:cubicBezTo>
                    <a:pt x="773927" y="214686"/>
                    <a:pt x="772623" y="232543"/>
                    <a:pt x="763325" y="246491"/>
                  </a:cubicBezTo>
                  <a:lnTo>
                    <a:pt x="731520" y="294199"/>
                  </a:lnTo>
                  <a:cubicBezTo>
                    <a:pt x="726219" y="310101"/>
                    <a:pt x="723115" y="326913"/>
                    <a:pt x="715618" y="341906"/>
                  </a:cubicBezTo>
                  <a:cubicBezTo>
                    <a:pt x="705016" y="363110"/>
                    <a:pt x="691308" y="383027"/>
                    <a:pt x="683812" y="405517"/>
                  </a:cubicBezTo>
                  <a:cubicBezTo>
                    <a:pt x="672839" y="438437"/>
                    <a:pt x="680510" y="422397"/>
                    <a:pt x="659958" y="453225"/>
                  </a:cubicBezTo>
                  <a:cubicBezTo>
                    <a:pt x="641034" y="509999"/>
                    <a:pt x="653355" y="486986"/>
                    <a:pt x="628153" y="524786"/>
                  </a:cubicBezTo>
                  <a:cubicBezTo>
                    <a:pt x="608168" y="584743"/>
                    <a:pt x="635127" y="510839"/>
                    <a:pt x="604299" y="572494"/>
                  </a:cubicBezTo>
                  <a:cubicBezTo>
                    <a:pt x="586366" y="608359"/>
                    <a:pt x="608933" y="586016"/>
                    <a:pt x="580445" y="620202"/>
                  </a:cubicBezTo>
                  <a:cubicBezTo>
                    <a:pt x="548768" y="658215"/>
                    <a:pt x="566855" y="631528"/>
                    <a:pt x="532738" y="659959"/>
                  </a:cubicBezTo>
                  <a:cubicBezTo>
                    <a:pt x="505296" y="682827"/>
                    <a:pt x="501368" y="702221"/>
                    <a:pt x="461176" y="715618"/>
                  </a:cubicBezTo>
                  <a:lnTo>
                    <a:pt x="413468" y="731520"/>
                  </a:lnTo>
                  <a:cubicBezTo>
                    <a:pt x="405517" y="734170"/>
                    <a:pt x="397881" y="738094"/>
                    <a:pt x="389614" y="739472"/>
                  </a:cubicBezTo>
                  <a:lnTo>
                    <a:pt x="341906" y="747423"/>
                  </a:lnTo>
                  <a:cubicBezTo>
                    <a:pt x="300420" y="746040"/>
                    <a:pt x="145611" y="753884"/>
                    <a:pt x="63611" y="731520"/>
                  </a:cubicBezTo>
                  <a:cubicBezTo>
                    <a:pt x="47439" y="727109"/>
                    <a:pt x="30896" y="723115"/>
                    <a:pt x="15903" y="715618"/>
                  </a:cubicBezTo>
                  <a:lnTo>
                    <a:pt x="0" y="707666"/>
                  </a:ln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Freeform 8"/>
            <p:cNvSpPr/>
            <p:nvPr/>
          </p:nvSpPr>
          <p:spPr>
            <a:xfrm>
              <a:off x="2552369" y="564414"/>
              <a:ext cx="644055" cy="711328"/>
            </a:xfrm>
            <a:custGeom>
              <a:avLst/>
              <a:gdLst>
                <a:gd name="connsiteX0" fmla="*/ 0 w 644055"/>
                <a:gd name="connsiteY0" fmla="*/ 8080 h 711328"/>
                <a:gd name="connsiteX1" fmla="*/ 79513 w 644055"/>
                <a:gd name="connsiteY1" fmla="*/ 129 h 711328"/>
                <a:gd name="connsiteX2" fmla="*/ 222636 w 644055"/>
                <a:gd name="connsiteY2" fmla="*/ 8080 h 711328"/>
                <a:gd name="connsiteX3" fmla="*/ 294198 w 644055"/>
                <a:gd name="connsiteY3" fmla="*/ 63739 h 711328"/>
                <a:gd name="connsiteX4" fmla="*/ 326003 w 644055"/>
                <a:gd name="connsiteY4" fmla="*/ 111447 h 711328"/>
                <a:gd name="connsiteX5" fmla="*/ 357808 w 644055"/>
                <a:gd name="connsiteY5" fmla="*/ 167106 h 711328"/>
                <a:gd name="connsiteX6" fmla="*/ 365760 w 644055"/>
                <a:gd name="connsiteY6" fmla="*/ 198911 h 711328"/>
                <a:gd name="connsiteX7" fmla="*/ 381662 w 644055"/>
                <a:gd name="connsiteY7" fmla="*/ 222765 h 711328"/>
                <a:gd name="connsiteX8" fmla="*/ 397565 w 644055"/>
                <a:gd name="connsiteY8" fmla="*/ 254570 h 711328"/>
                <a:gd name="connsiteX9" fmla="*/ 405516 w 644055"/>
                <a:gd name="connsiteY9" fmla="*/ 286376 h 711328"/>
                <a:gd name="connsiteX10" fmla="*/ 421419 w 644055"/>
                <a:gd name="connsiteY10" fmla="*/ 318181 h 711328"/>
                <a:gd name="connsiteX11" fmla="*/ 437321 w 644055"/>
                <a:gd name="connsiteY11" fmla="*/ 381791 h 711328"/>
                <a:gd name="connsiteX12" fmla="*/ 453224 w 644055"/>
                <a:gd name="connsiteY12" fmla="*/ 429499 h 711328"/>
                <a:gd name="connsiteX13" fmla="*/ 461175 w 644055"/>
                <a:gd name="connsiteY13" fmla="*/ 453353 h 711328"/>
                <a:gd name="connsiteX14" fmla="*/ 492981 w 644055"/>
                <a:gd name="connsiteY14" fmla="*/ 564671 h 711328"/>
                <a:gd name="connsiteX15" fmla="*/ 500932 w 644055"/>
                <a:gd name="connsiteY15" fmla="*/ 588525 h 711328"/>
                <a:gd name="connsiteX16" fmla="*/ 508883 w 644055"/>
                <a:gd name="connsiteY16" fmla="*/ 612379 h 711328"/>
                <a:gd name="connsiteX17" fmla="*/ 532737 w 644055"/>
                <a:gd name="connsiteY17" fmla="*/ 636233 h 711328"/>
                <a:gd name="connsiteX18" fmla="*/ 572494 w 644055"/>
                <a:gd name="connsiteY18" fmla="*/ 668038 h 711328"/>
                <a:gd name="connsiteX19" fmla="*/ 620201 w 644055"/>
                <a:gd name="connsiteY19" fmla="*/ 699843 h 711328"/>
                <a:gd name="connsiteX20" fmla="*/ 644055 w 644055"/>
                <a:gd name="connsiteY20" fmla="*/ 707795 h 711328"/>
                <a:gd name="connsiteX21" fmla="*/ 620201 w 644055"/>
                <a:gd name="connsiteY21" fmla="*/ 707795 h 71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44055" h="711328">
                  <a:moveTo>
                    <a:pt x="0" y="8080"/>
                  </a:moveTo>
                  <a:cubicBezTo>
                    <a:pt x="26504" y="5430"/>
                    <a:pt x="52876" y="129"/>
                    <a:pt x="79513" y="129"/>
                  </a:cubicBezTo>
                  <a:cubicBezTo>
                    <a:pt x="127294" y="129"/>
                    <a:pt x="175859" y="-1665"/>
                    <a:pt x="222636" y="8080"/>
                  </a:cubicBezTo>
                  <a:cubicBezTo>
                    <a:pt x="238581" y="11402"/>
                    <a:pt x="281022" y="46798"/>
                    <a:pt x="294198" y="63739"/>
                  </a:cubicBezTo>
                  <a:cubicBezTo>
                    <a:pt x="305932" y="78826"/>
                    <a:pt x="315401" y="95544"/>
                    <a:pt x="326003" y="111447"/>
                  </a:cubicBezTo>
                  <a:cubicBezTo>
                    <a:pt x="339187" y="131224"/>
                    <a:pt x="349159" y="144043"/>
                    <a:pt x="357808" y="167106"/>
                  </a:cubicBezTo>
                  <a:cubicBezTo>
                    <a:pt x="361645" y="177338"/>
                    <a:pt x="361455" y="188867"/>
                    <a:pt x="365760" y="198911"/>
                  </a:cubicBezTo>
                  <a:cubicBezTo>
                    <a:pt x="369524" y="207695"/>
                    <a:pt x="376921" y="214468"/>
                    <a:pt x="381662" y="222765"/>
                  </a:cubicBezTo>
                  <a:cubicBezTo>
                    <a:pt x="387543" y="233056"/>
                    <a:pt x="392264" y="243968"/>
                    <a:pt x="397565" y="254570"/>
                  </a:cubicBezTo>
                  <a:cubicBezTo>
                    <a:pt x="400215" y="265172"/>
                    <a:pt x="401679" y="276144"/>
                    <a:pt x="405516" y="286376"/>
                  </a:cubicBezTo>
                  <a:cubicBezTo>
                    <a:pt x="409678" y="297474"/>
                    <a:pt x="417671" y="306936"/>
                    <a:pt x="421419" y="318181"/>
                  </a:cubicBezTo>
                  <a:cubicBezTo>
                    <a:pt x="428330" y="338915"/>
                    <a:pt x="430409" y="361057"/>
                    <a:pt x="437321" y="381791"/>
                  </a:cubicBezTo>
                  <a:lnTo>
                    <a:pt x="453224" y="429499"/>
                  </a:lnTo>
                  <a:cubicBezTo>
                    <a:pt x="455874" y="437450"/>
                    <a:pt x="459142" y="445222"/>
                    <a:pt x="461175" y="453353"/>
                  </a:cubicBezTo>
                  <a:cubicBezTo>
                    <a:pt x="481146" y="533233"/>
                    <a:pt x="470165" y="496223"/>
                    <a:pt x="492981" y="564671"/>
                  </a:cubicBezTo>
                  <a:lnTo>
                    <a:pt x="500932" y="588525"/>
                  </a:lnTo>
                  <a:cubicBezTo>
                    <a:pt x="503582" y="596476"/>
                    <a:pt x="502956" y="606452"/>
                    <a:pt x="508883" y="612379"/>
                  </a:cubicBezTo>
                  <a:cubicBezTo>
                    <a:pt x="516834" y="620330"/>
                    <a:pt x="525538" y="627594"/>
                    <a:pt x="532737" y="636233"/>
                  </a:cubicBezTo>
                  <a:cubicBezTo>
                    <a:pt x="560403" y="669432"/>
                    <a:pt x="533335" y="654986"/>
                    <a:pt x="572494" y="668038"/>
                  </a:cubicBezTo>
                  <a:cubicBezTo>
                    <a:pt x="588396" y="678640"/>
                    <a:pt x="602070" y="693799"/>
                    <a:pt x="620201" y="699843"/>
                  </a:cubicBezTo>
                  <a:cubicBezTo>
                    <a:pt x="628152" y="702494"/>
                    <a:pt x="644055" y="699413"/>
                    <a:pt x="644055" y="707795"/>
                  </a:cubicBezTo>
                  <a:cubicBezTo>
                    <a:pt x="644055" y="715746"/>
                    <a:pt x="628152" y="707795"/>
                    <a:pt x="620201" y="707795"/>
                  </a:cubicBez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Freeform 10"/>
            <p:cNvSpPr/>
            <p:nvPr/>
          </p:nvSpPr>
          <p:spPr>
            <a:xfrm>
              <a:off x="3697357" y="1254342"/>
              <a:ext cx="2154803" cy="345716"/>
            </a:xfrm>
            <a:custGeom>
              <a:avLst/>
              <a:gdLst>
                <a:gd name="connsiteX0" fmla="*/ 0 w 2154803"/>
                <a:gd name="connsiteY0" fmla="*/ 327968 h 345716"/>
                <a:gd name="connsiteX1" fmla="*/ 302149 w 2154803"/>
                <a:gd name="connsiteY1" fmla="*/ 327968 h 345716"/>
                <a:gd name="connsiteX2" fmla="*/ 349857 w 2154803"/>
                <a:gd name="connsiteY2" fmla="*/ 312065 h 345716"/>
                <a:gd name="connsiteX3" fmla="*/ 389613 w 2154803"/>
                <a:gd name="connsiteY3" fmla="*/ 304114 h 345716"/>
                <a:gd name="connsiteX4" fmla="*/ 445273 w 2154803"/>
                <a:gd name="connsiteY4" fmla="*/ 280260 h 345716"/>
                <a:gd name="connsiteX5" fmla="*/ 500932 w 2154803"/>
                <a:gd name="connsiteY5" fmla="*/ 264357 h 345716"/>
                <a:gd name="connsiteX6" fmla="*/ 564542 w 2154803"/>
                <a:gd name="connsiteY6" fmla="*/ 240503 h 345716"/>
                <a:gd name="connsiteX7" fmla="*/ 612250 w 2154803"/>
                <a:gd name="connsiteY7" fmla="*/ 224601 h 345716"/>
                <a:gd name="connsiteX8" fmla="*/ 667909 w 2154803"/>
                <a:gd name="connsiteY8" fmla="*/ 200747 h 345716"/>
                <a:gd name="connsiteX9" fmla="*/ 771276 w 2154803"/>
                <a:gd name="connsiteY9" fmla="*/ 168941 h 345716"/>
                <a:gd name="connsiteX10" fmla="*/ 811033 w 2154803"/>
                <a:gd name="connsiteY10" fmla="*/ 145088 h 345716"/>
                <a:gd name="connsiteX11" fmla="*/ 898497 w 2154803"/>
                <a:gd name="connsiteY11" fmla="*/ 121234 h 345716"/>
                <a:gd name="connsiteX12" fmla="*/ 1017766 w 2154803"/>
                <a:gd name="connsiteY12" fmla="*/ 81477 h 345716"/>
                <a:gd name="connsiteX13" fmla="*/ 1041620 w 2154803"/>
                <a:gd name="connsiteY13" fmla="*/ 73526 h 345716"/>
                <a:gd name="connsiteX14" fmla="*/ 1073426 w 2154803"/>
                <a:gd name="connsiteY14" fmla="*/ 65575 h 345716"/>
                <a:gd name="connsiteX15" fmla="*/ 1121133 w 2154803"/>
                <a:gd name="connsiteY15" fmla="*/ 49672 h 345716"/>
                <a:gd name="connsiteX16" fmla="*/ 1224500 w 2154803"/>
                <a:gd name="connsiteY16" fmla="*/ 33769 h 345716"/>
                <a:gd name="connsiteX17" fmla="*/ 1248354 w 2154803"/>
                <a:gd name="connsiteY17" fmla="*/ 25818 h 345716"/>
                <a:gd name="connsiteX18" fmla="*/ 1359673 w 2154803"/>
                <a:gd name="connsiteY18" fmla="*/ 9915 h 345716"/>
                <a:gd name="connsiteX19" fmla="*/ 1391478 w 2154803"/>
                <a:gd name="connsiteY19" fmla="*/ 1964 h 345716"/>
                <a:gd name="connsiteX20" fmla="*/ 1598212 w 2154803"/>
                <a:gd name="connsiteY20" fmla="*/ 17867 h 345716"/>
                <a:gd name="connsiteX21" fmla="*/ 1614114 w 2154803"/>
                <a:gd name="connsiteY21" fmla="*/ 41721 h 345716"/>
                <a:gd name="connsiteX22" fmla="*/ 1685676 w 2154803"/>
                <a:gd name="connsiteY22" fmla="*/ 97380 h 345716"/>
                <a:gd name="connsiteX23" fmla="*/ 1741335 w 2154803"/>
                <a:gd name="connsiteY23" fmla="*/ 129185 h 345716"/>
                <a:gd name="connsiteX24" fmla="*/ 1765189 w 2154803"/>
                <a:gd name="connsiteY24" fmla="*/ 145088 h 345716"/>
                <a:gd name="connsiteX25" fmla="*/ 1789043 w 2154803"/>
                <a:gd name="connsiteY25" fmla="*/ 153039 h 345716"/>
                <a:gd name="connsiteX26" fmla="*/ 1828800 w 2154803"/>
                <a:gd name="connsiteY26" fmla="*/ 168941 h 345716"/>
                <a:gd name="connsiteX27" fmla="*/ 1860605 w 2154803"/>
                <a:gd name="connsiteY27" fmla="*/ 176893 h 345716"/>
                <a:gd name="connsiteX28" fmla="*/ 1916264 w 2154803"/>
                <a:gd name="connsiteY28" fmla="*/ 192795 h 345716"/>
                <a:gd name="connsiteX29" fmla="*/ 2154803 w 2154803"/>
                <a:gd name="connsiteY29" fmla="*/ 168941 h 345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154803" h="345716">
                  <a:moveTo>
                    <a:pt x="0" y="327968"/>
                  </a:moveTo>
                  <a:cubicBezTo>
                    <a:pt x="114484" y="356588"/>
                    <a:pt x="60338" y="346104"/>
                    <a:pt x="302149" y="327968"/>
                  </a:cubicBezTo>
                  <a:cubicBezTo>
                    <a:pt x="318865" y="326714"/>
                    <a:pt x="333685" y="316476"/>
                    <a:pt x="349857" y="312065"/>
                  </a:cubicBezTo>
                  <a:cubicBezTo>
                    <a:pt x="362895" y="308509"/>
                    <a:pt x="376361" y="306764"/>
                    <a:pt x="389613" y="304114"/>
                  </a:cubicBezTo>
                  <a:cubicBezTo>
                    <a:pt x="408166" y="296163"/>
                    <a:pt x="426264" y="287049"/>
                    <a:pt x="445273" y="280260"/>
                  </a:cubicBezTo>
                  <a:cubicBezTo>
                    <a:pt x="463444" y="273770"/>
                    <a:pt x="482627" y="270459"/>
                    <a:pt x="500932" y="264357"/>
                  </a:cubicBezTo>
                  <a:cubicBezTo>
                    <a:pt x="522415" y="257196"/>
                    <a:pt x="543216" y="248119"/>
                    <a:pt x="564542" y="240503"/>
                  </a:cubicBezTo>
                  <a:cubicBezTo>
                    <a:pt x="580328" y="234865"/>
                    <a:pt x="596604" y="230618"/>
                    <a:pt x="612250" y="224601"/>
                  </a:cubicBezTo>
                  <a:cubicBezTo>
                    <a:pt x="631090" y="217355"/>
                    <a:pt x="649069" y="207993"/>
                    <a:pt x="667909" y="200747"/>
                  </a:cubicBezTo>
                  <a:cubicBezTo>
                    <a:pt x="699694" y="188522"/>
                    <a:pt x="738899" y="178192"/>
                    <a:pt x="771276" y="168941"/>
                  </a:cubicBezTo>
                  <a:cubicBezTo>
                    <a:pt x="784528" y="160990"/>
                    <a:pt x="796964" y="151483"/>
                    <a:pt x="811033" y="145088"/>
                  </a:cubicBezTo>
                  <a:cubicBezTo>
                    <a:pt x="863500" y="121240"/>
                    <a:pt x="848803" y="135432"/>
                    <a:pt x="898497" y="121234"/>
                  </a:cubicBezTo>
                  <a:cubicBezTo>
                    <a:pt x="898527" y="121226"/>
                    <a:pt x="1004494" y="85901"/>
                    <a:pt x="1017766" y="81477"/>
                  </a:cubicBezTo>
                  <a:cubicBezTo>
                    <a:pt x="1025717" y="78827"/>
                    <a:pt x="1033489" y="75559"/>
                    <a:pt x="1041620" y="73526"/>
                  </a:cubicBezTo>
                  <a:cubicBezTo>
                    <a:pt x="1052222" y="70876"/>
                    <a:pt x="1062959" y="68715"/>
                    <a:pt x="1073426" y="65575"/>
                  </a:cubicBezTo>
                  <a:cubicBezTo>
                    <a:pt x="1089482" y="60758"/>
                    <a:pt x="1104598" y="52428"/>
                    <a:pt x="1121133" y="49672"/>
                  </a:cubicBezTo>
                  <a:cubicBezTo>
                    <a:pt x="1187327" y="38640"/>
                    <a:pt x="1152881" y="44001"/>
                    <a:pt x="1224500" y="33769"/>
                  </a:cubicBezTo>
                  <a:cubicBezTo>
                    <a:pt x="1232451" y="31119"/>
                    <a:pt x="1240223" y="27851"/>
                    <a:pt x="1248354" y="25818"/>
                  </a:cubicBezTo>
                  <a:cubicBezTo>
                    <a:pt x="1288858" y="15692"/>
                    <a:pt x="1315148" y="14863"/>
                    <a:pt x="1359673" y="9915"/>
                  </a:cubicBezTo>
                  <a:cubicBezTo>
                    <a:pt x="1370275" y="7265"/>
                    <a:pt x="1380550" y="1964"/>
                    <a:pt x="1391478" y="1964"/>
                  </a:cubicBezTo>
                  <a:cubicBezTo>
                    <a:pt x="1557789" y="1964"/>
                    <a:pt x="1519898" y="-8240"/>
                    <a:pt x="1598212" y="17867"/>
                  </a:cubicBezTo>
                  <a:cubicBezTo>
                    <a:pt x="1603513" y="25818"/>
                    <a:pt x="1607996" y="34380"/>
                    <a:pt x="1614114" y="41721"/>
                  </a:cubicBezTo>
                  <a:cubicBezTo>
                    <a:pt x="1637468" y="69747"/>
                    <a:pt x="1652431" y="75217"/>
                    <a:pt x="1685676" y="97380"/>
                  </a:cubicBezTo>
                  <a:cubicBezTo>
                    <a:pt x="1743795" y="136125"/>
                    <a:pt x="1670715" y="88830"/>
                    <a:pt x="1741335" y="129185"/>
                  </a:cubicBezTo>
                  <a:cubicBezTo>
                    <a:pt x="1749632" y="133926"/>
                    <a:pt x="1756642" y="140814"/>
                    <a:pt x="1765189" y="145088"/>
                  </a:cubicBezTo>
                  <a:cubicBezTo>
                    <a:pt x="1772686" y="148836"/>
                    <a:pt x="1781195" y="150096"/>
                    <a:pt x="1789043" y="153039"/>
                  </a:cubicBezTo>
                  <a:cubicBezTo>
                    <a:pt x="1802407" y="158050"/>
                    <a:pt x="1815259" y="164427"/>
                    <a:pt x="1828800" y="168941"/>
                  </a:cubicBezTo>
                  <a:cubicBezTo>
                    <a:pt x="1839167" y="172397"/>
                    <a:pt x="1850097" y="173891"/>
                    <a:pt x="1860605" y="176893"/>
                  </a:cubicBezTo>
                  <a:cubicBezTo>
                    <a:pt x="1940414" y="199696"/>
                    <a:pt x="1816889" y="167952"/>
                    <a:pt x="1916264" y="192795"/>
                  </a:cubicBezTo>
                  <a:cubicBezTo>
                    <a:pt x="2152775" y="184640"/>
                    <a:pt x="2112459" y="253634"/>
                    <a:pt x="2154803" y="168941"/>
                  </a:cubicBez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Freeform 11"/>
            <p:cNvSpPr/>
            <p:nvPr/>
          </p:nvSpPr>
          <p:spPr>
            <a:xfrm>
              <a:off x="3633746" y="1661823"/>
              <a:ext cx="1876508" cy="214685"/>
            </a:xfrm>
            <a:custGeom>
              <a:avLst/>
              <a:gdLst>
                <a:gd name="connsiteX0" fmla="*/ 0 w 1876508"/>
                <a:gd name="connsiteY0" fmla="*/ 71561 h 214685"/>
                <a:gd name="connsiteX1" fmla="*/ 63611 w 1876508"/>
                <a:gd name="connsiteY1" fmla="*/ 55659 h 214685"/>
                <a:gd name="connsiteX2" fmla="*/ 127221 w 1876508"/>
                <a:gd name="connsiteY2" fmla="*/ 31805 h 214685"/>
                <a:gd name="connsiteX3" fmla="*/ 159026 w 1876508"/>
                <a:gd name="connsiteY3" fmla="*/ 15902 h 214685"/>
                <a:gd name="connsiteX4" fmla="*/ 262393 w 1876508"/>
                <a:gd name="connsiteY4" fmla="*/ 0 h 214685"/>
                <a:gd name="connsiteX5" fmla="*/ 675861 w 1876508"/>
                <a:gd name="connsiteY5" fmla="*/ 7951 h 214685"/>
                <a:gd name="connsiteX6" fmla="*/ 779228 w 1876508"/>
                <a:gd name="connsiteY6" fmla="*/ 23854 h 214685"/>
                <a:gd name="connsiteX7" fmla="*/ 930303 w 1876508"/>
                <a:gd name="connsiteY7" fmla="*/ 47707 h 214685"/>
                <a:gd name="connsiteX8" fmla="*/ 954157 w 1876508"/>
                <a:gd name="connsiteY8" fmla="*/ 55659 h 214685"/>
                <a:gd name="connsiteX9" fmla="*/ 1017767 w 1876508"/>
                <a:gd name="connsiteY9" fmla="*/ 71561 h 214685"/>
                <a:gd name="connsiteX10" fmla="*/ 1057524 w 1876508"/>
                <a:gd name="connsiteY10" fmla="*/ 87464 h 214685"/>
                <a:gd name="connsiteX11" fmla="*/ 1089329 w 1876508"/>
                <a:gd name="connsiteY11" fmla="*/ 95415 h 214685"/>
                <a:gd name="connsiteX12" fmla="*/ 1144988 w 1876508"/>
                <a:gd name="connsiteY12" fmla="*/ 111318 h 214685"/>
                <a:gd name="connsiteX13" fmla="*/ 1224501 w 1876508"/>
                <a:gd name="connsiteY13" fmla="*/ 151074 h 214685"/>
                <a:gd name="connsiteX14" fmla="*/ 1280160 w 1876508"/>
                <a:gd name="connsiteY14" fmla="*/ 182880 h 214685"/>
                <a:gd name="connsiteX15" fmla="*/ 1327868 w 1876508"/>
                <a:gd name="connsiteY15" fmla="*/ 198782 h 214685"/>
                <a:gd name="connsiteX16" fmla="*/ 1351722 w 1876508"/>
                <a:gd name="connsiteY16" fmla="*/ 206734 h 214685"/>
                <a:gd name="connsiteX17" fmla="*/ 1375576 w 1876508"/>
                <a:gd name="connsiteY17" fmla="*/ 214685 h 214685"/>
                <a:gd name="connsiteX18" fmla="*/ 1542553 w 1876508"/>
                <a:gd name="connsiteY18" fmla="*/ 206734 h 214685"/>
                <a:gd name="connsiteX19" fmla="*/ 1598212 w 1876508"/>
                <a:gd name="connsiteY19" fmla="*/ 190831 h 214685"/>
                <a:gd name="connsiteX20" fmla="*/ 1630017 w 1876508"/>
                <a:gd name="connsiteY20" fmla="*/ 182880 h 214685"/>
                <a:gd name="connsiteX21" fmla="*/ 1653871 w 1876508"/>
                <a:gd name="connsiteY21" fmla="*/ 174928 h 214685"/>
                <a:gd name="connsiteX22" fmla="*/ 1709531 w 1876508"/>
                <a:gd name="connsiteY22" fmla="*/ 166977 h 214685"/>
                <a:gd name="connsiteX23" fmla="*/ 1765190 w 1876508"/>
                <a:gd name="connsiteY23" fmla="*/ 151074 h 214685"/>
                <a:gd name="connsiteX24" fmla="*/ 1828800 w 1876508"/>
                <a:gd name="connsiteY24" fmla="*/ 135172 h 214685"/>
                <a:gd name="connsiteX25" fmla="*/ 1876508 w 1876508"/>
                <a:gd name="connsiteY25" fmla="*/ 127220 h 21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76508" h="214685">
                  <a:moveTo>
                    <a:pt x="0" y="71561"/>
                  </a:moveTo>
                  <a:cubicBezTo>
                    <a:pt x="21204" y="66260"/>
                    <a:pt x="44062" y="65434"/>
                    <a:pt x="63611" y="55659"/>
                  </a:cubicBezTo>
                  <a:cubicBezTo>
                    <a:pt x="105190" y="34869"/>
                    <a:pt x="83917" y="42631"/>
                    <a:pt x="127221" y="31805"/>
                  </a:cubicBezTo>
                  <a:cubicBezTo>
                    <a:pt x="137823" y="26504"/>
                    <a:pt x="147928" y="20064"/>
                    <a:pt x="159026" y="15902"/>
                  </a:cubicBezTo>
                  <a:cubicBezTo>
                    <a:pt x="188019" y="5030"/>
                    <a:pt x="237285" y="2790"/>
                    <a:pt x="262393" y="0"/>
                  </a:cubicBezTo>
                  <a:lnTo>
                    <a:pt x="675861" y="7951"/>
                  </a:lnTo>
                  <a:cubicBezTo>
                    <a:pt x="691325" y="8475"/>
                    <a:pt x="761340" y="21171"/>
                    <a:pt x="779228" y="23854"/>
                  </a:cubicBezTo>
                  <a:cubicBezTo>
                    <a:pt x="806711" y="27976"/>
                    <a:pt x="888843" y="37342"/>
                    <a:pt x="930303" y="47707"/>
                  </a:cubicBezTo>
                  <a:cubicBezTo>
                    <a:pt x="938434" y="49740"/>
                    <a:pt x="946071" y="53454"/>
                    <a:pt x="954157" y="55659"/>
                  </a:cubicBezTo>
                  <a:cubicBezTo>
                    <a:pt x="975243" y="61410"/>
                    <a:pt x="997474" y="63444"/>
                    <a:pt x="1017767" y="71561"/>
                  </a:cubicBezTo>
                  <a:cubicBezTo>
                    <a:pt x="1031019" y="76862"/>
                    <a:pt x="1043983" y="82950"/>
                    <a:pt x="1057524" y="87464"/>
                  </a:cubicBezTo>
                  <a:cubicBezTo>
                    <a:pt x="1067891" y="90920"/>
                    <a:pt x="1078822" y="92413"/>
                    <a:pt x="1089329" y="95415"/>
                  </a:cubicBezTo>
                  <a:cubicBezTo>
                    <a:pt x="1169178" y="118230"/>
                    <a:pt x="1045562" y="86462"/>
                    <a:pt x="1144988" y="111318"/>
                  </a:cubicBezTo>
                  <a:cubicBezTo>
                    <a:pt x="1201789" y="149185"/>
                    <a:pt x="1174154" y="138488"/>
                    <a:pt x="1224501" y="151074"/>
                  </a:cubicBezTo>
                  <a:cubicBezTo>
                    <a:pt x="1246016" y="165417"/>
                    <a:pt x="1254942" y="172793"/>
                    <a:pt x="1280160" y="182880"/>
                  </a:cubicBezTo>
                  <a:cubicBezTo>
                    <a:pt x="1295724" y="189106"/>
                    <a:pt x="1311965" y="193481"/>
                    <a:pt x="1327868" y="198782"/>
                  </a:cubicBezTo>
                  <a:lnTo>
                    <a:pt x="1351722" y="206734"/>
                  </a:lnTo>
                  <a:lnTo>
                    <a:pt x="1375576" y="214685"/>
                  </a:lnTo>
                  <a:cubicBezTo>
                    <a:pt x="1431235" y="212035"/>
                    <a:pt x="1487008" y="211178"/>
                    <a:pt x="1542553" y="206734"/>
                  </a:cubicBezTo>
                  <a:cubicBezTo>
                    <a:pt x="1559809" y="205354"/>
                    <a:pt x="1581386" y="195638"/>
                    <a:pt x="1598212" y="190831"/>
                  </a:cubicBezTo>
                  <a:cubicBezTo>
                    <a:pt x="1608719" y="187829"/>
                    <a:pt x="1619510" y="185882"/>
                    <a:pt x="1630017" y="182880"/>
                  </a:cubicBezTo>
                  <a:cubicBezTo>
                    <a:pt x="1638076" y="180577"/>
                    <a:pt x="1645652" y="176572"/>
                    <a:pt x="1653871" y="174928"/>
                  </a:cubicBezTo>
                  <a:cubicBezTo>
                    <a:pt x="1672249" y="171252"/>
                    <a:pt x="1691092" y="170329"/>
                    <a:pt x="1709531" y="166977"/>
                  </a:cubicBezTo>
                  <a:cubicBezTo>
                    <a:pt x="1749273" y="159752"/>
                    <a:pt x="1731118" y="160366"/>
                    <a:pt x="1765190" y="151074"/>
                  </a:cubicBezTo>
                  <a:cubicBezTo>
                    <a:pt x="1786276" y="145323"/>
                    <a:pt x="1807242" y="138765"/>
                    <a:pt x="1828800" y="135172"/>
                  </a:cubicBezTo>
                  <a:lnTo>
                    <a:pt x="1876508" y="127220"/>
                  </a:ln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tx1"/>
                </a:solidFill>
              </a:endParaRPr>
            </a:p>
          </p:txBody>
        </p:sp>
      </p:grpSp>
      <p:sp>
        <p:nvSpPr>
          <p:cNvPr id="14" name="TextBox 13"/>
          <p:cNvSpPr txBox="1"/>
          <p:nvPr/>
        </p:nvSpPr>
        <p:spPr>
          <a:xfrm>
            <a:off x="1021621" y="3370183"/>
            <a:ext cx="1856598" cy="313932"/>
          </a:xfrm>
          <a:prstGeom prst="rect">
            <a:avLst/>
          </a:prstGeom>
          <a:noFill/>
        </p:spPr>
        <p:txBody>
          <a:bodyPr wrap="non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Biological Neuron</a:t>
            </a:r>
          </a:p>
        </p:txBody>
      </p:sp>
      <p:sp>
        <p:nvSpPr>
          <p:cNvPr id="15" name="Rectangle 14"/>
          <p:cNvSpPr/>
          <p:nvPr/>
        </p:nvSpPr>
        <p:spPr>
          <a:xfrm>
            <a:off x="437322" y="2292040"/>
            <a:ext cx="788999" cy="244682"/>
          </a:xfrm>
          <a:prstGeom prst="rect">
            <a:avLst/>
          </a:prstGeom>
        </p:spPr>
        <p:txBody>
          <a:bodyPr wrap="none">
            <a:spAutoFit/>
          </a:bodyPr>
          <a:lstStyle/>
          <a:p>
            <a:pPr>
              <a:lnSpc>
                <a:spcPct val="90000"/>
              </a:lnSpc>
              <a:spcBef>
                <a:spcPts val="1200"/>
              </a:spcBef>
              <a:buClr>
                <a:srgbClr val="CC0000"/>
              </a:buClr>
              <a:buSzPct val="110000"/>
            </a:pPr>
            <a:r>
              <a:rPr lang="en-US" sz="1100">
                <a:gradFill>
                  <a:gsLst>
                    <a:gs pos="0">
                      <a:schemeClr val="tx1"/>
                    </a:gs>
                    <a:gs pos="98000">
                      <a:schemeClr val="tx1"/>
                    </a:gs>
                  </a:gsLst>
                  <a:lin ang="5400000" scaled="0"/>
                </a:gradFill>
                <a:latin typeface="Arial" panose="020B0604020202020204" pitchFamily="34" charset="0"/>
                <a:cs typeface="Arial" panose="020B0604020202020204" pitchFamily="34" charset="0"/>
              </a:rPr>
              <a:t>Dendrites</a:t>
            </a:r>
            <a:endParaRPr lang="en-US" sz="11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p:txBody>
      </p:sp>
      <p:sp>
        <p:nvSpPr>
          <p:cNvPr id="16" name="Rectangle 15"/>
          <p:cNvSpPr/>
          <p:nvPr/>
        </p:nvSpPr>
        <p:spPr>
          <a:xfrm>
            <a:off x="2554524" y="1323601"/>
            <a:ext cx="506870" cy="244682"/>
          </a:xfrm>
          <a:prstGeom prst="rect">
            <a:avLst/>
          </a:prstGeom>
        </p:spPr>
        <p:txBody>
          <a:bodyPr wrap="none">
            <a:spAutoFit/>
          </a:bodyPr>
          <a:lstStyle/>
          <a:p>
            <a:pPr>
              <a:lnSpc>
                <a:spcPct val="90000"/>
              </a:lnSpc>
              <a:spcBef>
                <a:spcPts val="1200"/>
              </a:spcBef>
              <a:buClr>
                <a:srgbClr val="CC0000"/>
              </a:buClr>
              <a:buSzPct val="110000"/>
            </a:pPr>
            <a:r>
              <a:rPr lang="en-US" sz="11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Axon</a:t>
            </a:r>
          </a:p>
        </p:txBody>
      </p:sp>
      <p:sp>
        <p:nvSpPr>
          <p:cNvPr id="17" name="TextBox 16"/>
          <p:cNvSpPr txBox="1"/>
          <p:nvPr/>
        </p:nvSpPr>
        <p:spPr>
          <a:xfrm>
            <a:off x="5939624" y="3376964"/>
            <a:ext cx="2702984" cy="313932"/>
          </a:xfrm>
          <a:prstGeom prst="rect">
            <a:avLst/>
          </a:prstGeom>
          <a:noFill/>
        </p:spPr>
        <p:txBody>
          <a:bodyPr wrap="none" rtlCol="0">
            <a:spAutoFit/>
          </a:bodyPr>
          <a:lstStyle/>
          <a:p>
            <a:pPr>
              <a:lnSpc>
                <a:spcPct val="90000"/>
              </a:lnSpc>
              <a:spcBef>
                <a:spcPts val="1200"/>
              </a:spcBef>
              <a:buClr>
                <a:srgbClr val="CC0000"/>
              </a:buClr>
              <a:buSzPct val="110000"/>
            </a:pPr>
            <a:r>
              <a:rPr lang="en-US" sz="1600">
                <a:gradFill>
                  <a:gsLst>
                    <a:gs pos="0">
                      <a:schemeClr val="tx1"/>
                    </a:gs>
                    <a:gs pos="98000">
                      <a:schemeClr val="tx1"/>
                    </a:gs>
                  </a:gsLst>
                  <a:lin ang="5400000" scaled="0"/>
                </a:gradFill>
                <a:latin typeface="Arial" panose="020B0604020202020204" pitchFamily="34" charset="0"/>
                <a:cs typeface="Arial" panose="020B0604020202020204" pitchFamily="34" charset="0"/>
              </a:rPr>
              <a:t>Artificial Neuron-Perceptron</a:t>
            </a: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p:txBody>
      </p:sp>
      <p:sp>
        <p:nvSpPr>
          <p:cNvPr id="18" name="Oval 17"/>
          <p:cNvSpPr/>
          <p:nvPr/>
        </p:nvSpPr>
        <p:spPr>
          <a:xfrm>
            <a:off x="6835628" y="1622322"/>
            <a:ext cx="914400" cy="914400"/>
          </a:xfrm>
          <a:prstGeom prst="ellipse">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cxnSp>
        <p:nvCxnSpPr>
          <p:cNvPr id="20" name="Straight Connector 19"/>
          <p:cNvCxnSpPr>
            <a:endCxn id="18" idx="1"/>
          </p:cNvCxnSpPr>
          <p:nvPr/>
        </p:nvCxnSpPr>
        <p:spPr>
          <a:xfrm>
            <a:off x="5939624" y="1144989"/>
            <a:ext cx="1029915" cy="6112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8" idx="2"/>
          </p:cNvCxnSpPr>
          <p:nvPr/>
        </p:nvCxnSpPr>
        <p:spPr>
          <a:xfrm>
            <a:off x="5812403" y="2079522"/>
            <a:ext cx="10232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8" idx="3"/>
          </p:cNvCxnSpPr>
          <p:nvPr/>
        </p:nvCxnSpPr>
        <p:spPr>
          <a:xfrm flipV="1">
            <a:off x="5939624" y="2402811"/>
            <a:ext cx="1029915"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8" idx="6"/>
          </p:cNvCxnSpPr>
          <p:nvPr/>
        </p:nvCxnSpPr>
        <p:spPr>
          <a:xfrm>
            <a:off x="7750028" y="2079522"/>
            <a:ext cx="9009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197510" y="1828801"/>
            <a:ext cx="380232" cy="244682"/>
          </a:xfrm>
          <a:prstGeom prst="rect">
            <a:avLst/>
          </a:prstGeom>
        </p:spPr>
        <p:txBody>
          <a:bodyPr wrap="none">
            <a:spAutoFit/>
          </a:bodyPr>
          <a:lstStyle/>
          <a:p>
            <a:pPr>
              <a:lnSpc>
                <a:spcPct val="90000"/>
              </a:lnSpc>
              <a:spcBef>
                <a:spcPts val="1200"/>
              </a:spcBef>
              <a:buClr>
                <a:srgbClr val="CC0000"/>
              </a:buClr>
              <a:buSzPct val="110000"/>
            </a:pPr>
            <a:r>
              <a:rPr lang="en-US" sz="11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0/1</a:t>
            </a:r>
          </a:p>
        </p:txBody>
      </p:sp>
      <p:sp>
        <p:nvSpPr>
          <p:cNvPr id="33" name="Rectangle 32"/>
          <p:cNvSpPr/>
          <p:nvPr/>
        </p:nvSpPr>
        <p:spPr>
          <a:xfrm>
            <a:off x="6664466" y="1389226"/>
            <a:ext cx="380232" cy="244682"/>
          </a:xfrm>
          <a:prstGeom prst="rect">
            <a:avLst/>
          </a:prstGeom>
        </p:spPr>
        <p:txBody>
          <a:bodyPr wrap="none">
            <a:spAutoFit/>
          </a:bodyPr>
          <a:lstStyle/>
          <a:p>
            <a:pPr>
              <a:lnSpc>
                <a:spcPct val="90000"/>
              </a:lnSpc>
              <a:spcBef>
                <a:spcPts val="1200"/>
              </a:spcBef>
              <a:buClr>
                <a:srgbClr val="CC0000"/>
              </a:buClr>
              <a:buSzPct val="110000"/>
            </a:pPr>
            <a:r>
              <a:rPr lang="en-US" sz="1100">
                <a:gradFill>
                  <a:gsLst>
                    <a:gs pos="0">
                      <a:schemeClr val="tx1"/>
                    </a:gs>
                    <a:gs pos="98000">
                      <a:schemeClr val="tx1"/>
                    </a:gs>
                  </a:gsLst>
                  <a:lin ang="5400000" scaled="0"/>
                </a:gradFill>
                <a:latin typeface="Arial" panose="020B0604020202020204" pitchFamily="34" charset="0"/>
                <a:cs typeface="Arial" panose="020B0604020202020204" pitchFamily="34" charset="0"/>
              </a:rPr>
              <a:t>0/1</a:t>
            </a:r>
            <a:endParaRPr lang="en-US" sz="11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p:txBody>
      </p:sp>
      <p:sp>
        <p:nvSpPr>
          <p:cNvPr id="34" name="Rectangle 33"/>
          <p:cNvSpPr/>
          <p:nvPr/>
        </p:nvSpPr>
        <p:spPr>
          <a:xfrm>
            <a:off x="6324015" y="2354370"/>
            <a:ext cx="380232" cy="244682"/>
          </a:xfrm>
          <a:prstGeom prst="rect">
            <a:avLst/>
          </a:prstGeom>
        </p:spPr>
        <p:txBody>
          <a:bodyPr wrap="none">
            <a:spAutoFit/>
          </a:bodyPr>
          <a:lstStyle/>
          <a:p>
            <a:pPr>
              <a:lnSpc>
                <a:spcPct val="90000"/>
              </a:lnSpc>
              <a:spcBef>
                <a:spcPts val="1200"/>
              </a:spcBef>
              <a:buClr>
                <a:srgbClr val="CC0000"/>
              </a:buClr>
              <a:buSzPct val="110000"/>
            </a:pPr>
            <a:r>
              <a:rPr lang="en-US" sz="1100">
                <a:gradFill>
                  <a:gsLst>
                    <a:gs pos="0">
                      <a:schemeClr val="tx1"/>
                    </a:gs>
                    <a:gs pos="98000">
                      <a:schemeClr val="tx1"/>
                    </a:gs>
                  </a:gsLst>
                  <a:lin ang="5400000" scaled="0"/>
                </a:gradFill>
                <a:latin typeface="Arial" panose="020B0604020202020204" pitchFamily="34" charset="0"/>
                <a:cs typeface="Arial" panose="020B0604020202020204" pitchFamily="34" charset="0"/>
              </a:rPr>
              <a:t>0/1</a:t>
            </a:r>
            <a:endParaRPr lang="en-US" sz="11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p:txBody>
      </p:sp>
      <p:sp>
        <p:nvSpPr>
          <p:cNvPr id="35" name="Rectangle 34"/>
          <p:cNvSpPr/>
          <p:nvPr/>
        </p:nvSpPr>
        <p:spPr>
          <a:xfrm>
            <a:off x="7966143" y="1828801"/>
            <a:ext cx="380232" cy="244682"/>
          </a:xfrm>
          <a:prstGeom prst="rect">
            <a:avLst/>
          </a:prstGeom>
        </p:spPr>
        <p:txBody>
          <a:bodyPr wrap="none">
            <a:spAutoFit/>
          </a:bodyPr>
          <a:lstStyle/>
          <a:p>
            <a:pPr>
              <a:lnSpc>
                <a:spcPct val="90000"/>
              </a:lnSpc>
              <a:spcBef>
                <a:spcPts val="1200"/>
              </a:spcBef>
              <a:buClr>
                <a:srgbClr val="CC0000"/>
              </a:buClr>
              <a:buSzPct val="110000"/>
            </a:pPr>
            <a:r>
              <a:rPr lang="en-US" sz="1100">
                <a:gradFill>
                  <a:gsLst>
                    <a:gs pos="0">
                      <a:schemeClr val="tx1"/>
                    </a:gs>
                    <a:gs pos="98000">
                      <a:schemeClr val="tx1"/>
                    </a:gs>
                  </a:gsLst>
                  <a:lin ang="5400000" scaled="0"/>
                </a:gradFill>
                <a:latin typeface="Arial" panose="020B0604020202020204" pitchFamily="34" charset="0"/>
                <a:cs typeface="Arial" panose="020B0604020202020204" pitchFamily="34" charset="0"/>
              </a:rPr>
              <a:t>0/1</a:t>
            </a:r>
            <a:endParaRPr lang="en-US" sz="11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3721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034839" y="4994905"/>
            <a:ext cx="2133600" cy="148595"/>
          </a:xfrm>
        </p:spPr>
        <p:txBody>
          <a:bodyPr/>
          <a:lstStyle/>
          <a:p>
            <a:fld id="{4CA37C95-3A7F-4C90-9D28-0B573484ACDD}" type="slidenum">
              <a:rPr lang="en-US" smtClean="0"/>
              <a:pPr/>
              <a:t>15</a:t>
            </a:fld>
            <a:endParaRPr lang="en-US" dirty="0"/>
          </a:p>
        </p:txBody>
      </p:sp>
      <p:sp>
        <p:nvSpPr>
          <p:cNvPr id="10" name="Title 5"/>
          <p:cNvSpPr txBox="1">
            <a:spLocks/>
          </p:cNvSpPr>
          <p:nvPr/>
        </p:nvSpPr>
        <p:spPr>
          <a:xfrm>
            <a:off x="336500" y="103525"/>
            <a:ext cx="7454190" cy="452432"/>
          </a:xfrm>
          <a:prstGeom prst="rect">
            <a:avLst/>
          </a:prstGeom>
        </p:spPr>
        <p:txBody>
          <a:bodyPr/>
          <a:lstStyle>
            <a:lvl1pPr algn="l" defTabSz="914400" rtl="0" eaLnBrk="1" latinLnBrk="0" hangingPunct="1">
              <a:lnSpc>
                <a:spcPct val="90000"/>
              </a:lnSpc>
              <a:spcBef>
                <a:spcPct val="0"/>
              </a:spcBef>
              <a:buNone/>
              <a:defRPr sz="2400" b="0" kern="1200" spc="0" baseline="0">
                <a:gradFill>
                  <a:gsLst>
                    <a:gs pos="21239">
                      <a:srgbClr val="000000"/>
                    </a:gs>
                    <a:gs pos="42000">
                      <a:srgbClr val="000000"/>
                    </a:gs>
                  </a:gsLst>
                  <a:lin ang="5400000" scaled="0"/>
                </a:gradFill>
                <a:latin typeface="Segoe UI Light" panose="020B0502040204020203" pitchFamily="34" charset="0"/>
                <a:ea typeface="+mj-ea"/>
                <a:cs typeface="Arial" panose="020B0604020202020204" pitchFamily="34" charset="0"/>
              </a:defRPr>
            </a:lvl1pPr>
          </a:lstStyle>
          <a:p>
            <a:pPr>
              <a:spcBef>
                <a:spcPts val="1200"/>
              </a:spcBef>
              <a:buClr>
                <a:srgbClr val="CC0000"/>
              </a:buClr>
              <a:buSzPct val="110000"/>
            </a:pPr>
            <a:r>
              <a:rPr lang="en-US" b="1" dirty="0">
                <a:solidFill>
                  <a:srgbClr val="00B0F0"/>
                </a:solidFill>
                <a:latin typeface="Segoe UI" panose="020B0502040204020203" pitchFamily="34" charset="0"/>
                <a:ea typeface="+mn-ea"/>
                <a:cs typeface="Segoe UI" panose="020B0502040204020203" pitchFamily="34" charset="0"/>
              </a:rPr>
              <a:t>Neural Units</a:t>
            </a:r>
          </a:p>
        </p:txBody>
      </p:sp>
      <p:sp>
        <p:nvSpPr>
          <p:cNvPr id="25" name="Oval 24"/>
          <p:cNvSpPr/>
          <p:nvPr/>
        </p:nvSpPr>
        <p:spPr>
          <a:xfrm>
            <a:off x="1478941" y="1369534"/>
            <a:ext cx="320040" cy="320040"/>
          </a:xfrm>
          <a:prstGeom prst="ellipse">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algn="ctr"/>
            <a:r>
              <a:rPr lang="en-US" sz="8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rPr>
              <a:t>X1</a:t>
            </a:r>
          </a:p>
        </p:txBody>
      </p:sp>
      <p:sp>
        <p:nvSpPr>
          <p:cNvPr id="26" name="Oval 25"/>
          <p:cNvSpPr/>
          <p:nvPr/>
        </p:nvSpPr>
        <p:spPr>
          <a:xfrm>
            <a:off x="1478942" y="1908312"/>
            <a:ext cx="320040" cy="320040"/>
          </a:xfrm>
          <a:prstGeom prst="ellipse">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algn="ctr"/>
            <a:r>
              <a:rPr lang="en-US" sz="8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rPr>
              <a:t>X2</a:t>
            </a:r>
          </a:p>
        </p:txBody>
      </p:sp>
      <p:sp>
        <p:nvSpPr>
          <p:cNvPr id="27" name="Oval 26"/>
          <p:cNvSpPr/>
          <p:nvPr/>
        </p:nvSpPr>
        <p:spPr>
          <a:xfrm>
            <a:off x="1478941" y="2473280"/>
            <a:ext cx="320040" cy="320040"/>
          </a:xfrm>
          <a:prstGeom prst="ellipse">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algn="ctr"/>
            <a:r>
              <a:rPr lang="en-US" sz="8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rPr>
              <a:t>X3</a:t>
            </a:r>
          </a:p>
        </p:txBody>
      </p:sp>
      <p:sp>
        <p:nvSpPr>
          <p:cNvPr id="28" name="Oval 27"/>
          <p:cNvSpPr/>
          <p:nvPr/>
        </p:nvSpPr>
        <p:spPr>
          <a:xfrm>
            <a:off x="2266121" y="1677725"/>
            <a:ext cx="320040" cy="320040"/>
          </a:xfrm>
          <a:prstGeom prst="ellipse">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9" name="Oval 28"/>
          <p:cNvSpPr/>
          <p:nvPr/>
        </p:nvSpPr>
        <p:spPr>
          <a:xfrm>
            <a:off x="2266121" y="2138899"/>
            <a:ext cx="320040" cy="320040"/>
          </a:xfrm>
          <a:prstGeom prst="ellipse">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31" name="Oval 30"/>
          <p:cNvSpPr/>
          <p:nvPr/>
        </p:nvSpPr>
        <p:spPr>
          <a:xfrm>
            <a:off x="2926558" y="1423282"/>
            <a:ext cx="320040" cy="320040"/>
          </a:xfrm>
          <a:prstGeom prst="ellipse">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36" name="Oval 35"/>
          <p:cNvSpPr/>
          <p:nvPr/>
        </p:nvSpPr>
        <p:spPr>
          <a:xfrm>
            <a:off x="2926557" y="1908312"/>
            <a:ext cx="320040" cy="320040"/>
          </a:xfrm>
          <a:prstGeom prst="ellipse">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37" name="Oval 36"/>
          <p:cNvSpPr/>
          <p:nvPr/>
        </p:nvSpPr>
        <p:spPr>
          <a:xfrm>
            <a:off x="2926557" y="2473280"/>
            <a:ext cx="320040" cy="320040"/>
          </a:xfrm>
          <a:prstGeom prst="ellipse">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38" name="Oval 37"/>
          <p:cNvSpPr/>
          <p:nvPr/>
        </p:nvSpPr>
        <p:spPr>
          <a:xfrm>
            <a:off x="3713736" y="1908311"/>
            <a:ext cx="320040" cy="320040"/>
          </a:xfrm>
          <a:prstGeom prst="ellipse">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algn="ctr"/>
            <a:r>
              <a:rPr lang="en-US" sz="8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rPr>
              <a:t>Y</a:t>
            </a:r>
          </a:p>
        </p:txBody>
      </p:sp>
      <p:cxnSp>
        <p:nvCxnSpPr>
          <p:cNvPr id="5" name="Straight Arrow Connector 4"/>
          <p:cNvCxnSpPr>
            <a:stCxn id="25" idx="6"/>
            <a:endCxn id="28" idx="2"/>
          </p:cNvCxnSpPr>
          <p:nvPr/>
        </p:nvCxnSpPr>
        <p:spPr>
          <a:xfrm>
            <a:off x="1798981" y="1529554"/>
            <a:ext cx="467140" cy="308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6" idx="6"/>
            <a:endCxn id="28" idx="2"/>
          </p:cNvCxnSpPr>
          <p:nvPr/>
        </p:nvCxnSpPr>
        <p:spPr>
          <a:xfrm flipV="1">
            <a:off x="1798982" y="1837745"/>
            <a:ext cx="467139" cy="230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7" idx="6"/>
            <a:endCxn id="28" idx="3"/>
          </p:cNvCxnSpPr>
          <p:nvPr/>
        </p:nvCxnSpPr>
        <p:spPr>
          <a:xfrm flipV="1">
            <a:off x="1798981" y="1950896"/>
            <a:ext cx="514009" cy="682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5" idx="5"/>
            <a:endCxn id="29" idx="1"/>
          </p:cNvCxnSpPr>
          <p:nvPr/>
        </p:nvCxnSpPr>
        <p:spPr>
          <a:xfrm>
            <a:off x="1752112" y="1642705"/>
            <a:ext cx="560878" cy="543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26" idx="6"/>
            <a:endCxn id="29" idx="2"/>
          </p:cNvCxnSpPr>
          <p:nvPr/>
        </p:nvCxnSpPr>
        <p:spPr>
          <a:xfrm>
            <a:off x="1798982" y="2068332"/>
            <a:ext cx="467139" cy="230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7" idx="6"/>
            <a:endCxn id="29" idx="3"/>
          </p:cNvCxnSpPr>
          <p:nvPr/>
        </p:nvCxnSpPr>
        <p:spPr>
          <a:xfrm flipV="1">
            <a:off x="1798981" y="2412070"/>
            <a:ext cx="514009" cy="221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29" idx="6"/>
            <a:endCxn id="31" idx="2"/>
          </p:cNvCxnSpPr>
          <p:nvPr/>
        </p:nvCxnSpPr>
        <p:spPr>
          <a:xfrm flipV="1">
            <a:off x="2586161" y="1583302"/>
            <a:ext cx="340397" cy="715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29" idx="6"/>
            <a:endCxn id="36" idx="2"/>
          </p:cNvCxnSpPr>
          <p:nvPr/>
        </p:nvCxnSpPr>
        <p:spPr>
          <a:xfrm flipV="1">
            <a:off x="2586161" y="2068332"/>
            <a:ext cx="340396" cy="230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29" idx="6"/>
            <a:endCxn id="37" idx="2"/>
          </p:cNvCxnSpPr>
          <p:nvPr/>
        </p:nvCxnSpPr>
        <p:spPr>
          <a:xfrm>
            <a:off x="2586161" y="2298919"/>
            <a:ext cx="340396" cy="334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8" idx="6"/>
            <a:endCxn id="31" idx="3"/>
          </p:cNvCxnSpPr>
          <p:nvPr/>
        </p:nvCxnSpPr>
        <p:spPr>
          <a:xfrm flipV="1">
            <a:off x="2586161" y="1696453"/>
            <a:ext cx="387266" cy="141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28" idx="5"/>
            <a:endCxn id="36" idx="2"/>
          </p:cNvCxnSpPr>
          <p:nvPr/>
        </p:nvCxnSpPr>
        <p:spPr>
          <a:xfrm>
            <a:off x="2539292" y="1950896"/>
            <a:ext cx="387265" cy="117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8" idx="5"/>
            <a:endCxn id="37" idx="1"/>
          </p:cNvCxnSpPr>
          <p:nvPr/>
        </p:nvCxnSpPr>
        <p:spPr>
          <a:xfrm>
            <a:off x="2539292" y="1950896"/>
            <a:ext cx="434134" cy="569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31" idx="6"/>
            <a:endCxn id="38" idx="2"/>
          </p:cNvCxnSpPr>
          <p:nvPr/>
        </p:nvCxnSpPr>
        <p:spPr>
          <a:xfrm>
            <a:off x="3246598" y="1583302"/>
            <a:ext cx="467138" cy="485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36" idx="6"/>
            <a:endCxn id="38" idx="2"/>
          </p:cNvCxnSpPr>
          <p:nvPr/>
        </p:nvCxnSpPr>
        <p:spPr>
          <a:xfrm flipV="1">
            <a:off x="3246597" y="2068331"/>
            <a:ext cx="46713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37" idx="6"/>
            <a:endCxn id="38" idx="2"/>
          </p:cNvCxnSpPr>
          <p:nvPr/>
        </p:nvCxnSpPr>
        <p:spPr>
          <a:xfrm flipV="1">
            <a:off x="3246597" y="2068331"/>
            <a:ext cx="467139" cy="564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409571" y="2974046"/>
            <a:ext cx="389850" cy="258532"/>
          </a:xfrm>
          <a:prstGeom prst="rect">
            <a:avLst/>
          </a:prstGeom>
          <a:noFill/>
        </p:spPr>
        <p:txBody>
          <a:bodyPr wrap="none" rtlCol="0">
            <a:spAutoFit/>
          </a:bodyPr>
          <a:lstStyle/>
          <a:p>
            <a:pPr>
              <a:lnSpc>
                <a:spcPct val="90000"/>
              </a:lnSpc>
              <a:spcBef>
                <a:spcPts val="1200"/>
              </a:spcBef>
              <a:buClr>
                <a:srgbClr val="CC0000"/>
              </a:buClr>
              <a:buSzPct val="110000"/>
            </a:pPr>
            <a:r>
              <a:rPr lang="en-US" sz="12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1st</a:t>
            </a:r>
          </a:p>
        </p:txBody>
      </p:sp>
      <p:sp>
        <p:nvSpPr>
          <p:cNvPr id="91" name="TextBox 90"/>
          <p:cNvSpPr txBox="1"/>
          <p:nvPr/>
        </p:nvSpPr>
        <p:spPr>
          <a:xfrm>
            <a:off x="2118065" y="2967347"/>
            <a:ext cx="439544" cy="258532"/>
          </a:xfrm>
          <a:prstGeom prst="rect">
            <a:avLst/>
          </a:prstGeom>
          <a:noFill/>
        </p:spPr>
        <p:txBody>
          <a:bodyPr wrap="none" rtlCol="0">
            <a:spAutoFit/>
          </a:bodyPr>
          <a:lstStyle/>
          <a:p>
            <a:pPr>
              <a:lnSpc>
                <a:spcPct val="90000"/>
              </a:lnSpc>
              <a:spcBef>
                <a:spcPts val="1200"/>
              </a:spcBef>
              <a:buClr>
                <a:srgbClr val="CC0000"/>
              </a:buClr>
              <a:buSzPct val="110000"/>
            </a:pPr>
            <a:r>
              <a:rPr lang="en-US" sz="12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2nd</a:t>
            </a:r>
          </a:p>
        </p:txBody>
      </p:sp>
      <p:sp>
        <p:nvSpPr>
          <p:cNvPr id="92" name="TextBox 91"/>
          <p:cNvSpPr txBox="1"/>
          <p:nvPr/>
        </p:nvSpPr>
        <p:spPr>
          <a:xfrm>
            <a:off x="2826559" y="2975298"/>
            <a:ext cx="405880" cy="258532"/>
          </a:xfrm>
          <a:prstGeom prst="rect">
            <a:avLst/>
          </a:prstGeom>
          <a:noFill/>
        </p:spPr>
        <p:txBody>
          <a:bodyPr wrap="none" rtlCol="0">
            <a:spAutoFit/>
          </a:bodyPr>
          <a:lstStyle/>
          <a:p>
            <a:pPr>
              <a:lnSpc>
                <a:spcPct val="90000"/>
              </a:lnSpc>
              <a:spcBef>
                <a:spcPts val="1200"/>
              </a:spcBef>
              <a:buClr>
                <a:srgbClr val="CC0000"/>
              </a:buClr>
              <a:buSzPct val="110000"/>
            </a:pPr>
            <a:r>
              <a:rPr lang="en-US" sz="12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3rd</a:t>
            </a:r>
          </a:p>
        </p:txBody>
      </p:sp>
      <p:sp>
        <p:nvSpPr>
          <p:cNvPr id="93" name="TextBox 92"/>
          <p:cNvSpPr txBox="1"/>
          <p:nvPr/>
        </p:nvSpPr>
        <p:spPr>
          <a:xfrm>
            <a:off x="3535053" y="2974046"/>
            <a:ext cx="397866" cy="258532"/>
          </a:xfrm>
          <a:prstGeom prst="rect">
            <a:avLst/>
          </a:prstGeom>
          <a:noFill/>
        </p:spPr>
        <p:txBody>
          <a:bodyPr wrap="none" rtlCol="0">
            <a:spAutoFit/>
          </a:bodyPr>
          <a:lstStyle/>
          <a:p>
            <a:pPr>
              <a:lnSpc>
                <a:spcPct val="90000"/>
              </a:lnSpc>
              <a:spcBef>
                <a:spcPts val="1200"/>
              </a:spcBef>
              <a:buClr>
                <a:srgbClr val="CC0000"/>
              </a:buClr>
              <a:buSzPct val="110000"/>
            </a:pPr>
            <a:r>
              <a:rPr lang="en-US" sz="12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4th</a:t>
            </a:r>
          </a:p>
        </p:txBody>
      </p:sp>
      <p:sp>
        <p:nvSpPr>
          <p:cNvPr id="94" name="Right Arrow 93"/>
          <p:cNvSpPr/>
          <p:nvPr/>
        </p:nvSpPr>
        <p:spPr>
          <a:xfrm>
            <a:off x="1368938" y="3282237"/>
            <a:ext cx="2727972" cy="390840"/>
          </a:xfrm>
          <a:prstGeom prst="rightArrow">
            <a:avLst/>
          </a:prstGeom>
          <a:ln w="12700"/>
        </p:spPr>
        <p:style>
          <a:lnRef idx="2">
            <a:schemeClr val="accent1"/>
          </a:lnRef>
          <a:fillRef idx="1">
            <a:schemeClr val="lt1"/>
          </a:fillRef>
          <a:effectRef idx="0">
            <a:schemeClr val="accent1"/>
          </a:effectRef>
          <a:fontRef idx="minor">
            <a:schemeClr val="dk1"/>
          </a:fontRef>
        </p:style>
        <p:txBody>
          <a:bodyPr lIns="45720" tIns="45720" rIns="45720" bIns="45720" rtlCol="0" anchor="ctr" anchorCtr="0"/>
          <a:lstStyle/>
          <a:p>
            <a:pPr algn="ctr"/>
            <a:r>
              <a:rPr lang="en-US" sz="1100" dirty="0">
                <a:solidFill>
                  <a:schemeClr val="tx1"/>
                </a:solidFill>
                <a:ea typeface="Segoe UI Black" panose="020B0A02040204020203" pitchFamily="34" charset="0"/>
                <a:cs typeface="Segoe UI Black" panose="020B0A02040204020203" pitchFamily="34" charset="0"/>
              </a:rPr>
              <a:t>Abstraction</a:t>
            </a:r>
          </a:p>
        </p:txBody>
      </p:sp>
      <p:cxnSp>
        <p:nvCxnSpPr>
          <p:cNvPr id="96" name="Straight Arrow Connector 95"/>
          <p:cNvCxnSpPr/>
          <p:nvPr/>
        </p:nvCxnSpPr>
        <p:spPr>
          <a:xfrm flipH="1" flipV="1">
            <a:off x="5772647" y="1144988"/>
            <a:ext cx="1" cy="2210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5772647" y="3355451"/>
            <a:ext cx="2526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5772647" y="3225879"/>
            <a:ext cx="1113183"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05" name="Straight Connector 104"/>
          <p:cNvCxnSpPr/>
          <p:nvPr/>
        </p:nvCxnSpPr>
        <p:spPr>
          <a:xfrm flipV="1">
            <a:off x="6885830" y="1997765"/>
            <a:ext cx="0" cy="1234814"/>
          </a:xfrm>
          <a:prstGeom prst="line">
            <a:avLst/>
          </a:prstGeom>
        </p:spPr>
        <p:style>
          <a:lnRef idx="1">
            <a:schemeClr val="accent6"/>
          </a:lnRef>
          <a:fillRef idx="0">
            <a:schemeClr val="accent6"/>
          </a:fillRef>
          <a:effectRef idx="0">
            <a:schemeClr val="accent6"/>
          </a:effectRef>
          <a:fontRef idx="minor">
            <a:schemeClr val="tx1"/>
          </a:fontRef>
        </p:style>
      </p:cxnSp>
      <p:cxnSp>
        <p:nvCxnSpPr>
          <p:cNvPr id="108" name="Straight Connector 107"/>
          <p:cNvCxnSpPr/>
          <p:nvPr/>
        </p:nvCxnSpPr>
        <p:spPr>
          <a:xfrm>
            <a:off x="6885830" y="1997765"/>
            <a:ext cx="1486893" cy="0"/>
          </a:xfrm>
          <a:prstGeom prst="line">
            <a:avLst/>
          </a:prstGeom>
        </p:spPr>
        <p:style>
          <a:lnRef idx="1">
            <a:schemeClr val="accent6"/>
          </a:lnRef>
          <a:fillRef idx="0">
            <a:schemeClr val="accent6"/>
          </a:fillRef>
          <a:effectRef idx="0">
            <a:schemeClr val="accent6"/>
          </a:effectRef>
          <a:fontRef idx="minor">
            <a:schemeClr val="tx1"/>
          </a:fontRef>
        </p:style>
      </p:cxnSp>
      <p:sp>
        <p:nvSpPr>
          <p:cNvPr id="112" name="Freeform 111"/>
          <p:cNvSpPr/>
          <p:nvPr/>
        </p:nvSpPr>
        <p:spPr>
          <a:xfrm>
            <a:off x="5801199" y="2051437"/>
            <a:ext cx="2515865" cy="1174441"/>
          </a:xfrm>
          <a:custGeom>
            <a:avLst/>
            <a:gdLst>
              <a:gd name="connsiteX0" fmla="*/ 0 w 2544417"/>
              <a:gd name="connsiteY0" fmla="*/ 1152939 h 1160890"/>
              <a:gd name="connsiteX1" fmla="*/ 39756 w 2544417"/>
              <a:gd name="connsiteY1" fmla="*/ 1160890 h 1160890"/>
              <a:gd name="connsiteX2" fmla="*/ 174929 w 2544417"/>
              <a:gd name="connsiteY2" fmla="*/ 1137036 h 1160890"/>
              <a:gd name="connsiteX3" fmla="*/ 270344 w 2544417"/>
              <a:gd name="connsiteY3" fmla="*/ 1121133 h 1160890"/>
              <a:gd name="connsiteX4" fmla="*/ 310101 w 2544417"/>
              <a:gd name="connsiteY4" fmla="*/ 1113182 h 1160890"/>
              <a:gd name="connsiteX5" fmla="*/ 373711 w 2544417"/>
              <a:gd name="connsiteY5" fmla="*/ 1097280 h 1160890"/>
              <a:gd name="connsiteX6" fmla="*/ 437322 w 2544417"/>
              <a:gd name="connsiteY6" fmla="*/ 1089328 h 1160890"/>
              <a:gd name="connsiteX7" fmla="*/ 508883 w 2544417"/>
              <a:gd name="connsiteY7" fmla="*/ 1073426 h 1160890"/>
              <a:gd name="connsiteX8" fmla="*/ 596348 w 2544417"/>
              <a:gd name="connsiteY8" fmla="*/ 1057523 h 1160890"/>
              <a:gd name="connsiteX9" fmla="*/ 667910 w 2544417"/>
              <a:gd name="connsiteY9" fmla="*/ 1049572 h 1160890"/>
              <a:gd name="connsiteX10" fmla="*/ 779228 w 2544417"/>
              <a:gd name="connsiteY10" fmla="*/ 1017766 h 1160890"/>
              <a:gd name="connsiteX11" fmla="*/ 803082 w 2544417"/>
              <a:gd name="connsiteY11" fmla="*/ 1009815 h 1160890"/>
              <a:gd name="connsiteX12" fmla="*/ 874643 w 2544417"/>
              <a:gd name="connsiteY12" fmla="*/ 962107 h 1160890"/>
              <a:gd name="connsiteX13" fmla="*/ 898497 w 2544417"/>
              <a:gd name="connsiteY13" fmla="*/ 946205 h 1160890"/>
              <a:gd name="connsiteX14" fmla="*/ 946205 w 2544417"/>
              <a:gd name="connsiteY14" fmla="*/ 906448 h 1160890"/>
              <a:gd name="connsiteX15" fmla="*/ 1001864 w 2544417"/>
              <a:gd name="connsiteY15" fmla="*/ 834886 h 1160890"/>
              <a:gd name="connsiteX16" fmla="*/ 1009816 w 2544417"/>
              <a:gd name="connsiteY16" fmla="*/ 811033 h 1160890"/>
              <a:gd name="connsiteX17" fmla="*/ 1041621 w 2544417"/>
              <a:gd name="connsiteY17" fmla="*/ 763325 h 1160890"/>
              <a:gd name="connsiteX18" fmla="*/ 1089329 w 2544417"/>
              <a:gd name="connsiteY18" fmla="*/ 667909 h 1160890"/>
              <a:gd name="connsiteX19" fmla="*/ 1105231 w 2544417"/>
              <a:gd name="connsiteY19" fmla="*/ 644055 h 1160890"/>
              <a:gd name="connsiteX20" fmla="*/ 1121134 w 2544417"/>
              <a:gd name="connsiteY20" fmla="*/ 620201 h 1160890"/>
              <a:gd name="connsiteX21" fmla="*/ 1144988 w 2544417"/>
              <a:gd name="connsiteY21" fmla="*/ 572493 h 1160890"/>
              <a:gd name="connsiteX22" fmla="*/ 1152939 w 2544417"/>
              <a:gd name="connsiteY22" fmla="*/ 548640 h 1160890"/>
              <a:gd name="connsiteX23" fmla="*/ 1184744 w 2544417"/>
              <a:gd name="connsiteY23" fmla="*/ 500932 h 1160890"/>
              <a:gd name="connsiteX24" fmla="*/ 1192696 w 2544417"/>
              <a:gd name="connsiteY24" fmla="*/ 477078 h 1160890"/>
              <a:gd name="connsiteX25" fmla="*/ 1224501 w 2544417"/>
              <a:gd name="connsiteY25" fmla="*/ 429370 h 1160890"/>
              <a:gd name="connsiteX26" fmla="*/ 1248355 w 2544417"/>
              <a:gd name="connsiteY26" fmla="*/ 381662 h 1160890"/>
              <a:gd name="connsiteX27" fmla="*/ 1264257 w 2544417"/>
              <a:gd name="connsiteY27" fmla="*/ 333954 h 1160890"/>
              <a:gd name="connsiteX28" fmla="*/ 1296063 w 2544417"/>
              <a:gd name="connsiteY28" fmla="*/ 286246 h 1160890"/>
              <a:gd name="connsiteX29" fmla="*/ 1367624 w 2544417"/>
              <a:gd name="connsiteY29" fmla="*/ 222636 h 1160890"/>
              <a:gd name="connsiteX30" fmla="*/ 1407381 w 2544417"/>
              <a:gd name="connsiteY30" fmla="*/ 190831 h 1160890"/>
              <a:gd name="connsiteX31" fmla="*/ 1447137 w 2544417"/>
              <a:gd name="connsiteY31" fmla="*/ 159026 h 1160890"/>
              <a:gd name="connsiteX32" fmla="*/ 1494845 w 2544417"/>
              <a:gd name="connsiteY32" fmla="*/ 127220 h 1160890"/>
              <a:gd name="connsiteX33" fmla="*/ 1542553 w 2544417"/>
              <a:gd name="connsiteY33" fmla="*/ 111318 h 1160890"/>
              <a:gd name="connsiteX34" fmla="*/ 1566407 w 2544417"/>
              <a:gd name="connsiteY34" fmla="*/ 103366 h 1160890"/>
              <a:gd name="connsiteX35" fmla="*/ 1598212 w 2544417"/>
              <a:gd name="connsiteY35" fmla="*/ 95415 h 1160890"/>
              <a:gd name="connsiteX36" fmla="*/ 1685676 w 2544417"/>
              <a:gd name="connsiteY36" fmla="*/ 71561 h 1160890"/>
              <a:gd name="connsiteX37" fmla="*/ 1749287 w 2544417"/>
              <a:gd name="connsiteY37" fmla="*/ 63610 h 1160890"/>
              <a:gd name="connsiteX38" fmla="*/ 1820849 w 2544417"/>
              <a:gd name="connsiteY38" fmla="*/ 47707 h 1160890"/>
              <a:gd name="connsiteX39" fmla="*/ 1916264 w 2544417"/>
              <a:gd name="connsiteY39" fmla="*/ 31805 h 1160890"/>
              <a:gd name="connsiteX40" fmla="*/ 2115047 w 2544417"/>
              <a:gd name="connsiteY40" fmla="*/ 7951 h 1160890"/>
              <a:gd name="connsiteX41" fmla="*/ 2154803 w 2544417"/>
              <a:gd name="connsiteY41" fmla="*/ 0 h 1160890"/>
              <a:gd name="connsiteX42" fmla="*/ 2377440 w 2544417"/>
              <a:gd name="connsiteY42" fmla="*/ 7951 h 1160890"/>
              <a:gd name="connsiteX43" fmla="*/ 2433099 w 2544417"/>
              <a:gd name="connsiteY43" fmla="*/ 15902 h 1160890"/>
              <a:gd name="connsiteX44" fmla="*/ 2544417 w 2544417"/>
              <a:gd name="connsiteY44" fmla="*/ 15902 h 116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544417" h="1160890">
                <a:moveTo>
                  <a:pt x="0" y="1152939"/>
                </a:moveTo>
                <a:cubicBezTo>
                  <a:pt x="13252" y="1155589"/>
                  <a:pt x="26242" y="1160890"/>
                  <a:pt x="39756" y="1160890"/>
                </a:cubicBezTo>
                <a:cubicBezTo>
                  <a:pt x="63309" y="1160890"/>
                  <a:pt x="161933" y="1139635"/>
                  <a:pt x="174929" y="1137036"/>
                </a:cubicBezTo>
                <a:cubicBezTo>
                  <a:pt x="268598" y="1118302"/>
                  <a:pt x="152027" y="1140853"/>
                  <a:pt x="270344" y="1121133"/>
                </a:cubicBezTo>
                <a:cubicBezTo>
                  <a:pt x="283675" y="1118911"/>
                  <a:pt x="296932" y="1116221"/>
                  <a:pt x="310101" y="1113182"/>
                </a:cubicBezTo>
                <a:cubicBezTo>
                  <a:pt x="331397" y="1108268"/>
                  <a:pt x="352024" y="1099991"/>
                  <a:pt x="373711" y="1097280"/>
                </a:cubicBezTo>
                <a:lnTo>
                  <a:pt x="437322" y="1089328"/>
                </a:lnTo>
                <a:cubicBezTo>
                  <a:pt x="479382" y="1075308"/>
                  <a:pt x="447307" y="1084622"/>
                  <a:pt x="508883" y="1073426"/>
                </a:cubicBezTo>
                <a:cubicBezTo>
                  <a:pt x="550124" y="1065927"/>
                  <a:pt x="552397" y="1063383"/>
                  <a:pt x="596348" y="1057523"/>
                </a:cubicBezTo>
                <a:cubicBezTo>
                  <a:pt x="620138" y="1054351"/>
                  <a:pt x="644056" y="1052222"/>
                  <a:pt x="667910" y="1049572"/>
                </a:cubicBezTo>
                <a:cubicBezTo>
                  <a:pt x="747790" y="1029601"/>
                  <a:pt x="710780" y="1040582"/>
                  <a:pt x="779228" y="1017766"/>
                </a:cubicBezTo>
                <a:cubicBezTo>
                  <a:pt x="787179" y="1015116"/>
                  <a:pt x="796108" y="1014464"/>
                  <a:pt x="803082" y="1009815"/>
                </a:cubicBezTo>
                <a:lnTo>
                  <a:pt x="874643" y="962107"/>
                </a:lnTo>
                <a:cubicBezTo>
                  <a:pt x="882594" y="956806"/>
                  <a:pt x="891740" y="952962"/>
                  <a:pt x="898497" y="946205"/>
                </a:cubicBezTo>
                <a:cubicBezTo>
                  <a:pt x="929108" y="915594"/>
                  <a:pt x="912995" y="928589"/>
                  <a:pt x="946205" y="906448"/>
                </a:cubicBezTo>
                <a:cubicBezTo>
                  <a:pt x="984247" y="849384"/>
                  <a:pt x="964495" y="872255"/>
                  <a:pt x="1001864" y="834886"/>
                </a:cubicBezTo>
                <a:cubicBezTo>
                  <a:pt x="1004515" y="826935"/>
                  <a:pt x="1005746" y="818359"/>
                  <a:pt x="1009816" y="811033"/>
                </a:cubicBezTo>
                <a:cubicBezTo>
                  <a:pt x="1019098" y="794326"/>
                  <a:pt x="1041621" y="763325"/>
                  <a:pt x="1041621" y="763325"/>
                </a:cubicBezTo>
                <a:cubicBezTo>
                  <a:pt x="1063568" y="697483"/>
                  <a:pt x="1048224" y="729567"/>
                  <a:pt x="1089329" y="667909"/>
                </a:cubicBezTo>
                <a:lnTo>
                  <a:pt x="1105231" y="644055"/>
                </a:lnTo>
                <a:lnTo>
                  <a:pt x="1121134" y="620201"/>
                </a:lnTo>
                <a:cubicBezTo>
                  <a:pt x="1141118" y="560247"/>
                  <a:pt x="1114162" y="634145"/>
                  <a:pt x="1144988" y="572493"/>
                </a:cubicBezTo>
                <a:cubicBezTo>
                  <a:pt x="1148736" y="564997"/>
                  <a:pt x="1148869" y="555966"/>
                  <a:pt x="1152939" y="548640"/>
                </a:cubicBezTo>
                <a:cubicBezTo>
                  <a:pt x="1162221" y="531933"/>
                  <a:pt x="1178700" y="519064"/>
                  <a:pt x="1184744" y="500932"/>
                </a:cubicBezTo>
                <a:cubicBezTo>
                  <a:pt x="1187395" y="492981"/>
                  <a:pt x="1188626" y="484405"/>
                  <a:pt x="1192696" y="477078"/>
                </a:cubicBezTo>
                <a:cubicBezTo>
                  <a:pt x="1201978" y="460371"/>
                  <a:pt x="1224501" y="429370"/>
                  <a:pt x="1224501" y="429370"/>
                </a:cubicBezTo>
                <a:cubicBezTo>
                  <a:pt x="1253498" y="342375"/>
                  <a:pt x="1207252" y="474145"/>
                  <a:pt x="1248355" y="381662"/>
                </a:cubicBezTo>
                <a:cubicBezTo>
                  <a:pt x="1255163" y="366344"/>
                  <a:pt x="1254959" y="347901"/>
                  <a:pt x="1264257" y="333954"/>
                </a:cubicBezTo>
                <a:cubicBezTo>
                  <a:pt x="1274859" y="318051"/>
                  <a:pt x="1282548" y="299761"/>
                  <a:pt x="1296063" y="286246"/>
                </a:cubicBezTo>
                <a:cubicBezTo>
                  <a:pt x="1350527" y="231782"/>
                  <a:pt x="1325058" y="251014"/>
                  <a:pt x="1367624" y="222636"/>
                </a:cubicBezTo>
                <a:cubicBezTo>
                  <a:pt x="1413202" y="154271"/>
                  <a:pt x="1352512" y="234726"/>
                  <a:pt x="1407381" y="190831"/>
                </a:cubicBezTo>
                <a:cubicBezTo>
                  <a:pt x="1458760" y="149728"/>
                  <a:pt x="1387179" y="179011"/>
                  <a:pt x="1447137" y="159026"/>
                </a:cubicBezTo>
                <a:cubicBezTo>
                  <a:pt x="1463040" y="148424"/>
                  <a:pt x="1476713" y="133264"/>
                  <a:pt x="1494845" y="127220"/>
                </a:cubicBezTo>
                <a:lnTo>
                  <a:pt x="1542553" y="111318"/>
                </a:lnTo>
                <a:cubicBezTo>
                  <a:pt x="1550504" y="108668"/>
                  <a:pt x="1558276" y="105399"/>
                  <a:pt x="1566407" y="103366"/>
                </a:cubicBezTo>
                <a:cubicBezTo>
                  <a:pt x="1577009" y="100716"/>
                  <a:pt x="1587705" y="98417"/>
                  <a:pt x="1598212" y="95415"/>
                </a:cubicBezTo>
                <a:cubicBezTo>
                  <a:pt x="1634610" y="85016"/>
                  <a:pt x="1635292" y="77859"/>
                  <a:pt x="1685676" y="71561"/>
                </a:cubicBezTo>
                <a:cubicBezTo>
                  <a:pt x="1706880" y="68911"/>
                  <a:pt x="1728167" y="66859"/>
                  <a:pt x="1749287" y="63610"/>
                </a:cubicBezTo>
                <a:cubicBezTo>
                  <a:pt x="1833714" y="50622"/>
                  <a:pt x="1748474" y="61277"/>
                  <a:pt x="1820849" y="47707"/>
                </a:cubicBezTo>
                <a:cubicBezTo>
                  <a:pt x="1852540" y="41765"/>
                  <a:pt x="1884218" y="35366"/>
                  <a:pt x="1916264" y="31805"/>
                </a:cubicBezTo>
                <a:cubicBezTo>
                  <a:pt x="1958722" y="27087"/>
                  <a:pt x="2091468" y="12667"/>
                  <a:pt x="2115047" y="7951"/>
                </a:cubicBezTo>
                <a:lnTo>
                  <a:pt x="2154803" y="0"/>
                </a:lnTo>
                <a:cubicBezTo>
                  <a:pt x="2229015" y="2650"/>
                  <a:pt x="2303301" y="3715"/>
                  <a:pt x="2377440" y="7951"/>
                </a:cubicBezTo>
                <a:cubicBezTo>
                  <a:pt x="2396151" y="9020"/>
                  <a:pt x="2414379" y="15011"/>
                  <a:pt x="2433099" y="15902"/>
                </a:cubicBezTo>
                <a:cubicBezTo>
                  <a:pt x="2470163" y="17667"/>
                  <a:pt x="2507311" y="15902"/>
                  <a:pt x="2544417" y="15902"/>
                </a:cubicBezTo>
              </a:path>
            </a:pathLst>
          </a:cu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13" name="TextBox 112"/>
          <p:cNvSpPr txBox="1"/>
          <p:nvPr/>
        </p:nvSpPr>
        <p:spPr>
          <a:xfrm>
            <a:off x="5445616" y="3163725"/>
            <a:ext cx="298480" cy="313932"/>
          </a:xfrm>
          <a:prstGeom prst="rect">
            <a:avLst/>
          </a:prstGeom>
          <a:noFill/>
        </p:spPr>
        <p:txBody>
          <a:bodyPr wrap="none" rtlCol="0">
            <a:spAutoFit/>
          </a:bodyPr>
          <a:lstStyle/>
          <a:p>
            <a:pPr>
              <a:lnSpc>
                <a:spcPct val="90000"/>
              </a:lnSpc>
              <a:spcBef>
                <a:spcPts val="1200"/>
              </a:spcBef>
              <a:buClr>
                <a:srgbClr val="CC0000"/>
              </a:buClr>
              <a:buSzPct val="110000"/>
            </a:pPr>
            <a:r>
              <a:rPr lang="en-US" sz="1600">
                <a:gradFill>
                  <a:gsLst>
                    <a:gs pos="0">
                      <a:schemeClr val="tx1"/>
                    </a:gs>
                    <a:gs pos="98000">
                      <a:schemeClr val="tx1"/>
                    </a:gs>
                  </a:gsLst>
                  <a:lin ang="5400000" scaled="0"/>
                </a:gradFill>
                <a:latin typeface="Arial" panose="020B0604020202020204" pitchFamily="34" charset="0"/>
                <a:cs typeface="Arial" panose="020B0604020202020204" pitchFamily="34" charset="0"/>
              </a:rPr>
              <a:t>0</a:t>
            </a: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p:txBody>
      </p:sp>
      <p:sp>
        <p:nvSpPr>
          <p:cNvPr id="114" name="TextBox 113"/>
          <p:cNvSpPr txBox="1"/>
          <p:nvPr/>
        </p:nvSpPr>
        <p:spPr>
          <a:xfrm>
            <a:off x="5421969" y="1869693"/>
            <a:ext cx="298480" cy="313932"/>
          </a:xfrm>
          <a:prstGeom prst="rect">
            <a:avLst/>
          </a:prstGeom>
          <a:noFill/>
        </p:spPr>
        <p:txBody>
          <a:bodyPr wrap="non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1</a:t>
            </a:r>
          </a:p>
        </p:txBody>
      </p:sp>
      <p:sp>
        <p:nvSpPr>
          <p:cNvPr id="115" name="Rectangle 114"/>
          <p:cNvSpPr/>
          <p:nvPr/>
        </p:nvSpPr>
        <p:spPr>
          <a:xfrm>
            <a:off x="6143957" y="3369192"/>
            <a:ext cx="1646733" cy="369332"/>
          </a:xfrm>
          <a:prstGeom prst="rect">
            <a:avLst/>
          </a:prstGeom>
        </p:spPr>
        <p:txBody>
          <a:bodyPr wrap="none">
            <a:spAutoFit/>
          </a:bodyPr>
          <a:lstStyle/>
          <a:p>
            <a:r>
              <a:rPr lang="en-US"/>
              <a:t>Sig(</a:t>
            </a:r>
            <a:r>
              <a:rPr lang="en-US" dirty="0" err="1"/>
              <a:t>w.x+b</a:t>
            </a:r>
            <a:r>
              <a:rPr lang="en-US" dirty="0"/>
              <a:t>) = z</a:t>
            </a:r>
          </a:p>
        </p:txBody>
      </p:sp>
    </p:spTree>
    <p:extLst>
      <p:ext uri="{BB962C8B-B14F-4D97-AF65-F5344CB8AC3E}">
        <p14:creationId xmlns:p14="http://schemas.microsoft.com/office/powerpoint/2010/main" val="494784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4CF8A81-6807-9641-B97C-F63467872D6D}"/>
              </a:ext>
            </a:extLst>
          </p:cNvPr>
          <p:cNvSpPr>
            <a:spLocks noGrp="1"/>
          </p:cNvSpPr>
          <p:nvPr>
            <p:ph type="sldNum" sz="quarter" idx="12"/>
          </p:nvPr>
        </p:nvSpPr>
        <p:spPr/>
        <p:txBody>
          <a:bodyPr/>
          <a:lstStyle/>
          <a:p>
            <a:fld id="{4CA37C95-3A7F-4C90-9D28-0B573484ACDD}" type="slidenum">
              <a:rPr lang="en-US" smtClean="0"/>
              <a:pPr/>
              <a:t>16</a:t>
            </a:fld>
            <a:endParaRPr lang="en-US"/>
          </a:p>
        </p:txBody>
      </p:sp>
      <p:sp>
        <p:nvSpPr>
          <p:cNvPr id="3" name="Text Placeholder 2">
            <a:extLst>
              <a:ext uri="{FF2B5EF4-FFF2-40B4-BE49-F238E27FC236}">
                <a16:creationId xmlns:a16="http://schemas.microsoft.com/office/drawing/2014/main" id="{4FD97A10-4669-8444-96B8-6E44B91C06F1}"/>
              </a:ext>
            </a:extLst>
          </p:cNvPr>
          <p:cNvSpPr>
            <a:spLocks noGrp="1"/>
          </p:cNvSpPr>
          <p:nvPr>
            <p:ph type="body" sz="quarter" idx="13"/>
          </p:nvPr>
        </p:nvSpPr>
        <p:spPr>
          <a:xfrm>
            <a:off x="390524" y="1066800"/>
            <a:ext cx="8401783" cy="2634567"/>
          </a:xfrm>
        </p:spPr>
        <p:txBody>
          <a:bodyPr/>
          <a:lstStyle/>
          <a:p>
            <a:r>
              <a:rPr lang="en-US" dirty="0"/>
              <a:t>Types of neurons or in deep learning parlance, activation functions </a:t>
            </a:r>
            <a:r>
              <a:rPr lang="mr-IN" dirty="0"/>
              <a:t>–</a:t>
            </a:r>
            <a:endParaRPr lang="en-US" dirty="0"/>
          </a:p>
          <a:p>
            <a:r>
              <a:rPr lang="en-US" dirty="0"/>
              <a:t>Perceptron</a:t>
            </a:r>
          </a:p>
          <a:p>
            <a:r>
              <a:rPr lang="en-US" dirty="0"/>
              <a:t>Sigmoid – 1/1+ e^-x – value from 0 to 1</a:t>
            </a:r>
          </a:p>
          <a:p>
            <a:r>
              <a:rPr lang="en-US" dirty="0" err="1"/>
              <a:t>Tanh</a:t>
            </a:r>
            <a:r>
              <a:rPr lang="en-US" dirty="0"/>
              <a:t> </a:t>
            </a:r>
            <a:r>
              <a:rPr lang="mr-IN" dirty="0"/>
              <a:t>–</a:t>
            </a:r>
            <a:r>
              <a:rPr lang="en-US" dirty="0"/>
              <a:t> similar to sigmoid but have value -1 to 1 - = </a:t>
            </a:r>
            <a:r>
              <a:rPr lang="en-US" dirty="0" err="1"/>
              <a:t>tanh</a:t>
            </a:r>
            <a:r>
              <a:rPr lang="en-US" dirty="0"/>
              <a:t>(</a:t>
            </a:r>
            <a:r>
              <a:rPr lang="en-US" dirty="0" err="1"/>
              <a:t>wx+b</a:t>
            </a:r>
            <a:r>
              <a:rPr lang="en-US" dirty="0"/>
              <a:t>)</a:t>
            </a:r>
          </a:p>
          <a:p>
            <a:r>
              <a:rPr lang="en-US" dirty="0" err="1"/>
              <a:t>Relu</a:t>
            </a:r>
            <a:r>
              <a:rPr lang="en-US" dirty="0"/>
              <a:t> </a:t>
            </a:r>
            <a:r>
              <a:rPr lang="mr-IN" dirty="0"/>
              <a:t>–</a:t>
            </a:r>
            <a:r>
              <a:rPr lang="en-US" dirty="0"/>
              <a:t> rectified linear unit </a:t>
            </a:r>
            <a:r>
              <a:rPr lang="mr-IN" dirty="0"/>
              <a:t>–</a:t>
            </a:r>
            <a:r>
              <a:rPr lang="en-US" dirty="0"/>
              <a:t> does not input value below zero but has no maximum </a:t>
            </a:r>
            <a:r>
              <a:rPr lang="mr-IN" dirty="0"/>
              <a:t>–</a:t>
            </a:r>
            <a:r>
              <a:rPr lang="en-US" dirty="0"/>
              <a:t> max(0,wx+b) </a:t>
            </a:r>
            <a:r>
              <a:rPr lang="mr-IN" dirty="0"/>
              <a:t>–</a:t>
            </a:r>
            <a:r>
              <a:rPr lang="en-US" dirty="0"/>
              <a:t> most efficient. More commonly used as a hidden unit in recent times because it leads to large and consistent gradients and is useful in gradient based learnings</a:t>
            </a:r>
          </a:p>
          <a:p>
            <a:endParaRPr lang="en-US" dirty="0"/>
          </a:p>
        </p:txBody>
      </p:sp>
      <p:sp>
        <p:nvSpPr>
          <p:cNvPr id="5" name="Title 4">
            <a:extLst>
              <a:ext uri="{FF2B5EF4-FFF2-40B4-BE49-F238E27FC236}">
                <a16:creationId xmlns:a16="http://schemas.microsoft.com/office/drawing/2014/main" id="{B9DF089F-DC45-BE41-8701-AD88CF54D722}"/>
              </a:ext>
            </a:extLst>
          </p:cNvPr>
          <p:cNvSpPr>
            <a:spLocks noGrp="1"/>
          </p:cNvSpPr>
          <p:nvPr>
            <p:ph type="title"/>
          </p:nvPr>
        </p:nvSpPr>
        <p:spPr>
          <a:xfrm>
            <a:off x="231775" y="210121"/>
            <a:ext cx="8685455" cy="424732"/>
          </a:xfrm>
        </p:spPr>
        <p:txBody>
          <a:bodyPr/>
          <a:lstStyle/>
          <a:p>
            <a:r>
              <a:rPr lang="en-US" sz="2400" b="1" dirty="0">
                <a:solidFill>
                  <a:srgbClr val="00B0F0"/>
                </a:solidFill>
                <a:latin typeface="Segoe UI" panose="020B0502040204020203" pitchFamily="34" charset="0"/>
                <a:ea typeface="+mn-ea"/>
              </a:rPr>
              <a:t>Activation Functions</a:t>
            </a:r>
          </a:p>
        </p:txBody>
      </p:sp>
    </p:spTree>
    <p:extLst>
      <p:ext uri="{BB962C8B-B14F-4D97-AF65-F5344CB8AC3E}">
        <p14:creationId xmlns:p14="http://schemas.microsoft.com/office/powerpoint/2010/main" val="315519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034839" y="4994905"/>
            <a:ext cx="2133600" cy="148595"/>
          </a:xfrm>
        </p:spPr>
        <p:txBody>
          <a:bodyPr/>
          <a:lstStyle/>
          <a:p>
            <a:fld id="{4CA37C95-3A7F-4C90-9D28-0B573484ACDD}" type="slidenum">
              <a:rPr lang="en-US" smtClean="0"/>
              <a:pPr/>
              <a:t>17</a:t>
            </a:fld>
            <a:endParaRPr lang="en-US" dirty="0"/>
          </a:p>
        </p:txBody>
      </p:sp>
      <p:sp>
        <p:nvSpPr>
          <p:cNvPr id="10" name="Title 5"/>
          <p:cNvSpPr txBox="1">
            <a:spLocks/>
          </p:cNvSpPr>
          <p:nvPr/>
        </p:nvSpPr>
        <p:spPr>
          <a:xfrm>
            <a:off x="336500" y="103525"/>
            <a:ext cx="7454190" cy="452432"/>
          </a:xfrm>
          <a:prstGeom prst="rect">
            <a:avLst/>
          </a:prstGeom>
        </p:spPr>
        <p:txBody>
          <a:bodyPr/>
          <a:lstStyle>
            <a:lvl1pPr algn="l" defTabSz="914400" rtl="0" eaLnBrk="1" latinLnBrk="0" hangingPunct="1">
              <a:lnSpc>
                <a:spcPct val="90000"/>
              </a:lnSpc>
              <a:spcBef>
                <a:spcPct val="0"/>
              </a:spcBef>
              <a:buNone/>
              <a:defRPr sz="2400" b="0" kern="1200" spc="0" baseline="0">
                <a:gradFill>
                  <a:gsLst>
                    <a:gs pos="21239">
                      <a:srgbClr val="000000"/>
                    </a:gs>
                    <a:gs pos="42000">
                      <a:srgbClr val="000000"/>
                    </a:gs>
                  </a:gsLst>
                  <a:lin ang="5400000" scaled="0"/>
                </a:gradFill>
                <a:latin typeface="Segoe UI Light" panose="020B0502040204020203" pitchFamily="34" charset="0"/>
                <a:ea typeface="+mj-ea"/>
                <a:cs typeface="Arial" panose="020B0604020202020204" pitchFamily="34" charset="0"/>
              </a:defRPr>
            </a:lvl1pPr>
          </a:lstStyle>
          <a:p>
            <a:r>
              <a:rPr lang="en-US" b="1" dirty="0">
                <a:solidFill>
                  <a:srgbClr val="00B0F0"/>
                </a:solidFill>
                <a:latin typeface="Segoe UI" panose="020B0502040204020203" pitchFamily="34" charset="0"/>
                <a:ea typeface="+mn-ea"/>
                <a:cs typeface="Segoe UI" panose="020B0502040204020203" pitchFamily="34" charset="0"/>
              </a:rPr>
              <a:t>Machine Learning vs. Deep Learning</a:t>
            </a:r>
          </a:p>
        </p:txBody>
      </p:sp>
      <p:cxnSp>
        <p:nvCxnSpPr>
          <p:cNvPr id="4" name="Straight Connector 3"/>
          <p:cNvCxnSpPr/>
          <p:nvPr/>
        </p:nvCxnSpPr>
        <p:spPr>
          <a:xfrm flipV="1">
            <a:off x="2671638" y="1940425"/>
            <a:ext cx="4991354" cy="7951"/>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V="1">
            <a:off x="2671638" y="3244439"/>
            <a:ext cx="4991354" cy="15902"/>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80957" y="1811159"/>
            <a:ext cx="1401346" cy="258532"/>
          </a:xfrm>
          <a:prstGeom prst="rect">
            <a:avLst/>
          </a:prstGeom>
          <a:noFill/>
        </p:spPr>
        <p:txBody>
          <a:bodyPr wrap="none" rtlCol="0">
            <a:spAutoFit/>
          </a:bodyPr>
          <a:lstStyle/>
          <a:p>
            <a:pPr>
              <a:lnSpc>
                <a:spcPct val="90000"/>
              </a:lnSpc>
              <a:spcBef>
                <a:spcPts val="1200"/>
              </a:spcBef>
              <a:buClr>
                <a:srgbClr val="CC0000"/>
              </a:buClr>
              <a:buSzPct val="110000"/>
            </a:pPr>
            <a:r>
              <a:rPr lang="en-US" sz="1200">
                <a:gradFill>
                  <a:gsLst>
                    <a:gs pos="0">
                      <a:schemeClr val="tx1"/>
                    </a:gs>
                    <a:gs pos="98000">
                      <a:schemeClr val="tx1"/>
                    </a:gs>
                  </a:gsLst>
                  <a:lin ang="5400000" scaled="0"/>
                </a:gradFill>
                <a:latin typeface="Arial" panose="020B0604020202020204" pitchFamily="34" charset="0"/>
                <a:cs typeface="Arial" panose="020B0604020202020204" pitchFamily="34" charset="0"/>
              </a:rPr>
              <a:t>Machine Learning</a:t>
            </a:r>
            <a:endParaRPr lang="en-US" sz="12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p:txBody>
      </p:sp>
      <p:sp>
        <p:nvSpPr>
          <p:cNvPr id="11" name="TextBox 10"/>
          <p:cNvSpPr txBox="1"/>
          <p:nvPr/>
        </p:nvSpPr>
        <p:spPr>
          <a:xfrm>
            <a:off x="1080957" y="3115173"/>
            <a:ext cx="1188146" cy="258532"/>
          </a:xfrm>
          <a:prstGeom prst="rect">
            <a:avLst/>
          </a:prstGeom>
          <a:noFill/>
        </p:spPr>
        <p:txBody>
          <a:bodyPr wrap="none" rtlCol="0">
            <a:spAutoFit/>
          </a:bodyPr>
          <a:lstStyle/>
          <a:p>
            <a:pPr>
              <a:lnSpc>
                <a:spcPct val="90000"/>
              </a:lnSpc>
              <a:spcBef>
                <a:spcPts val="1200"/>
              </a:spcBef>
              <a:buClr>
                <a:srgbClr val="CC0000"/>
              </a:buClr>
              <a:buSzPct val="110000"/>
            </a:pPr>
            <a:r>
              <a:rPr lang="en-US" sz="12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Deep Learning</a:t>
            </a:r>
          </a:p>
        </p:txBody>
      </p:sp>
      <p:cxnSp>
        <p:nvCxnSpPr>
          <p:cNvPr id="13" name="Straight Connector 12"/>
          <p:cNvCxnSpPr/>
          <p:nvPr/>
        </p:nvCxnSpPr>
        <p:spPr>
          <a:xfrm>
            <a:off x="2671638" y="1860912"/>
            <a:ext cx="0" cy="192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847398" y="1843986"/>
            <a:ext cx="0" cy="192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657060" y="3148000"/>
            <a:ext cx="0" cy="192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771569" y="3157276"/>
            <a:ext cx="0" cy="192877"/>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206241" y="1703694"/>
            <a:ext cx="1502334" cy="244682"/>
          </a:xfrm>
          <a:prstGeom prst="rect">
            <a:avLst/>
          </a:prstGeom>
          <a:noFill/>
        </p:spPr>
        <p:txBody>
          <a:bodyPr wrap="none" rtlCol="0">
            <a:spAutoFit/>
          </a:bodyPr>
          <a:lstStyle/>
          <a:p>
            <a:pPr>
              <a:lnSpc>
                <a:spcPct val="90000"/>
              </a:lnSpc>
              <a:spcBef>
                <a:spcPts val="1200"/>
              </a:spcBef>
              <a:buClr>
                <a:srgbClr val="CC0000"/>
              </a:buClr>
              <a:buSzPct val="110000"/>
            </a:pPr>
            <a:r>
              <a:rPr lang="en-US" sz="1050" dirty="0">
                <a:solidFill>
                  <a:schemeClr val="accent3">
                    <a:lumMod val="75000"/>
                  </a:schemeClr>
                </a:solidFill>
                <a:latin typeface="Arial" panose="020B0604020202020204" pitchFamily="34" charset="0"/>
                <a:cs typeface="Arial" panose="020B0604020202020204" pitchFamily="34" charset="0"/>
              </a:rPr>
              <a:t>Feature  Engineering</a:t>
            </a:r>
          </a:p>
        </p:txBody>
      </p:sp>
      <p:sp>
        <p:nvSpPr>
          <p:cNvPr id="18" name="TextBox 17"/>
          <p:cNvSpPr txBox="1"/>
          <p:nvPr/>
        </p:nvSpPr>
        <p:spPr>
          <a:xfrm>
            <a:off x="2800085" y="2877159"/>
            <a:ext cx="921888" cy="383182"/>
          </a:xfrm>
          <a:prstGeom prst="rect">
            <a:avLst/>
          </a:prstGeom>
          <a:noFill/>
        </p:spPr>
        <p:txBody>
          <a:bodyPr wrap="square" rtlCol="0">
            <a:spAutoFit/>
          </a:bodyPr>
          <a:lstStyle/>
          <a:p>
            <a:pPr>
              <a:lnSpc>
                <a:spcPct val="90000"/>
              </a:lnSpc>
              <a:spcBef>
                <a:spcPts val="1200"/>
              </a:spcBef>
              <a:buClr>
                <a:srgbClr val="CC0000"/>
              </a:buClr>
              <a:buSzPct val="110000"/>
            </a:pPr>
            <a:r>
              <a:rPr lang="en-US" sz="1050" dirty="0">
                <a:solidFill>
                  <a:schemeClr val="accent3">
                    <a:lumMod val="75000"/>
                  </a:schemeClr>
                </a:solidFill>
                <a:latin typeface="Arial" panose="020B0604020202020204" pitchFamily="34" charset="0"/>
                <a:cs typeface="Arial" panose="020B0604020202020204" pitchFamily="34" charset="0"/>
              </a:rPr>
              <a:t>Feature  Engineering</a:t>
            </a:r>
          </a:p>
        </p:txBody>
      </p:sp>
      <p:sp>
        <p:nvSpPr>
          <p:cNvPr id="20" name="TextBox 19"/>
          <p:cNvSpPr txBox="1"/>
          <p:nvPr/>
        </p:nvSpPr>
        <p:spPr>
          <a:xfrm>
            <a:off x="6847398" y="1703694"/>
            <a:ext cx="1138824" cy="244682"/>
          </a:xfrm>
          <a:prstGeom prst="rect">
            <a:avLst/>
          </a:prstGeom>
          <a:noFill/>
        </p:spPr>
        <p:txBody>
          <a:bodyPr wrap="square" rtlCol="0">
            <a:spAutoFit/>
          </a:bodyPr>
          <a:lstStyle/>
          <a:p>
            <a:pPr>
              <a:lnSpc>
                <a:spcPct val="90000"/>
              </a:lnSpc>
              <a:spcBef>
                <a:spcPts val="1200"/>
              </a:spcBef>
              <a:buClr>
                <a:srgbClr val="CC0000"/>
              </a:buClr>
              <a:buSzPct val="110000"/>
            </a:pPr>
            <a:r>
              <a:rPr lang="en-US" sz="1050">
                <a:solidFill>
                  <a:schemeClr val="accent4">
                    <a:lumMod val="75000"/>
                  </a:schemeClr>
                </a:solidFill>
                <a:latin typeface="Arial" panose="020B0604020202020204" pitchFamily="34" charset="0"/>
                <a:cs typeface="Arial" panose="020B0604020202020204" pitchFamily="34" charset="0"/>
              </a:rPr>
              <a:t>Model</a:t>
            </a:r>
            <a:r>
              <a:rPr lang="en-US" sz="1100">
                <a:solidFill>
                  <a:schemeClr val="accent4">
                    <a:lumMod val="75000"/>
                  </a:schemeClr>
                </a:solidFill>
                <a:latin typeface="Arial" panose="020B0604020202020204" pitchFamily="34" charset="0"/>
                <a:cs typeface="Arial" panose="020B0604020202020204" pitchFamily="34" charset="0"/>
              </a:rPr>
              <a:t> Building</a:t>
            </a:r>
            <a:endParaRPr lang="en-US" sz="1100" dirty="0">
              <a:solidFill>
                <a:schemeClr val="accent4">
                  <a:lumMod val="75000"/>
                </a:schemeClr>
              </a:solidFill>
              <a:latin typeface="Arial" panose="020B0604020202020204" pitchFamily="34" charset="0"/>
              <a:cs typeface="Arial" panose="020B0604020202020204" pitchFamily="34" charset="0"/>
            </a:endParaRPr>
          </a:p>
        </p:txBody>
      </p:sp>
      <p:sp>
        <p:nvSpPr>
          <p:cNvPr id="21" name="TextBox 20"/>
          <p:cNvSpPr txBox="1"/>
          <p:nvPr/>
        </p:nvSpPr>
        <p:spPr>
          <a:xfrm>
            <a:off x="5330024" y="2877159"/>
            <a:ext cx="991263" cy="397032"/>
          </a:xfrm>
          <a:prstGeom prst="rect">
            <a:avLst/>
          </a:prstGeom>
          <a:noFill/>
        </p:spPr>
        <p:txBody>
          <a:bodyPr wrap="square" rtlCol="0">
            <a:spAutoFit/>
          </a:bodyPr>
          <a:lstStyle/>
          <a:p>
            <a:pPr>
              <a:lnSpc>
                <a:spcPct val="90000"/>
              </a:lnSpc>
              <a:spcBef>
                <a:spcPts val="1200"/>
              </a:spcBef>
              <a:buClr>
                <a:srgbClr val="CC0000"/>
              </a:buClr>
              <a:buSzPct val="110000"/>
            </a:pPr>
            <a:r>
              <a:rPr lang="en-US" sz="1050" dirty="0">
                <a:solidFill>
                  <a:schemeClr val="accent4">
                    <a:lumMod val="75000"/>
                  </a:schemeClr>
                </a:solidFill>
                <a:latin typeface="Arial" panose="020B0604020202020204" pitchFamily="34" charset="0"/>
                <a:cs typeface="Arial" panose="020B0604020202020204" pitchFamily="34" charset="0"/>
              </a:rPr>
              <a:t>Model</a:t>
            </a:r>
            <a:r>
              <a:rPr lang="en-US" sz="1100" dirty="0">
                <a:solidFill>
                  <a:schemeClr val="accent4">
                    <a:lumMod val="75000"/>
                  </a:schemeClr>
                </a:solidFill>
                <a:latin typeface="Arial" panose="020B0604020202020204" pitchFamily="34" charset="0"/>
                <a:cs typeface="Arial" panose="020B0604020202020204" pitchFamily="34" charset="0"/>
              </a:rPr>
              <a:t> Building</a:t>
            </a:r>
          </a:p>
        </p:txBody>
      </p:sp>
    </p:spTree>
    <p:extLst>
      <p:ext uri="{BB962C8B-B14F-4D97-AF65-F5344CB8AC3E}">
        <p14:creationId xmlns:p14="http://schemas.microsoft.com/office/powerpoint/2010/main" val="2490635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034839" y="4994905"/>
            <a:ext cx="2133600" cy="148595"/>
          </a:xfrm>
        </p:spPr>
        <p:txBody>
          <a:bodyPr/>
          <a:lstStyle/>
          <a:p>
            <a:fld id="{4CA37C95-3A7F-4C90-9D28-0B573484ACDD}" type="slidenum">
              <a:rPr lang="en-US" smtClean="0"/>
              <a:pPr/>
              <a:t>18</a:t>
            </a:fld>
            <a:endParaRPr lang="en-US" dirty="0"/>
          </a:p>
        </p:txBody>
      </p:sp>
      <p:sp>
        <p:nvSpPr>
          <p:cNvPr id="10" name="Title 5"/>
          <p:cNvSpPr txBox="1">
            <a:spLocks/>
          </p:cNvSpPr>
          <p:nvPr/>
        </p:nvSpPr>
        <p:spPr>
          <a:xfrm>
            <a:off x="336500" y="103525"/>
            <a:ext cx="7454190" cy="452432"/>
          </a:xfrm>
          <a:prstGeom prst="rect">
            <a:avLst/>
          </a:prstGeom>
        </p:spPr>
        <p:txBody>
          <a:bodyPr/>
          <a:lstStyle>
            <a:lvl1pPr algn="l" defTabSz="914400" rtl="0" eaLnBrk="1" latinLnBrk="0" hangingPunct="1">
              <a:lnSpc>
                <a:spcPct val="90000"/>
              </a:lnSpc>
              <a:spcBef>
                <a:spcPct val="0"/>
              </a:spcBef>
              <a:buNone/>
              <a:defRPr sz="2400" b="0" kern="1200" spc="0" baseline="0">
                <a:gradFill>
                  <a:gsLst>
                    <a:gs pos="21239">
                      <a:srgbClr val="000000"/>
                    </a:gs>
                    <a:gs pos="42000">
                      <a:srgbClr val="000000"/>
                    </a:gs>
                  </a:gsLst>
                  <a:lin ang="5400000" scaled="0"/>
                </a:gradFill>
                <a:latin typeface="Segoe UI Light" panose="020B0502040204020203" pitchFamily="34" charset="0"/>
                <a:ea typeface="+mj-ea"/>
                <a:cs typeface="Arial" panose="020B0604020202020204" pitchFamily="34" charset="0"/>
              </a:defRPr>
            </a:lvl1pPr>
          </a:lstStyle>
          <a:p>
            <a:pPr>
              <a:spcBef>
                <a:spcPts val="1200"/>
              </a:spcBef>
              <a:buClr>
                <a:srgbClr val="CC0000"/>
              </a:buClr>
              <a:buSzPct val="110000"/>
            </a:pPr>
            <a:r>
              <a:rPr lang="en-US" b="1" dirty="0">
                <a:solidFill>
                  <a:srgbClr val="00B0F0"/>
                </a:solidFill>
                <a:latin typeface="Segoe UI" panose="020B0502040204020203" pitchFamily="34" charset="0"/>
                <a:ea typeface="+mn-ea"/>
                <a:cs typeface="Segoe UI" panose="020B0502040204020203" pitchFamily="34" charset="0"/>
              </a:rPr>
              <a:t>Cost Functions</a:t>
            </a:r>
          </a:p>
        </p:txBody>
      </p:sp>
      <p:sp>
        <p:nvSpPr>
          <p:cNvPr id="42" name="Rectangle 41"/>
          <p:cNvSpPr/>
          <p:nvPr/>
        </p:nvSpPr>
        <p:spPr>
          <a:xfrm>
            <a:off x="474677" y="880433"/>
            <a:ext cx="8001413" cy="3139321"/>
          </a:xfrm>
          <a:prstGeom prst="rect">
            <a:avLst/>
          </a:prstGeom>
        </p:spPr>
        <p:txBody>
          <a:bodyPr wrap="square">
            <a:spAutoFit/>
          </a:bodyPr>
          <a:lstStyle/>
          <a:p>
            <a:r>
              <a:rPr lang="en-US" dirty="0"/>
              <a:t>Quantify output we are getting from a neuron to what we want from a neuron</a:t>
            </a:r>
          </a:p>
          <a:p>
            <a:endParaRPr lang="en-US" dirty="0"/>
          </a:p>
          <a:p>
            <a:r>
              <a:rPr lang="en-US" dirty="0"/>
              <a:t>Quadratic Cost Function  =  C = summation(y-a)^2/n </a:t>
            </a:r>
            <a:r>
              <a:rPr lang="mr-IN" dirty="0"/>
              <a:t>–</a:t>
            </a:r>
            <a:r>
              <a:rPr lang="en-US" dirty="0"/>
              <a:t> Also known as MSE </a:t>
            </a:r>
            <a:r>
              <a:rPr lang="mr-IN" dirty="0"/>
              <a:t>–</a:t>
            </a:r>
            <a:r>
              <a:rPr lang="en-US" dirty="0"/>
              <a:t> Learning</a:t>
            </a:r>
          </a:p>
          <a:p>
            <a:r>
              <a:rPr lang="en-US" dirty="0"/>
              <a:t>Happens very slowly so with a lot of neurons it becomes too slow for the network to learn</a:t>
            </a:r>
          </a:p>
          <a:p>
            <a:endParaRPr lang="en-US" dirty="0"/>
          </a:p>
          <a:p>
            <a:r>
              <a:rPr lang="en-US" dirty="0"/>
              <a:t>Cross Entropy </a:t>
            </a:r>
            <a:r>
              <a:rPr lang="mr-IN" dirty="0"/>
              <a:t>–</a:t>
            </a:r>
            <a:r>
              <a:rPr lang="en-US" dirty="0"/>
              <a:t> Higher the difference, faster it learns when we take a derivative of this cross entropy value. Two types – </a:t>
            </a:r>
          </a:p>
          <a:p>
            <a:pPr lvl="1"/>
            <a:r>
              <a:rPr lang="en-US" dirty="0"/>
              <a:t>Binary Cross Entropy</a:t>
            </a:r>
          </a:p>
          <a:p>
            <a:pPr lvl="1"/>
            <a:endParaRPr lang="en-US" dirty="0"/>
          </a:p>
        </p:txBody>
      </p:sp>
    </p:spTree>
    <p:extLst>
      <p:ext uri="{BB962C8B-B14F-4D97-AF65-F5344CB8AC3E}">
        <p14:creationId xmlns:p14="http://schemas.microsoft.com/office/powerpoint/2010/main" val="1543136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034839" y="4994905"/>
            <a:ext cx="2133600" cy="148595"/>
          </a:xfrm>
        </p:spPr>
        <p:txBody>
          <a:bodyPr/>
          <a:lstStyle/>
          <a:p>
            <a:fld id="{4CA37C95-3A7F-4C90-9D28-0B573484ACDD}" type="slidenum">
              <a:rPr lang="en-US" smtClean="0"/>
              <a:pPr/>
              <a:t>19</a:t>
            </a:fld>
            <a:endParaRPr lang="en-US" dirty="0"/>
          </a:p>
        </p:txBody>
      </p:sp>
      <p:sp>
        <p:nvSpPr>
          <p:cNvPr id="10" name="Title 5"/>
          <p:cNvSpPr txBox="1">
            <a:spLocks/>
          </p:cNvSpPr>
          <p:nvPr/>
        </p:nvSpPr>
        <p:spPr>
          <a:xfrm>
            <a:off x="336500" y="103525"/>
            <a:ext cx="7454190" cy="452432"/>
          </a:xfrm>
          <a:prstGeom prst="rect">
            <a:avLst/>
          </a:prstGeom>
        </p:spPr>
        <p:txBody>
          <a:bodyPr/>
          <a:lstStyle>
            <a:lvl1pPr algn="l" defTabSz="914400" rtl="0" eaLnBrk="1" latinLnBrk="0" hangingPunct="1">
              <a:lnSpc>
                <a:spcPct val="90000"/>
              </a:lnSpc>
              <a:spcBef>
                <a:spcPct val="0"/>
              </a:spcBef>
              <a:buNone/>
              <a:defRPr sz="2400" b="0" kern="1200" spc="0" baseline="0">
                <a:gradFill>
                  <a:gsLst>
                    <a:gs pos="21239">
                      <a:srgbClr val="000000"/>
                    </a:gs>
                    <a:gs pos="42000">
                      <a:srgbClr val="000000"/>
                    </a:gs>
                  </a:gsLst>
                  <a:lin ang="5400000" scaled="0"/>
                </a:gradFill>
                <a:latin typeface="Segoe UI Light" panose="020B0502040204020203" pitchFamily="34" charset="0"/>
                <a:ea typeface="+mj-ea"/>
                <a:cs typeface="Arial" panose="020B0604020202020204" pitchFamily="34" charset="0"/>
              </a:defRPr>
            </a:lvl1pPr>
          </a:lstStyle>
          <a:p>
            <a:pPr>
              <a:spcBef>
                <a:spcPts val="1200"/>
              </a:spcBef>
              <a:buClr>
                <a:srgbClr val="CC0000"/>
              </a:buClr>
              <a:buSzPct val="110000"/>
            </a:pPr>
            <a:r>
              <a:rPr lang="en-US" b="1" dirty="0">
                <a:solidFill>
                  <a:srgbClr val="00B0F0"/>
                </a:solidFill>
                <a:latin typeface="Segoe UI" panose="020B0502040204020203" pitchFamily="34" charset="0"/>
                <a:ea typeface="+mn-ea"/>
                <a:cs typeface="Segoe UI" panose="020B0502040204020203" pitchFamily="34" charset="0"/>
              </a:rPr>
              <a:t>Gradient Descent and Back Propagation</a:t>
            </a:r>
          </a:p>
        </p:txBody>
      </p:sp>
      <p:cxnSp>
        <p:nvCxnSpPr>
          <p:cNvPr id="5" name="Straight Arrow Connector 4"/>
          <p:cNvCxnSpPr/>
          <p:nvPr/>
        </p:nvCxnSpPr>
        <p:spPr>
          <a:xfrm flipH="1" flipV="1">
            <a:off x="858740" y="962108"/>
            <a:ext cx="1" cy="2210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858740" y="3172571"/>
            <a:ext cx="2526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1709" y="2980845"/>
            <a:ext cx="298480" cy="313932"/>
          </a:xfrm>
          <a:prstGeom prst="rect">
            <a:avLst/>
          </a:prstGeom>
          <a:noFill/>
        </p:spPr>
        <p:txBody>
          <a:bodyPr wrap="none" rtlCol="0">
            <a:spAutoFit/>
          </a:bodyPr>
          <a:lstStyle/>
          <a:p>
            <a:pPr>
              <a:lnSpc>
                <a:spcPct val="90000"/>
              </a:lnSpc>
              <a:spcBef>
                <a:spcPts val="1200"/>
              </a:spcBef>
              <a:buClr>
                <a:srgbClr val="CC0000"/>
              </a:buClr>
              <a:buSzPct val="110000"/>
            </a:pPr>
            <a:r>
              <a:rPr lang="en-US" sz="1600">
                <a:gradFill>
                  <a:gsLst>
                    <a:gs pos="0">
                      <a:schemeClr val="tx1"/>
                    </a:gs>
                    <a:gs pos="98000">
                      <a:schemeClr val="tx1"/>
                    </a:gs>
                  </a:gsLst>
                  <a:lin ang="5400000" scaled="0"/>
                </a:gradFill>
                <a:latin typeface="Arial" panose="020B0604020202020204" pitchFamily="34" charset="0"/>
                <a:cs typeface="Arial" panose="020B0604020202020204" pitchFamily="34" charset="0"/>
              </a:rPr>
              <a:t>0</a:t>
            </a: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p:txBody>
      </p:sp>
      <p:sp>
        <p:nvSpPr>
          <p:cNvPr id="13" name="TextBox 12"/>
          <p:cNvSpPr txBox="1"/>
          <p:nvPr/>
        </p:nvSpPr>
        <p:spPr>
          <a:xfrm>
            <a:off x="508062" y="1686813"/>
            <a:ext cx="332142" cy="313932"/>
          </a:xfrm>
          <a:prstGeom prst="rect">
            <a:avLst/>
          </a:prstGeom>
          <a:noFill/>
        </p:spPr>
        <p:txBody>
          <a:bodyPr wrap="non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C</a:t>
            </a:r>
          </a:p>
        </p:txBody>
      </p:sp>
      <p:sp>
        <p:nvSpPr>
          <p:cNvPr id="14" name="Rectangle 13"/>
          <p:cNvSpPr/>
          <p:nvPr/>
        </p:nvSpPr>
        <p:spPr>
          <a:xfrm>
            <a:off x="949723" y="3179270"/>
            <a:ext cx="3749744" cy="369332"/>
          </a:xfrm>
          <a:prstGeom prst="rect">
            <a:avLst/>
          </a:prstGeom>
        </p:spPr>
        <p:txBody>
          <a:bodyPr wrap="none">
            <a:spAutoFit/>
          </a:bodyPr>
          <a:lstStyle/>
          <a:p>
            <a:r>
              <a:rPr lang="en-US" dirty="0"/>
              <a:t>P(weight or </a:t>
            </a:r>
            <a:r>
              <a:rPr lang="en-US"/>
              <a:t>bias between neurons)</a:t>
            </a:r>
            <a:endParaRPr lang="en-US" dirty="0"/>
          </a:p>
        </p:txBody>
      </p:sp>
      <p:sp>
        <p:nvSpPr>
          <p:cNvPr id="2" name="Freeform 1"/>
          <p:cNvSpPr/>
          <p:nvPr/>
        </p:nvSpPr>
        <p:spPr>
          <a:xfrm>
            <a:off x="1001864" y="1105231"/>
            <a:ext cx="2274096" cy="1304014"/>
          </a:xfrm>
          <a:custGeom>
            <a:avLst/>
            <a:gdLst>
              <a:gd name="connsiteX0" fmla="*/ 0 w 2274096"/>
              <a:gd name="connsiteY0" fmla="*/ 55659 h 1304014"/>
              <a:gd name="connsiteX1" fmla="*/ 15903 w 2274096"/>
              <a:gd name="connsiteY1" fmla="*/ 135172 h 1304014"/>
              <a:gd name="connsiteX2" fmla="*/ 39757 w 2274096"/>
              <a:gd name="connsiteY2" fmla="*/ 190832 h 1304014"/>
              <a:gd name="connsiteX3" fmla="*/ 47708 w 2274096"/>
              <a:gd name="connsiteY3" fmla="*/ 214686 h 1304014"/>
              <a:gd name="connsiteX4" fmla="*/ 79513 w 2274096"/>
              <a:gd name="connsiteY4" fmla="*/ 286247 h 1304014"/>
              <a:gd name="connsiteX5" fmla="*/ 87465 w 2274096"/>
              <a:gd name="connsiteY5" fmla="*/ 326004 h 1304014"/>
              <a:gd name="connsiteX6" fmla="*/ 103367 w 2274096"/>
              <a:gd name="connsiteY6" fmla="*/ 357809 h 1304014"/>
              <a:gd name="connsiteX7" fmla="*/ 135173 w 2274096"/>
              <a:gd name="connsiteY7" fmla="*/ 429371 h 1304014"/>
              <a:gd name="connsiteX8" fmla="*/ 159026 w 2274096"/>
              <a:gd name="connsiteY8" fmla="*/ 492981 h 1304014"/>
              <a:gd name="connsiteX9" fmla="*/ 174929 w 2274096"/>
              <a:gd name="connsiteY9" fmla="*/ 532738 h 1304014"/>
              <a:gd name="connsiteX10" fmla="*/ 182880 w 2274096"/>
              <a:gd name="connsiteY10" fmla="*/ 556592 h 1304014"/>
              <a:gd name="connsiteX11" fmla="*/ 214686 w 2274096"/>
              <a:gd name="connsiteY11" fmla="*/ 620202 h 1304014"/>
              <a:gd name="connsiteX12" fmla="*/ 222637 w 2274096"/>
              <a:gd name="connsiteY12" fmla="*/ 644056 h 1304014"/>
              <a:gd name="connsiteX13" fmla="*/ 254442 w 2274096"/>
              <a:gd name="connsiteY13" fmla="*/ 715618 h 1304014"/>
              <a:gd name="connsiteX14" fmla="*/ 278296 w 2274096"/>
              <a:gd name="connsiteY14" fmla="*/ 779228 h 1304014"/>
              <a:gd name="connsiteX15" fmla="*/ 294199 w 2274096"/>
              <a:gd name="connsiteY15" fmla="*/ 803082 h 1304014"/>
              <a:gd name="connsiteX16" fmla="*/ 302150 w 2274096"/>
              <a:gd name="connsiteY16" fmla="*/ 826936 h 1304014"/>
              <a:gd name="connsiteX17" fmla="*/ 318053 w 2274096"/>
              <a:gd name="connsiteY17" fmla="*/ 850790 h 1304014"/>
              <a:gd name="connsiteX18" fmla="*/ 349858 w 2274096"/>
              <a:gd name="connsiteY18" fmla="*/ 914400 h 1304014"/>
              <a:gd name="connsiteX19" fmla="*/ 373712 w 2274096"/>
              <a:gd name="connsiteY19" fmla="*/ 962108 h 1304014"/>
              <a:gd name="connsiteX20" fmla="*/ 381663 w 2274096"/>
              <a:gd name="connsiteY20" fmla="*/ 985962 h 1304014"/>
              <a:gd name="connsiteX21" fmla="*/ 429371 w 2274096"/>
              <a:gd name="connsiteY21" fmla="*/ 1033670 h 1304014"/>
              <a:gd name="connsiteX22" fmla="*/ 453225 w 2274096"/>
              <a:gd name="connsiteY22" fmla="*/ 1065475 h 1304014"/>
              <a:gd name="connsiteX23" fmla="*/ 500933 w 2274096"/>
              <a:gd name="connsiteY23" fmla="*/ 1097280 h 1304014"/>
              <a:gd name="connsiteX24" fmla="*/ 524786 w 2274096"/>
              <a:gd name="connsiteY24" fmla="*/ 1113183 h 1304014"/>
              <a:gd name="connsiteX25" fmla="*/ 572494 w 2274096"/>
              <a:gd name="connsiteY25" fmla="*/ 1144988 h 1304014"/>
              <a:gd name="connsiteX26" fmla="*/ 596348 w 2274096"/>
              <a:gd name="connsiteY26" fmla="*/ 1160891 h 1304014"/>
              <a:gd name="connsiteX27" fmla="*/ 620202 w 2274096"/>
              <a:gd name="connsiteY27" fmla="*/ 1168842 h 1304014"/>
              <a:gd name="connsiteX28" fmla="*/ 667910 w 2274096"/>
              <a:gd name="connsiteY28" fmla="*/ 1192696 h 1304014"/>
              <a:gd name="connsiteX29" fmla="*/ 691764 w 2274096"/>
              <a:gd name="connsiteY29" fmla="*/ 1208599 h 1304014"/>
              <a:gd name="connsiteX30" fmla="*/ 723569 w 2274096"/>
              <a:gd name="connsiteY30" fmla="*/ 1216550 h 1304014"/>
              <a:gd name="connsiteX31" fmla="*/ 771277 w 2274096"/>
              <a:gd name="connsiteY31" fmla="*/ 1232452 h 1304014"/>
              <a:gd name="connsiteX32" fmla="*/ 818985 w 2274096"/>
              <a:gd name="connsiteY32" fmla="*/ 1248355 h 1304014"/>
              <a:gd name="connsiteX33" fmla="*/ 842839 w 2274096"/>
              <a:gd name="connsiteY33" fmla="*/ 1256306 h 1304014"/>
              <a:gd name="connsiteX34" fmla="*/ 866693 w 2274096"/>
              <a:gd name="connsiteY34" fmla="*/ 1272209 h 1304014"/>
              <a:gd name="connsiteX35" fmla="*/ 914400 w 2274096"/>
              <a:gd name="connsiteY35" fmla="*/ 1288112 h 1304014"/>
              <a:gd name="connsiteX36" fmla="*/ 985962 w 2274096"/>
              <a:gd name="connsiteY36" fmla="*/ 1304014 h 1304014"/>
              <a:gd name="connsiteX37" fmla="*/ 1311966 w 2274096"/>
              <a:gd name="connsiteY37" fmla="*/ 1280160 h 1304014"/>
              <a:gd name="connsiteX38" fmla="*/ 1367625 w 2274096"/>
              <a:gd name="connsiteY38" fmla="*/ 1264258 h 1304014"/>
              <a:gd name="connsiteX39" fmla="*/ 1415333 w 2274096"/>
              <a:gd name="connsiteY39" fmla="*/ 1248355 h 1304014"/>
              <a:gd name="connsiteX40" fmla="*/ 1439186 w 2274096"/>
              <a:gd name="connsiteY40" fmla="*/ 1240404 h 1304014"/>
              <a:gd name="connsiteX41" fmla="*/ 1510748 w 2274096"/>
              <a:gd name="connsiteY41" fmla="*/ 1200647 h 1304014"/>
              <a:gd name="connsiteX42" fmla="*/ 1542553 w 2274096"/>
              <a:gd name="connsiteY42" fmla="*/ 1176793 h 1304014"/>
              <a:gd name="connsiteX43" fmla="*/ 1582310 w 2274096"/>
              <a:gd name="connsiteY43" fmla="*/ 1152939 h 1304014"/>
              <a:gd name="connsiteX44" fmla="*/ 1622066 w 2274096"/>
              <a:gd name="connsiteY44" fmla="*/ 1121134 h 1304014"/>
              <a:gd name="connsiteX45" fmla="*/ 1661823 w 2274096"/>
              <a:gd name="connsiteY45" fmla="*/ 1097280 h 1304014"/>
              <a:gd name="connsiteX46" fmla="*/ 1685677 w 2274096"/>
              <a:gd name="connsiteY46" fmla="*/ 1073426 h 1304014"/>
              <a:gd name="connsiteX47" fmla="*/ 1725433 w 2274096"/>
              <a:gd name="connsiteY47" fmla="*/ 1041621 h 1304014"/>
              <a:gd name="connsiteX48" fmla="*/ 1749287 w 2274096"/>
              <a:gd name="connsiteY48" fmla="*/ 1017767 h 1304014"/>
              <a:gd name="connsiteX49" fmla="*/ 1789044 w 2274096"/>
              <a:gd name="connsiteY49" fmla="*/ 985962 h 1304014"/>
              <a:gd name="connsiteX50" fmla="*/ 1844703 w 2274096"/>
              <a:gd name="connsiteY50" fmla="*/ 914400 h 1304014"/>
              <a:gd name="connsiteX51" fmla="*/ 1884459 w 2274096"/>
              <a:gd name="connsiteY51" fmla="*/ 874644 h 1304014"/>
              <a:gd name="connsiteX52" fmla="*/ 1900362 w 2274096"/>
              <a:gd name="connsiteY52" fmla="*/ 842839 h 1304014"/>
              <a:gd name="connsiteX53" fmla="*/ 1948070 w 2274096"/>
              <a:gd name="connsiteY53" fmla="*/ 779228 h 1304014"/>
              <a:gd name="connsiteX54" fmla="*/ 1995778 w 2274096"/>
              <a:gd name="connsiteY54" fmla="*/ 715618 h 1304014"/>
              <a:gd name="connsiteX55" fmla="*/ 2035534 w 2274096"/>
              <a:gd name="connsiteY55" fmla="*/ 644056 h 1304014"/>
              <a:gd name="connsiteX56" fmla="*/ 2051437 w 2274096"/>
              <a:gd name="connsiteY56" fmla="*/ 620202 h 1304014"/>
              <a:gd name="connsiteX57" fmla="*/ 2075291 w 2274096"/>
              <a:gd name="connsiteY57" fmla="*/ 556592 h 1304014"/>
              <a:gd name="connsiteX58" fmla="*/ 2091193 w 2274096"/>
              <a:gd name="connsiteY58" fmla="*/ 532738 h 1304014"/>
              <a:gd name="connsiteX59" fmla="*/ 2107096 w 2274096"/>
              <a:gd name="connsiteY59" fmla="*/ 500932 h 1304014"/>
              <a:gd name="connsiteX60" fmla="*/ 2115047 w 2274096"/>
              <a:gd name="connsiteY60" fmla="*/ 469127 h 1304014"/>
              <a:gd name="connsiteX61" fmla="*/ 2130950 w 2274096"/>
              <a:gd name="connsiteY61" fmla="*/ 437322 h 1304014"/>
              <a:gd name="connsiteX62" fmla="*/ 2146853 w 2274096"/>
              <a:gd name="connsiteY62" fmla="*/ 397566 h 1304014"/>
              <a:gd name="connsiteX63" fmla="*/ 2162755 w 2274096"/>
              <a:gd name="connsiteY63" fmla="*/ 365760 h 1304014"/>
              <a:gd name="connsiteX64" fmla="*/ 2170706 w 2274096"/>
              <a:gd name="connsiteY64" fmla="*/ 333955 h 1304014"/>
              <a:gd name="connsiteX65" fmla="*/ 2194560 w 2274096"/>
              <a:gd name="connsiteY65" fmla="*/ 278296 h 1304014"/>
              <a:gd name="connsiteX66" fmla="*/ 2202512 w 2274096"/>
              <a:gd name="connsiteY66" fmla="*/ 246491 h 1304014"/>
              <a:gd name="connsiteX67" fmla="*/ 2226366 w 2274096"/>
              <a:gd name="connsiteY67" fmla="*/ 190832 h 1304014"/>
              <a:gd name="connsiteX68" fmla="*/ 2234317 w 2274096"/>
              <a:gd name="connsiteY68" fmla="*/ 159026 h 1304014"/>
              <a:gd name="connsiteX69" fmla="*/ 2258171 w 2274096"/>
              <a:gd name="connsiteY69" fmla="*/ 87465 h 1304014"/>
              <a:gd name="connsiteX70" fmla="*/ 2266122 w 2274096"/>
              <a:gd name="connsiteY70" fmla="*/ 63611 h 1304014"/>
              <a:gd name="connsiteX71" fmla="*/ 2274073 w 2274096"/>
              <a:gd name="connsiteY71" fmla="*/ 0 h 130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274096" h="1304014">
                <a:moveTo>
                  <a:pt x="0" y="55659"/>
                </a:moveTo>
                <a:cubicBezTo>
                  <a:pt x="5301" y="82163"/>
                  <a:pt x="9825" y="108835"/>
                  <a:pt x="15903" y="135172"/>
                </a:cubicBezTo>
                <a:cubicBezTo>
                  <a:pt x="22120" y="162110"/>
                  <a:pt x="27860" y="163071"/>
                  <a:pt x="39757" y="190832"/>
                </a:cubicBezTo>
                <a:cubicBezTo>
                  <a:pt x="43059" y="198536"/>
                  <a:pt x="44765" y="206838"/>
                  <a:pt x="47708" y="214686"/>
                </a:cubicBezTo>
                <a:cubicBezTo>
                  <a:pt x="62934" y="255289"/>
                  <a:pt x="61446" y="250112"/>
                  <a:pt x="79513" y="286247"/>
                </a:cubicBezTo>
                <a:cubicBezTo>
                  <a:pt x="82164" y="299499"/>
                  <a:pt x="83191" y="313183"/>
                  <a:pt x="87465" y="326004"/>
                </a:cubicBezTo>
                <a:cubicBezTo>
                  <a:pt x="91213" y="337249"/>
                  <a:pt x="98553" y="346978"/>
                  <a:pt x="103367" y="357809"/>
                </a:cubicBezTo>
                <a:cubicBezTo>
                  <a:pt x="143966" y="449157"/>
                  <a:pt x="96034" y="351095"/>
                  <a:pt x="135173" y="429371"/>
                </a:cubicBezTo>
                <a:cubicBezTo>
                  <a:pt x="148736" y="483625"/>
                  <a:pt x="135268" y="439524"/>
                  <a:pt x="159026" y="492981"/>
                </a:cubicBezTo>
                <a:cubicBezTo>
                  <a:pt x="164823" y="506024"/>
                  <a:pt x="169917" y="519374"/>
                  <a:pt x="174929" y="532738"/>
                </a:cubicBezTo>
                <a:cubicBezTo>
                  <a:pt x="177872" y="540586"/>
                  <a:pt x="179412" y="548962"/>
                  <a:pt x="182880" y="556592"/>
                </a:cubicBezTo>
                <a:cubicBezTo>
                  <a:pt x="192690" y="578173"/>
                  <a:pt x="207190" y="597712"/>
                  <a:pt x="214686" y="620202"/>
                </a:cubicBezTo>
                <a:cubicBezTo>
                  <a:pt x="217336" y="628153"/>
                  <a:pt x="219336" y="636352"/>
                  <a:pt x="222637" y="644056"/>
                </a:cubicBezTo>
                <a:cubicBezTo>
                  <a:pt x="258778" y="728388"/>
                  <a:pt x="217452" y="616976"/>
                  <a:pt x="254442" y="715618"/>
                </a:cubicBezTo>
                <a:cubicBezTo>
                  <a:pt x="264766" y="743150"/>
                  <a:pt x="262924" y="748485"/>
                  <a:pt x="278296" y="779228"/>
                </a:cubicBezTo>
                <a:cubicBezTo>
                  <a:pt x="282570" y="787775"/>
                  <a:pt x="288898" y="795131"/>
                  <a:pt x="294199" y="803082"/>
                </a:cubicBezTo>
                <a:cubicBezTo>
                  <a:pt x="296849" y="811033"/>
                  <a:pt x="298402" y="819439"/>
                  <a:pt x="302150" y="826936"/>
                </a:cubicBezTo>
                <a:cubicBezTo>
                  <a:pt x="306424" y="835483"/>
                  <a:pt x="314289" y="842006"/>
                  <a:pt x="318053" y="850790"/>
                </a:cubicBezTo>
                <a:cubicBezTo>
                  <a:pt x="347828" y="920264"/>
                  <a:pt x="296879" y="843762"/>
                  <a:pt x="349858" y="914400"/>
                </a:cubicBezTo>
                <a:cubicBezTo>
                  <a:pt x="369843" y="974357"/>
                  <a:pt x="342884" y="900453"/>
                  <a:pt x="373712" y="962108"/>
                </a:cubicBezTo>
                <a:cubicBezTo>
                  <a:pt x="377460" y="969605"/>
                  <a:pt x="376517" y="979346"/>
                  <a:pt x="381663" y="985962"/>
                </a:cubicBezTo>
                <a:cubicBezTo>
                  <a:pt x="395470" y="1003714"/>
                  <a:pt x="415877" y="1015678"/>
                  <a:pt x="429371" y="1033670"/>
                </a:cubicBezTo>
                <a:cubicBezTo>
                  <a:pt x="437322" y="1044272"/>
                  <a:pt x="443320" y="1056671"/>
                  <a:pt x="453225" y="1065475"/>
                </a:cubicBezTo>
                <a:cubicBezTo>
                  <a:pt x="467510" y="1078173"/>
                  <a:pt x="485030" y="1086678"/>
                  <a:pt x="500933" y="1097280"/>
                </a:cubicBezTo>
                <a:lnTo>
                  <a:pt x="524786" y="1113183"/>
                </a:lnTo>
                <a:lnTo>
                  <a:pt x="572494" y="1144988"/>
                </a:lnTo>
                <a:cubicBezTo>
                  <a:pt x="580445" y="1150289"/>
                  <a:pt x="587282" y="1157869"/>
                  <a:pt x="596348" y="1160891"/>
                </a:cubicBezTo>
                <a:lnTo>
                  <a:pt x="620202" y="1168842"/>
                </a:lnTo>
                <a:cubicBezTo>
                  <a:pt x="688565" y="1214418"/>
                  <a:pt x="602070" y="1159776"/>
                  <a:pt x="667910" y="1192696"/>
                </a:cubicBezTo>
                <a:cubicBezTo>
                  <a:pt x="676457" y="1196970"/>
                  <a:pt x="682980" y="1204835"/>
                  <a:pt x="691764" y="1208599"/>
                </a:cubicBezTo>
                <a:cubicBezTo>
                  <a:pt x="701808" y="1212904"/>
                  <a:pt x="713102" y="1213410"/>
                  <a:pt x="723569" y="1216550"/>
                </a:cubicBezTo>
                <a:cubicBezTo>
                  <a:pt x="739625" y="1221367"/>
                  <a:pt x="755374" y="1227151"/>
                  <a:pt x="771277" y="1232452"/>
                </a:cubicBezTo>
                <a:lnTo>
                  <a:pt x="818985" y="1248355"/>
                </a:lnTo>
                <a:lnTo>
                  <a:pt x="842839" y="1256306"/>
                </a:lnTo>
                <a:cubicBezTo>
                  <a:pt x="850790" y="1261607"/>
                  <a:pt x="857960" y="1268328"/>
                  <a:pt x="866693" y="1272209"/>
                </a:cubicBezTo>
                <a:cubicBezTo>
                  <a:pt x="882011" y="1279017"/>
                  <a:pt x="898498" y="1282811"/>
                  <a:pt x="914400" y="1288112"/>
                </a:cubicBezTo>
                <a:cubicBezTo>
                  <a:pt x="953544" y="1301160"/>
                  <a:pt x="929995" y="1294687"/>
                  <a:pt x="985962" y="1304014"/>
                </a:cubicBezTo>
                <a:cubicBezTo>
                  <a:pt x="1043808" y="1302148"/>
                  <a:pt x="1222752" y="1309898"/>
                  <a:pt x="1311966" y="1280160"/>
                </a:cubicBezTo>
                <a:cubicBezTo>
                  <a:pt x="1392138" y="1253436"/>
                  <a:pt x="1267771" y="1294214"/>
                  <a:pt x="1367625" y="1264258"/>
                </a:cubicBezTo>
                <a:cubicBezTo>
                  <a:pt x="1383681" y="1259441"/>
                  <a:pt x="1399430" y="1253656"/>
                  <a:pt x="1415333" y="1248355"/>
                </a:cubicBezTo>
                <a:cubicBezTo>
                  <a:pt x="1423284" y="1245705"/>
                  <a:pt x="1431690" y="1244152"/>
                  <a:pt x="1439186" y="1240404"/>
                </a:cubicBezTo>
                <a:cubicBezTo>
                  <a:pt x="1469501" y="1225247"/>
                  <a:pt x="1480795" y="1220616"/>
                  <a:pt x="1510748" y="1200647"/>
                </a:cubicBezTo>
                <a:cubicBezTo>
                  <a:pt x="1521774" y="1193296"/>
                  <a:pt x="1531527" y="1184144"/>
                  <a:pt x="1542553" y="1176793"/>
                </a:cubicBezTo>
                <a:cubicBezTo>
                  <a:pt x="1555412" y="1168220"/>
                  <a:pt x="1569649" y="1161802"/>
                  <a:pt x="1582310" y="1152939"/>
                </a:cubicBezTo>
                <a:cubicBezTo>
                  <a:pt x="1596213" y="1143207"/>
                  <a:pt x="1608163" y="1130866"/>
                  <a:pt x="1622066" y="1121134"/>
                </a:cubicBezTo>
                <a:cubicBezTo>
                  <a:pt x="1634727" y="1112271"/>
                  <a:pt x="1649459" y="1106553"/>
                  <a:pt x="1661823" y="1097280"/>
                </a:cubicBezTo>
                <a:cubicBezTo>
                  <a:pt x="1670819" y="1090533"/>
                  <a:pt x="1677214" y="1080831"/>
                  <a:pt x="1685677" y="1073426"/>
                </a:cubicBezTo>
                <a:cubicBezTo>
                  <a:pt x="1698449" y="1062251"/>
                  <a:pt x="1712661" y="1052796"/>
                  <a:pt x="1725433" y="1041621"/>
                </a:cubicBezTo>
                <a:cubicBezTo>
                  <a:pt x="1733896" y="1034216"/>
                  <a:pt x="1740824" y="1025172"/>
                  <a:pt x="1749287" y="1017767"/>
                </a:cubicBezTo>
                <a:cubicBezTo>
                  <a:pt x="1762059" y="1006591"/>
                  <a:pt x="1777533" y="998432"/>
                  <a:pt x="1789044" y="985962"/>
                </a:cubicBezTo>
                <a:cubicBezTo>
                  <a:pt x="1809541" y="963757"/>
                  <a:pt x="1823334" y="935769"/>
                  <a:pt x="1844703" y="914400"/>
                </a:cubicBezTo>
                <a:cubicBezTo>
                  <a:pt x="1857955" y="901148"/>
                  <a:pt x="1872953" y="889437"/>
                  <a:pt x="1884459" y="874644"/>
                </a:cubicBezTo>
                <a:cubicBezTo>
                  <a:pt x="1891736" y="865288"/>
                  <a:pt x="1893787" y="852701"/>
                  <a:pt x="1900362" y="842839"/>
                </a:cubicBezTo>
                <a:cubicBezTo>
                  <a:pt x="1915064" y="820786"/>
                  <a:pt x="1933368" y="801281"/>
                  <a:pt x="1948070" y="779228"/>
                </a:cubicBezTo>
                <a:cubicBezTo>
                  <a:pt x="1973387" y="741253"/>
                  <a:pt x="1958003" y="762836"/>
                  <a:pt x="1995778" y="715618"/>
                </a:cubicBezTo>
                <a:cubicBezTo>
                  <a:pt x="2009773" y="673633"/>
                  <a:pt x="1999080" y="698737"/>
                  <a:pt x="2035534" y="644056"/>
                </a:cubicBezTo>
                <a:lnTo>
                  <a:pt x="2051437" y="620202"/>
                </a:lnTo>
                <a:cubicBezTo>
                  <a:pt x="2058320" y="599553"/>
                  <a:pt x="2065780" y="575614"/>
                  <a:pt x="2075291" y="556592"/>
                </a:cubicBezTo>
                <a:cubicBezTo>
                  <a:pt x="2079565" y="548045"/>
                  <a:pt x="2086452" y="541035"/>
                  <a:pt x="2091193" y="532738"/>
                </a:cubicBezTo>
                <a:cubicBezTo>
                  <a:pt x="2097074" y="522446"/>
                  <a:pt x="2101795" y="511534"/>
                  <a:pt x="2107096" y="500932"/>
                </a:cubicBezTo>
                <a:cubicBezTo>
                  <a:pt x="2109746" y="490330"/>
                  <a:pt x="2111210" y="479359"/>
                  <a:pt x="2115047" y="469127"/>
                </a:cubicBezTo>
                <a:cubicBezTo>
                  <a:pt x="2119209" y="458029"/>
                  <a:pt x="2126136" y="448153"/>
                  <a:pt x="2130950" y="437322"/>
                </a:cubicBezTo>
                <a:cubicBezTo>
                  <a:pt x="2136747" y="424279"/>
                  <a:pt x="2141056" y="410609"/>
                  <a:pt x="2146853" y="397566"/>
                </a:cubicBezTo>
                <a:cubicBezTo>
                  <a:pt x="2151667" y="386734"/>
                  <a:pt x="2158593" y="376859"/>
                  <a:pt x="2162755" y="365760"/>
                </a:cubicBezTo>
                <a:cubicBezTo>
                  <a:pt x="2166592" y="355528"/>
                  <a:pt x="2166971" y="344225"/>
                  <a:pt x="2170706" y="333955"/>
                </a:cubicBezTo>
                <a:cubicBezTo>
                  <a:pt x="2177604" y="314985"/>
                  <a:pt x="2187662" y="297266"/>
                  <a:pt x="2194560" y="278296"/>
                </a:cubicBezTo>
                <a:cubicBezTo>
                  <a:pt x="2198295" y="268026"/>
                  <a:pt x="2199510" y="256999"/>
                  <a:pt x="2202512" y="246491"/>
                </a:cubicBezTo>
                <a:cubicBezTo>
                  <a:pt x="2210313" y="219188"/>
                  <a:pt x="2212227" y="219108"/>
                  <a:pt x="2226366" y="190832"/>
                </a:cubicBezTo>
                <a:cubicBezTo>
                  <a:pt x="2229016" y="180230"/>
                  <a:pt x="2231177" y="169493"/>
                  <a:pt x="2234317" y="159026"/>
                </a:cubicBezTo>
                <a:cubicBezTo>
                  <a:pt x="2234339" y="158953"/>
                  <a:pt x="2254183" y="99428"/>
                  <a:pt x="2258171" y="87465"/>
                </a:cubicBezTo>
                <a:cubicBezTo>
                  <a:pt x="2260821" y="79514"/>
                  <a:pt x="2264744" y="71878"/>
                  <a:pt x="2266122" y="63611"/>
                </a:cubicBezTo>
                <a:cubicBezTo>
                  <a:pt x="2274944" y="10674"/>
                  <a:pt x="2274073" y="32025"/>
                  <a:pt x="2274073" y="0"/>
                </a:cubicBezTo>
              </a:path>
            </a:pathLst>
          </a:cu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solidFill>
                <a:schemeClr val="tx1"/>
              </a:solidFill>
            </a:endParaRPr>
          </a:p>
        </p:txBody>
      </p:sp>
      <p:cxnSp>
        <p:nvCxnSpPr>
          <p:cNvPr id="15" name="Straight Connector 14"/>
          <p:cNvCxnSpPr/>
          <p:nvPr/>
        </p:nvCxnSpPr>
        <p:spPr>
          <a:xfrm flipV="1">
            <a:off x="1987826" y="2067339"/>
            <a:ext cx="1033670" cy="5247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350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4493" y="62674"/>
            <a:ext cx="5915025" cy="480131"/>
          </a:xfrm>
        </p:spPr>
        <p:txBody>
          <a:bodyPr/>
          <a:lstStyle/>
          <a:p>
            <a:r>
              <a:rPr lang="en-US" b="1" dirty="0">
                <a:solidFill>
                  <a:schemeClr val="accent3">
                    <a:lumMod val="50000"/>
                  </a:schemeClr>
                </a:solidFill>
                <a:latin typeface="Lane - Narrow" panose="02000506020000020004" pitchFamily="2" charset="0"/>
              </a:rPr>
              <a:t>About Me</a:t>
            </a:r>
          </a:p>
        </p:txBody>
      </p:sp>
      <p:sp>
        <p:nvSpPr>
          <p:cNvPr id="3" name="Content Placeholder 2"/>
          <p:cNvSpPr>
            <a:spLocks noGrp="1"/>
          </p:cNvSpPr>
          <p:nvPr>
            <p:ph idx="1"/>
          </p:nvPr>
        </p:nvSpPr>
        <p:spPr>
          <a:xfrm>
            <a:off x="2168285" y="2285995"/>
            <a:ext cx="3109559" cy="1049597"/>
          </a:xfrm>
        </p:spPr>
        <p:txBody>
          <a:bodyPr>
            <a:normAutofit/>
          </a:bodyPr>
          <a:lstStyle/>
          <a:p>
            <a:pPr marL="0" indent="0">
              <a:buNone/>
            </a:pPr>
            <a:r>
              <a:rPr lang="en-US" sz="1650" dirty="0">
                <a:solidFill>
                  <a:schemeClr val="accent3">
                    <a:lumMod val="50000"/>
                  </a:schemeClr>
                </a:solidFill>
                <a:latin typeface="Lane - Narrow" panose="02000506020000020004" pitchFamily="2" charset="0"/>
              </a:rPr>
              <a:t>Co-Founder of Social Data Science</a:t>
            </a:r>
          </a:p>
          <a:p>
            <a:pPr marL="0" indent="0">
              <a:buNone/>
            </a:pPr>
            <a:r>
              <a:rPr lang="en-US" sz="1425" dirty="0">
                <a:solidFill>
                  <a:schemeClr val="accent3">
                    <a:lumMod val="50000"/>
                  </a:schemeClr>
                </a:solidFill>
                <a:latin typeface="Lane - Narrow" panose="02000506020000020004" pitchFamily="2" charset="0"/>
              </a:rPr>
              <a:t>Crowd-sourced Data Science for Nonprofits</a:t>
            </a:r>
            <a:endParaRPr lang="en-US" sz="1425" dirty="0"/>
          </a:p>
          <a:p>
            <a:pPr lvl="1"/>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1012" t="8404" r="11213" b="11625"/>
          <a:stretch/>
        </p:blipFill>
        <p:spPr>
          <a:xfrm>
            <a:off x="1340569" y="2285996"/>
            <a:ext cx="817561" cy="840452"/>
          </a:xfrm>
          <a:prstGeom prst="rect">
            <a:avLst/>
          </a:prstGeom>
        </p:spPr>
      </p:pic>
      <p:sp>
        <p:nvSpPr>
          <p:cNvPr id="8" name="Content Placeholder 2"/>
          <p:cNvSpPr txBox="1">
            <a:spLocks/>
          </p:cNvSpPr>
          <p:nvPr/>
        </p:nvSpPr>
        <p:spPr>
          <a:xfrm>
            <a:off x="2168285" y="1387309"/>
            <a:ext cx="3109559" cy="69708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800" b="1" dirty="0">
                <a:solidFill>
                  <a:schemeClr val="accent3">
                    <a:lumMod val="50000"/>
                  </a:schemeClr>
                </a:solidFill>
                <a:latin typeface="Lane - Narrow" panose="02000506020000020004" pitchFamily="2" charset="0"/>
              </a:rPr>
              <a:t> Advanced Analytics Consultant , Slalom</a:t>
            </a:r>
          </a:p>
          <a:p>
            <a:pPr marL="342900" lvl="1" indent="0">
              <a:buNone/>
            </a:pPr>
            <a:endParaRPr lang="en-US" sz="1500" b="1" dirty="0">
              <a:solidFill>
                <a:schemeClr val="accent3">
                  <a:lumMod val="50000"/>
                </a:schemeClr>
              </a:solidFill>
              <a:latin typeface="Lane - Narrow" panose="02000506020000020004" pitchFamily="2" charset="0"/>
            </a:endParaRPr>
          </a:p>
          <a:p>
            <a:pPr lvl="1"/>
            <a:endParaRPr lang="en-US" sz="1800" b="1" dirty="0"/>
          </a:p>
          <a:p>
            <a:pPr lvl="1"/>
            <a:endParaRPr lang="en-US" sz="1800" b="1" dirty="0"/>
          </a:p>
        </p:txBody>
      </p:sp>
      <p:sp>
        <p:nvSpPr>
          <p:cNvPr id="7" name="Rectangle 6"/>
          <p:cNvSpPr/>
          <p:nvPr/>
        </p:nvSpPr>
        <p:spPr>
          <a:xfrm>
            <a:off x="1238209" y="3434872"/>
            <a:ext cx="4101476" cy="1454244"/>
          </a:xfrm>
          <a:prstGeom prst="rect">
            <a:avLst/>
          </a:prstGeom>
        </p:spPr>
        <p:txBody>
          <a:bodyPr wrap="square">
            <a:spAutoFit/>
          </a:bodyPr>
          <a:lstStyle/>
          <a:p>
            <a:pPr algn="r"/>
            <a:endParaRPr lang="en-US" sz="1350" b="1" dirty="0"/>
          </a:p>
          <a:p>
            <a:pPr algn="r"/>
            <a:r>
              <a:rPr lang="en-US" sz="1500" b="1" dirty="0">
                <a:solidFill>
                  <a:schemeClr val="accent3">
                    <a:lumMod val="50000"/>
                  </a:schemeClr>
                </a:solidFill>
                <a:latin typeface="Lane - Narrow" panose="02000506020000020004" pitchFamily="2" charset="0"/>
                <a:hlinkClick r:id="rId3"/>
              </a:rPr>
              <a:t>https://www.linkedin.com/in/abhishekkroy</a:t>
            </a:r>
            <a:endParaRPr lang="en-US" sz="1500" b="1" dirty="0">
              <a:solidFill>
                <a:schemeClr val="accent3">
                  <a:lumMod val="50000"/>
                </a:schemeClr>
              </a:solidFill>
              <a:latin typeface="Lane - Narrow" panose="02000506020000020004" pitchFamily="2" charset="0"/>
            </a:endParaRPr>
          </a:p>
          <a:p>
            <a:pPr algn="r"/>
            <a:endParaRPr lang="en-US" sz="1500" b="1" dirty="0">
              <a:solidFill>
                <a:schemeClr val="accent3">
                  <a:lumMod val="50000"/>
                </a:schemeClr>
              </a:solidFill>
              <a:latin typeface="Lane - Narrow" panose="02000506020000020004" pitchFamily="2" charset="0"/>
            </a:endParaRPr>
          </a:p>
          <a:p>
            <a:pPr algn="r"/>
            <a:r>
              <a:rPr lang="en-US" sz="1500" b="1" dirty="0">
                <a:solidFill>
                  <a:schemeClr val="accent3">
                    <a:lumMod val="50000"/>
                  </a:schemeClr>
                </a:solidFill>
                <a:latin typeface="Lane - Narrow" panose="02000506020000020004" pitchFamily="2" charset="0"/>
                <a:hlinkClick r:id="rId4"/>
              </a:rPr>
              <a:t>https://github.com/nonchalantroy</a:t>
            </a:r>
            <a:endParaRPr lang="en-US" sz="1500" b="1" dirty="0">
              <a:solidFill>
                <a:schemeClr val="accent3">
                  <a:lumMod val="50000"/>
                </a:schemeClr>
              </a:solidFill>
              <a:latin typeface="Lane - Narrow" panose="02000506020000020004" pitchFamily="2" charset="0"/>
            </a:endParaRPr>
          </a:p>
          <a:p>
            <a:pPr algn="r"/>
            <a:endParaRPr lang="en-US" sz="1500" b="1" dirty="0">
              <a:solidFill>
                <a:schemeClr val="accent3">
                  <a:lumMod val="50000"/>
                </a:schemeClr>
              </a:solidFill>
              <a:latin typeface="Lane - Narrow" panose="02000506020000020004" pitchFamily="2" charset="0"/>
            </a:endParaRPr>
          </a:p>
          <a:p>
            <a:pPr algn="r"/>
            <a:r>
              <a:rPr lang="en-US" sz="1500" b="1" dirty="0">
                <a:solidFill>
                  <a:schemeClr val="accent3">
                    <a:lumMod val="50000"/>
                  </a:schemeClr>
                </a:solidFill>
                <a:latin typeface="Lane - Narrow" panose="02000506020000020004" pitchFamily="2" charset="0"/>
              </a:rPr>
              <a:t>@</a:t>
            </a:r>
            <a:r>
              <a:rPr lang="en-US" sz="1500" b="1" dirty="0" err="1">
                <a:solidFill>
                  <a:schemeClr val="accent3">
                    <a:lumMod val="50000"/>
                  </a:schemeClr>
                </a:solidFill>
                <a:latin typeface="Lane - Narrow" panose="02000506020000020004" pitchFamily="2" charset="0"/>
              </a:rPr>
              <a:t>AbhishhekRoy</a:t>
            </a:r>
            <a:endParaRPr lang="en-US" sz="1500" b="1" dirty="0">
              <a:solidFill>
                <a:schemeClr val="accent3">
                  <a:lumMod val="50000"/>
                </a:schemeClr>
              </a:solidFill>
              <a:latin typeface="Lane - Narrow" panose="02000506020000020004" pitchFamily="2" charset="0"/>
            </a:endParaRPr>
          </a:p>
        </p:txBody>
      </p:sp>
      <p:pic>
        <p:nvPicPr>
          <p:cNvPr id="2054" name="Picture 6" descr="https://scontent-ord1-1.xx.fbcdn.net/hphotos-xlf1/v/t1.0-9/10433127_10204522358733291_701419999020789860_n.jpg?oh=060b812368981a0227d12a0a878785c7&amp;oe=5793568E"/>
          <p:cNvPicPr>
            <a:picLocks noChangeAspect="1" noChangeArrowheads="1"/>
          </p:cNvPicPr>
          <p:nvPr/>
        </p:nvPicPr>
        <p:blipFill rotWithShape="1">
          <a:blip r:embed="rId5">
            <a:extLst>
              <a:ext uri="{28A0092B-C50C-407E-A947-70E740481C1C}">
                <a14:useLocalDpi xmlns:a14="http://schemas.microsoft.com/office/drawing/2010/main" val="0"/>
              </a:ext>
            </a:extLst>
          </a:blip>
          <a:srcRect l="29004" t="22445" r="32937" b="4399"/>
          <a:stretch/>
        </p:blipFill>
        <p:spPr bwMode="auto">
          <a:xfrm>
            <a:off x="5390866" y="0"/>
            <a:ext cx="2610134" cy="51435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DFDF8CA-F1C1-814D-A966-8B3198C24846}"/>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460774" y="1379238"/>
            <a:ext cx="1651000" cy="609600"/>
          </a:xfrm>
          <a:prstGeom prst="rect">
            <a:avLst/>
          </a:prstGeom>
        </p:spPr>
      </p:pic>
    </p:spTree>
    <p:extLst>
      <p:ext uri="{BB962C8B-B14F-4D97-AF65-F5344CB8AC3E}">
        <p14:creationId xmlns:p14="http://schemas.microsoft.com/office/powerpoint/2010/main" val="4146164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034839" y="4994905"/>
            <a:ext cx="2133600" cy="148595"/>
          </a:xfrm>
        </p:spPr>
        <p:txBody>
          <a:bodyPr/>
          <a:lstStyle/>
          <a:p>
            <a:fld id="{4CA37C95-3A7F-4C90-9D28-0B573484ACDD}" type="slidenum">
              <a:rPr lang="en-US" smtClean="0"/>
              <a:pPr/>
              <a:t>20</a:t>
            </a:fld>
            <a:endParaRPr lang="en-US" dirty="0"/>
          </a:p>
        </p:txBody>
      </p:sp>
      <p:sp>
        <p:nvSpPr>
          <p:cNvPr id="10" name="Title 5"/>
          <p:cNvSpPr txBox="1">
            <a:spLocks/>
          </p:cNvSpPr>
          <p:nvPr/>
        </p:nvSpPr>
        <p:spPr>
          <a:xfrm>
            <a:off x="336500" y="103525"/>
            <a:ext cx="7454190" cy="452432"/>
          </a:xfrm>
          <a:prstGeom prst="rect">
            <a:avLst/>
          </a:prstGeom>
        </p:spPr>
        <p:txBody>
          <a:bodyPr/>
          <a:lstStyle>
            <a:lvl1pPr algn="l" defTabSz="914400" rtl="0" eaLnBrk="1" latinLnBrk="0" hangingPunct="1">
              <a:lnSpc>
                <a:spcPct val="90000"/>
              </a:lnSpc>
              <a:spcBef>
                <a:spcPct val="0"/>
              </a:spcBef>
              <a:buNone/>
              <a:defRPr sz="2400" b="0" kern="1200" spc="0" baseline="0">
                <a:gradFill>
                  <a:gsLst>
                    <a:gs pos="21239">
                      <a:srgbClr val="000000"/>
                    </a:gs>
                    <a:gs pos="42000">
                      <a:srgbClr val="000000"/>
                    </a:gs>
                  </a:gsLst>
                  <a:lin ang="5400000" scaled="0"/>
                </a:gradFill>
                <a:latin typeface="Segoe UI Light" panose="020B0502040204020203" pitchFamily="34" charset="0"/>
                <a:ea typeface="+mj-ea"/>
                <a:cs typeface="Arial" panose="020B0604020202020204" pitchFamily="34" charset="0"/>
              </a:defRPr>
            </a:lvl1pPr>
          </a:lstStyle>
          <a:p>
            <a:pPr>
              <a:spcBef>
                <a:spcPts val="1200"/>
              </a:spcBef>
              <a:buClr>
                <a:srgbClr val="CC0000"/>
              </a:buClr>
              <a:buSzPct val="110000"/>
            </a:pPr>
            <a:r>
              <a:rPr lang="en-US" b="1" dirty="0">
                <a:solidFill>
                  <a:srgbClr val="00B0F0"/>
                </a:solidFill>
                <a:latin typeface="Segoe UI" panose="020B0502040204020203" pitchFamily="34" charset="0"/>
                <a:ea typeface="+mn-ea"/>
                <a:cs typeface="Segoe UI" panose="020B0502040204020203" pitchFamily="34" charset="0"/>
              </a:rPr>
              <a:t>Output Layer(</a:t>
            </a:r>
            <a:r>
              <a:rPr lang="en-US" b="1" dirty="0" err="1">
                <a:solidFill>
                  <a:srgbClr val="00B0F0"/>
                </a:solidFill>
                <a:latin typeface="Segoe UI" panose="020B0502040204020203" pitchFamily="34" charset="0"/>
                <a:ea typeface="+mn-ea"/>
                <a:cs typeface="Segoe UI" panose="020B0502040204020203" pitchFamily="34" charset="0"/>
              </a:rPr>
              <a:t>Softmax</a:t>
            </a:r>
            <a:r>
              <a:rPr lang="en-US" b="1" dirty="0">
                <a:solidFill>
                  <a:srgbClr val="00B0F0"/>
                </a:solidFill>
                <a:latin typeface="Segoe UI" panose="020B0502040204020203" pitchFamily="34" charset="0"/>
                <a:ea typeface="+mn-ea"/>
                <a:cs typeface="Segoe UI" panose="020B0502040204020203" pitchFamily="34" charset="0"/>
              </a:rPr>
              <a:t>)</a:t>
            </a:r>
          </a:p>
        </p:txBody>
      </p:sp>
      <p:sp>
        <p:nvSpPr>
          <p:cNvPr id="4" name="TextBox 3"/>
          <p:cNvSpPr txBox="1"/>
          <p:nvPr/>
        </p:nvSpPr>
        <p:spPr>
          <a:xfrm>
            <a:off x="842839" y="1407380"/>
            <a:ext cx="6785704" cy="1064907"/>
          </a:xfrm>
          <a:prstGeom prst="rect">
            <a:avLst/>
          </a:prstGeom>
          <a:noFill/>
        </p:spPr>
        <p:txBody>
          <a:bodyPr wrap="non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Takes any weighting of confidence and gives us back a probability score </a:t>
            </a:r>
          </a:p>
          <a:p>
            <a:pPr>
              <a:lnSpc>
                <a:spcPct val="90000"/>
              </a:lnSpc>
              <a:spcBef>
                <a:spcPts val="1200"/>
              </a:spcBef>
              <a:buClr>
                <a:srgbClr val="CC0000"/>
              </a:buClr>
              <a:buSzPct val="110000"/>
            </a:pP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a:p>
            <a:pPr>
              <a:lnSpc>
                <a:spcPct val="90000"/>
              </a:lnSpc>
              <a:spcBef>
                <a:spcPts val="1200"/>
              </a:spcBef>
              <a:buClr>
                <a:srgbClr val="CC0000"/>
              </a:buClr>
              <a:buSzPct val="110000"/>
            </a:pPr>
            <a:r>
              <a:rPr lang="en-US" sz="1600" dirty="0" err="1">
                <a:gradFill>
                  <a:gsLst>
                    <a:gs pos="0">
                      <a:schemeClr val="tx1"/>
                    </a:gs>
                    <a:gs pos="98000">
                      <a:schemeClr val="tx1"/>
                    </a:gs>
                  </a:gsLst>
                  <a:lin ang="5400000" scaled="0"/>
                </a:gradFill>
                <a:latin typeface="Arial" panose="020B0604020202020204" pitchFamily="34" charset="0"/>
                <a:cs typeface="Arial" panose="020B0604020202020204" pitchFamily="34" charset="0"/>
              </a:rPr>
              <a:t>exp</a:t>
            </a: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a:t>
            </a:r>
            <a:r>
              <a:rPr lang="en-US" sz="1600" dirty="0" err="1">
                <a:gradFill>
                  <a:gsLst>
                    <a:gs pos="0">
                      <a:schemeClr val="tx1"/>
                    </a:gs>
                    <a:gs pos="98000">
                      <a:schemeClr val="tx1"/>
                    </a:gs>
                  </a:gsLst>
                  <a:lin ang="5400000" scaled="0"/>
                </a:gradFill>
                <a:latin typeface="Arial" panose="020B0604020202020204" pitchFamily="34" charset="0"/>
                <a:cs typeface="Arial" panose="020B0604020202020204" pitchFamily="34" charset="0"/>
              </a:rPr>
              <a:t>yi</a:t>
            </a: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 sigma(y1..yi)</a:t>
            </a:r>
          </a:p>
        </p:txBody>
      </p:sp>
    </p:spTree>
    <p:extLst>
      <p:ext uri="{BB962C8B-B14F-4D97-AF65-F5344CB8AC3E}">
        <p14:creationId xmlns:p14="http://schemas.microsoft.com/office/powerpoint/2010/main" val="1054573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034839" y="4994905"/>
            <a:ext cx="2133600" cy="148595"/>
          </a:xfrm>
        </p:spPr>
        <p:txBody>
          <a:bodyPr/>
          <a:lstStyle/>
          <a:p>
            <a:fld id="{4CA37C95-3A7F-4C90-9D28-0B573484ACDD}" type="slidenum">
              <a:rPr lang="en-US" smtClean="0"/>
              <a:pPr/>
              <a:t>21</a:t>
            </a:fld>
            <a:endParaRPr lang="en-US" dirty="0"/>
          </a:p>
        </p:txBody>
      </p:sp>
      <p:sp>
        <p:nvSpPr>
          <p:cNvPr id="10" name="Title 5"/>
          <p:cNvSpPr txBox="1">
            <a:spLocks/>
          </p:cNvSpPr>
          <p:nvPr/>
        </p:nvSpPr>
        <p:spPr>
          <a:xfrm>
            <a:off x="336500" y="103525"/>
            <a:ext cx="7454190" cy="452432"/>
          </a:xfrm>
          <a:prstGeom prst="rect">
            <a:avLst/>
          </a:prstGeom>
        </p:spPr>
        <p:txBody>
          <a:bodyPr/>
          <a:lstStyle>
            <a:lvl1pPr algn="l" defTabSz="914400" rtl="0" eaLnBrk="1" latinLnBrk="0" hangingPunct="1">
              <a:lnSpc>
                <a:spcPct val="90000"/>
              </a:lnSpc>
              <a:spcBef>
                <a:spcPct val="0"/>
              </a:spcBef>
              <a:buNone/>
              <a:defRPr sz="2400" b="0" kern="1200" spc="0" baseline="0">
                <a:gradFill>
                  <a:gsLst>
                    <a:gs pos="21239">
                      <a:srgbClr val="000000"/>
                    </a:gs>
                    <a:gs pos="42000">
                      <a:srgbClr val="000000"/>
                    </a:gs>
                  </a:gsLst>
                  <a:lin ang="5400000" scaled="0"/>
                </a:gradFill>
                <a:latin typeface="Segoe UI Light" panose="020B0502040204020203" pitchFamily="34" charset="0"/>
                <a:ea typeface="+mj-ea"/>
                <a:cs typeface="Arial" panose="020B0604020202020204" pitchFamily="34" charset="0"/>
              </a:defRPr>
            </a:lvl1pPr>
          </a:lstStyle>
          <a:p>
            <a:pPr>
              <a:spcBef>
                <a:spcPts val="1200"/>
              </a:spcBef>
              <a:buClr>
                <a:srgbClr val="CC0000"/>
              </a:buClr>
              <a:buSzPct val="110000"/>
            </a:pPr>
            <a:r>
              <a:rPr lang="en-US" b="1" dirty="0">
                <a:solidFill>
                  <a:srgbClr val="00B0F0"/>
                </a:solidFill>
                <a:latin typeface="Segoe UI" panose="020B0502040204020203" pitchFamily="34" charset="0"/>
                <a:ea typeface="+mn-ea"/>
                <a:cs typeface="Segoe UI" panose="020B0502040204020203" pitchFamily="34" charset="0"/>
              </a:rPr>
              <a:t>Lets recap what we have learned so far</a:t>
            </a:r>
          </a:p>
        </p:txBody>
      </p:sp>
      <p:sp>
        <p:nvSpPr>
          <p:cNvPr id="2" name="TextBox 1">
            <a:extLst>
              <a:ext uri="{FF2B5EF4-FFF2-40B4-BE49-F238E27FC236}">
                <a16:creationId xmlns:a16="http://schemas.microsoft.com/office/drawing/2014/main" id="{D4BF59CF-216F-D948-BE78-0BA5E9C0C9BC}"/>
              </a:ext>
            </a:extLst>
          </p:cNvPr>
          <p:cNvSpPr txBox="1"/>
          <p:nvPr/>
        </p:nvSpPr>
        <p:spPr>
          <a:xfrm>
            <a:off x="627017" y="1227908"/>
            <a:ext cx="8239243" cy="2942344"/>
          </a:xfrm>
          <a:prstGeom prst="rect">
            <a:avLst/>
          </a:prstGeom>
          <a:noFill/>
        </p:spPr>
        <p:txBody>
          <a:bodyPr wrap="none" rtlCol="0">
            <a:spAutoFit/>
          </a:bodyPr>
          <a:lstStyle/>
          <a:p>
            <a:pPr marL="342900" indent="-342900">
              <a:lnSpc>
                <a:spcPct val="90000"/>
              </a:lnSpc>
              <a:spcBef>
                <a:spcPts val="1200"/>
              </a:spcBef>
              <a:buClr>
                <a:srgbClr val="CC0000"/>
              </a:buClr>
              <a:buSzPct val="110000"/>
              <a:buAutoNum type="arabicParenR"/>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We have figured out how to do calculations within the neuron</a:t>
            </a:r>
          </a:p>
          <a:p>
            <a:pPr marL="342900" indent="-342900">
              <a:lnSpc>
                <a:spcPct val="90000"/>
              </a:lnSpc>
              <a:spcBef>
                <a:spcPts val="1200"/>
              </a:spcBef>
              <a:buClr>
                <a:srgbClr val="CC0000"/>
              </a:buClr>
              <a:buSzPct val="110000"/>
              <a:buAutoNum type="arabicParenR"/>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We pass “z” through an activation function </a:t>
            </a:r>
          </a:p>
          <a:p>
            <a:pPr marL="342900" indent="-342900">
              <a:lnSpc>
                <a:spcPct val="90000"/>
              </a:lnSpc>
              <a:spcBef>
                <a:spcPts val="1200"/>
              </a:spcBef>
              <a:buClr>
                <a:srgbClr val="CC0000"/>
              </a:buClr>
              <a:buSzPct val="110000"/>
              <a:buAutoNum type="arabicParenR"/>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Different types of layers</a:t>
            </a:r>
          </a:p>
          <a:p>
            <a:pPr marL="342900" indent="-342900">
              <a:lnSpc>
                <a:spcPct val="90000"/>
              </a:lnSpc>
              <a:spcBef>
                <a:spcPts val="1200"/>
              </a:spcBef>
              <a:buClr>
                <a:srgbClr val="CC0000"/>
              </a:buClr>
              <a:buSzPct val="110000"/>
              <a:buAutoNum type="arabicParenR"/>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More the number of layers, higher the abstraction</a:t>
            </a:r>
          </a:p>
          <a:p>
            <a:pPr marL="342900" indent="-342900">
              <a:lnSpc>
                <a:spcPct val="90000"/>
              </a:lnSpc>
              <a:spcBef>
                <a:spcPts val="1200"/>
              </a:spcBef>
              <a:buClr>
                <a:srgbClr val="CC0000"/>
              </a:buClr>
              <a:buSzPct val="110000"/>
              <a:buAutoNum type="arabicParenR"/>
            </a:pPr>
            <a:r>
              <a:rPr lang="en-US" sz="1600" dirty="0" err="1">
                <a:gradFill>
                  <a:gsLst>
                    <a:gs pos="0">
                      <a:schemeClr val="tx1"/>
                    </a:gs>
                    <a:gs pos="98000">
                      <a:schemeClr val="tx1"/>
                    </a:gs>
                  </a:gsLst>
                  <a:lin ang="5400000" scaled="0"/>
                </a:gradFill>
                <a:latin typeface="Arial" panose="020B0604020202020204" pitchFamily="34" charset="0"/>
                <a:cs typeface="Arial" panose="020B0604020202020204" pitchFamily="34" charset="0"/>
              </a:rPr>
              <a:t>Inorder</a:t>
            </a: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 to learn, we need to know how wrong we are, so we use cost/loss function</a:t>
            </a:r>
          </a:p>
          <a:p>
            <a:pPr marL="342900" indent="-342900">
              <a:lnSpc>
                <a:spcPct val="90000"/>
              </a:lnSpc>
              <a:spcBef>
                <a:spcPts val="1200"/>
              </a:spcBef>
              <a:buClr>
                <a:srgbClr val="CC0000"/>
              </a:buClr>
              <a:buSzPct val="110000"/>
              <a:buAutoNum type="arabicParenR"/>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To minimize the cost function, we use gradient descent</a:t>
            </a:r>
          </a:p>
          <a:p>
            <a:pPr marL="342900" indent="-342900">
              <a:lnSpc>
                <a:spcPct val="90000"/>
              </a:lnSpc>
              <a:spcBef>
                <a:spcPts val="1200"/>
              </a:spcBef>
              <a:buClr>
                <a:srgbClr val="CC0000"/>
              </a:buClr>
              <a:buSzPct val="110000"/>
              <a:buAutoNum type="arabicParenR"/>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We use backpropagation to back propagate our gradient descent through the network</a:t>
            </a:r>
          </a:p>
          <a:p>
            <a:pPr marL="342900" indent="-342900">
              <a:lnSpc>
                <a:spcPct val="90000"/>
              </a:lnSpc>
              <a:spcBef>
                <a:spcPts val="1200"/>
              </a:spcBef>
              <a:buClr>
                <a:srgbClr val="CC0000"/>
              </a:buClr>
              <a:buSzPct val="110000"/>
              <a:buAutoNum type="arabicParenR"/>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We learnt different layer types as well</a:t>
            </a:r>
          </a:p>
        </p:txBody>
      </p:sp>
    </p:spTree>
    <p:extLst>
      <p:ext uri="{BB962C8B-B14F-4D97-AF65-F5344CB8AC3E}">
        <p14:creationId xmlns:p14="http://schemas.microsoft.com/office/powerpoint/2010/main" val="578511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034839" y="4994905"/>
            <a:ext cx="2133600" cy="148595"/>
          </a:xfrm>
        </p:spPr>
        <p:txBody>
          <a:bodyPr/>
          <a:lstStyle/>
          <a:p>
            <a:fld id="{4CA37C95-3A7F-4C90-9D28-0B573484ACDD}" type="slidenum">
              <a:rPr lang="en-US" smtClean="0"/>
              <a:pPr/>
              <a:t>22</a:t>
            </a:fld>
            <a:endParaRPr lang="en-US" dirty="0"/>
          </a:p>
        </p:txBody>
      </p:sp>
      <p:sp>
        <p:nvSpPr>
          <p:cNvPr id="10" name="Title 5"/>
          <p:cNvSpPr txBox="1">
            <a:spLocks/>
          </p:cNvSpPr>
          <p:nvPr/>
        </p:nvSpPr>
        <p:spPr>
          <a:xfrm>
            <a:off x="336500" y="103525"/>
            <a:ext cx="7454190" cy="452432"/>
          </a:xfrm>
          <a:prstGeom prst="rect">
            <a:avLst/>
          </a:prstGeom>
        </p:spPr>
        <p:txBody>
          <a:bodyPr/>
          <a:lstStyle>
            <a:lvl1pPr algn="l" defTabSz="914400" rtl="0" eaLnBrk="1" latinLnBrk="0" hangingPunct="1">
              <a:lnSpc>
                <a:spcPct val="90000"/>
              </a:lnSpc>
              <a:spcBef>
                <a:spcPct val="0"/>
              </a:spcBef>
              <a:buNone/>
              <a:defRPr sz="2400" b="0" kern="1200" spc="0" baseline="0">
                <a:gradFill>
                  <a:gsLst>
                    <a:gs pos="21239">
                      <a:srgbClr val="000000"/>
                    </a:gs>
                    <a:gs pos="42000">
                      <a:srgbClr val="000000"/>
                    </a:gs>
                  </a:gsLst>
                  <a:lin ang="5400000" scaled="0"/>
                </a:gradFill>
                <a:latin typeface="Segoe UI Light" panose="020B0502040204020203" pitchFamily="34" charset="0"/>
                <a:ea typeface="+mj-ea"/>
                <a:cs typeface="Arial" panose="020B0604020202020204" pitchFamily="34" charset="0"/>
              </a:defRPr>
            </a:lvl1pPr>
          </a:lstStyle>
          <a:p>
            <a:pPr>
              <a:spcBef>
                <a:spcPts val="1200"/>
              </a:spcBef>
              <a:buClr>
                <a:srgbClr val="CC0000"/>
              </a:buClr>
              <a:buSzPct val="110000"/>
            </a:pPr>
            <a:r>
              <a:rPr lang="en-US" b="1" dirty="0">
                <a:solidFill>
                  <a:srgbClr val="00B0F0"/>
                </a:solidFill>
                <a:latin typeface="Segoe UI" panose="020B0502040204020203" pitchFamily="34" charset="0"/>
                <a:ea typeface="+mn-ea"/>
                <a:cs typeface="Segoe UI" panose="020B0502040204020203" pitchFamily="34" charset="0"/>
              </a:rPr>
              <a:t>Initialization</a:t>
            </a:r>
          </a:p>
        </p:txBody>
      </p:sp>
      <p:sp>
        <p:nvSpPr>
          <p:cNvPr id="2" name="TextBox 1">
            <a:extLst>
              <a:ext uri="{FF2B5EF4-FFF2-40B4-BE49-F238E27FC236}">
                <a16:creationId xmlns:a16="http://schemas.microsoft.com/office/drawing/2014/main" id="{D4BF59CF-216F-D948-BE78-0BA5E9C0C9BC}"/>
              </a:ext>
            </a:extLst>
          </p:cNvPr>
          <p:cNvSpPr txBox="1"/>
          <p:nvPr/>
        </p:nvSpPr>
        <p:spPr>
          <a:xfrm>
            <a:off x="627017" y="1227908"/>
            <a:ext cx="8154797" cy="1064907"/>
          </a:xfrm>
          <a:prstGeom prst="rect">
            <a:avLst/>
          </a:prstGeom>
          <a:noFill/>
        </p:spPr>
        <p:txBody>
          <a:bodyPr wrap="non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The network eventually as it learns figures out what weights and biases should be used.</a:t>
            </a:r>
          </a:p>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How to identify the right weights and biases for our network we should start with?</a:t>
            </a:r>
          </a:p>
          <a:p>
            <a:pPr>
              <a:lnSpc>
                <a:spcPct val="90000"/>
              </a:lnSpc>
              <a:spcBef>
                <a:spcPts val="1200"/>
              </a:spcBef>
              <a:buClr>
                <a:srgbClr val="CC0000"/>
              </a:buClr>
              <a:buSzPct val="110000"/>
            </a:pP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1729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034839" y="4994905"/>
            <a:ext cx="2133600" cy="148595"/>
          </a:xfrm>
        </p:spPr>
        <p:txBody>
          <a:bodyPr/>
          <a:lstStyle/>
          <a:p>
            <a:fld id="{4CA37C95-3A7F-4C90-9D28-0B573484ACDD}" type="slidenum">
              <a:rPr lang="en-US" smtClean="0"/>
              <a:pPr/>
              <a:t>23</a:t>
            </a:fld>
            <a:endParaRPr lang="en-US" dirty="0"/>
          </a:p>
        </p:txBody>
      </p:sp>
      <p:sp>
        <p:nvSpPr>
          <p:cNvPr id="10" name="Title 5"/>
          <p:cNvSpPr txBox="1">
            <a:spLocks/>
          </p:cNvSpPr>
          <p:nvPr/>
        </p:nvSpPr>
        <p:spPr>
          <a:xfrm>
            <a:off x="336500" y="103525"/>
            <a:ext cx="7454190" cy="452432"/>
          </a:xfrm>
          <a:prstGeom prst="rect">
            <a:avLst/>
          </a:prstGeom>
        </p:spPr>
        <p:txBody>
          <a:bodyPr/>
          <a:lstStyle>
            <a:lvl1pPr algn="l" defTabSz="914400" rtl="0" eaLnBrk="1" latinLnBrk="0" hangingPunct="1">
              <a:lnSpc>
                <a:spcPct val="90000"/>
              </a:lnSpc>
              <a:spcBef>
                <a:spcPct val="0"/>
              </a:spcBef>
              <a:buNone/>
              <a:defRPr sz="2400" b="0" kern="1200" spc="0" baseline="0">
                <a:gradFill>
                  <a:gsLst>
                    <a:gs pos="21239">
                      <a:srgbClr val="000000"/>
                    </a:gs>
                    <a:gs pos="42000">
                      <a:srgbClr val="000000"/>
                    </a:gs>
                  </a:gsLst>
                  <a:lin ang="5400000" scaled="0"/>
                </a:gradFill>
                <a:latin typeface="Segoe UI Light" panose="020B0502040204020203" pitchFamily="34" charset="0"/>
                <a:ea typeface="+mj-ea"/>
                <a:cs typeface="Arial" panose="020B0604020202020204" pitchFamily="34" charset="0"/>
              </a:defRPr>
            </a:lvl1pPr>
          </a:lstStyle>
          <a:p>
            <a:pPr>
              <a:spcBef>
                <a:spcPts val="1200"/>
              </a:spcBef>
              <a:buClr>
                <a:srgbClr val="CC0000"/>
              </a:buClr>
              <a:buSzPct val="110000"/>
            </a:pPr>
            <a:r>
              <a:rPr lang="en-US" b="1" dirty="0">
                <a:solidFill>
                  <a:srgbClr val="00B0F0"/>
                </a:solidFill>
                <a:latin typeface="Segoe UI" panose="020B0502040204020203" pitchFamily="34" charset="0"/>
                <a:ea typeface="+mn-ea"/>
                <a:cs typeface="Segoe UI" panose="020B0502040204020203" pitchFamily="34" charset="0"/>
              </a:rPr>
              <a:t>Overfitting</a:t>
            </a:r>
          </a:p>
        </p:txBody>
      </p:sp>
      <p:sp>
        <p:nvSpPr>
          <p:cNvPr id="2" name="TextBox 1">
            <a:extLst>
              <a:ext uri="{FF2B5EF4-FFF2-40B4-BE49-F238E27FC236}">
                <a16:creationId xmlns:a16="http://schemas.microsoft.com/office/drawing/2014/main" id="{D4BF59CF-216F-D948-BE78-0BA5E9C0C9BC}"/>
              </a:ext>
            </a:extLst>
          </p:cNvPr>
          <p:cNvSpPr txBox="1"/>
          <p:nvPr/>
        </p:nvSpPr>
        <p:spPr>
          <a:xfrm>
            <a:off x="627017" y="1227908"/>
            <a:ext cx="7944804" cy="2191369"/>
          </a:xfrm>
          <a:prstGeom prst="rect">
            <a:avLst/>
          </a:prstGeom>
          <a:noFill/>
        </p:spPr>
        <p:txBody>
          <a:bodyPr wrap="non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Overfitting is an issue we will face a lot as we add more parameters in to our network.</a:t>
            </a:r>
          </a:p>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So we need to have safeguard against that –</a:t>
            </a:r>
          </a:p>
          <a:p>
            <a:pPr marL="285750" indent="-285750">
              <a:lnSpc>
                <a:spcPct val="90000"/>
              </a:lnSpc>
              <a:spcBef>
                <a:spcPts val="1200"/>
              </a:spcBef>
              <a:buClr>
                <a:srgbClr val="CC0000"/>
              </a:buClr>
              <a:buSzPct val="110000"/>
              <a:buFont typeface="Arial" panose="020B0604020202020204" pitchFamily="34" charset="0"/>
              <a:buChar char="•"/>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L1/L2 Regularization</a:t>
            </a:r>
          </a:p>
          <a:p>
            <a:pPr marL="285750" indent="-285750">
              <a:lnSpc>
                <a:spcPct val="90000"/>
              </a:lnSpc>
              <a:spcBef>
                <a:spcPts val="1200"/>
              </a:spcBef>
              <a:buClr>
                <a:srgbClr val="CC0000"/>
              </a:buClr>
              <a:buSzPct val="110000"/>
              <a:buFont typeface="Arial" panose="020B0604020202020204" pitchFamily="34" charset="0"/>
              <a:buChar char="•"/>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Dropout</a:t>
            </a:r>
          </a:p>
          <a:p>
            <a:pPr marL="285750" indent="-285750">
              <a:lnSpc>
                <a:spcPct val="90000"/>
              </a:lnSpc>
              <a:spcBef>
                <a:spcPts val="1200"/>
              </a:spcBef>
              <a:buClr>
                <a:srgbClr val="CC0000"/>
              </a:buClr>
              <a:buSzPct val="110000"/>
              <a:buFont typeface="Arial" panose="020B0604020202020204" pitchFamily="34" charset="0"/>
              <a:buChar char="•"/>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Expand</a:t>
            </a:r>
          </a:p>
          <a:p>
            <a:pPr>
              <a:lnSpc>
                <a:spcPct val="90000"/>
              </a:lnSpc>
              <a:spcBef>
                <a:spcPts val="1200"/>
              </a:spcBef>
              <a:buClr>
                <a:srgbClr val="CC0000"/>
              </a:buClr>
              <a:buSzPct val="110000"/>
            </a:pP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8965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034839" y="4994905"/>
            <a:ext cx="2133600" cy="148595"/>
          </a:xfrm>
        </p:spPr>
        <p:txBody>
          <a:bodyPr/>
          <a:lstStyle/>
          <a:p>
            <a:fld id="{4CA37C95-3A7F-4C90-9D28-0B573484ACDD}" type="slidenum">
              <a:rPr lang="en-US" smtClean="0"/>
              <a:pPr/>
              <a:t>24</a:t>
            </a:fld>
            <a:endParaRPr lang="en-US" dirty="0"/>
          </a:p>
        </p:txBody>
      </p:sp>
      <p:sp>
        <p:nvSpPr>
          <p:cNvPr id="10" name="Title 5"/>
          <p:cNvSpPr txBox="1">
            <a:spLocks/>
          </p:cNvSpPr>
          <p:nvPr/>
        </p:nvSpPr>
        <p:spPr>
          <a:xfrm>
            <a:off x="336500" y="103525"/>
            <a:ext cx="7454190" cy="452432"/>
          </a:xfrm>
          <a:prstGeom prst="rect">
            <a:avLst/>
          </a:prstGeom>
        </p:spPr>
        <p:txBody>
          <a:bodyPr/>
          <a:lstStyle>
            <a:lvl1pPr algn="l" defTabSz="914400" rtl="0" eaLnBrk="1" latinLnBrk="0" hangingPunct="1">
              <a:lnSpc>
                <a:spcPct val="90000"/>
              </a:lnSpc>
              <a:spcBef>
                <a:spcPct val="0"/>
              </a:spcBef>
              <a:buNone/>
              <a:defRPr sz="2400" b="0" kern="1200" spc="0" baseline="0">
                <a:gradFill>
                  <a:gsLst>
                    <a:gs pos="21239">
                      <a:srgbClr val="000000"/>
                    </a:gs>
                    <a:gs pos="42000">
                      <a:srgbClr val="000000"/>
                    </a:gs>
                  </a:gsLst>
                  <a:lin ang="5400000" scaled="0"/>
                </a:gradFill>
                <a:latin typeface="Segoe UI Light" panose="020B0502040204020203" pitchFamily="34" charset="0"/>
                <a:ea typeface="+mj-ea"/>
                <a:cs typeface="Arial" panose="020B0604020202020204" pitchFamily="34" charset="0"/>
              </a:defRPr>
            </a:lvl1pPr>
          </a:lstStyle>
          <a:p>
            <a:pPr>
              <a:spcBef>
                <a:spcPts val="1200"/>
              </a:spcBef>
              <a:buClr>
                <a:srgbClr val="CC0000"/>
              </a:buClr>
              <a:buSzPct val="110000"/>
            </a:pPr>
            <a:r>
              <a:rPr lang="en-US" b="1" dirty="0">
                <a:solidFill>
                  <a:srgbClr val="00B0F0"/>
                </a:solidFill>
                <a:latin typeface="Segoe UI" panose="020B0502040204020203" pitchFamily="34" charset="0"/>
                <a:ea typeface="+mn-ea"/>
                <a:cs typeface="Segoe UI" panose="020B0502040204020203" pitchFamily="34" charset="0"/>
              </a:rPr>
              <a:t>More Layers</a:t>
            </a:r>
          </a:p>
        </p:txBody>
      </p:sp>
      <p:sp>
        <p:nvSpPr>
          <p:cNvPr id="2" name="TextBox 1">
            <a:extLst>
              <a:ext uri="{FF2B5EF4-FFF2-40B4-BE49-F238E27FC236}">
                <a16:creationId xmlns:a16="http://schemas.microsoft.com/office/drawing/2014/main" id="{D4BF59CF-216F-D948-BE78-0BA5E9C0C9BC}"/>
              </a:ext>
            </a:extLst>
          </p:cNvPr>
          <p:cNvSpPr txBox="1"/>
          <p:nvPr/>
        </p:nvSpPr>
        <p:spPr>
          <a:xfrm>
            <a:off x="1755269" y="1589243"/>
            <a:ext cx="1712328" cy="1440394"/>
          </a:xfrm>
          <a:prstGeom prst="rect">
            <a:avLst/>
          </a:prstGeom>
          <a:noFill/>
        </p:spPr>
        <p:txBody>
          <a:bodyPr wrap="none" rtlCol="0">
            <a:spAutoFit/>
          </a:bodyPr>
          <a:lstStyle/>
          <a:p>
            <a:pPr marL="285750" indent="-285750">
              <a:lnSpc>
                <a:spcPct val="90000"/>
              </a:lnSpc>
              <a:spcBef>
                <a:spcPts val="1200"/>
              </a:spcBef>
              <a:buClr>
                <a:srgbClr val="CC0000"/>
              </a:buClr>
              <a:buSzPct val="110000"/>
              <a:buFont typeface="Arial" panose="020B0604020202020204" pitchFamily="34" charset="0"/>
              <a:buChar char="•"/>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Max Pooling</a:t>
            </a:r>
          </a:p>
          <a:p>
            <a:pPr marL="285750" indent="-285750">
              <a:lnSpc>
                <a:spcPct val="90000"/>
              </a:lnSpc>
              <a:spcBef>
                <a:spcPts val="1200"/>
              </a:spcBef>
              <a:buClr>
                <a:srgbClr val="CC0000"/>
              </a:buClr>
              <a:buSzPct val="110000"/>
              <a:buFont typeface="Arial" panose="020B0604020202020204" pitchFamily="34" charset="0"/>
              <a:buChar char="•"/>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Flatten</a:t>
            </a:r>
          </a:p>
          <a:p>
            <a:pPr marL="285750" indent="-285750">
              <a:lnSpc>
                <a:spcPct val="90000"/>
              </a:lnSpc>
              <a:spcBef>
                <a:spcPts val="1200"/>
              </a:spcBef>
              <a:buClr>
                <a:srgbClr val="CC0000"/>
              </a:buClr>
              <a:buSzPct val="110000"/>
              <a:buFont typeface="Arial" panose="020B0604020202020204" pitchFamily="34" charset="0"/>
              <a:buChar char="•"/>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Convolutional</a:t>
            </a:r>
          </a:p>
          <a:p>
            <a:pPr>
              <a:lnSpc>
                <a:spcPct val="90000"/>
              </a:lnSpc>
              <a:spcBef>
                <a:spcPts val="1200"/>
              </a:spcBef>
              <a:buClr>
                <a:srgbClr val="CC0000"/>
              </a:buClr>
              <a:buSzPct val="110000"/>
            </a:pP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6589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034839" y="4994905"/>
            <a:ext cx="2133600" cy="148595"/>
          </a:xfrm>
        </p:spPr>
        <p:txBody>
          <a:bodyPr/>
          <a:lstStyle/>
          <a:p>
            <a:fld id="{4CA37C95-3A7F-4C90-9D28-0B573484ACDD}" type="slidenum">
              <a:rPr lang="en-US" smtClean="0"/>
              <a:pPr/>
              <a:t>25</a:t>
            </a:fld>
            <a:endParaRPr lang="en-US" dirty="0"/>
          </a:p>
        </p:txBody>
      </p:sp>
      <p:sp>
        <p:nvSpPr>
          <p:cNvPr id="10" name="Title 5"/>
          <p:cNvSpPr txBox="1">
            <a:spLocks/>
          </p:cNvSpPr>
          <p:nvPr/>
        </p:nvSpPr>
        <p:spPr>
          <a:xfrm>
            <a:off x="336500" y="103525"/>
            <a:ext cx="7454190" cy="452432"/>
          </a:xfrm>
          <a:prstGeom prst="rect">
            <a:avLst/>
          </a:prstGeom>
        </p:spPr>
        <p:txBody>
          <a:bodyPr/>
          <a:lstStyle>
            <a:lvl1pPr algn="l" defTabSz="914400" rtl="0" eaLnBrk="1" latinLnBrk="0" hangingPunct="1">
              <a:lnSpc>
                <a:spcPct val="90000"/>
              </a:lnSpc>
              <a:spcBef>
                <a:spcPct val="0"/>
              </a:spcBef>
              <a:buNone/>
              <a:defRPr sz="2400" b="0" kern="1200" spc="0" baseline="0">
                <a:gradFill>
                  <a:gsLst>
                    <a:gs pos="21239">
                      <a:srgbClr val="000000"/>
                    </a:gs>
                    <a:gs pos="42000">
                      <a:srgbClr val="000000"/>
                    </a:gs>
                  </a:gsLst>
                  <a:lin ang="5400000" scaled="0"/>
                </a:gradFill>
                <a:latin typeface="Segoe UI Light" panose="020B0502040204020203" pitchFamily="34" charset="0"/>
                <a:ea typeface="+mj-ea"/>
                <a:cs typeface="Arial" panose="020B0604020202020204" pitchFamily="34" charset="0"/>
              </a:defRPr>
            </a:lvl1pPr>
          </a:lstStyle>
          <a:p>
            <a:pPr>
              <a:spcBef>
                <a:spcPts val="1200"/>
              </a:spcBef>
              <a:buClr>
                <a:srgbClr val="CC0000"/>
              </a:buClr>
              <a:buSzPct val="110000"/>
            </a:pPr>
            <a:r>
              <a:rPr lang="en-US" b="1" dirty="0">
                <a:solidFill>
                  <a:srgbClr val="00B0F0"/>
                </a:solidFill>
                <a:latin typeface="Segoe UI" panose="020B0502040204020203" pitchFamily="34" charset="0"/>
                <a:ea typeface="+mn-ea"/>
                <a:cs typeface="Segoe UI" panose="020B0502040204020203" pitchFamily="34" charset="0"/>
              </a:rPr>
              <a:t>Batch Normalization</a:t>
            </a:r>
          </a:p>
        </p:txBody>
      </p:sp>
      <p:sp>
        <p:nvSpPr>
          <p:cNvPr id="2" name="TextBox 1">
            <a:extLst>
              <a:ext uri="{FF2B5EF4-FFF2-40B4-BE49-F238E27FC236}">
                <a16:creationId xmlns:a16="http://schemas.microsoft.com/office/drawing/2014/main" id="{D4BF59CF-216F-D948-BE78-0BA5E9C0C9BC}"/>
              </a:ext>
            </a:extLst>
          </p:cNvPr>
          <p:cNvSpPr txBox="1"/>
          <p:nvPr/>
        </p:nvSpPr>
        <p:spPr>
          <a:xfrm>
            <a:off x="1755269" y="1589243"/>
            <a:ext cx="5647187" cy="1064907"/>
          </a:xfrm>
          <a:prstGeom prst="rect">
            <a:avLst/>
          </a:prstGeom>
          <a:noFill/>
        </p:spPr>
        <p:txBody>
          <a:bodyPr wrap="none" rtlCol="0">
            <a:spAutoFit/>
          </a:bodyPr>
          <a:lstStyle/>
          <a:p>
            <a:pPr marL="285750" indent="-285750">
              <a:lnSpc>
                <a:spcPct val="90000"/>
              </a:lnSpc>
              <a:spcBef>
                <a:spcPts val="1200"/>
              </a:spcBef>
              <a:buClr>
                <a:srgbClr val="CC0000"/>
              </a:buClr>
              <a:buSzPct val="110000"/>
              <a:buFont typeface="Arial" panose="020B0604020202020204" pitchFamily="34" charset="0"/>
              <a:buChar char="•"/>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No need to worry about initialization parameters</a:t>
            </a:r>
          </a:p>
          <a:p>
            <a:pPr marL="285750" indent="-285750">
              <a:lnSpc>
                <a:spcPct val="90000"/>
              </a:lnSpc>
              <a:spcBef>
                <a:spcPts val="1200"/>
              </a:spcBef>
              <a:buClr>
                <a:srgbClr val="CC0000"/>
              </a:buClr>
              <a:buSzPct val="110000"/>
              <a:buFont typeface="Arial" panose="020B0604020202020204" pitchFamily="34" charset="0"/>
              <a:buChar char="•"/>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Has a regularizing effect</a:t>
            </a:r>
          </a:p>
          <a:p>
            <a:pPr marL="285750" indent="-285750">
              <a:lnSpc>
                <a:spcPct val="90000"/>
              </a:lnSpc>
              <a:spcBef>
                <a:spcPts val="1200"/>
              </a:spcBef>
              <a:buClr>
                <a:srgbClr val="CC0000"/>
              </a:buClr>
              <a:buSzPct val="110000"/>
              <a:buFont typeface="Arial" panose="020B0604020202020204" pitchFamily="34" charset="0"/>
              <a:buChar char="•"/>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Avoid covariate shift and avoids saturation in the network</a:t>
            </a:r>
          </a:p>
        </p:txBody>
      </p:sp>
    </p:spTree>
    <p:extLst>
      <p:ext uri="{BB962C8B-B14F-4D97-AF65-F5344CB8AC3E}">
        <p14:creationId xmlns:p14="http://schemas.microsoft.com/office/powerpoint/2010/main" val="3339782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034839" y="4994905"/>
            <a:ext cx="2133600" cy="148595"/>
          </a:xfrm>
        </p:spPr>
        <p:txBody>
          <a:bodyPr/>
          <a:lstStyle/>
          <a:p>
            <a:fld id="{4CA37C95-3A7F-4C90-9D28-0B573484ACDD}" type="slidenum">
              <a:rPr lang="en-US" smtClean="0"/>
              <a:pPr/>
              <a:t>26</a:t>
            </a:fld>
            <a:endParaRPr lang="en-US" dirty="0"/>
          </a:p>
        </p:txBody>
      </p:sp>
      <p:sp>
        <p:nvSpPr>
          <p:cNvPr id="10" name="Title 5"/>
          <p:cNvSpPr txBox="1">
            <a:spLocks/>
          </p:cNvSpPr>
          <p:nvPr/>
        </p:nvSpPr>
        <p:spPr>
          <a:xfrm>
            <a:off x="336500" y="103525"/>
            <a:ext cx="7454190" cy="452432"/>
          </a:xfrm>
          <a:prstGeom prst="rect">
            <a:avLst/>
          </a:prstGeom>
        </p:spPr>
        <p:txBody>
          <a:bodyPr/>
          <a:lstStyle>
            <a:lvl1pPr algn="l" defTabSz="914400" rtl="0" eaLnBrk="1" latinLnBrk="0" hangingPunct="1">
              <a:lnSpc>
                <a:spcPct val="90000"/>
              </a:lnSpc>
              <a:spcBef>
                <a:spcPct val="0"/>
              </a:spcBef>
              <a:buNone/>
              <a:defRPr sz="2400" b="0" kern="1200" spc="0" baseline="0">
                <a:gradFill>
                  <a:gsLst>
                    <a:gs pos="21239">
                      <a:srgbClr val="000000"/>
                    </a:gs>
                    <a:gs pos="42000">
                      <a:srgbClr val="000000"/>
                    </a:gs>
                  </a:gsLst>
                  <a:lin ang="5400000" scaled="0"/>
                </a:gradFill>
                <a:latin typeface="Segoe UI Light" panose="020B0502040204020203" pitchFamily="34" charset="0"/>
                <a:ea typeface="+mj-ea"/>
                <a:cs typeface="Arial" panose="020B0604020202020204" pitchFamily="34" charset="0"/>
              </a:defRPr>
            </a:lvl1pPr>
          </a:lstStyle>
          <a:p>
            <a:pPr>
              <a:spcBef>
                <a:spcPts val="1200"/>
              </a:spcBef>
              <a:buClr>
                <a:srgbClr val="CC0000"/>
              </a:buClr>
              <a:buSzPct val="110000"/>
            </a:pPr>
            <a:r>
              <a:rPr lang="en-US" b="1" dirty="0">
                <a:solidFill>
                  <a:srgbClr val="00B0F0"/>
                </a:solidFill>
                <a:latin typeface="Segoe UI" panose="020B0502040204020203" pitchFamily="34" charset="0"/>
                <a:ea typeface="+mn-ea"/>
                <a:cs typeface="Segoe UI" panose="020B0502040204020203" pitchFamily="34" charset="0"/>
              </a:rPr>
              <a:t>Lets work a little bit on our intermediate network now</a:t>
            </a:r>
          </a:p>
        </p:txBody>
      </p:sp>
    </p:spTree>
    <p:extLst>
      <p:ext uri="{BB962C8B-B14F-4D97-AF65-F5344CB8AC3E}">
        <p14:creationId xmlns:p14="http://schemas.microsoft.com/office/powerpoint/2010/main" val="3687589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034839" y="4994905"/>
            <a:ext cx="2133600" cy="148595"/>
          </a:xfrm>
        </p:spPr>
        <p:txBody>
          <a:bodyPr/>
          <a:lstStyle/>
          <a:p>
            <a:fld id="{4CA37C95-3A7F-4C90-9D28-0B573484ACDD}" type="slidenum">
              <a:rPr lang="en-US" smtClean="0"/>
              <a:pPr/>
              <a:t>27</a:t>
            </a:fld>
            <a:endParaRPr lang="en-US" dirty="0"/>
          </a:p>
        </p:txBody>
      </p:sp>
      <p:sp>
        <p:nvSpPr>
          <p:cNvPr id="10" name="Title 5"/>
          <p:cNvSpPr txBox="1">
            <a:spLocks/>
          </p:cNvSpPr>
          <p:nvPr/>
        </p:nvSpPr>
        <p:spPr>
          <a:xfrm>
            <a:off x="336500" y="103525"/>
            <a:ext cx="7454190" cy="452432"/>
          </a:xfrm>
          <a:prstGeom prst="rect">
            <a:avLst/>
          </a:prstGeom>
        </p:spPr>
        <p:txBody>
          <a:bodyPr/>
          <a:lstStyle>
            <a:lvl1pPr algn="l" defTabSz="914400" rtl="0" eaLnBrk="1" latinLnBrk="0" hangingPunct="1">
              <a:lnSpc>
                <a:spcPct val="90000"/>
              </a:lnSpc>
              <a:spcBef>
                <a:spcPct val="0"/>
              </a:spcBef>
              <a:buNone/>
              <a:defRPr sz="2400" b="0" kern="1200" spc="0" baseline="0">
                <a:gradFill>
                  <a:gsLst>
                    <a:gs pos="21239">
                      <a:srgbClr val="000000"/>
                    </a:gs>
                    <a:gs pos="42000">
                      <a:srgbClr val="000000"/>
                    </a:gs>
                  </a:gsLst>
                  <a:lin ang="5400000" scaled="0"/>
                </a:gradFill>
                <a:latin typeface="Segoe UI Light" panose="020B0502040204020203" pitchFamily="34" charset="0"/>
                <a:ea typeface="+mj-ea"/>
                <a:cs typeface="Arial" panose="020B0604020202020204" pitchFamily="34" charset="0"/>
              </a:defRPr>
            </a:lvl1pPr>
          </a:lstStyle>
          <a:p>
            <a:pPr>
              <a:spcBef>
                <a:spcPts val="1200"/>
              </a:spcBef>
              <a:buClr>
                <a:srgbClr val="CC0000"/>
              </a:buClr>
              <a:buSzPct val="110000"/>
            </a:pPr>
            <a:r>
              <a:rPr lang="en-US" b="1" dirty="0">
                <a:solidFill>
                  <a:srgbClr val="00B0F0"/>
                </a:solidFill>
                <a:latin typeface="Segoe UI" panose="020B0502040204020203" pitchFamily="34" charset="0"/>
                <a:ea typeface="+mn-ea"/>
                <a:cs typeface="Segoe UI" panose="020B0502040204020203" pitchFamily="34" charset="0"/>
              </a:rPr>
              <a:t>Convolutional Neural Network</a:t>
            </a:r>
          </a:p>
        </p:txBody>
      </p:sp>
      <p:sp>
        <p:nvSpPr>
          <p:cNvPr id="4" name="TextBox 3">
            <a:extLst>
              <a:ext uri="{FF2B5EF4-FFF2-40B4-BE49-F238E27FC236}">
                <a16:creationId xmlns:a16="http://schemas.microsoft.com/office/drawing/2014/main" id="{2E04A944-B0CB-B748-9B9E-CE658D080AAD}"/>
              </a:ext>
            </a:extLst>
          </p:cNvPr>
          <p:cNvSpPr txBox="1"/>
          <p:nvPr/>
        </p:nvSpPr>
        <p:spPr>
          <a:xfrm>
            <a:off x="627017" y="1227908"/>
            <a:ext cx="8008924" cy="3317831"/>
          </a:xfrm>
          <a:prstGeom prst="rect">
            <a:avLst/>
          </a:prstGeom>
          <a:noFill/>
        </p:spPr>
        <p:txBody>
          <a:bodyPr wrap="non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Any network that has a convolutional layer</a:t>
            </a:r>
          </a:p>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Very similar to max pooling layer sliding over the surface</a:t>
            </a:r>
          </a:p>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A convolutional neuron has a </a:t>
            </a:r>
            <a:r>
              <a:rPr lang="en-US" sz="1600" dirty="0" err="1">
                <a:gradFill>
                  <a:gsLst>
                    <a:gs pos="0">
                      <a:schemeClr val="tx1"/>
                    </a:gs>
                    <a:gs pos="98000">
                      <a:schemeClr val="tx1"/>
                    </a:gs>
                  </a:gsLst>
                  <a:lin ang="5400000" scaled="0"/>
                </a:gradFill>
                <a:latin typeface="Arial" panose="020B0604020202020204" pitchFamily="34" charset="0"/>
                <a:cs typeface="Arial" panose="020B0604020202020204" pitchFamily="34" charset="0"/>
              </a:rPr>
              <a:t>height,width</a:t>
            </a: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 and depth</a:t>
            </a:r>
          </a:p>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It passes through the image at a speed we call stride length</a:t>
            </a:r>
          </a:p>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These convolutional neurons/kernels/filters sliding over the image starts to represent a</a:t>
            </a:r>
          </a:p>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Single type/aspect of the image(</a:t>
            </a:r>
            <a:r>
              <a:rPr lang="en-US" sz="1600" dirty="0" err="1">
                <a:gradFill>
                  <a:gsLst>
                    <a:gs pos="0">
                      <a:schemeClr val="tx1"/>
                    </a:gs>
                    <a:gs pos="98000">
                      <a:schemeClr val="tx1"/>
                    </a:gs>
                  </a:gsLst>
                  <a:lin ang="5400000" scaled="0"/>
                </a:gradFill>
                <a:latin typeface="Arial" panose="020B0604020202020204" pitchFamily="34" charset="0"/>
                <a:cs typeface="Arial" panose="020B0604020202020204" pitchFamily="34" charset="0"/>
              </a:rPr>
              <a:t>corner,angle,orientation</a:t>
            </a: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 etc.)</a:t>
            </a:r>
          </a:p>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Convolutional layers lose the sense of location or are space invariant</a:t>
            </a:r>
          </a:p>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Way more efficient than dense network(we need less parameters to learn than dense)</a:t>
            </a:r>
          </a:p>
          <a:p>
            <a:pPr>
              <a:lnSpc>
                <a:spcPct val="90000"/>
              </a:lnSpc>
              <a:spcBef>
                <a:spcPts val="1200"/>
              </a:spcBef>
              <a:buClr>
                <a:srgbClr val="CC0000"/>
              </a:buClr>
              <a:buSzPct val="110000"/>
            </a:pP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60586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034839" y="4994905"/>
            <a:ext cx="2133600" cy="148595"/>
          </a:xfrm>
        </p:spPr>
        <p:txBody>
          <a:bodyPr/>
          <a:lstStyle/>
          <a:p>
            <a:fld id="{4CA37C95-3A7F-4C90-9D28-0B573484ACDD}" type="slidenum">
              <a:rPr lang="en-US" smtClean="0"/>
              <a:pPr/>
              <a:t>28</a:t>
            </a:fld>
            <a:endParaRPr lang="en-US" dirty="0"/>
          </a:p>
        </p:txBody>
      </p:sp>
      <p:sp>
        <p:nvSpPr>
          <p:cNvPr id="10" name="Title 5"/>
          <p:cNvSpPr txBox="1">
            <a:spLocks/>
          </p:cNvSpPr>
          <p:nvPr/>
        </p:nvSpPr>
        <p:spPr>
          <a:xfrm>
            <a:off x="336500" y="103525"/>
            <a:ext cx="7454190" cy="452432"/>
          </a:xfrm>
          <a:prstGeom prst="rect">
            <a:avLst/>
          </a:prstGeom>
        </p:spPr>
        <p:txBody>
          <a:bodyPr/>
          <a:lstStyle>
            <a:lvl1pPr algn="l" defTabSz="914400" rtl="0" eaLnBrk="1" latinLnBrk="0" hangingPunct="1">
              <a:lnSpc>
                <a:spcPct val="90000"/>
              </a:lnSpc>
              <a:spcBef>
                <a:spcPct val="0"/>
              </a:spcBef>
              <a:buNone/>
              <a:defRPr sz="2400" b="0" kern="1200" spc="0" baseline="0">
                <a:gradFill>
                  <a:gsLst>
                    <a:gs pos="21239">
                      <a:srgbClr val="000000"/>
                    </a:gs>
                    <a:gs pos="42000">
                      <a:srgbClr val="000000"/>
                    </a:gs>
                  </a:gsLst>
                  <a:lin ang="5400000" scaled="0"/>
                </a:gradFill>
                <a:latin typeface="Segoe UI Light" panose="020B0502040204020203" pitchFamily="34" charset="0"/>
                <a:ea typeface="+mj-ea"/>
                <a:cs typeface="Arial" panose="020B0604020202020204" pitchFamily="34" charset="0"/>
              </a:defRPr>
            </a:lvl1pPr>
          </a:lstStyle>
          <a:p>
            <a:pPr>
              <a:spcBef>
                <a:spcPts val="1200"/>
              </a:spcBef>
              <a:buClr>
                <a:srgbClr val="CC0000"/>
              </a:buClr>
              <a:buSzPct val="110000"/>
            </a:pPr>
            <a:r>
              <a:rPr lang="en-US" b="1" dirty="0">
                <a:solidFill>
                  <a:srgbClr val="00B0F0"/>
                </a:solidFill>
                <a:latin typeface="Segoe UI" panose="020B0502040204020203" pitchFamily="34" charset="0"/>
                <a:ea typeface="+mn-ea"/>
                <a:cs typeface="Segoe UI" panose="020B0502040204020203" pitchFamily="34" charset="0"/>
              </a:rPr>
              <a:t>Lenet-5(Commercialized zip code reader)</a:t>
            </a:r>
          </a:p>
        </p:txBody>
      </p:sp>
      <p:pic>
        <p:nvPicPr>
          <p:cNvPr id="2" name="Picture 1">
            <a:extLst>
              <a:ext uri="{FF2B5EF4-FFF2-40B4-BE49-F238E27FC236}">
                <a16:creationId xmlns:a16="http://schemas.microsoft.com/office/drawing/2014/main" id="{CCE52BB2-697C-4D4F-A5C9-53F488FB0C5E}"/>
              </a:ext>
            </a:extLst>
          </p:cNvPr>
          <p:cNvPicPr>
            <a:picLocks noChangeAspect="1"/>
          </p:cNvPicPr>
          <p:nvPr/>
        </p:nvPicPr>
        <p:blipFill>
          <a:blip r:embed="rId3"/>
          <a:stretch>
            <a:fillRect/>
          </a:stretch>
        </p:blipFill>
        <p:spPr>
          <a:xfrm>
            <a:off x="805898" y="1334729"/>
            <a:ext cx="7640217" cy="2096524"/>
          </a:xfrm>
          <a:prstGeom prst="rect">
            <a:avLst/>
          </a:prstGeom>
        </p:spPr>
      </p:pic>
    </p:spTree>
    <p:extLst>
      <p:ext uri="{BB962C8B-B14F-4D97-AF65-F5344CB8AC3E}">
        <p14:creationId xmlns:p14="http://schemas.microsoft.com/office/powerpoint/2010/main" val="2411442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034839" y="4994905"/>
            <a:ext cx="2133600" cy="148595"/>
          </a:xfrm>
        </p:spPr>
        <p:txBody>
          <a:bodyPr/>
          <a:lstStyle/>
          <a:p>
            <a:fld id="{4CA37C95-3A7F-4C90-9D28-0B573484ACDD}" type="slidenum">
              <a:rPr lang="en-US" smtClean="0"/>
              <a:pPr/>
              <a:t>29</a:t>
            </a:fld>
            <a:endParaRPr lang="en-US" dirty="0"/>
          </a:p>
        </p:txBody>
      </p:sp>
      <p:sp>
        <p:nvSpPr>
          <p:cNvPr id="10" name="Title 5"/>
          <p:cNvSpPr txBox="1">
            <a:spLocks/>
          </p:cNvSpPr>
          <p:nvPr/>
        </p:nvSpPr>
        <p:spPr>
          <a:xfrm>
            <a:off x="336500" y="103525"/>
            <a:ext cx="7454190" cy="452432"/>
          </a:xfrm>
          <a:prstGeom prst="rect">
            <a:avLst/>
          </a:prstGeom>
        </p:spPr>
        <p:txBody>
          <a:bodyPr/>
          <a:lstStyle>
            <a:lvl1pPr algn="l" defTabSz="914400" rtl="0" eaLnBrk="1" latinLnBrk="0" hangingPunct="1">
              <a:lnSpc>
                <a:spcPct val="90000"/>
              </a:lnSpc>
              <a:spcBef>
                <a:spcPct val="0"/>
              </a:spcBef>
              <a:buNone/>
              <a:defRPr sz="2400" b="0" kern="1200" spc="0" baseline="0">
                <a:gradFill>
                  <a:gsLst>
                    <a:gs pos="21239">
                      <a:srgbClr val="000000"/>
                    </a:gs>
                    <a:gs pos="42000">
                      <a:srgbClr val="000000"/>
                    </a:gs>
                  </a:gsLst>
                  <a:lin ang="5400000" scaled="0"/>
                </a:gradFill>
                <a:latin typeface="Segoe UI Light" panose="020B0502040204020203" pitchFamily="34" charset="0"/>
                <a:ea typeface="+mj-ea"/>
                <a:cs typeface="Arial" panose="020B0604020202020204" pitchFamily="34" charset="0"/>
              </a:defRPr>
            </a:lvl1pPr>
          </a:lstStyle>
          <a:p>
            <a:pPr>
              <a:spcBef>
                <a:spcPts val="1200"/>
              </a:spcBef>
              <a:buClr>
                <a:srgbClr val="CC0000"/>
              </a:buClr>
              <a:buSzPct val="110000"/>
            </a:pPr>
            <a:r>
              <a:rPr lang="en-US" b="1" dirty="0">
                <a:solidFill>
                  <a:srgbClr val="00B0F0"/>
                </a:solidFill>
                <a:latin typeface="Segoe UI" panose="020B0502040204020203" pitchFamily="34" charset="0"/>
                <a:ea typeface="+mn-ea"/>
                <a:cs typeface="Segoe UI" panose="020B0502040204020203" pitchFamily="34" charset="0"/>
              </a:rPr>
              <a:t>Leading Deep Learning Libraries</a:t>
            </a:r>
          </a:p>
        </p:txBody>
      </p:sp>
      <p:graphicFrame>
        <p:nvGraphicFramePr>
          <p:cNvPr id="2" name="Table 1">
            <a:extLst>
              <a:ext uri="{FF2B5EF4-FFF2-40B4-BE49-F238E27FC236}">
                <a16:creationId xmlns:a16="http://schemas.microsoft.com/office/drawing/2014/main" id="{7F80BF57-FFBC-E544-976E-CCEE562BFA23}"/>
              </a:ext>
            </a:extLst>
          </p:cNvPr>
          <p:cNvGraphicFramePr>
            <a:graphicFrameLocks noGrp="1"/>
          </p:cNvGraphicFramePr>
          <p:nvPr>
            <p:extLst>
              <p:ext uri="{D42A27DB-BD31-4B8C-83A1-F6EECF244321}">
                <p14:modId xmlns:p14="http://schemas.microsoft.com/office/powerpoint/2010/main" val="700748573"/>
              </p:ext>
            </p:extLst>
          </p:nvPr>
        </p:nvGraphicFramePr>
        <p:xfrm>
          <a:off x="336500" y="1333234"/>
          <a:ext cx="8398195" cy="3256280"/>
        </p:xfrm>
        <a:graphic>
          <a:graphicData uri="http://schemas.openxmlformats.org/drawingml/2006/table">
            <a:tbl>
              <a:tblPr firstRow="1" bandRow="1">
                <a:tableStyleId>{5940675A-B579-460E-94D1-54222C63F5DA}</a:tableStyleId>
              </a:tblPr>
              <a:tblGrid>
                <a:gridCol w="1814517">
                  <a:extLst>
                    <a:ext uri="{9D8B030D-6E8A-4147-A177-3AD203B41FA5}">
                      <a16:colId xmlns:a16="http://schemas.microsoft.com/office/drawing/2014/main" val="3635167527"/>
                    </a:ext>
                  </a:extLst>
                </a:gridCol>
                <a:gridCol w="1544761">
                  <a:extLst>
                    <a:ext uri="{9D8B030D-6E8A-4147-A177-3AD203B41FA5}">
                      <a16:colId xmlns:a16="http://schemas.microsoft.com/office/drawing/2014/main" val="3261988324"/>
                    </a:ext>
                  </a:extLst>
                </a:gridCol>
                <a:gridCol w="1679639">
                  <a:extLst>
                    <a:ext uri="{9D8B030D-6E8A-4147-A177-3AD203B41FA5}">
                      <a16:colId xmlns:a16="http://schemas.microsoft.com/office/drawing/2014/main" val="1931408300"/>
                    </a:ext>
                  </a:extLst>
                </a:gridCol>
                <a:gridCol w="1679639">
                  <a:extLst>
                    <a:ext uri="{9D8B030D-6E8A-4147-A177-3AD203B41FA5}">
                      <a16:colId xmlns:a16="http://schemas.microsoft.com/office/drawing/2014/main" val="763519872"/>
                    </a:ext>
                  </a:extLst>
                </a:gridCol>
                <a:gridCol w="1679639">
                  <a:extLst>
                    <a:ext uri="{9D8B030D-6E8A-4147-A177-3AD203B41FA5}">
                      <a16:colId xmlns:a16="http://schemas.microsoft.com/office/drawing/2014/main" val="3579398340"/>
                    </a:ext>
                  </a:extLst>
                </a:gridCol>
              </a:tblGrid>
              <a:tr h="370840">
                <a:tc>
                  <a:txBody>
                    <a:bodyPr/>
                    <a:lstStyle/>
                    <a:p>
                      <a:endParaRPr lang="en-US" sz="1600" dirty="0"/>
                    </a:p>
                  </a:txBody>
                  <a:tcPr/>
                </a:tc>
                <a:tc>
                  <a:txBody>
                    <a:bodyPr/>
                    <a:lstStyle/>
                    <a:p>
                      <a:r>
                        <a:rPr lang="en-US" sz="1600" b="1" dirty="0" err="1"/>
                        <a:t>Caffe</a:t>
                      </a:r>
                      <a:endParaRPr lang="en-US" sz="1600" b="1" dirty="0"/>
                    </a:p>
                  </a:txBody>
                  <a:tcPr/>
                </a:tc>
                <a:tc>
                  <a:txBody>
                    <a:bodyPr/>
                    <a:lstStyle/>
                    <a:p>
                      <a:r>
                        <a:rPr lang="en-US" sz="1600" b="1" dirty="0"/>
                        <a:t>Torch</a:t>
                      </a:r>
                    </a:p>
                  </a:txBody>
                  <a:tcPr/>
                </a:tc>
                <a:tc>
                  <a:txBody>
                    <a:bodyPr/>
                    <a:lstStyle/>
                    <a:p>
                      <a:r>
                        <a:rPr lang="en-US" sz="1600" b="1" dirty="0" err="1"/>
                        <a:t>Theano</a:t>
                      </a:r>
                      <a:endParaRPr lang="en-US" sz="1600" b="1" dirty="0"/>
                    </a:p>
                  </a:txBody>
                  <a:tcPr/>
                </a:tc>
                <a:tc>
                  <a:txBody>
                    <a:bodyPr/>
                    <a:lstStyle/>
                    <a:p>
                      <a:r>
                        <a:rPr lang="en-US" sz="1600" b="1" dirty="0" err="1"/>
                        <a:t>Tensorflow</a:t>
                      </a:r>
                      <a:endParaRPr lang="en-US" sz="1600" b="1" dirty="0"/>
                    </a:p>
                  </a:txBody>
                  <a:tcPr/>
                </a:tc>
                <a:extLst>
                  <a:ext uri="{0D108BD9-81ED-4DB2-BD59-A6C34878D82A}">
                    <a16:rowId xmlns:a16="http://schemas.microsoft.com/office/drawing/2014/main" val="130089336"/>
                  </a:ext>
                </a:extLst>
              </a:tr>
              <a:tr h="370840">
                <a:tc>
                  <a:txBody>
                    <a:bodyPr/>
                    <a:lstStyle/>
                    <a:p>
                      <a:r>
                        <a:rPr lang="en-US" sz="1600" dirty="0"/>
                        <a:t>language</a:t>
                      </a:r>
                    </a:p>
                  </a:txBody>
                  <a:tcPr/>
                </a:tc>
                <a:tc>
                  <a:txBody>
                    <a:bodyPr/>
                    <a:lstStyle/>
                    <a:p>
                      <a:r>
                        <a:rPr lang="en-US" sz="1400" dirty="0"/>
                        <a:t>Python, C++</a:t>
                      </a:r>
                    </a:p>
                  </a:txBody>
                  <a:tcPr/>
                </a:tc>
                <a:tc>
                  <a:txBody>
                    <a:bodyPr/>
                    <a:lstStyle/>
                    <a:p>
                      <a:r>
                        <a:rPr lang="en-US" sz="1400" dirty="0" err="1"/>
                        <a:t>Lua</a:t>
                      </a:r>
                      <a:endParaRPr lang="en-US" sz="1400" dirty="0"/>
                    </a:p>
                  </a:txBody>
                  <a:tcPr/>
                </a:tc>
                <a:tc>
                  <a:txBody>
                    <a:bodyPr/>
                    <a:lstStyle/>
                    <a:p>
                      <a:r>
                        <a:rPr lang="en-US" sz="1400" dirty="0"/>
                        <a:t>Python</a:t>
                      </a:r>
                    </a:p>
                  </a:txBody>
                  <a:tcPr/>
                </a:tc>
                <a:tc>
                  <a:txBody>
                    <a:bodyPr/>
                    <a:lstStyle/>
                    <a:p>
                      <a:r>
                        <a:rPr lang="en-US" sz="1400" dirty="0" err="1"/>
                        <a:t>Python,Java,C,Go</a:t>
                      </a:r>
                      <a:endParaRPr lang="en-US" sz="1400" dirty="0"/>
                    </a:p>
                  </a:txBody>
                  <a:tcPr/>
                </a:tc>
                <a:extLst>
                  <a:ext uri="{0D108BD9-81ED-4DB2-BD59-A6C34878D82A}">
                    <a16:rowId xmlns:a16="http://schemas.microsoft.com/office/drawing/2014/main" val="463986199"/>
                  </a:ext>
                </a:extLst>
              </a:tr>
              <a:tr h="370840">
                <a:tc>
                  <a:txBody>
                    <a:bodyPr/>
                    <a:lstStyle/>
                    <a:p>
                      <a:r>
                        <a:rPr lang="en-US" sz="1600" dirty="0"/>
                        <a:t>Pre-trained models</a:t>
                      </a:r>
                    </a:p>
                  </a:txBody>
                  <a:tcPr/>
                </a:tc>
                <a:tc>
                  <a:txBody>
                    <a:bodyPr/>
                    <a:lstStyle/>
                    <a:p>
                      <a:r>
                        <a:rPr lang="en-US" sz="1400" dirty="0" err="1"/>
                        <a:t>ModelZoo</a:t>
                      </a:r>
                      <a:endParaRPr lang="en-US" sz="1400" dirty="0"/>
                    </a:p>
                  </a:txBody>
                  <a:tcPr/>
                </a:tc>
                <a:tc>
                  <a:txBody>
                    <a:bodyPr/>
                    <a:lstStyle/>
                    <a:p>
                      <a:r>
                        <a:rPr lang="en-US" sz="1400" dirty="0" err="1"/>
                        <a:t>ModelZoo</a:t>
                      </a:r>
                      <a:endParaRPr lang="en-US" sz="1400" dirty="0"/>
                    </a:p>
                  </a:txBody>
                  <a:tcPr/>
                </a:tc>
                <a:tc>
                  <a:txBody>
                    <a:bodyPr/>
                    <a:lstStyle/>
                    <a:p>
                      <a:r>
                        <a:rPr lang="en-US" sz="1400" dirty="0" err="1"/>
                        <a:t>Lasagne</a:t>
                      </a:r>
                      <a:endParaRPr lang="en-US" sz="1400" dirty="0"/>
                    </a:p>
                  </a:txBody>
                  <a:tcPr/>
                </a:tc>
                <a:tc>
                  <a:txBody>
                    <a:bodyPr/>
                    <a:lstStyle/>
                    <a:p>
                      <a:r>
                        <a:rPr lang="en-US" sz="1400" dirty="0"/>
                        <a:t>Inception, others</a:t>
                      </a:r>
                    </a:p>
                  </a:txBody>
                  <a:tcPr/>
                </a:tc>
                <a:extLst>
                  <a:ext uri="{0D108BD9-81ED-4DB2-BD59-A6C34878D82A}">
                    <a16:rowId xmlns:a16="http://schemas.microsoft.com/office/drawing/2014/main" val="4121900714"/>
                  </a:ext>
                </a:extLst>
              </a:tr>
              <a:tr h="370840">
                <a:tc>
                  <a:txBody>
                    <a:bodyPr/>
                    <a:lstStyle/>
                    <a:p>
                      <a:r>
                        <a:rPr lang="en-US" sz="1600" dirty="0"/>
                        <a:t>Parallel </a:t>
                      </a:r>
                      <a:r>
                        <a:rPr lang="en-US" sz="1600" dirty="0" err="1"/>
                        <a:t>GPUs;data</a:t>
                      </a:r>
                      <a:r>
                        <a:rPr lang="en-US" sz="1600" dirty="0"/>
                        <a:t>  </a:t>
                      </a:r>
                    </a:p>
                    <a:p>
                      <a:r>
                        <a:rPr lang="en-US" sz="1600" dirty="0"/>
                        <a:t>           model</a:t>
                      </a:r>
                    </a:p>
                  </a:txBody>
                  <a:tcPr/>
                </a:tc>
                <a:tc>
                  <a:txBody>
                    <a:bodyPr/>
                    <a:lstStyle/>
                    <a:p>
                      <a:r>
                        <a:rPr lang="en-US" sz="1400" dirty="0"/>
                        <a:t>Yes</a:t>
                      </a:r>
                    </a:p>
                    <a:p>
                      <a:endParaRPr lang="en-US" sz="1400" dirty="0"/>
                    </a:p>
                    <a:p>
                      <a:endParaRPr lang="en-US" sz="1400" dirty="0"/>
                    </a:p>
                  </a:txBody>
                  <a:tcPr/>
                </a:tc>
                <a:tc>
                  <a:txBody>
                    <a:bodyPr/>
                    <a:lstStyle/>
                    <a:p>
                      <a:r>
                        <a:rPr lang="en-US" sz="1400" dirty="0"/>
                        <a:t>Yes</a:t>
                      </a:r>
                    </a:p>
                    <a:p>
                      <a:endParaRPr lang="en-US" sz="1400" dirty="0"/>
                    </a:p>
                    <a:p>
                      <a:r>
                        <a:rPr lang="en-US" sz="1400" dirty="0"/>
                        <a:t>Yes</a:t>
                      </a:r>
                    </a:p>
                  </a:txBody>
                  <a:tcPr/>
                </a:tc>
                <a:tc>
                  <a:txBody>
                    <a:bodyPr/>
                    <a:lstStyle/>
                    <a:p>
                      <a:r>
                        <a:rPr lang="en-US" sz="1400" dirty="0"/>
                        <a:t>Yes</a:t>
                      </a:r>
                    </a:p>
                  </a:txBody>
                  <a:tcPr/>
                </a:tc>
                <a:tc>
                  <a:txBody>
                    <a:bodyPr/>
                    <a:lstStyle/>
                    <a:p>
                      <a:r>
                        <a:rPr lang="en-US" sz="1400" dirty="0"/>
                        <a:t>Yes</a:t>
                      </a:r>
                    </a:p>
                    <a:p>
                      <a:endParaRPr lang="en-US" sz="1400" dirty="0"/>
                    </a:p>
                    <a:p>
                      <a:r>
                        <a:rPr lang="en-US" sz="1400" dirty="0"/>
                        <a:t>Yes</a:t>
                      </a:r>
                    </a:p>
                  </a:txBody>
                  <a:tcPr/>
                </a:tc>
                <a:extLst>
                  <a:ext uri="{0D108BD9-81ED-4DB2-BD59-A6C34878D82A}">
                    <a16:rowId xmlns:a16="http://schemas.microsoft.com/office/drawing/2014/main" val="2910821688"/>
                  </a:ext>
                </a:extLst>
              </a:tr>
              <a:tr h="370840">
                <a:tc>
                  <a:txBody>
                    <a:bodyPr/>
                    <a:lstStyle/>
                    <a:p>
                      <a:r>
                        <a:rPr lang="en-US" sz="1600" dirty="0"/>
                        <a:t>Source code</a:t>
                      </a:r>
                    </a:p>
                  </a:txBody>
                  <a:tcPr/>
                </a:tc>
                <a:tc>
                  <a:txBody>
                    <a:bodyPr/>
                    <a:lstStyle/>
                    <a:p>
                      <a:r>
                        <a:rPr lang="en-US" sz="1400" dirty="0"/>
                        <a:t>Readable</a:t>
                      </a:r>
                    </a:p>
                  </a:txBody>
                  <a:tcPr/>
                </a:tc>
                <a:tc>
                  <a:txBody>
                    <a:bodyPr/>
                    <a:lstStyle/>
                    <a:p>
                      <a:r>
                        <a:rPr lang="en-US" sz="1400" dirty="0"/>
                        <a:t>Readable</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15812829"/>
                  </a:ext>
                </a:extLst>
              </a:tr>
              <a:tr h="370840">
                <a:tc>
                  <a:txBody>
                    <a:bodyPr/>
                    <a:lstStyle/>
                    <a:p>
                      <a:r>
                        <a:rPr lang="en-US" sz="1600" dirty="0"/>
                        <a:t>For RNNs</a:t>
                      </a:r>
                    </a:p>
                  </a:txBody>
                  <a:tcPr/>
                </a:tc>
                <a:tc>
                  <a:txBody>
                    <a:bodyPr/>
                    <a:lstStyle/>
                    <a:p>
                      <a:endParaRPr lang="en-US" sz="1400"/>
                    </a:p>
                  </a:txBody>
                  <a:tcPr/>
                </a:tc>
                <a:tc>
                  <a:txBody>
                    <a:bodyPr/>
                    <a:lstStyle/>
                    <a:p>
                      <a:endParaRPr lang="en-US" sz="1400"/>
                    </a:p>
                  </a:txBody>
                  <a:tcPr/>
                </a:tc>
                <a:tc>
                  <a:txBody>
                    <a:bodyPr/>
                    <a:lstStyle/>
                    <a:p>
                      <a:r>
                        <a:rPr lang="en-US" sz="1400" dirty="0"/>
                        <a:t>Good</a:t>
                      </a:r>
                    </a:p>
                  </a:txBody>
                  <a:tcPr/>
                </a:tc>
                <a:tc>
                  <a:txBody>
                    <a:bodyPr/>
                    <a:lstStyle/>
                    <a:p>
                      <a:r>
                        <a:rPr lang="en-US" sz="1400" dirty="0"/>
                        <a:t>Best</a:t>
                      </a:r>
                    </a:p>
                  </a:txBody>
                  <a:tcPr/>
                </a:tc>
                <a:extLst>
                  <a:ext uri="{0D108BD9-81ED-4DB2-BD59-A6C34878D82A}">
                    <a16:rowId xmlns:a16="http://schemas.microsoft.com/office/drawing/2014/main" val="2811435033"/>
                  </a:ext>
                </a:extLst>
              </a:tr>
              <a:tr h="370840">
                <a:tc>
                  <a:txBody>
                    <a:bodyPr/>
                    <a:lstStyle/>
                    <a:p>
                      <a:r>
                        <a:rPr lang="en-US" sz="1600" dirty="0"/>
                        <a:t>High level APIs</a:t>
                      </a:r>
                    </a:p>
                  </a:txBody>
                  <a:tcPr/>
                </a:tc>
                <a:tc>
                  <a:txBody>
                    <a:bodyPr/>
                    <a:lstStyle/>
                    <a:p>
                      <a:endParaRPr lang="en-US" sz="1400"/>
                    </a:p>
                  </a:txBody>
                  <a:tcPr/>
                </a:tc>
                <a:tc>
                  <a:txBody>
                    <a:bodyPr/>
                    <a:lstStyle/>
                    <a:p>
                      <a:endParaRPr lang="en-US" sz="1400"/>
                    </a:p>
                  </a:txBody>
                  <a:tcPr/>
                </a:tc>
                <a:tc>
                  <a:txBody>
                    <a:bodyPr/>
                    <a:lstStyle/>
                    <a:p>
                      <a:r>
                        <a:rPr lang="en-US" sz="1400" dirty="0" err="1"/>
                        <a:t>Keras</a:t>
                      </a:r>
                      <a:endParaRPr lang="en-US" sz="1400" dirty="0"/>
                    </a:p>
                  </a:txBody>
                  <a:tcPr/>
                </a:tc>
                <a:tc>
                  <a:txBody>
                    <a:bodyPr/>
                    <a:lstStyle/>
                    <a:p>
                      <a:r>
                        <a:rPr lang="en-US" sz="1400" dirty="0" err="1"/>
                        <a:t>Keras</a:t>
                      </a:r>
                      <a:r>
                        <a:rPr lang="en-US" sz="1400" dirty="0"/>
                        <a:t>, </a:t>
                      </a:r>
                      <a:r>
                        <a:rPr lang="en-US" sz="1400" dirty="0" err="1"/>
                        <a:t>TFLearn</a:t>
                      </a:r>
                      <a:endParaRPr lang="en-US" sz="1400" dirty="0"/>
                    </a:p>
                  </a:txBody>
                  <a:tcPr/>
                </a:tc>
                <a:extLst>
                  <a:ext uri="{0D108BD9-81ED-4DB2-BD59-A6C34878D82A}">
                    <a16:rowId xmlns:a16="http://schemas.microsoft.com/office/drawing/2014/main" val="3307934425"/>
                  </a:ext>
                </a:extLst>
              </a:tr>
            </a:tbl>
          </a:graphicData>
        </a:graphic>
      </p:graphicFrame>
    </p:spTree>
    <p:extLst>
      <p:ext uri="{BB962C8B-B14F-4D97-AF65-F5344CB8AC3E}">
        <p14:creationId xmlns:p14="http://schemas.microsoft.com/office/powerpoint/2010/main" val="1850762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034839" y="4994905"/>
            <a:ext cx="2133600" cy="148595"/>
          </a:xfrm>
        </p:spPr>
        <p:txBody>
          <a:bodyPr/>
          <a:lstStyle/>
          <a:p>
            <a:fld id="{4CA37C95-3A7F-4C90-9D28-0B573484ACDD}" type="slidenum">
              <a:rPr lang="en-US" smtClean="0"/>
              <a:pPr/>
              <a:t>3</a:t>
            </a:fld>
            <a:endParaRPr lang="en-US" dirty="0"/>
          </a:p>
        </p:txBody>
      </p:sp>
      <p:sp>
        <p:nvSpPr>
          <p:cNvPr id="10" name="Title 5"/>
          <p:cNvSpPr txBox="1">
            <a:spLocks/>
          </p:cNvSpPr>
          <p:nvPr/>
        </p:nvSpPr>
        <p:spPr>
          <a:xfrm>
            <a:off x="336500" y="103525"/>
            <a:ext cx="7454190" cy="452432"/>
          </a:xfrm>
          <a:prstGeom prst="rect">
            <a:avLst/>
          </a:prstGeom>
        </p:spPr>
        <p:txBody>
          <a:bodyPr/>
          <a:lstStyle>
            <a:lvl1pPr algn="l" defTabSz="914400" rtl="0" eaLnBrk="1" latinLnBrk="0" hangingPunct="1">
              <a:lnSpc>
                <a:spcPct val="90000"/>
              </a:lnSpc>
              <a:spcBef>
                <a:spcPct val="0"/>
              </a:spcBef>
              <a:buNone/>
              <a:defRPr sz="2400" b="0" kern="1200" spc="0" baseline="0">
                <a:gradFill>
                  <a:gsLst>
                    <a:gs pos="21239">
                      <a:srgbClr val="000000"/>
                    </a:gs>
                    <a:gs pos="42000">
                      <a:srgbClr val="000000"/>
                    </a:gs>
                  </a:gsLst>
                  <a:lin ang="5400000" scaled="0"/>
                </a:gradFill>
                <a:latin typeface="Segoe UI Light" panose="020B0502040204020203" pitchFamily="34" charset="0"/>
                <a:ea typeface="+mj-ea"/>
                <a:cs typeface="Arial" panose="020B0604020202020204" pitchFamily="34" charset="0"/>
              </a:defRPr>
            </a:lvl1pPr>
          </a:lstStyle>
          <a:p>
            <a:r>
              <a:rPr lang="en-US" b="1" dirty="0">
                <a:solidFill>
                  <a:srgbClr val="00B0F0"/>
                </a:solidFill>
                <a:latin typeface="Segoe UI" panose="020B0502040204020203" pitchFamily="34" charset="0"/>
                <a:ea typeface="+mn-ea"/>
                <a:cs typeface="Segoe UI" panose="020B0502040204020203" pitchFamily="34" charset="0"/>
              </a:rPr>
              <a:t>Introduction to Deep Learning</a:t>
            </a:r>
          </a:p>
        </p:txBody>
      </p:sp>
      <p:sp>
        <p:nvSpPr>
          <p:cNvPr id="7" name="Rectangle 6"/>
          <p:cNvSpPr/>
          <p:nvPr/>
        </p:nvSpPr>
        <p:spPr>
          <a:xfrm>
            <a:off x="455430" y="634393"/>
            <a:ext cx="8370518" cy="923330"/>
          </a:xfrm>
          <a:prstGeom prst="rect">
            <a:avLst/>
          </a:prstGeom>
        </p:spPr>
        <p:txBody>
          <a:bodyPr wrap="square">
            <a:spAutoFit/>
          </a:bodyPr>
          <a:lstStyle/>
          <a:p>
            <a:r>
              <a:rPr lang="en-US" dirty="0">
                <a:solidFill>
                  <a:srgbClr val="606266"/>
                </a:solidFill>
                <a:latin typeface="Helvetica" charset="0"/>
              </a:rPr>
              <a:t>What is </a:t>
            </a:r>
            <a:r>
              <a:rPr lang="en-US">
                <a:solidFill>
                  <a:srgbClr val="606266"/>
                </a:solidFill>
                <a:latin typeface="Helvetica" charset="0"/>
              </a:rPr>
              <a:t>Deep Learning?</a:t>
            </a:r>
            <a:endParaRPr lang="en-US" dirty="0">
              <a:solidFill>
                <a:srgbClr val="606266"/>
              </a:solidFill>
              <a:latin typeface="Helvetica" charset="0"/>
            </a:endParaRPr>
          </a:p>
          <a:p>
            <a:endParaRPr lang="en-US" dirty="0">
              <a:solidFill>
                <a:srgbClr val="606266"/>
              </a:solidFill>
              <a:latin typeface="Helvetica" charset="0"/>
            </a:endParaRPr>
          </a:p>
          <a:p>
            <a:r>
              <a:rPr lang="en-US" dirty="0">
                <a:solidFill>
                  <a:srgbClr val="D4243E"/>
                </a:solidFill>
                <a:latin typeface="Helvetica" charset="0"/>
              </a:rPr>
              <a:t>Involves stacking little algorithms called artificial neurons to solve problems.</a:t>
            </a:r>
            <a:endParaRPr lang="en-US" dirty="0">
              <a:solidFill>
                <a:srgbClr val="606266"/>
              </a:solidFill>
              <a:effectLst/>
              <a:latin typeface="Helvetica" charset="0"/>
            </a:endParaRPr>
          </a:p>
        </p:txBody>
      </p:sp>
      <p:sp>
        <p:nvSpPr>
          <p:cNvPr id="6" name="Rectangle 5"/>
          <p:cNvSpPr/>
          <p:nvPr/>
        </p:nvSpPr>
        <p:spPr>
          <a:xfrm>
            <a:off x="1544759" y="3018104"/>
            <a:ext cx="5826100" cy="646331"/>
          </a:xfrm>
          <a:prstGeom prst="rect">
            <a:avLst/>
          </a:prstGeom>
        </p:spPr>
        <p:txBody>
          <a:bodyPr wrap="square">
            <a:spAutoFit/>
          </a:bodyPr>
          <a:lstStyle/>
          <a:p>
            <a:r>
              <a:rPr lang="en-US" dirty="0">
                <a:solidFill>
                  <a:srgbClr val="606266"/>
                </a:solidFill>
                <a:latin typeface="Helvetica" charset="0"/>
              </a:rPr>
              <a:t>Various Examples </a:t>
            </a:r>
            <a:r>
              <a:rPr lang="mr-IN" dirty="0">
                <a:solidFill>
                  <a:srgbClr val="606266"/>
                </a:solidFill>
                <a:latin typeface="Helvetica" charset="0"/>
              </a:rPr>
              <a:t>–</a:t>
            </a:r>
            <a:r>
              <a:rPr lang="en-US" dirty="0">
                <a:solidFill>
                  <a:srgbClr val="606266"/>
                </a:solidFill>
                <a:latin typeface="Helvetica" charset="0"/>
              </a:rPr>
              <a:t> Machine Vision </a:t>
            </a:r>
            <a:r>
              <a:rPr lang="mr-IN" dirty="0">
                <a:solidFill>
                  <a:srgbClr val="606266"/>
                </a:solidFill>
                <a:latin typeface="Helvetica" charset="0"/>
              </a:rPr>
              <a:t>–</a:t>
            </a:r>
            <a:r>
              <a:rPr lang="en-US" dirty="0">
                <a:solidFill>
                  <a:srgbClr val="606266"/>
                </a:solidFill>
                <a:latin typeface="Helvetica" charset="0"/>
              </a:rPr>
              <a:t> Biology Example- NLP – Voice Recognition</a:t>
            </a:r>
            <a:endParaRPr lang="en-US" dirty="0">
              <a:solidFill>
                <a:srgbClr val="606266"/>
              </a:solidFill>
              <a:effectLst/>
              <a:latin typeface="Helvetica" charset="0"/>
            </a:endParaRPr>
          </a:p>
        </p:txBody>
      </p:sp>
    </p:spTree>
    <p:extLst>
      <p:ext uri="{BB962C8B-B14F-4D97-AF65-F5344CB8AC3E}">
        <p14:creationId xmlns:p14="http://schemas.microsoft.com/office/powerpoint/2010/main" val="883386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034839" y="4994905"/>
            <a:ext cx="2133600" cy="148595"/>
          </a:xfrm>
        </p:spPr>
        <p:txBody>
          <a:bodyPr/>
          <a:lstStyle/>
          <a:p>
            <a:fld id="{4CA37C95-3A7F-4C90-9D28-0B573484ACDD}" type="slidenum">
              <a:rPr lang="en-US" smtClean="0"/>
              <a:pPr/>
              <a:t>30</a:t>
            </a:fld>
            <a:endParaRPr lang="en-US" dirty="0"/>
          </a:p>
        </p:txBody>
      </p:sp>
      <p:sp>
        <p:nvSpPr>
          <p:cNvPr id="10" name="Title 5"/>
          <p:cNvSpPr txBox="1">
            <a:spLocks/>
          </p:cNvSpPr>
          <p:nvPr/>
        </p:nvSpPr>
        <p:spPr>
          <a:xfrm>
            <a:off x="336500" y="103525"/>
            <a:ext cx="7454190" cy="452432"/>
          </a:xfrm>
          <a:prstGeom prst="rect">
            <a:avLst/>
          </a:prstGeom>
        </p:spPr>
        <p:txBody>
          <a:bodyPr/>
          <a:lstStyle>
            <a:lvl1pPr algn="l" defTabSz="914400" rtl="0" eaLnBrk="1" latinLnBrk="0" hangingPunct="1">
              <a:lnSpc>
                <a:spcPct val="90000"/>
              </a:lnSpc>
              <a:spcBef>
                <a:spcPct val="0"/>
              </a:spcBef>
              <a:buNone/>
              <a:defRPr sz="2400" b="0" kern="1200" spc="0" baseline="0">
                <a:gradFill>
                  <a:gsLst>
                    <a:gs pos="21239">
                      <a:srgbClr val="000000"/>
                    </a:gs>
                    <a:gs pos="42000">
                      <a:srgbClr val="000000"/>
                    </a:gs>
                  </a:gsLst>
                  <a:lin ang="5400000" scaled="0"/>
                </a:gradFill>
                <a:latin typeface="Segoe UI Light" panose="020B0502040204020203" pitchFamily="34" charset="0"/>
                <a:ea typeface="+mj-ea"/>
                <a:cs typeface="Arial" panose="020B0604020202020204" pitchFamily="34" charset="0"/>
              </a:defRPr>
            </a:lvl1pPr>
          </a:lstStyle>
          <a:p>
            <a:pPr>
              <a:spcBef>
                <a:spcPts val="1200"/>
              </a:spcBef>
              <a:buClr>
                <a:srgbClr val="CC0000"/>
              </a:buClr>
              <a:buSzPct val="110000"/>
            </a:pPr>
            <a:r>
              <a:rPr lang="en-US" b="1" dirty="0">
                <a:solidFill>
                  <a:srgbClr val="00B0F0"/>
                </a:solidFill>
                <a:latin typeface="Segoe UI" panose="020B0502040204020203" pitchFamily="34" charset="0"/>
                <a:ea typeface="+mn-ea"/>
                <a:cs typeface="Segoe UI" panose="020B0502040204020203" pitchFamily="34" charset="0"/>
              </a:rPr>
              <a:t>Improving Performance of a neural network</a:t>
            </a:r>
          </a:p>
        </p:txBody>
      </p:sp>
      <p:sp>
        <p:nvSpPr>
          <p:cNvPr id="4" name="TextBox 3">
            <a:extLst>
              <a:ext uri="{FF2B5EF4-FFF2-40B4-BE49-F238E27FC236}">
                <a16:creationId xmlns:a16="http://schemas.microsoft.com/office/drawing/2014/main" id="{F944B5A5-BF0E-6342-B8C5-294B792005F0}"/>
              </a:ext>
            </a:extLst>
          </p:cNvPr>
          <p:cNvSpPr txBox="1"/>
          <p:nvPr/>
        </p:nvSpPr>
        <p:spPr>
          <a:xfrm>
            <a:off x="1454331" y="949234"/>
            <a:ext cx="3106813" cy="4068806"/>
          </a:xfrm>
          <a:prstGeom prst="rect">
            <a:avLst/>
          </a:prstGeom>
          <a:noFill/>
        </p:spPr>
        <p:txBody>
          <a:bodyPr wrap="none" rtlCol="0">
            <a:spAutoFit/>
          </a:bodyPr>
          <a:lstStyle/>
          <a:p>
            <a:pPr marL="342900" indent="-342900">
              <a:lnSpc>
                <a:spcPct val="90000"/>
              </a:lnSpc>
              <a:spcBef>
                <a:spcPts val="1200"/>
              </a:spcBef>
              <a:buClr>
                <a:srgbClr val="CC0000"/>
              </a:buClr>
              <a:buSzPct val="110000"/>
              <a:buAutoNum type="arabicParenR"/>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Get Above Chance Learning</a:t>
            </a:r>
          </a:p>
          <a:p>
            <a:pPr marL="342900" indent="-342900">
              <a:lnSpc>
                <a:spcPct val="90000"/>
              </a:lnSpc>
              <a:spcBef>
                <a:spcPts val="1200"/>
              </a:spcBef>
              <a:buClr>
                <a:srgbClr val="CC0000"/>
              </a:buClr>
              <a:buSzPct val="110000"/>
              <a:buAutoNum type="arabicParenR"/>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Layers</a:t>
            </a:r>
          </a:p>
          <a:p>
            <a:pPr marL="342900" indent="-342900">
              <a:lnSpc>
                <a:spcPct val="90000"/>
              </a:lnSpc>
              <a:spcBef>
                <a:spcPts val="1200"/>
              </a:spcBef>
              <a:buClr>
                <a:srgbClr val="CC0000"/>
              </a:buClr>
              <a:buSzPct val="110000"/>
              <a:buAutoNum type="arabicParenR"/>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Initialization</a:t>
            </a:r>
          </a:p>
          <a:p>
            <a:pPr marL="342900" indent="-342900">
              <a:lnSpc>
                <a:spcPct val="90000"/>
              </a:lnSpc>
              <a:spcBef>
                <a:spcPts val="1200"/>
              </a:spcBef>
              <a:buClr>
                <a:srgbClr val="CC0000"/>
              </a:buClr>
              <a:buSzPct val="110000"/>
              <a:buAutoNum type="arabicParenR"/>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Cost</a:t>
            </a:r>
          </a:p>
          <a:p>
            <a:pPr marL="342900" indent="-342900">
              <a:lnSpc>
                <a:spcPct val="90000"/>
              </a:lnSpc>
              <a:spcBef>
                <a:spcPts val="1200"/>
              </a:spcBef>
              <a:buClr>
                <a:srgbClr val="CC0000"/>
              </a:buClr>
              <a:buSzPct val="110000"/>
              <a:buAutoNum type="arabicParenR"/>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Avoid Overfitting</a:t>
            </a:r>
          </a:p>
          <a:p>
            <a:pPr marL="342900" indent="-342900">
              <a:lnSpc>
                <a:spcPct val="90000"/>
              </a:lnSpc>
              <a:spcBef>
                <a:spcPts val="1200"/>
              </a:spcBef>
              <a:buClr>
                <a:srgbClr val="CC0000"/>
              </a:buClr>
              <a:buSzPct val="110000"/>
              <a:buAutoNum type="arabicParenR"/>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Learning Rate</a:t>
            </a:r>
          </a:p>
          <a:p>
            <a:pPr marL="342900" indent="-342900">
              <a:lnSpc>
                <a:spcPct val="90000"/>
              </a:lnSpc>
              <a:spcBef>
                <a:spcPts val="1200"/>
              </a:spcBef>
              <a:buClr>
                <a:srgbClr val="CC0000"/>
              </a:buClr>
              <a:buSzPct val="110000"/>
              <a:buAutoNum type="arabicParenR"/>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Epochs</a:t>
            </a:r>
          </a:p>
          <a:p>
            <a:pPr marL="342900" indent="-342900">
              <a:lnSpc>
                <a:spcPct val="90000"/>
              </a:lnSpc>
              <a:spcBef>
                <a:spcPts val="1200"/>
              </a:spcBef>
              <a:buClr>
                <a:srgbClr val="CC0000"/>
              </a:buClr>
              <a:buSzPct val="110000"/>
              <a:buAutoNum type="arabicParenR"/>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Regularization</a:t>
            </a:r>
          </a:p>
          <a:p>
            <a:pPr marL="342900" indent="-342900">
              <a:lnSpc>
                <a:spcPct val="90000"/>
              </a:lnSpc>
              <a:spcBef>
                <a:spcPts val="1200"/>
              </a:spcBef>
              <a:buClr>
                <a:srgbClr val="CC0000"/>
              </a:buClr>
              <a:buSzPct val="110000"/>
              <a:buAutoNum type="arabicParenR"/>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Batch Size</a:t>
            </a:r>
          </a:p>
          <a:p>
            <a:pPr marL="342900" indent="-342900">
              <a:lnSpc>
                <a:spcPct val="90000"/>
              </a:lnSpc>
              <a:spcBef>
                <a:spcPts val="1200"/>
              </a:spcBef>
              <a:buClr>
                <a:srgbClr val="CC0000"/>
              </a:buClr>
              <a:buSzPct val="110000"/>
              <a:buAutoNum type="arabicParenR"/>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Automation</a:t>
            </a:r>
          </a:p>
          <a:p>
            <a:pPr marL="342900" indent="-342900">
              <a:lnSpc>
                <a:spcPct val="90000"/>
              </a:lnSpc>
              <a:spcBef>
                <a:spcPts val="1200"/>
              </a:spcBef>
              <a:buClr>
                <a:srgbClr val="CC0000"/>
              </a:buClr>
              <a:buSzPct val="110000"/>
              <a:buAutoNum type="arabicParenR"/>
            </a:pP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44401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034839" y="4994905"/>
            <a:ext cx="2133600" cy="148595"/>
          </a:xfrm>
        </p:spPr>
        <p:txBody>
          <a:bodyPr/>
          <a:lstStyle/>
          <a:p>
            <a:fld id="{4CA37C95-3A7F-4C90-9D28-0B573484ACDD}" type="slidenum">
              <a:rPr lang="en-US" smtClean="0"/>
              <a:pPr/>
              <a:t>31</a:t>
            </a:fld>
            <a:endParaRPr lang="en-US" dirty="0"/>
          </a:p>
        </p:txBody>
      </p:sp>
      <p:sp>
        <p:nvSpPr>
          <p:cNvPr id="10" name="Title 5"/>
          <p:cNvSpPr txBox="1">
            <a:spLocks/>
          </p:cNvSpPr>
          <p:nvPr/>
        </p:nvSpPr>
        <p:spPr>
          <a:xfrm>
            <a:off x="336500" y="103525"/>
            <a:ext cx="7454190" cy="452432"/>
          </a:xfrm>
          <a:prstGeom prst="rect">
            <a:avLst/>
          </a:prstGeom>
        </p:spPr>
        <p:txBody>
          <a:bodyPr/>
          <a:lstStyle>
            <a:lvl1pPr algn="l" defTabSz="914400" rtl="0" eaLnBrk="1" latinLnBrk="0" hangingPunct="1">
              <a:lnSpc>
                <a:spcPct val="90000"/>
              </a:lnSpc>
              <a:spcBef>
                <a:spcPct val="0"/>
              </a:spcBef>
              <a:buNone/>
              <a:defRPr sz="2400" b="0" kern="1200" spc="0" baseline="0">
                <a:gradFill>
                  <a:gsLst>
                    <a:gs pos="21239">
                      <a:srgbClr val="000000"/>
                    </a:gs>
                    <a:gs pos="42000">
                      <a:srgbClr val="000000"/>
                    </a:gs>
                  </a:gsLst>
                  <a:lin ang="5400000" scaled="0"/>
                </a:gradFill>
                <a:latin typeface="Segoe UI Light" panose="020B0502040204020203" pitchFamily="34" charset="0"/>
                <a:ea typeface="+mj-ea"/>
                <a:cs typeface="Arial" panose="020B0604020202020204" pitchFamily="34" charset="0"/>
              </a:defRPr>
            </a:lvl1pPr>
          </a:lstStyle>
          <a:p>
            <a:pPr>
              <a:spcBef>
                <a:spcPts val="1200"/>
              </a:spcBef>
              <a:buClr>
                <a:srgbClr val="CC0000"/>
              </a:buClr>
              <a:buSzPct val="110000"/>
            </a:pPr>
            <a:r>
              <a:rPr lang="en-US" b="1" dirty="0">
                <a:solidFill>
                  <a:srgbClr val="00B0F0"/>
                </a:solidFill>
                <a:latin typeface="Segoe UI" panose="020B0502040204020203" pitchFamily="34" charset="0"/>
                <a:ea typeface="+mn-ea"/>
                <a:cs typeface="Segoe UI" panose="020B0502040204020203" pitchFamily="34" charset="0"/>
              </a:rPr>
              <a:t>Sources</a:t>
            </a:r>
          </a:p>
        </p:txBody>
      </p:sp>
      <p:sp>
        <p:nvSpPr>
          <p:cNvPr id="4" name="TextBox 3">
            <a:extLst>
              <a:ext uri="{FF2B5EF4-FFF2-40B4-BE49-F238E27FC236}">
                <a16:creationId xmlns:a16="http://schemas.microsoft.com/office/drawing/2014/main" id="{A6C3EC9E-687C-EB43-A137-D586C7870B11}"/>
              </a:ext>
            </a:extLst>
          </p:cNvPr>
          <p:cNvSpPr txBox="1"/>
          <p:nvPr/>
        </p:nvSpPr>
        <p:spPr>
          <a:xfrm>
            <a:off x="1071154" y="1010194"/>
            <a:ext cx="6885475" cy="1064907"/>
          </a:xfrm>
          <a:prstGeom prst="rect">
            <a:avLst/>
          </a:prstGeom>
          <a:noFill/>
        </p:spPr>
        <p:txBody>
          <a:bodyPr wrap="non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Michael Nielsen’s Online Textbook – </a:t>
            </a:r>
            <a:r>
              <a:rPr lang="en-US" sz="1600" dirty="0" err="1">
                <a:gradFill>
                  <a:gsLst>
                    <a:gs pos="0">
                      <a:schemeClr val="tx1"/>
                    </a:gs>
                    <a:gs pos="98000">
                      <a:schemeClr val="tx1"/>
                    </a:gs>
                  </a:gsLst>
                  <a:lin ang="5400000" scaled="0"/>
                </a:gradFill>
                <a:latin typeface="Arial" panose="020B0604020202020204" pitchFamily="34" charset="0"/>
                <a:cs typeface="Arial" panose="020B0604020202020204" pitchFamily="34" charset="0"/>
              </a:rPr>
              <a:t>neuralnetworksanddeeplearning.com</a:t>
            </a: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a:p>
            <a:pPr>
              <a:lnSpc>
                <a:spcPct val="90000"/>
              </a:lnSpc>
              <a:spcBef>
                <a:spcPts val="1200"/>
              </a:spcBef>
              <a:buClr>
                <a:srgbClr val="CC0000"/>
              </a:buClr>
              <a:buSzPct val="110000"/>
            </a:pPr>
            <a:r>
              <a:rPr lang="en-US" sz="1600" dirty="0" err="1">
                <a:gradFill>
                  <a:gsLst>
                    <a:gs pos="0">
                      <a:schemeClr val="tx1"/>
                    </a:gs>
                    <a:gs pos="98000">
                      <a:schemeClr val="tx1"/>
                    </a:gs>
                  </a:gsLst>
                  <a:lin ang="5400000" scaled="0"/>
                </a:gradFill>
                <a:latin typeface="Arial" panose="020B0604020202020204" pitchFamily="34" charset="0"/>
                <a:cs typeface="Arial" panose="020B0604020202020204" pitchFamily="34" charset="0"/>
              </a:rPr>
              <a:t>Deeplearningbook.org</a:t>
            </a: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a:p>
            <a:pPr>
              <a:lnSpc>
                <a:spcPct val="90000"/>
              </a:lnSpc>
              <a:spcBef>
                <a:spcPts val="1200"/>
              </a:spcBef>
              <a:buClr>
                <a:srgbClr val="CC0000"/>
              </a:buClr>
              <a:buSzPct val="110000"/>
            </a:pP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1458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CA37C95-3A7F-4C90-9D28-0B573484ACDD}" type="slidenum">
              <a:rPr lang="en-US" smtClean="0"/>
              <a:pPr/>
              <a:t>32</a:t>
            </a:fld>
            <a:endParaRPr lang="en-US"/>
          </a:p>
        </p:txBody>
      </p:sp>
      <p:sp>
        <p:nvSpPr>
          <p:cNvPr id="3" name="Text Placeholder 2"/>
          <p:cNvSpPr>
            <a:spLocks noGrp="1"/>
          </p:cNvSpPr>
          <p:nvPr>
            <p:ph type="body" sz="quarter" idx="13"/>
          </p:nvPr>
        </p:nvSpPr>
        <p:spPr>
          <a:xfrm>
            <a:off x="390525" y="764458"/>
            <a:ext cx="4114800" cy="689420"/>
          </a:xfrm>
        </p:spPr>
        <p:txBody>
          <a:bodyPr/>
          <a:lstStyle/>
          <a:p>
            <a:r>
              <a:rPr lang="en-US"/>
              <a:t>http</a:t>
            </a:r>
            <a:r>
              <a:rPr lang="en-US" dirty="0"/>
              <a:t>://</a:t>
            </a:r>
            <a:r>
              <a:rPr lang="en-US" dirty="0" err="1"/>
              <a:t>playground.tensorflow.org</a:t>
            </a:r>
            <a:endParaRPr lang="en-US" dirty="0"/>
          </a:p>
          <a:p>
            <a:endParaRPr lang="en-US" dirty="0"/>
          </a:p>
        </p:txBody>
      </p:sp>
      <p:sp>
        <p:nvSpPr>
          <p:cNvPr id="5" name="Title 4"/>
          <p:cNvSpPr>
            <a:spLocks noGrp="1"/>
          </p:cNvSpPr>
          <p:nvPr>
            <p:ph type="title"/>
          </p:nvPr>
        </p:nvSpPr>
        <p:spPr/>
        <p:txBody>
          <a:bodyPr/>
          <a:lstStyle/>
          <a:p>
            <a:r>
              <a:rPr lang="en-US" dirty="0" err="1"/>
              <a:t>Tensorflow</a:t>
            </a:r>
            <a:r>
              <a:rPr lang="en-US" dirty="0"/>
              <a:t> Playground</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302" y="1172498"/>
            <a:ext cx="7942008" cy="3640724"/>
          </a:xfrm>
          <a:prstGeom prst="rect">
            <a:avLst/>
          </a:prstGeom>
        </p:spPr>
      </p:pic>
    </p:spTree>
    <p:extLst>
      <p:ext uri="{BB962C8B-B14F-4D97-AF65-F5344CB8AC3E}">
        <p14:creationId xmlns:p14="http://schemas.microsoft.com/office/powerpoint/2010/main" val="1843991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034839" y="4994905"/>
            <a:ext cx="2133600" cy="148595"/>
          </a:xfrm>
        </p:spPr>
        <p:txBody>
          <a:bodyPr/>
          <a:lstStyle/>
          <a:p>
            <a:fld id="{4CA37C95-3A7F-4C90-9D28-0B573484ACDD}" type="slidenum">
              <a:rPr lang="en-US" smtClean="0"/>
              <a:pPr/>
              <a:t>4</a:t>
            </a:fld>
            <a:endParaRPr lang="en-US" dirty="0"/>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7040"/>
            <a:ext cx="9144000" cy="4628678"/>
          </a:xfrm>
          <a:prstGeom prst="rect">
            <a:avLst/>
          </a:prstGeom>
        </p:spPr>
      </p:pic>
    </p:spTree>
    <p:extLst>
      <p:ext uri="{BB962C8B-B14F-4D97-AF65-F5344CB8AC3E}">
        <p14:creationId xmlns:p14="http://schemas.microsoft.com/office/powerpoint/2010/main" val="145700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034839" y="4994905"/>
            <a:ext cx="2133600" cy="148595"/>
          </a:xfrm>
        </p:spPr>
        <p:txBody>
          <a:bodyPr/>
          <a:lstStyle/>
          <a:p>
            <a:fld id="{4CA37C95-3A7F-4C90-9D28-0B573484ACDD}" type="slidenum">
              <a:rPr lang="en-US" smtClean="0"/>
              <a:pPr/>
              <a:t>5</a:t>
            </a:fld>
            <a:endParaRPr lang="en-US" dirty="0"/>
          </a:p>
        </p:txBody>
      </p:sp>
      <p:sp>
        <p:nvSpPr>
          <p:cNvPr id="10" name="Title 5"/>
          <p:cNvSpPr txBox="1">
            <a:spLocks/>
          </p:cNvSpPr>
          <p:nvPr/>
        </p:nvSpPr>
        <p:spPr>
          <a:xfrm>
            <a:off x="336500" y="103525"/>
            <a:ext cx="7454190" cy="452432"/>
          </a:xfrm>
          <a:prstGeom prst="rect">
            <a:avLst/>
          </a:prstGeom>
        </p:spPr>
        <p:txBody>
          <a:bodyPr/>
          <a:lstStyle>
            <a:lvl1pPr algn="l" defTabSz="914400" rtl="0" eaLnBrk="1" latinLnBrk="0" hangingPunct="1">
              <a:lnSpc>
                <a:spcPct val="90000"/>
              </a:lnSpc>
              <a:spcBef>
                <a:spcPct val="0"/>
              </a:spcBef>
              <a:buNone/>
              <a:defRPr sz="2400" b="0" kern="1200" spc="0" baseline="0">
                <a:gradFill>
                  <a:gsLst>
                    <a:gs pos="21239">
                      <a:srgbClr val="000000"/>
                    </a:gs>
                    <a:gs pos="42000">
                      <a:srgbClr val="000000"/>
                    </a:gs>
                  </a:gsLst>
                  <a:lin ang="5400000" scaled="0"/>
                </a:gradFill>
                <a:latin typeface="Segoe UI Light" panose="020B0502040204020203" pitchFamily="34" charset="0"/>
                <a:ea typeface="+mj-ea"/>
                <a:cs typeface="Arial" panose="020B0604020202020204" pitchFamily="34" charset="0"/>
              </a:defRPr>
            </a:lvl1pPr>
          </a:lstStyle>
          <a:p>
            <a:r>
              <a:rPr lang="en-US" b="1" dirty="0">
                <a:solidFill>
                  <a:srgbClr val="00B0F0"/>
                </a:solidFill>
                <a:latin typeface="Segoe UI" panose="020B0502040204020203" pitchFamily="34" charset="0"/>
                <a:ea typeface="+mn-ea"/>
                <a:cs typeface="Segoe UI" panose="020B0502040204020203" pitchFamily="34" charset="0"/>
              </a:rPr>
              <a:t>Machine Learning vs. Deep Learning</a:t>
            </a:r>
          </a:p>
        </p:txBody>
      </p:sp>
      <p:cxnSp>
        <p:nvCxnSpPr>
          <p:cNvPr id="4" name="Straight Connector 3"/>
          <p:cNvCxnSpPr/>
          <p:nvPr/>
        </p:nvCxnSpPr>
        <p:spPr>
          <a:xfrm flipV="1">
            <a:off x="2671638" y="1940425"/>
            <a:ext cx="4991354" cy="7951"/>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V="1">
            <a:off x="2671638" y="3244439"/>
            <a:ext cx="4991354" cy="15902"/>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80957" y="1811159"/>
            <a:ext cx="1401346" cy="258532"/>
          </a:xfrm>
          <a:prstGeom prst="rect">
            <a:avLst/>
          </a:prstGeom>
          <a:noFill/>
        </p:spPr>
        <p:txBody>
          <a:bodyPr wrap="none" rtlCol="0">
            <a:spAutoFit/>
          </a:bodyPr>
          <a:lstStyle/>
          <a:p>
            <a:pPr>
              <a:lnSpc>
                <a:spcPct val="90000"/>
              </a:lnSpc>
              <a:spcBef>
                <a:spcPts val="1200"/>
              </a:spcBef>
              <a:buClr>
                <a:srgbClr val="CC0000"/>
              </a:buClr>
              <a:buSzPct val="110000"/>
            </a:pPr>
            <a:r>
              <a:rPr lang="en-US" sz="1200">
                <a:gradFill>
                  <a:gsLst>
                    <a:gs pos="0">
                      <a:schemeClr val="tx1"/>
                    </a:gs>
                    <a:gs pos="98000">
                      <a:schemeClr val="tx1"/>
                    </a:gs>
                  </a:gsLst>
                  <a:lin ang="5400000" scaled="0"/>
                </a:gradFill>
                <a:latin typeface="Arial" panose="020B0604020202020204" pitchFamily="34" charset="0"/>
                <a:cs typeface="Arial" panose="020B0604020202020204" pitchFamily="34" charset="0"/>
              </a:rPr>
              <a:t>Machine Learning</a:t>
            </a:r>
            <a:endParaRPr lang="en-US" sz="12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p:txBody>
      </p:sp>
      <p:sp>
        <p:nvSpPr>
          <p:cNvPr id="11" name="TextBox 10"/>
          <p:cNvSpPr txBox="1"/>
          <p:nvPr/>
        </p:nvSpPr>
        <p:spPr>
          <a:xfrm>
            <a:off x="1080957" y="3115173"/>
            <a:ext cx="1188146" cy="258532"/>
          </a:xfrm>
          <a:prstGeom prst="rect">
            <a:avLst/>
          </a:prstGeom>
          <a:noFill/>
        </p:spPr>
        <p:txBody>
          <a:bodyPr wrap="none" rtlCol="0">
            <a:spAutoFit/>
          </a:bodyPr>
          <a:lstStyle/>
          <a:p>
            <a:pPr>
              <a:lnSpc>
                <a:spcPct val="90000"/>
              </a:lnSpc>
              <a:spcBef>
                <a:spcPts val="1200"/>
              </a:spcBef>
              <a:buClr>
                <a:srgbClr val="CC0000"/>
              </a:buClr>
              <a:buSzPct val="110000"/>
            </a:pPr>
            <a:r>
              <a:rPr lang="en-US" sz="12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Deep Learning</a:t>
            </a:r>
          </a:p>
        </p:txBody>
      </p:sp>
      <p:cxnSp>
        <p:nvCxnSpPr>
          <p:cNvPr id="13" name="Straight Connector 12"/>
          <p:cNvCxnSpPr/>
          <p:nvPr/>
        </p:nvCxnSpPr>
        <p:spPr>
          <a:xfrm>
            <a:off x="2671638" y="1860912"/>
            <a:ext cx="0" cy="192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847398" y="1843986"/>
            <a:ext cx="0" cy="192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657060" y="3148000"/>
            <a:ext cx="0" cy="192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771569" y="3157276"/>
            <a:ext cx="0" cy="192877"/>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206241" y="1703694"/>
            <a:ext cx="1502334" cy="244682"/>
          </a:xfrm>
          <a:prstGeom prst="rect">
            <a:avLst/>
          </a:prstGeom>
          <a:noFill/>
        </p:spPr>
        <p:txBody>
          <a:bodyPr wrap="none" rtlCol="0">
            <a:spAutoFit/>
          </a:bodyPr>
          <a:lstStyle/>
          <a:p>
            <a:pPr>
              <a:lnSpc>
                <a:spcPct val="90000"/>
              </a:lnSpc>
              <a:spcBef>
                <a:spcPts val="1200"/>
              </a:spcBef>
              <a:buClr>
                <a:srgbClr val="CC0000"/>
              </a:buClr>
              <a:buSzPct val="110000"/>
            </a:pPr>
            <a:r>
              <a:rPr lang="en-US" sz="1050" dirty="0">
                <a:solidFill>
                  <a:schemeClr val="accent3">
                    <a:lumMod val="75000"/>
                  </a:schemeClr>
                </a:solidFill>
                <a:latin typeface="Arial" panose="020B0604020202020204" pitchFamily="34" charset="0"/>
                <a:cs typeface="Arial" panose="020B0604020202020204" pitchFamily="34" charset="0"/>
              </a:rPr>
              <a:t>Feature  Engineering</a:t>
            </a:r>
          </a:p>
        </p:txBody>
      </p:sp>
      <p:sp>
        <p:nvSpPr>
          <p:cNvPr id="18" name="TextBox 17"/>
          <p:cNvSpPr txBox="1"/>
          <p:nvPr/>
        </p:nvSpPr>
        <p:spPr>
          <a:xfrm>
            <a:off x="2800085" y="2877159"/>
            <a:ext cx="921888" cy="383182"/>
          </a:xfrm>
          <a:prstGeom prst="rect">
            <a:avLst/>
          </a:prstGeom>
          <a:noFill/>
        </p:spPr>
        <p:txBody>
          <a:bodyPr wrap="square" rtlCol="0">
            <a:spAutoFit/>
          </a:bodyPr>
          <a:lstStyle/>
          <a:p>
            <a:pPr>
              <a:lnSpc>
                <a:spcPct val="90000"/>
              </a:lnSpc>
              <a:spcBef>
                <a:spcPts val="1200"/>
              </a:spcBef>
              <a:buClr>
                <a:srgbClr val="CC0000"/>
              </a:buClr>
              <a:buSzPct val="110000"/>
            </a:pPr>
            <a:r>
              <a:rPr lang="en-US" sz="1050" dirty="0">
                <a:solidFill>
                  <a:schemeClr val="accent3">
                    <a:lumMod val="75000"/>
                  </a:schemeClr>
                </a:solidFill>
                <a:latin typeface="Arial" panose="020B0604020202020204" pitchFamily="34" charset="0"/>
                <a:cs typeface="Arial" panose="020B0604020202020204" pitchFamily="34" charset="0"/>
              </a:rPr>
              <a:t>Feature  Engineering</a:t>
            </a:r>
          </a:p>
        </p:txBody>
      </p:sp>
      <p:sp>
        <p:nvSpPr>
          <p:cNvPr id="20" name="TextBox 19"/>
          <p:cNvSpPr txBox="1"/>
          <p:nvPr/>
        </p:nvSpPr>
        <p:spPr>
          <a:xfrm>
            <a:off x="6847398" y="1703694"/>
            <a:ext cx="1138824" cy="244682"/>
          </a:xfrm>
          <a:prstGeom prst="rect">
            <a:avLst/>
          </a:prstGeom>
          <a:noFill/>
        </p:spPr>
        <p:txBody>
          <a:bodyPr wrap="square" rtlCol="0">
            <a:spAutoFit/>
          </a:bodyPr>
          <a:lstStyle/>
          <a:p>
            <a:pPr>
              <a:lnSpc>
                <a:spcPct val="90000"/>
              </a:lnSpc>
              <a:spcBef>
                <a:spcPts val="1200"/>
              </a:spcBef>
              <a:buClr>
                <a:srgbClr val="CC0000"/>
              </a:buClr>
              <a:buSzPct val="110000"/>
            </a:pPr>
            <a:r>
              <a:rPr lang="en-US" sz="1050">
                <a:solidFill>
                  <a:schemeClr val="accent4">
                    <a:lumMod val="75000"/>
                  </a:schemeClr>
                </a:solidFill>
                <a:latin typeface="Arial" panose="020B0604020202020204" pitchFamily="34" charset="0"/>
                <a:cs typeface="Arial" panose="020B0604020202020204" pitchFamily="34" charset="0"/>
              </a:rPr>
              <a:t>Model</a:t>
            </a:r>
            <a:r>
              <a:rPr lang="en-US" sz="1100">
                <a:solidFill>
                  <a:schemeClr val="accent4">
                    <a:lumMod val="75000"/>
                  </a:schemeClr>
                </a:solidFill>
                <a:latin typeface="Arial" panose="020B0604020202020204" pitchFamily="34" charset="0"/>
                <a:cs typeface="Arial" panose="020B0604020202020204" pitchFamily="34" charset="0"/>
              </a:rPr>
              <a:t> Building</a:t>
            </a:r>
            <a:endParaRPr lang="en-US" sz="1100" dirty="0">
              <a:solidFill>
                <a:schemeClr val="accent4">
                  <a:lumMod val="75000"/>
                </a:schemeClr>
              </a:solidFill>
              <a:latin typeface="Arial" panose="020B0604020202020204" pitchFamily="34" charset="0"/>
              <a:cs typeface="Arial" panose="020B0604020202020204" pitchFamily="34" charset="0"/>
            </a:endParaRPr>
          </a:p>
        </p:txBody>
      </p:sp>
      <p:sp>
        <p:nvSpPr>
          <p:cNvPr id="21" name="TextBox 20"/>
          <p:cNvSpPr txBox="1"/>
          <p:nvPr/>
        </p:nvSpPr>
        <p:spPr>
          <a:xfrm>
            <a:off x="5330024" y="2877159"/>
            <a:ext cx="991263" cy="397032"/>
          </a:xfrm>
          <a:prstGeom prst="rect">
            <a:avLst/>
          </a:prstGeom>
          <a:noFill/>
        </p:spPr>
        <p:txBody>
          <a:bodyPr wrap="square" rtlCol="0">
            <a:spAutoFit/>
          </a:bodyPr>
          <a:lstStyle/>
          <a:p>
            <a:pPr>
              <a:lnSpc>
                <a:spcPct val="90000"/>
              </a:lnSpc>
              <a:spcBef>
                <a:spcPts val="1200"/>
              </a:spcBef>
              <a:buClr>
                <a:srgbClr val="CC0000"/>
              </a:buClr>
              <a:buSzPct val="110000"/>
            </a:pPr>
            <a:r>
              <a:rPr lang="en-US" sz="1050" dirty="0">
                <a:solidFill>
                  <a:schemeClr val="accent4">
                    <a:lumMod val="75000"/>
                  </a:schemeClr>
                </a:solidFill>
                <a:latin typeface="Arial" panose="020B0604020202020204" pitchFamily="34" charset="0"/>
                <a:cs typeface="Arial" panose="020B0604020202020204" pitchFamily="34" charset="0"/>
              </a:rPr>
              <a:t>Model</a:t>
            </a:r>
            <a:r>
              <a:rPr lang="en-US" sz="1100" dirty="0">
                <a:solidFill>
                  <a:schemeClr val="accent4">
                    <a:lumMod val="75000"/>
                  </a:schemeClr>
                </a:solidFill>
                <a:latin typeface="Arial" panose="020B0604020202020204" pitchFamily="34" charset="0"/>
                <a:cs typeface="Arial" panose="020B0604020202020204" pitchFamily="34" charset="0"/>
              </a:rPr>
              <a:t> Building</a:t>
            </a:r>
          </a:p>
        </p:txBody>
      </p:sp>
    </p:spTree>
    <p:extLst>
      <p:ext uri="{BB962C8B-B14F-4D97-AF65-F5344CB8AC3E}">
        <p14:creationId xmlns:p14="http://schemas.microsoft.com/office/powerpoint/2010/main" val="1568469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034839" y="4994905"/>
            <a:ext cx="2133600" cy="148595"/>
          </a:xfrm>
        </p:spPr>
        <p:txBody>
          <a:bodyPr/>
          <a:lstStyle/>
          <a:p>
            <a:fld id="{4CA37C95-3A7F-4C90-9D28-0B573484ACDD}" type="slidenum">
              <a:rPr lang="en-US" smtClean="0"/>
              <a:pPr/>
              <a:t>6</a:t>
            </a:fld>
            <a:endParaRPr lang="en-US" dirty="0"/>
          </a:p>
        </p:txBody>
      </p:sp>
      <p:sp>
        <p:nvSpPr>
          <p:cNvPr id="10" name="Title 5"/>
          <p:cNvSpPr txBox="1">
            <a:spLocks/>
          </p:cNvSpPr>
          <p:nvPr/>
        </p:nvSpPr>
        <p:spPr>
          <a:xfrm>
            <a:off x="336500" y="103525"/>
            <a:ext cx="7454190" cy="452432"/>
          </a:xfrm>
          <a:prstGeom prst="rect">
            <a:avLst/>
          </a:prstGeom>
        </p:spPr>
        <p:txBody>
          <a:bodyPr/>
          <a:lstStyle>
            <a:lvl1pPr algn="l" defTabSz="914400" rtl="0" eaLnBrk="1" latinLnBrk="0" hangingPunct="1">
              <a:lnSpc>
                <a:spcPct val="90000"/>
              </a:lnSpc>
              <a:spcBef>
                <a:spcPct val="0"/>
              </a:spcBef>
              <a:buNone/>
              <a:defRPr sz="2400" b="0" kern="1200" spc="0" baseline="0">
                <a:gradFill>
                  <a:gsLst>
                    <a:gs pos="21239">
                      <a:srgbClr val="000000"/>
                    </a:gs>
                    <a:gs pos="42000">
                      <a:srgbClr val="000000"/>
                    </a:gs>
                  </a:gsLst>
                  <a:lin ang="5400000" scaled="0"/>
                </a:gradFill>
                <a:latin typeface="Segoe UI Light" panose="020B0502040204020203" pitchFamily="34" charset="0"/>
                <a:ea typeface="+mj-ea"/>
                <a:cs typeface="Arial" panose="020B0604020202020204" pitchFamily="34" charset="0"/>
              </a:defRPr>
            </a:lvl1pPr>
          </a:lstStyle>
          <a:p>
            <a:r>
              <a:rPr lang="en-US" b="1" dirty="0">
                <a:solidFill>
                  <a:srgbClr val="00B0F0"/>
                </a:solidFill>
                <a:latin typeface="Segoe UI" panose="020B0502040204020203" pitchFamily="34" charset="0"/>
                <a:ea typeface="+mn-ea"/>
                <a:cs typeface="Segoe UI" panose="020B0502040204020203" pitchFamily="34" charset="0"/>
              </a:rPr>
              <a:t>Factors that make Deep Learning Different</a:t>
            </a:r>
          </a:p>
        </p:txBody>
      </p:sp>
      <p:sp>
        <p:nvSpPr>
          <p:cNvPr id="2" name="TextBox 1">
            <a:extLst>
              <a:ext uri="{FF2B5EF4-FFF2-40B4-BE49-F238E27FC236}">
                <a16:creationId xmlns:a16="http://schemas.microsoft.com/office/drawing/2014/main" id="{52D8C4FA-7507-B64B-89F6-9F2AC6911B65}"/>
              </a:ext>
            </a:extLst>
          </p:cNvPr>
          <p:cNvSpPr txBox="1"/>
          <p:nvPr/>
        </p:nvSpPr>
        <p:spPr>
          <a:xfrm>
            <a:off x="336500" y="555957"/>
            <a:ext cx="8973932" cy="4819781"/>
          </a:xfrm>
          <a:prstGeom prst="rect">
            <a:avLst/>
          </a:prstGeom>
          <a:noFill/>
        </p:spPr>
        <p:txBody>
          <a:bodyPr wrap="non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Less work on pre processed abstractions – Deep learning algorithms can learn from </a:t>
            </a:r>
          </a:p>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the data instead of relying on very clean processed and feature rich data set. Deep learning</a:t>
            </a:r>
          </a:p>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algorithms can work directly on pixel data – no preprocessing required.</a:t>
            </a:r>
          </a:p>
          <a:p>
            <a:pPr>
              <a:lnSpc>
                <a:spcPct val="90000"/>
              </a:lnSpc>
              <a:spcBef>
                <a:spcPts val="1200"/>
              </a:spcBef>
              <a:buClr>
                <a:srgbClr val="CC0000"/>
              </a:buClr>
              <a:buSzPct val="110000"/>
            </a:pP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Design of a network topology – Instead of working on feature engineering, data scientists have</a:t>
            </a:r>
          </a:p>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To try different combinations of layers, parameters to get to the answer. You can also take the</a:t>
            </a:r>
          </a:p>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Brute force approach by running large compute clusters.</a:t>
            </a:r>
          </a:p>
          <a:p>
            <a:pPr>
              <a:lnSpc>
                <a:spcPct val="90000"/>
              </a:lnSpc>
              <a:spcBef>
                <a:spcPts val="1200"/>
              </a:spcBef>
              <a:buClr>
                <a:srgbClr val="CC0000"/>
              </a:buClr>
              <a:buSzPct val="110000"/>
            </a:pP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High computation power needed – Deep Learning training process requires thousand core GPUs</a:t>
            </a:r>
          </a:p>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to perform billions of math vector operations.</a:t>
            </a:r>
          </a:p>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Interpretability remains an issue - </a:t>
            </a:r>
          </a:p>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High level neural network libraries – </a:t>
            </a:r>
            <a:r>
              <a:rPr lang="en-US" sz="1600" dirty="0" err="1">
                <a:gradFill>
                  <a:gsLst>
                    <a:gs pos="0">
                      <a:schemeClr val="tx1"/>
                    </a:gs>
                    <a:gs pos="98000">
                      <a:schemeClr val="tx1"/>
                    </a:gs>
                  </a:gsLst>
                  <a:lin ang="5400000" scaled="0"/>
                </a:gradFill>
                <a:latin typeface="Arial" panose="020B0604020202020204" pitchFamily="34" charset="0"/>
                <a:cs typeface="Arial" panose="020B0604020202020204" pitchFamily="34" charset="0"/>
              </a:rPr>
              <a:t>Caffe</a:t>
            </a: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 Deeplearning4j,MXNet, </a:t>
            </a:r>
            <a:r>
              <a:rPr lang="en-US" sz="1600" dirty="0" err="1">
                <a:gradFill>
                  <a:gsLst>
                    <a:gs pos="0">
                      <a:schemeClr val="tx1"/>
                    </a:gs>
                    <a:gs pos="98000">
                      <a:schemeClr val="tx1"/>
                    </a:gs>
                  </a:gsLst>
                  <a:lin ang="5400000" scaled="0"/>
                </a:gradFill>
                <a:latin typeface="Arial" panose="020B0604020202020204" pitchFamily="34" charset="0"/>
                <a:cs typeface="Arial" panose="020B0604020202020204" pitchFamily="34" charset="0"/>
              </a:rPr>
              <a:t>Tensorflow</a:t>
            </a: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 and </a:t>
            </a:r>
            <a:r>
              <a:rPr lang="en-US" sz="1600" dirty="0" err="1">
                <a:gradFill>
                  <a:gsLst>
                    <a:gs pos="0">
                      <a:schemeClr val="tx1"/>
                    </a:gs>
                    <a:gs pos="98000">
                      <a:schemeClr val="tx1"/>
                    </a:gs>
                  </a:gsLst>
                  <a:lin ang="5400000" scaled="0"/>
                </a:gradFill>
                <a:latin typeface="Arial" panose="020B0604020202020204" pitchFamily="34" charset="0"/>
                <a:cs typeface="Arial" panose="020B0604020202020204" pitchFamily="34" charset="0"/>
              </a:rPr>
              <a:t>Theano</a:t>
            </a: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a:t>
            </a:r>
          </a:p>
          <a:p>
            <a:pPr>
              <a:lnSpc>
                <a:spcPct val="90000"/>
              </a:lnSpc>
              <a:spcBef>
                <a:spcPts val="1200"/>
              </a:spcBef>
              <a:buClr>
                <a:srgbClr val="CC0000"/>
              </a:buClr>
              <a:buSzPct val="110000"/>
            </a:pP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3695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CA37C95-3A7F-4C90-9D28-0B573484ACDD}" type="slidenum">
              <a:rPr lang="en-US" smtClean="0"/>
              <a:pPr/>
              <a:t>7</a:t>
            </a:fld>
            <a:endParaRPr lang="en-US"/>
          </a:p>
        </p:txBody>
      </p:sp>
      <p:sp>
        <p:nvSpPr>
          <p:cNvPr id="3" name="Text Placeholder 2"/>
          <p:cNvSpPr>
            <a:spLocks noGrp="1"/>
          </p:cNvSpPr>
          <p:nvPr>
            <p:ph type="body" sz="quarter" idx="13"/>
          </p:nvPr>
        </p:nvSpPr>
        <p:spPr/>
        <p:txBody>
          <a:bodyPr/>
          <a:lstStyle/>
          <a:p>
            <a:endParaRPr lang="en-US"/>
          </a:p>
        </p:txBody>
      </p:sp>
      <p:sp>
        <p:nvSpPr>
          <p:cNvPr id="4" name="Text Placeholder 3"/>
          <p:cNvSpPr>
            <a:spLocks noGrp="1"/>
          </p:cNvSpPr>
          <p:nvPr>
            <p:ph type="body" sz="quarter" idx="14"/>
          </p:nvPr>
        </p:nvSpPr>
        <p:spPr/>
        <p:txBody>
          <a:bodyPr/>
          <a:lstStyle/>
          <a:p>
            <a:endParaRPr lang="en-US"/>
          </a:p>
        </p:txBody>
      </p:sp>
      <p:sp>
        <p:nvSpPr>
          <p:cNvPr id="5" name="Title 4"/>
          <p:cNvSpPr>
            <a:spLocks noGrp="1"/>
          </p:cNvSpPr>
          <p:nvPr>
            <p:ph type="title"/>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4000"/>
            <a:ext cx="9144000" cy="4624662"/>
          </a:xfrm>
          <a:prstGeom prst="rect">
            <a:avLst/>
          </a:prstGeom>
        </p:spPr>
      </p:pic>
    </p:spTree>
    <p:extLst>
      <p:ext uri="{BB962C8B-B14F-4D97-AF65-F5344CB8AC3E}">
        <p14:creationId xmlns:p14="http://schemas.microsoft.com/office/powerpoint/2010/main" val="1759714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034839" y="4994905"/>
            <a:ext cx="2133600" cy="148595"/>
          </a:xfrm>
        </p:spPr>
        <p:txBody>
          <a:bodyPr/>
          <a:lstStyle/>
          <a:p>
            <a:fld id="{4CA37C95-3A7F-4C90-9D28-0B573484ACDD}" type="slidenum">
              <a:rPr lang="en-US" smtClean="0"/>
              <a:pPr/>
              <a:t>8</a:t>
            </a:fld>
            <a:endParaRPr lang="en-US" dirty="0"/>
          </a:p>
        </p:txBody>
      </p:sp>
      <p:sp>
        <p:nvSpPr>
          <p:cNvPr id="10" name="Title 5"/>
          <p:cNvSpPr txBox="1">
            <a:spLocks/>
          </p:cNvSpPr>
          <p:nvPr/>
        </p:nvSpPr>
        <p:spPr>
          <a:xfrm>
            <a:off x="336500" y="215837"/>
            <a:ext cx="7454190" cy="452432"/>
          </a:xfrm>
          <a:prstGeom prst="rect">
            <a:avLst/>
          </a:prstGeom>
        </p:spPr>
        <p:txBody>
          <a:bodyPr/>
          <a:lstStyle>
            <a:lvl1pPr algn="l" defTabSz="914400" rtl="0" eaLnBrk="1" latinLnBrk="0" hangingPunct="1">
              <a:lnSpc>
                <a:spcPct val="90000"/>
              </a:lnSpc>
              <a:spcBef>
                <a:spcPct val="0"/>
              </a:spcBef>
              <a:buNone/>
              <a:defRPr sz="2400" b="0" kern="1200" spc="0" baseline="0">
                <a:gradFill>
                  <a:gsLst>
                    <a:gs pos="21239">
                      <a:srgbClr val="000000"/>
                    </a:gs>
                    <a:gs pos="42000">
                      <a:srgbClr val="000000"/>
                    </a:gs>
                  </a:gsLst>
                  <a:lin ang="5400000" scaled="0"/>
                </a:gradFill>
                <a:latin typeface="Segoe UI Light" panose="020B0502040204020203" pitchFamily="34" charset="0"/>
                <a:ea typeface="+mj-ea"/>
                <a:cs typeface="Arial" panose="020B0604020202020204" pitchFamily="34" charset="0"/>
              </a:defRPr>
            </a:lvl1pPr>
          </a:lstStyle>
          <a:p>
            <a:r>
              <a:rPr lang="en-US" b="1" dirty="0">
                <a:solidFill>
                  <a:srgbClr val="00B0F0"/>
                </a:solidFill>
                <a:latin typeface="Segoe UI" panose="020B0502040204020203" pitchFamily="34" charset="0"/>
                <a:ea typeface="+mn-ea"/>
                <a:cs typeface="Segoe UI" panose="020B0502040204020203" pitchFamily="34" charset="0"/>
              </a:rPr>
              <a:t>Classic Machine Vision Problem- MNIST Digits</a:t>
            </a:r>
          </a:p>
        </p:txBody>
      </p:sp>
      <p:sp>
        <p:nvSpPr>
          <p:cNvPr id="7" name="Rectangle 6"/>
          <p:cNvSpPr/>
          <p:nvPr/>
        </p:nvSpPr>
        <p:spPr>
          <a:xfrm>
            <a:off x="153837" y="922715"/>
            <a:ext cx="3975353" cy="2800767"/>
          </a:xfrm>
          <a:prstGeom prst="rect">
            <a:avLst/>
          </a:prstGeom>
        </p:spPr>
        <p:txBody>
          <a:bodyPr wrap="square">
            <a:spAutoFit/>
          </a:bodyPr>
          <a:lstStyle/>
          <a:p>
            <a:r>
              <a:rPr lang="en-US" sz="1600" dirty="0"/>
              <a:t>60k digits to train on</a:t>
            </a:r>
          </a:p>
          <a:p>
            <a:endParaRPr lang="en-US" sz="1600" dirty="0"/>
          </a:p>
          <a:p>
            <a:r>
              <a:rPr lang="en-US" sz="1600" dirty="0"/>
              <a:t>10k digits to test on</a:t>
            </a:r>
          </a:p>
          <a:p>
            <a:endParaRPr lang="en-US" sz="1600" dirty="0"/>
          </a:p>
          <a:p>
            <a:r>
              <a:rPr lang="en-US" sz="1600" dirty="0"/>
              <a:t>Handwritten by US Census bureau and students</a:t>
            </a:r>
          </a:p>
          <a:p>
            <a:endParaRPr lang="en-US" sz="1600" dirty="0"/>
          </a:p>
          <a:p>
            <a:r>
              <a:rPr lang="en-US" sz="1600" dirty="0"/>
              <a:t>Used for a study to read zip codes on mailing envelopers</a:t>
            </a:r>
          </a:p>
          <a:p>
            <a:endParaRPr lang="en-US" sz="1600" dirty="0"/>
          </a:p>
          <a:p>
            <a:r>
              <a:rPr lang="en-US" sz="1600" dirty="0"/>
              <a:t>Square image </a:t>
            </a:r>
            <a:r>
              <a:rPr lang="mr-IN" sz="1600" dirty="0"/>
              <a:t>–</a:t>
            </a:r>
            <a:r>
              <a:rPr lang="en-US" sz="1600" dirty="0"/>
              <a:t> 28 * 28  = 784 pixels</a:t>
            </a:r>
          </a:p>
        </p:txBody>
      </p:sp>
      <p:grpSp>
        <p:nvGrpSpPr>
          <p:cNvPr id="1592" name="Group 1591"/>
          <p:cNvGrpSpPr/>
          <p:nvPr/>
        </p:nvGrpSpPr>
        <p:grpSpPr>
          <a:xfrm>
            <a:off x="5728920" y="815750"/>
            <a:ext cx="2542767" cy="2587394"/>
            <a:chOff x="5728920" y="442053"/>
            <a:chExt cx="2542767" cy="2587394"/>
          </a:xfrm>
        </p:grpSpPr>
        <p:grpSp>
          <p:nvGrpSpPr>
            <p:cNvPr id="1591" name="Group 1590"/>
            <p:cNvGrpSpPr/>
            <p:nvPr/>
          </p:nvGrpSpPr>
          <p:grpSpPr>
            <a:xfrm>
              <a:off x="5728920" y="462057"/>
              <a:ext cx="2542767" cy="2563417"/>
              <a:chOff x="5728920" y="462057"/>
              <a:chExt cx="2542767" cy="2563417"/>
            </a:xfrm>
          </p:grpSpPr>
          <p:grpSp>
            <p:nvGrpSpPr>
              <p:cNvPr id="43" name="Group 42"/>
              <p:cNvGrpSpPr/>
              <p:nvPr/>
            </p:nvGrpSpPr>
            <p:grpSpPr>
              <a:xfrm>
                <a:off x="5728920" y="462057"/>
                <a:ext cx="91440" cy="2563417"/>
                <a:chOff x="5728920" y="1201529"/>
                <a:chExt cx="91440" cy="2563417"/>
              </a:xfrm>
            </p:grpSpPr>
            <p:sp>
              <p:nvSpPr>
                <p:cNvPr id="15" name="Rectangle 14"/>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6" name="Rectangle 15"/>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7" name="Rectangle 16"/>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8" name="Rectangle 17"/>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9" name="Rectangle 18"/>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0" name="Rectangle 19"/>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1" name="Rectangle 20"/>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2" name="Rectangle 21"/>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3" name="Rectangle 22"/>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4" name="Rectangle 23"/>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5" name="Rectangle 24"/>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6" name="Rectangle 25"/>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7" name="Rectangle 26"/>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8" name="Rectangle 27"/>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9" name="Rectangle 28"/>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30" name="Rectangle 29"/>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31" name="Rectangle 30"/>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32" name="Rectangle 31"/>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33" name="Rectangle 32"/>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34" name="Rectangle 33"/>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35" name="Rectangle 34"/>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36" name="Rectangle 35"/>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37" name="Rectangle 36"/>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38" name="Rectangle 37"/>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39" name="Rectangle 38"/>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40" name="Rectangle 39"/>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41" name="Rectangle 40"/>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42" name="Rectangle 41"/>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44" name="Group 43"/>
              <p:cNvGrpSpPr/>
              <p:nvPr/>
            </p:nvGrpSpPr>
            <p:grpSpPr>
              <a:xfrm>
                <a:off x="5820360" y="462057"/>
                <a:ext cx="91440" cy="2563417"/>
                <a:chOff x="5728920" y="1201529"/>
                <a:chExt cx="91440" cy="2563417"/>
              </a:xfrm>
            </p:grpSpPr>
            <p:sp>
              <p:nvSpPr>
                <p:cNvPr id="45" name="Rectangle 44"/>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46" name="Rectangle 45"/>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47" name="Rectangle 46"/>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48" name="Rectangle 47"/>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49" name="Rectangle 48"/>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50" name="Rectangle 49"/>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51" name="Rectangle 50"/>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52" name="Rectangle 51"/>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53" name="Rectangle 52"/>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54" name="Rectangle 53"/>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55" name="Rectangle 54"/>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56" name="Rectangle 55"/>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57" name="Rectangle 56"/>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58" name="Rectangle 57"/>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59" name="Rectangle 58"/>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60" name="Rectangle 59"/>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61" name="Rectangle 60"/>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62" name="Rectangle 61"/>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63" name="Rectangle 62"/>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64" name="Rectangle 63"/>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65" name="Rectangle 64"/>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66" name="Rectangle 65"/>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67" name="Rectangle 66"/>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68" name="Rectangle 67"/>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69" name="Rectangle 68"/>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70" name="Rectangle 69"/>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71" name="Rectangle 70"/>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72" name="Rectangle 71"/>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73" name="Group 72"/>
              <p:cNvGrpSpPr/>
              <p:nvPr/>
            </p:nvGrpSpPr>
            <p:grpSpPr>
              <a:xfrm>
                <a:off x="5911800" y="462057"/>
                <a:ext cx="91440" cy="2563417"/>
                <a:chOff x="5728920" y="1201529"/>
                <a:chExt cx="91440" cy="2563417"/>
              </a:xfrm>
            </p:grpSpPr>
            <p:sp>
              <p:nvSpPr>
                <p:cNvPr id="74" name="Rectangle 73"/>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75" name="Rectangle 74"/>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76" name="Rectangle 75"/>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77" name="Rectangle 76"/>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78" name="Rectangle 77"/>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79" name="Rectangle 78"/>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0" name="Rectangle 79"/>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1" name="Rectangle 80"/>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2" name="Rectangle 81"/>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3" name="Rectangle 82"/>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4" name="Rectangle 83"/>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5" name="Rectangle 84"/>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6" name="Rectangle 85"/>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7" name="Rectangle 86"/>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8" name="Rectangle 87"/>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9" name="Rectangle 88"/>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90" name="Rectangle 89"/>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91" name="Rectangle 90"/>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92" name="Rectangle 91"/>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93" name="Rectangle 92"/>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94" name="Rectangle 93"/>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95" name="Rectangle 94"/>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96" name="Rectangle 95"/>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97" name="Rectangle 96"/>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98" name="Rectangle 97"/>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99" name="Rectangle 98"/>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0" name="Rectangle 99"/>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1" name="Rectangle 100"/>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02" name="Group 101"/>
              <p:cNvGrpSpPr/>
              <p:nvPr/>
            </p:nvGrpSpPr>
            <p:grpSpPr>
              <a:xfrm>
                <a:off x="6003240" y="462057"/>
                <a:ext cx="91440" cy="2563417"/>
                <a:chOff x="5728920" y="1201529"/>
                <a:chExt cx="91440" cy="2563417"/>
              </a:xfrm>
            </p:grpSpPr>
            <p:sp>
              <p:nvSpPr>
                <p:cNvPr id="103" name="Rectangle 102"/>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4" name="Rectangle 103"/>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5" name="Rectangle 104"/>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6" name="Rectangle 105"/>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7" name="Rectangle 106"/>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8" name="Rectangle 107"/>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9" name="Rectangle 108"/>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0" name="Rectangle 109"/>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1" name="Rectangle 110"/>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2" name="Rectangle 111"/>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3" name="Rectangle 112"/>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4" name="Rectangle 113"/>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5" name="Rectangle 114"/>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6" name="Rectangle 115"/>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7" name="Rectangle 116"/>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8" name="Rectangle 117"/>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9" name="Rectangle 118"/>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0" name="Rectangle 119"/>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1" name="Rectangle 120"/>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2" name="Rectangle 121"/>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3" name="Rectangle 122"/>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4" name="Rectangle 123"/>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5" name="Rectangle 124"/>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6" name="Rectangle 125"/>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7" name="Rectangle 126"/>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8" name="Rectangle 127"/>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9" name="Rectangle 128"/>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0" name="Rectangle 129"/>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31" name="Group 130"/>
              <p:cNvGrpSpPr/>
              <p:nvPr/>
            </p:nvGrpSpPr>
            <p:grpSpPr>
              <a:xfrm>
                <a:off x="6094680" y="462057"/>
                <a:ext cx="91440" cy="2563417"/>
                <a:chOff x="5728920" y="1201529"/>
                <a:chExt cx="91440" cy="2563417"/>
              </a:xfrm>
            </p:grpSpPr>
            <p:sp>
              <p:nvSpPr>
                <p:cNvPr id="132" name="Rectangle 131"/>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3" name="Rectangle 132"/>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4" name="Rectangle 133"/>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5" name="Rectangle 134"/>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6" name="Rectangle 135"/>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7" name="Rectangle 136"/>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8" name="Rectangle 137"/>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9" name="Rectangle 138"/>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0" name="Rectangle 139"/>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1" name="Rectangle 140"/>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2" name="Rectangle 141"/>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3" name="Rectangle 142"/>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4" name="Rectangle 143"/>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5" name="Rectangle 144"/>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6" name="Rectangle 145"/>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7" name="Rectangle 146"/>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8" name="Rectangle 147"/>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9" name="Rectangle 148"/>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0" name="Rectangle 149"/>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1" name="Rectangle 150"/>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2" name="Rectangle 151"/>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3" name="Rectangle 152"/>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4" name="Rectangle 153"/>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5" name="Rectangle 154"/>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6" name="Rectangle 155"/>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7" name="Rectangle 156"/>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8" name="Rectangle 157"/>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9" name="Rectangle 158"/>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60" name="Group 159"/>
              <p:cNvGrpSpPr/>
              <p:nvPr/>
            </p:nvGrpSpPr>
            <p:grpSpPr>
              <a:xfrm>
                <a:off x="6186120" y="462057"/>
                <a:ext cx="91440" cy="2563417"/>
                <a:chOff x="5728920" y="1201529"/>
                <a:chExt cx="91440" cy="2563417"/>
              </a:xfrm>
            </p:grpSpPr>
            <p:sp>
              <p:nvSpPr>
                <p:cNvPr id="161" name="Rectangle 160"/>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62" name="Rectangle 161"/>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63" name="Rectangle 162"/>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64" name="Rectangle 163"/>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65" name="Rectangle 164"/>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66" name="Rectangle 165"/>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67" name="Rectangle 166"/>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68" name="Rectangle 167"/>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69" name="Rectangle 168"/>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70" name="Rectangle 169"/>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71" name="Rectangle 170"/>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72" name="Rectangle 171"/>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73" name="Rectangle 172"/>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74" name="Rectangle 173"/>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75" name="Rectangle 174"/>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76" name="Rectangle 175"/>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77" name="Rectangle 176"/>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78" name="Rectangle 177"/>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79" name="Rectangle 178"/>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80" name="Rectangle 179"/>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81" name="Rectangle 180"/>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82" name="Rectangle 181"/>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83" name="Rectangle 182"/>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84" name="Rectangle 183"/>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85" name="Rectangle 184"/>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86" name="Rectangle 185"/>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87" name="Rectangle 186"/>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88" name="Rectangle 187"/>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89" name="Group 188"/>
              <p:cNvGrpSpPr/>
              <p:nvPr/>
            </p:nvGrpSpPr>
            <p:grpSpPr>
              <a:xfrm>
                <a:off x="6281541" y="462057"/>
                <a:ext cx="91440" cy="2563417"/>
                <a:chOff x="5728920" y="1201529"/>
                <a:chExt cx="91440" cy="2563417"/>
              </a:xfrm>
            </p:grpSpPr>
            <p:sp>
              <p:nvSpPr>
                <p:cNvPr id="190" name="Rectangle 189"/>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91" name="Rectangle 190"/>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92" name="Rectangle 191"/>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93" name="Rectangle 192"/>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94" name="Rectangle 193"/>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95" name="Rectangle 194"/>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96" name="Rectangle 195"/>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97" name="Rectangle 196"/>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98" name="Rectangle 197"/>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99" name="Rectangle 198"/>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00" name="Rectangle 199"/>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01" name="Rectangle 200"/>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02" name="Rectangle 201"/>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03" name="Rectangle 202"/>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04" name="Rectangle 203"/>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05" name="Rectangle 204"/>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06" name="Rectangle 205"/>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07" name="Rectangle 206"/>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08" name="Rectangle 207"/>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09" name="Rectangle 208"/>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10" name="Rectangle 209"/>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11" name="Rectangle 210"/>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12" name="Rectangle 211"/>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13" name="Rectangle 212"/>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14" name="Rectangle 213"/>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15" name="Rectangle 214"/>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16" name="Rectangle 215"/>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17" name="Rectangle 216"/>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218" name="Group 217"/>
              <p:cNvGrpSpPr/>
              <p:nvPr/>
            </p:nvGrpSpPr>
            <p:grpSpPr>
              <a:xfrm>
                <a:off x="6374495" y="462057"/>
                <a:ext cx="91440" cy="2563417"/>
                <a:chOff x="5728920" y="1201529"/>
                <a:chExt cx="91440" cy="2563417"/>
              </a:xfrm>
            </p:grpSpPr>
            <p:sp>
              <p:nvSpPr>
                <p:cNvPr id="219" name="Rectangle 218"/>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20" name="Rectangle 219"/>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21" name="Rectangle 220"/>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22" name="Rectangle 221"/>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23" name="Rectangle 222"/>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24" name="Rectangle 223"/>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25" name="Rectangle 224"/>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26" name="Rectangle 225"/>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27" name="Rectangle 226"/>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28" name="Rectangle 227"/>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29" name="Rectangle 228"/>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30" name="Rectangle 229"/>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31" name="Rectangle 230"/>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32" name="Rectangle 231"/>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33" name="Rectangle 232"/>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34" name="Rectangle 233"/>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35" name="Rectangle 234"/>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36" name="Rectangle 235"/>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37" name="Rectangle 236"/>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38" name="Rectangle 237"/>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39" name="Rectangle 238"/>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40" name="Rectangle 239"/>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41" name="Rectangle 240"/>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42" name="Rectangle 241"/>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43" name="Rectangle 242"/>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44" name="Rectangle 243"/>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45" name="Rectangle 244"/>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46" name="Rectangle 245"/>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011" name="Group 1010"/>
              <p:cNvGrpSpPr/>
              <p:nvPr/>
            </p:nvGrpSpPr>
            <p:grpSpPr>
              <a:xfrm>
                <a:off x="6460440" y="462057"/>
                <a:ext cx="91440" cy="2563417"/>
                <a:chOff x="5728920" y="1201529"/>
                <a:chExt cx="91440" cy="2563417"/>
              </a:xfrm>
            </p:grpSpPr>
            <p:sp>
              <p:nvSpPr>
                <p:cNvPr id="1012" name="Rectangle 1011"/>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13" name="Rectangle 1012"/>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14" name="Rectangle 1013"/>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15" name="Rectangle 1014"/>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16" name="Rectangle 1015"/>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17" name="Rectangle 1016"/>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18" name="Rectangle 1017"/>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19" name="Rectangle 1018"/>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20" name="Rectangle 1019"/>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21" name="Rectangle 1020"/>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22" name="Rectangle 1021"/>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23" name="Rectangle 1022"/>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24" name="Rectangle 1023"/>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25" name="Rectangle 1024"/>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26" name="Rectangle 1025"/>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27" name="Rectangle 1026"/>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28" name="Rectangle 1027"/>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29" name="Rectangle 1028"/>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30" name="Rectangle 1029"/>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31" name="Rectangle 1030"/>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32" name="Rectangle 1031"/>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33" name="Rectangle 1032"/>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34" name="Rectangle 1033"/>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35" name="Rectangle 1034"/>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36" name="Rectangle 1035"/>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37" name="Rectangle 1036"/>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38" name="Rectangle 1037"/>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39" name="Rectangle 1038"/>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040" name="Group 1039"/>
              <p:cNvGrpSpPr/>
              <p:nvPr/>
            </p:nvGrpSpPr>
            <p:grpSpPr>
              <a:xfrm>
                <a:off x="6549434" y="462057"/>
                <a:ext cx="91440" cy="2563417"/>
                <a:chOff x="5728920" y="1201529"/>
                <a:chExt cx="91440" cy="2563417"/>
              </a:xfrm>
            </p:grpSpPr>
            <p:sp>
              <p:nvSpPr>
                <p:cNvPr id="1041" name="Rectangle 1040"/>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42" name="Rectangle 1041"/>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43" name="Rectangle 1042"/>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44" name="Rectangle 1043"/>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45" name="Rectangle 1044"/>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46" name="Rectangle 1045"/>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47" name="Rectangle 1046"/>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48" name="Rectangle 1047"/>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49" name="Rectangle 1048"/>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50" name="Rectangle 1049"/>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51" name="Rectangle 1050"/>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52" name="Rectangle 1051"/>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53" name="Rectangle 1052"/>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54" name="Rectangle 1053"/>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55" name="Rectangle 1054"/>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56" name="Rectangle 1055"/>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57" name="Rectangle 1056"/>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58" name="Rectangle 1057"/>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59" name="Rectangle 1058"/>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60" name="Rectangle 1059"/>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61" name="Rectangle 1060"/>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62" name="Rectangle 1061"/>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63" name="Rectangle 1062"/>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64" name="Rectangle 1063"/>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65" name="Rectangle 1064"/>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66" name="Rectangle 1065"/>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67" name="Rectangle 1066"/>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68" name="Rectangle 1067"/>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069" name="Group 1068"/>
              <p:cNvGrpSpPr/>
              <p:nvPr/>
            </p:nvGrpSpPr>
            <p:grpSpPr>
              <a:xfrm>
                <a:off x="6628275" y="462057"/>
                <a:ext cx="91440" cy="2563417"/>
                <a:chOff x="5728920" y="1201529"/>
                <a:chExt cx="91440" cy="2563417"/>
              </a:xfrm>
            </p:grpSpPr>
            <p:sp>
              <p:nvSpPr>
                <p:cNvPr id="1070" name="Rectangle 1069"/>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71" name="Rectangle 1070"/>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72" name="Rectangle 1071"/>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73" name="Rectangle 1072"/>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74" name="Rectangle 1073"/>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75" name="Rectangle 1074"/>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76" name="Rectangle 1075"/>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77" name="Rectangle 1076"/>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78" name="Rectangle 1077"/>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79" name="Rectangle 1078"/>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80" name="Rectangle 1079"/>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81" name="Rectangle 1080"/>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82" name="Rectangle 1081"/>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83" name="Rectangle 1082"/>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84" name="Rectangle 1083"/>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85" name="Rectangle 1084"/>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86" name="Rectangle 1085"/>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87" name="Rectangle 1086"/>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88" name="Rectangle 1087"/>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89" name="Rectangle 1088"/>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90" name="Rectangle 1089"/>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91" name="Rectangle 1090"/>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92" name="Rectangle 1091"/>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93" name="Rectangle 1092"/>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94" name="Rectangle 1093"/>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95" name="Rectangle 1094"/>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96" name="Rectangle 1095"/>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97" name="Rectangle 1096"/>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098" name="Group 1097"/>
              <p:cNvGrpSpPr/>
              <p:nvPr/>
            </p:nvGrpSpPr>
            <p:grpSpPr>
              <a:xfrm>
                <a:off x="6719715" y="462057"/>
                <a:ext cx="91440" cy="2563417"/>
                <a:chOff x="5728920" y="1201529"/>
                <a:chExt cx="91440" cy="2563417"/>
              </a:xfrm>
            </p:grpSpPr>
            <p:sp>
              <p:nvSpPr>
                <p:cNvPr id="1099" name="Rectangle 1098"/>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00" name="Rectangle 1099"/>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01" name="Rectangle 1100"/>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02" name="Rectangle 1101"/>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03" name="Rectangle 1102"/>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04" name="Rectangle 1103"/>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05" name="Rectangle 1104"/>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06" name="Rectangle 1105"/>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07" name="Rectangle 1106"/>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08" name="Rectangle 1107"/>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09" name="Rectangle 1108"/>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10" name="Rectangle 1109"/>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11" name="Rectangle 1110"/>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12" name="Rectangle 1111"/>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13" name="Rectangle 1112"/>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14" name="Rectangle 1113"/>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15" name="Rectangle 1114"/>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16" name="Rectangle 1115"/>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17" name="Rectangle 1116"/>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18" name="Rectangle 1117"/>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19" name="Rectangle 1118"/>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20" name="Rectangle 1119"/>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21" name="Rectangle 1120"/>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22" name="Rectangle 1121"/>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23" name="Rectangle 1122"/>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24" name="Rectangle 1123"/>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25" name="Rectangle 1124"/>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26" name="Rectangle 1125"/>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127" name="Group 1126"/>
              <p:cNvGrpSpPr/>
              <p:nvPr/>
            </p:nvGrpSpPr>
            <p:grpSpPr>
              <a:xfrm>
                <a:off x="6811155" y="462057"/>
                <a:ext cx="91440" cy="2563417"/>
                <a:chOff x="5728920" y="1201529"/>
                <a:chExt cx="91440" cy="2563417"/>
              </a:xfrm>
            </p:grpSpPr>
            <p:sp>
              <p:nvSpPr>
                <p:cNvPr id="1128" name="Rectangle 1127"/>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29" name="Rectangle 1128"/>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30" name="Rectangle 1129"/>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31" name="Rectangle 1130"/>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32" name="Rectangle 1131"/>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33" name="Rectangle 1132"/>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34" name="Rectangle 1133"/>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35" name="Rectangle 1134"/>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36" name="Rectangle 1135"/>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37" name="Rectangle 1136"/>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38" name="Rectangle 1137"/>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39" name="Rectangle 1138"/>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40" name="Rectangle 1139"/>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41" name="Rectangle 1140"/>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42" name="Rectangle 1141"/>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43" name="Rectangle 1142"/>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44" name="Rectangle 1143"/>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45" name="Rectangle 1144"/>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46" name="Rectangle 1145"/>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47" name="Rectangle 1146"/>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48" name="Rectangle 1147"/>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49" name="Rectangle 1148"/>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50" name="Rectangle 1149"/>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51" name="Rectangle 1150"/>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52" name="Rectangle 1151"/>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53" name="Rectangle 1152"/>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54" name="Rectangle 1153"/>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55" name="Rectangle 1154"/>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156" name="Group 1155"/>
              <p:cNvGrpSpPr/>
              <p:nvPr/>
            </p:nvGrpSpPr>
            <p:grpSpPr>
              <a:xfrm>
                <a:off x="6902595" y="462057"/>
                <a:ext cx="91440" cy="2563417"/>
                <a:chOff x="5728920" y="1201529"/>
                <a:chExt cx="91440" cy="2563417"/>
              </a:xfrm>
            </p:grpSpPr>
            <p:sp>
              <p:nvSpPr>
                <p:cNvPr id="1157" name="Rectangle 1156"/>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58" name="Rectangle 1157"/>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59" name="Rectangle 1158"/>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60" name="Rectangle 1159"/>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61" name="Rectangle 1160"/>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62" name="Rectangle 1161"/>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63" name="Rectangle 1162"/>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64" name="Rectangle 1163"/>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65" name="Rectangle 1164"/>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66" name="Rectangle 1165"/>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67" name="Rectangle 1166"/>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68" name="Rectangle 1167"/>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69" name="Rectangle 1168"/>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70" name="Rectangle 1169"/>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71" name="Rectangle 1170"/>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72" name="Rectangle 1171"/>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73" name="Rectangle 1172"/>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74" name="Rectangle 1173"/>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75" name="Rectangle 1174"/>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76" name="Rectangle 1175"/>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77" name="Rectangle 1176"/>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78" name="Rectangle 1177"/>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79" name="Rectangle 1178"/>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80" name="Rectangle 1179"/>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81" name="Rectangle 1180"/>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82" name="Rectangle 1181"/>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83" name="Rectangle 1182"/>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84" name="Rectangle 1183"/>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185" name="Group 1184"/>
              <p:cNvGrpSpPr/>
              <p:nvPr/>
            </p:nvGrpSpPr>
            <p:grpSpPr>
              <a:xfrm>
                <a:off x="6994035" y="462057"/>
                <a:ext cx="91440" cy="2563417"/>
                <a:chOff x="5728920" y="1201529"/>
                <a:chExt cx="91440" cy="2563417"/>
              </a:xfrm>
            </p:grpSpPr>
            <p:sp>
              <p:nvSpPr>
                <p:cNvPr id="1186" name="Rectangle 1185"/>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87" name="Rectangle 1186"/>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88" name="Rectangle 1187"/>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89" name="Rectangle 1188"/>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90" name="Rectangle 1189"/>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91" name="Rectangle 1190"/>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92" name="Rectangle 1191"/>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93" name="Rectangle 1192"/>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94" name="Rectangle 1193"/>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95" name="Rectangle 1194"/>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96" name="Rectangle 1195"/>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97" name="Rectangle 1196"/>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98" name="Rectangle 1197"/>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99" name="Rectangle 1198"/>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00" name="Rectangle 1199"/>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01" name="Rectangle 1200"/>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02" name="Rectangle 1201"/>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03" name="Rectangle 1202"/>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04" name="Rectangle 1203"/>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05" name="Rectangle 1204"/>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06" name="Rectangle 1205"/>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07" name="Rectangle 1206"/>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08" name="Rectangle 1207"/>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09" name="Rectangle 1208"/>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10" name="Rectangle 1209"/>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11" name="Rectangle 1210"/>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12" name="Rectangle 1211"/>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13" name="Rectangle 1212"/>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214" name="Group 1213"/>
              <p:cNvGrpSpPr/>
              <p:nvPr/>
            </p:nvGrpSpPr>
            <p:grpSpPr>
              <a:xfrm>
                <a:off x="7085475" y="462057"/>
                <a:ext cx="91440" cy="2563417"/>
                <a:chOff x="5728920" y="1201529"/>
                <a:chExt cx="91440" cy="2563417"/>
              </a:xfrm>
            </p:grpSpPr>
            <p:sp>
              <p:nvSpPr>
                <p:cNvPr id="1215" name="Rectangle 1214"/>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16" name="Rectangle 1215"/>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17" name="Rectangle 1216"/>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18" name="Rectangle 1217"/>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19" name="Rectangle 1218"/>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20" name="Rectangle 1219"/>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21" name="Rectangle 1220"/>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22" name="Rectangle 1221"/>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23" name="Rectangle 1222"/>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24" name="Rectangle 1223"/>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25" name="Rectangle 1224"/>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26" name="Rectangle 1225"/>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27" name="Rectangle 1226"/>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28" name="Rectangle 1227"/>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29" name="Rectangle 1228"/>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30" name="Rectangle 1229"/>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31" name="Rectangle 1230"/>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32" name="Rectangle 1231"/>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33" name="Rectangle 1232"/>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34" name="Rectangle 1233"/>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35" name="Rectangle 1234"/>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36" name="Rectangle 1235"/>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37" name="Rectangle 1236"/>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38" name="Rectangle 1237"/>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39" name="Rectangle 1238"/>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40" name="Rectangle 1239"/>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41" name="Rectangle 1240"/>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42" name="Rectangle 1241"/>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243" name="Group 1242"/>
              <p:cNvGrpSpPr/>
              <p:nvPr/>
            </p:nvGrpSpPr>
            <p:grpSpPr>
              <a:xfrm>
                <a:off x="7180896" y="462057"/>
                <a:ext cx="91440" cy="2563417"/>
                <a:chOff x="5728920" y="1201529"/>
                <a:chExt cx="91440" cy="2563417"/>
              </a:xfrm>
            </p:grpSpPr>
            <p:sp>
              <p:nvSpPr>
                <p:cNvPr id="1244" name="Rectangle 1243"/>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45" name="Rectangle 1244"/>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46" name="Rectangle 1245"/>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47" name="Rectangle 1246"/>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48" name="Rectangle 1247"/>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49" name="Rectangle 1248"/>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50" name="Rectangle 1249"/>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51" name="Rectangle 1250"/>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52" name="Rectangle 1251"/>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53" name="Rectangle 1252"/>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54" name="Rectangle 1253"/>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55" name="Rectangle 1254"/>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56" name="Rectangle 1255"/>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57" name="Rectangle 1256"/>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58" name="Rectangle 1257"/>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59" name="Rectangle 1258"/>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60" name="Rectangle 1259"/>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61" name="Rectangle 1260"/>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62" name="Rectangle 1261"/>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63" name="Rectangle 1262"/>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64" name="Rectangle 1263"/>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65" name="Rectangle 1264"/>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66" name="Rectangle 1265"/>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67" name="Rectangle 1266"/>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68" name="Rectangle 1267"/>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69" name="Rectangle 1268"/>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70" name="Rectangle 1269"/>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71" name="Rectangle 1270"/>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272" name="Group 1271"/>
              <p:cNvGrpSpPr/>
              <p:nvPr/>
            </p:nvGrpSpPr>
            <p:grpSpPr>
              <a:xfrm>
                <a:off x="7273850" y="462057"/>
                <a:ext cx="91440" cy="2563417"/>
                <a:chOff x="5728920" y="1201529"/>
                <a:chExt cx="91440" cy="2563417"/>
              </a:xfrm>
            </p:grpSpPr>
            <p:sp>
              <p:nvSpPr>
                <p:cNvPr id="1273" name="Rectangle 1272"/>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74" name="Rectangle 1273"/>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75" name="Rectangle 1274"/>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76" name="Rectangle 1275"/>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77" name="Rectangle 1276"/>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78" name="Rectangle 1277"/>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79" name="Rectangle 1278"/>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80" name="Rectangle 1279"/>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81" name="Rectangle 1280"/>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82" name="Rectangle 1281"/>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83" name="Rectangle 1282"/>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84" name="Rectangle 1283"/>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85" name="Rectangle 1284"/>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86" name="Rectangle 1285"/>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87" name="Rectangle 1286"/>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88" name="Rectangle 1287"/>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89" name="Rectangle 1288"/>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90" name="Rectangle 1289"/>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91" name="Rectangle 1290"/>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92" name="Rectangle 1291"/>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93" name="Rectangle 1292"/>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94" name="Rectangle 1293"/>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95" name="Rectangle 1294"/>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96" name="Rectangle 1295"/>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97" name="Rectangle 1296"/>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98" name="Rectangle 1297"/>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99" name="Rectangle 1298"/>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00" name="Rectangle 1299"/>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301" name="Group 1300"/>
              <p:cNvGrpSpPr/>
              <p:nvPr/>
            </p:nvGrpSpPr>
            <p:grpSpPr>
              <a:xfrm>
                <a:off x="7359795" y="462057"/>
                <a:ext cx="91440" cy="2563417"/>
                <a:chOff x="5728920" y="1201529"/>
                <a:chExt cx="91440" cy="2563417"/>
              </a:xfrm>
            </p:grpSpPr>
            <p:sp>
              <p:nvSpPr>
                <p:cNvPr id="1302" name="Rectangle 1301"/>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03" name="Rectangle 1302"/>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04" name="Rectangle 1303"/>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05" name="Rectangle 1304"/>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06" name="Rectangle 1305"/>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07" name="Rectangle 1306"/>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08" name="Rectangle 1307"/>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09" name="Rectangle 1308"/>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10" name="Rectangle 1309"/>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11" name="Rectangle 1310"/>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12" name="Rectangle 1311"/>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13" name="Rectangle 1312"/>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14" name="Rectangle 1313"/>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15" name="Rectangle 1314"/>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16" name="Rectangle 1315"/>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17" name="Rectangle 1316"/>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18" name="Rectangle 1317"/>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19" name="Rectangle 1318"/>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20" name="Rectangle 1319"/>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21" name="Rectangle 1320"/>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22" name="Rectangle 1321"/>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23" name="Rectangle 1322"/>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24" name="Rectangle 1323"/>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25" name="Rectangle 1324"/>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26" name="Rectangle 1325"/>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27" name="Rectangle 1326"/>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28" name="Rectangle 1327"/>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29" name="Rectangle 1328"/>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330" name="Group 1329"/>
              <p:cNvGrpSpPr/>
              <p:nvPr/>
            </p:nvGrpSpPr>
            <p:grpSpPr>
              <a:xfrm>
                <a:off x="7448789" y="462057"/>
                <a:ext cx="91440" cy="2563417"/>
                <a:chOff x="5728920" y="1201529"/>
                <a:chExt cx="91440" cy="2563417"/>
              </a:xfrm>
            </p:grpSpPr>
            <p:sp>
              <p:nvSpPr>
                <p:cNvPr id="1331" name="Rectangle 1330"/>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32" name="Rectangle 1331"/>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33" name="Rectangle 1332"/>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34" name="Rectangle 1333"/>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35" name="Rectangle 1334"/>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36" name="Rectangle 1335"/>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37" name="Rectangle 1336"/>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38" name="Rectangle 1337"/>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39" name="Rectangle 1338"/>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40" name="Rectangle 1339"/>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41" name="Rectangle 1340"/>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42" name="Rectangle 1341"/>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43" name="Rectangle 1342"/>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44" name="Rectangle 1343"/>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45" name="Rectangle 1344"/>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46" name="Rectangle 1345"/>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47" name="Rectangle 1346"/>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48" name="Rectangle 1347"/>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49" name="Rectangle 1348"/>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50" name="Rectangle 1349"/>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51" name="Rectangle 1350"/>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52" name="Rectangle 1351"/>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53" name="Rectangle 1352"/>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54" name="Rectangle 1353"/>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55" name="Rectangle 1354"/>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56" name="Rectangle 1355"/>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57" name="Rectangle 1356"/>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58" name="Rectangle 1357"/>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359" name="Group 1358"/>
              <p:cNvGrpSpPr/>
              <p:nvPr/>
            </p:nvGrpSpPr>
            <p:grpSpPr>
              <a:xfrm>
                <a:off x="7534672" y="462057"/>
                <a:ext cx="91440" cy="2563417"/>
                <a:chOff x="5728920" y="1201529"/>
                <a:chExt cx="91440" cy="2563417"/>
              </a:xfrm>
            </p:grpSpPr>
            <p:sp>
              <p:nvSpPr>
                <p:cNvPr id="1360" name="Rectangle 1359"/>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61" name="Rectangle 1360"/>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62" name="Rectangle 1361"/>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63" name="Rectangle 1362"/>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64" name="Rectangle 1363"/>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65" name="Rectangle 1364"/>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66" name="Rectangle 1365"/>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67" name="Rectangle 1366"/>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68" name="Rectangle 1367"/>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69" name="Rectangle 1368"/>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70" name="Rectangle 1369"/>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71" name="Rectangle 1370"/>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72" name="Rectangle 1371"/>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73" name="Rectangle 1372"/>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74" name="Rectangle 1373"/>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75" name="Rectangle 1374"/>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76" name="Rectangle 1375"/>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77" name="Rectangle 1376"/>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78" name="Rectangle 1377"/>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79" name="Rectangle 1378"/>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80" name="Rectangle 1379"/>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81" name="Rectangle 1380"/>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82" name="Rectangle 1381"/>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83" name="Rectangle 1382"/>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84" name="Rectangle 1383"/>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85" name="Rectangle 1384"/>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86" name="Rectangle 1385"/>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87" name="Rectangle 1386"/>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388" name="Group 1387"/>
              <p:cNvGrpSpPr/>
              <p:nvPr/>
            </p:nvGrpSpPr>
            <p:grpSpPr>
              <a:xfrm>
                <a:off x="7626112" y="462057"/>
                <a:ext cx="91440" cy="2563417"/>
                <a:chOff x="5728920" y="1201529"/>
                <a:chExt cx="91440" cy="2563417"/>
              </a:xfrm>
            </p:grpSpPr>
            <p:sp>
              <p:nvSpPr>
                <p:cNvPr id="1389" name="Rectangle 1388"/>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90" name="Rectangle 1389"/>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91" name="Rectangle 1390"/>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92" name="Rectangle 1391"/>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93" name="Rectangle 1392"/>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94" name="Rectangle 1393"/>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95" name="Rectangle 1394"/>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96" name="Rectangle 1395"/>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97" name="Rectangle 1396"/>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98" name="Rectangle 1397"/>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99" name="Rectangle 1398"/>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00" name="Rectangle 1399"/>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01" name="Rectangle 1400"/>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02" name="Rectangle 1401"/>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03" name="Rectangle 1402"/>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04" name="Rectangle 1403"/>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05" name="Rectangle 1404"/>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06" name="Rectangle 1405"/>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07" name="Rectangle 1406"/>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08" name="Rectangle 1407"/>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09" name="Rectangle 1408"/>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10" name="Rectangle 1409"/>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11" name="Rectangle 1410"/>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12" name="Rectangle 1411"/>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13" name="Rectangle 1412"/>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14" name="Rectangle 1413"/>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15" name="Rectangle 1414"/>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16" name="Rectangle 1415"/>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417" name="Group 1416"/>
              <p:cNvGrpSpPr/>
              <p:nvPr/>
            </p:nvGrpSpPr>
            <p:grpSpPr>
              <a:xfrm>
                <a:off x="7717552" y="462057"/>
                <a:ext cx="91440" cy="2563417"/>
                <a:chOff x="5728920" y="1201529"/>
                <a:chExt cx="91440" cy="2563417"/>
              </a:xfrm>
            </p:grpSpPr>
            <p:sp>
              <p:nvSpPr>
                <p:cNvPr id="1418" name="Rectangle 1417"/>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19" name="Rectangle 1418"/>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20" name="Rectangle 1419"/>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21" name="Rectangle 1420"/>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22" name="Rectangle 1421"/>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23" name="Rectangle 1422"/>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24" name="Rectangle 1423"/>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25" name="Rectangle 1424"/>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26" name="Rectangle 1425"/>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27" name="Rectangle 1426"/>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28" name="Rectangle 1427"/>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29" name="Rectangle 1428"/>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30" name="Rectangle 1429"/>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31" name="Rectangle 1430"/>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32" name="Rectangle 1431"/>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33" name="Rectangle 1432"/>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34" name="Rectangle 1433"/>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35" name="Rectangle 1434"/>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36" name="Rectangle 1435"/>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37" name="Rectangle 1436"/>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38" name="Rectangle 1437"/>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39" name="Rectangle 1438"/>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40" name="Rectangle 1439"/>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41" name="Rectangle 1440"/>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42" name="Rectangle 1441"/>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43" name="Rectangle 1442"/>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44" name="Rectangle 1443"/>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45" name="Rectangle 1444"/>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446" name="Group 1445"/>
              <p:cNvGrpSpPr/>
              <p:nvPr/>
            </p:nvGrpSpPr>
            <p:grpSpPr>
              <a:xfrm>
                <a:off x="7808992" y="462057"/>
                <a:ext cx="91440" cy="2563417"/>
                <a:chOff x="5728920" y="1201529"/>
                <a:chExt cx="91440" cy="2563417"/>
              </a:xfrm>
            </p:grpSpPr>
            <p:sp>
              <p:nvSpPr>
                <p:cNvPr id="1447" name="Rectangle 1446"/>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48" name="Rectangle 1447"/>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49" name="Rectangle 1448"/>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50" name="Rectangle 1449"/>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51" name="Rectangle 1450"/>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52" name="Rectangle 1451"/>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53" name="Rectangle 1452"/>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54" name="Rectangle 1453"/>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55" name="Rectangle 1454"/>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56" name="Rectangle 1455"/>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57" name="Rectangle 1456"/>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58" name="Rectangle 1457"/>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59" name="Rectangle 1458"/>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60" name="Rectangle 1459"/>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61" name="Rectangle 1460"/>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62" name="Rectangle 1461"/>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63" name="Rectangle 1462"/>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64" name="Rectangle 1463"/>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65" name="Rectangle 1464"/>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66" name="Rectangle 1465"/>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67" name="Rectangle 1466"/>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68" name="Rectangle 1467"/>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69" name="Rectangle 1468"/>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70" name="Rectangle 1469"/>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71" name="Rectangle 1470"/>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72" name="Rectangle 1471"/>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73" name="Rectangle 1472"/>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74" name="Rectangle 1473"/>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475" name="Group 1474"/>
              <p:cNvGrpSpPr/>
              <p:nvPr/>
            </p:nvGrpSpPr>
            <p:grpSpPr>
              <a:xfrm>
                <a:off x="7900432" y="462057"/>
                <a:ext cx="91440" cy="2563417"/>
                <a:chOff x="5728920" y="1201529"/>
                <a:chExt cx="91440" cy="2563417"/>
              </a:xfrm>
            </p:grpSpPr>
            <p:sp>
              <p:nvSpPr>
                <p:cNvPr id="1476" name="Rectangle 1475"/>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77" name="Rectangle 1476"/>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78" name="Rectangle 1477"/>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79" name="Rectangle 1478"/>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80" name="Rectangle 1479"/>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81" name="Rectangle 1480"/>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82" name="Rectangle 1481"/>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83" name="Rectangle 1482"/>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84" name="Rectangle 1483"/>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85" name="Rectangle 1484"/>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86" name="Rectangle 1485"/>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87" name="Rectangle 1486"/>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88" name="Rectangle 1487"/>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89" name="Rectangle 1488"/>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90" name="Rectangle 1489"/>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91" name="Rectangle 1490"/>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92" name="Rectangle 1491"/>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93" name="Rectangle 1492"/>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94" name="Rectangle 1493"/>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95" name="Rectangle 1494"/>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96" name="Rectangle 1495"/>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97" name="Rectangle 1496"/>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98" name="Rectangle 1497"/>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99" name="Rectangle 1498"/>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00" name="Rectangle 1499"/>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01" name="Rectangle 1500"/>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02" name="Rectangle 1501"/>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03" name="Rectangle 1502"/>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504" name="Group 1503"/>
              <p:cNvGrpSpPr/>
              <p:nvPr/>
            </p:nvGrpSpPr>
            <p:grpSpPr>
              <a:xfrm>
                <a:off x="7991872" y="462057"/>
                <a:ext cx="91440" cy="2563417"/>
                <a:chOff x="5728920" y="1201529"/>
                <a:chExt cx="91440" cy="2563417"/>
              </a:xfrm>
            </p:grpSpPr>
            <p:sp>
              <p:nvSpPr>
                <p:cNvPr id="1505" name="Rectangle 1504"/>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06" name="Rectangle 1505"/>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07" name="Rectangle 1506"/>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08" name="Rectangle 1507"/>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09" name="Rectangle 1508"/>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10" name="Rectangle 1509"/>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11" name="Rectangle 1510"/>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12" name="Rectangle 1511"/>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13" name="Rectangle 1512"/>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14" name="Rectangle 1513"/>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15" name="Rectangle 1514"/>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16" name="Rectangle 1515"/>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17" name="Rectangle 1516"/>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18" name="Rectangle 1517"/>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19" name="Rectangle 1518"/>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20" name="Rectangle 1519"/>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21" name="Rectangle 1520"/>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22" name="Rectangle 1521"/>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23" name="Rectangle 1522"/>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24" name="Rectangle 1523"/>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25" name="Rectangle 1524"/>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26" name="Rectangle 1525"/>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27" name="Rectangle 1526"/>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28" name="Rectangle 1527"/>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29" name="Rectangle 1528"/>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30" name="Rectangle 1529"/>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31" name="Rectangle 1530"/>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32" name="Rectangle 1531"/>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533" name="Group 1532"/>
              <p:cNvGrpSpPr/>
              <p:nvPr/>
            </p:nvGrpSpPr>
            <p:grpSpPr>
              <a:xfrm>
                <a:off x="8087293" y="462057"/>
                <a:ext cx="91440" cy="2563417"/>
                <a:chOff x="5728920" y="1201529"/>
                <a:chExt cx="91440" cy="2563417"/>
              </a:xfrm>
            </p:grpSpPr>
            <p:sp>
              <p:nvSpPr>
                <p:cNvPr id="1534" name="Rectangle 1533"/>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35" name="Rectangle 1534"/>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36" name="Rectangle 1535"/>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37" name="Rectangle 1536"/>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38" name="Rectangle 1537"/>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39" name="Rectangle 1538"/>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40" name="Rectangle 1539"/>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41" name="Rectangle 1540"/>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42" name="Rectangle 1541"/>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43" name="Rectangle 1542"/>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44" name="Rectangle 1543"/>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45" name="Rectangle 1544"/>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46" name="Rectangle 1545"/>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47" name="Rectangle 1546"/>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48" name="Rectangle 1547"/>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49" name="Rectangle 1548"/>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50" name="Rectangle 1549"/>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51" name="Rectangle 1550"/>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52" name="Rectangle 1551"/>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53" name="Rectangle 1552"/>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54" name="Rectangle 1553"/>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55" name="Rectangle 1554"/>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56" name="Rectangle 1555"/>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57" name="Rectangle 1556"/>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58" name="Rectangle 1557"/>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59" name="Rectangle 1558"/>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60" name="Rectangle 1559"/>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61" name="Rectangle 1560"/>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562" name="Group 1561"/>
              <p:cNvGrpSpPr/>
              <p:nvPr/>
            </p:nvGrpSpPr>
            <p:grpSpPr>
              <a:xfrm>
                <a:off x="8180247" y="462057"/>
                <a:ext cx="91440" cy="2563417"/>
                <a:chOff x="5728920" y="1201529"/>
                <a:chExt cx="91440" cy="2563417"/>
              </a:xfrm>
            </p:grpSpPr>
            <p:sp>
              <p:nvSpPr>
                <p:cNvPr id="1563" name="Rectangle 1562"/>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64" name="Rectangle 1563"/>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65" name="Rectangle 1564"/>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66" name="Rectangle 1565"/>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67" name="Rectangle 1566"/>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68" name="Rectangle 1567"/>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69" name="Rectangle 1568"/>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70" name="Rectangle 1569"/>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71" name="Rectangle 1570"/>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72" name="Rectangle 1571"/>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73" name="Rectangle 1572"/>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74" name="Rectangle 1573"/>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75" name="Rectangle 1574"/>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76" name="Rectangle 1575"/>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77" name="Rectangle 1576"/>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78" name="Rectangle 1577"/>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79" name="Rectangle 1578"/>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80" name="Rectangle 1579"/>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81" name="Rectangle 1580"/>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82" name="Rectangle 1581"/>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83" name="Rectangle 1582"/>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84" name="Rectangle 1583"/>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85" name="Rectangle 1584"/>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86" name="Rectangle 1585"/>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87" name="Rectangle 1586"/>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88" name="Rectangle 1587"/>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89" name="Rectangle 1588"/>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90" name="Rectangle 1589"/>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sp>
          <p:nvSpPr>
            <p:cNvPr id="4" name="Rectangle 3"/>
            <p:cNvSpPr/>
            <p:nvPr/>
          </p:nvSpPr>
          <p:spPr>
            <a:xfrm>
              <a:off x="5734413" y="442053"/>
              <a:ext cx="2526991" cy="25873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algn="ctr"/>
              <a:r>
                <a:rPr lang="en-US" sz="23900" dirty="0">
                  <a:solidFill>
                    <a:schemeClr val="tx1"/>
                  </a:solidFill>
                  <a:ea typeface="Segoe UI Black" panose="020B0A02040204020203" pitchFamily="34" charset="0"/>
                  <a:cs typeface="Segoe UI Black" panose="020B0A02040204020203" pitchFamily="34" charset="0"/>
                </a:rPr>
                <a:t>5</a:t>
              </a:r>
            </a:p>
          </p:txBody>
        </p:sp>
      </p:grpSp>
    </p:spTree>
    <p:extLst>
      <p:ext uri="{BB962C8B-B14F-4D97-AF65-F5344CB8AC3E}">
        <p14:creationId xmlns:p14="http://schemas.microsoft.com/office/powerpoint/2010/main" val="1130374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034839" y="4994905"/>
            <a:ext cx="2133600" cy="148595"/>
          </a:xfrm>
        </p:spPr>
        <p:txBody>
          <a:bodyPr/>
          <a:lstStyle/>
          <a:p>
            <a:fld id="{4CA37C95-3A7F-4C90-9D28-0B573484ACDD}" type="slidenum">
              <a:rPr lang="en-US" smtClean="0"/>
              <a:pPr/>
              <a:t>9</a:t>
            </a:fld>
            <a:endParaRPr lang="en-US" dirty="0"/>
          </a:p>
        </p:txBody>
      </p:sp>
      <p:sp>
        <p:nvSpPr>
          <p:cNvPr id="10" name="Title 5"/>
          <p:cNvSpPr txBox="1">
            <a:spLocks/>
          </p:cNvSpPr>
          <p:nvPr/>
        </p:nvSpPr>
        <p:spPr>
          <a:xfrm>
            <a:off x="336500" y="103525"/>
            <a:ext cx="7454190" cy="452432"/>
          </a:xfrm>
          <a:prstGeom prst="rect">
            <a:avLst/>
          </a:prstGeom>
        </p:spPr>
        <p:txBody>
          <a:bodyPr/>
          <a:lstStyle>
            <a:lvl1pPr algn="l" defTabSz="914400" rtl="0" eaLnBrk="1" latinLnBrk="0" hangingPunct="1">
              <a:lnSpc>
                <a:spcPct val="90000"/>
              </a:lnSpc>
              <a:spcBef>
                <a:spcPct val="0"/>
              </a:spcBef>
              <a:buNone/>
              <a:defRPr sz="2400" b="0" kern="1200" spc="0" baseline="0">
                <a:gradFill>
                  <a:gsLst>
                    <a:gs pos="21239">
                      <a:srgbClr val="000000"/>
                    </a:gs>
                    <a:gs pos="42000">
                      <a:srgbClr val="000000"/>
                    </a:gs>
                  </a:gsLst>
                  <a:lin ang="5400000" scaled="0"/>
                </a:gradFill>
                <a:latin typeface="Segoe UI Light" panose="020B0502040204020203" pitchFamily="34" charset="0"/>
                <a:ea typeface="+mj-ea"/>
                <a:cs typeface="Arial" panose="020B0604020202020204" pitchFamily="34" charset="0"/>
              </a:defRPr>
            </a:lvl1pPr>
          </a:lstStyle>
          <a:p>
            <a:r>
              <a:rPr lang="en-US" b="1" dirty="0">
                <a:solidFill>
                  <a:srgbClr val="00B0F0"/>
                </a:solidFill>
                <a:latin typeface="Segoe UI" panose="020B0502040204020203" pitchFamily="34" charset="0"/>
                <a:ea typeface="+mn-ea"/>
                <a:cs typeface="Segoe UI" panose="020B0502040204020203" pitchFamily="34" charset="0"/>
              </a:rPr>
              <a:t>Our first Shallow Neural Network</a:t>
            </a:r>
          </a:p>
        </p:txBody>
      </p:sp>
      <p:sp>
        <p:nvSpPr>
          <p:cNvPr id="2" name="Oval 1"/>
          <p:cNvSpPr/>
          <p:nvPr/>
        </p:nvSpPr>
        <p:spPr>
          <a:xfrm>
            <a:off x="3721210" y="1773141"/>
            <a:ext cx="238539" cy="230587"/>
          </a:xfrm>
          <a:prstGeom prst="ellipse">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6" name="Oval 5"/>
          <p:cNvSpPr/>
          <p:nvPr/>
        </p:nvSpPr>
        <p:spPr>
          <a:xfrm>
            <a:off x="4112149" y="1773141"/>
            <a:ext cx="238539" cy="230587"/>
          </a:xfrm>
          <a:prstGeom prst="ellipse">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 name="Oval 7"/>
          <p:cNvSpPr/>
          <p:nvPr/>
        </p:nvSpPr>
        <p:spPr>
          <a:xfrm>
            <a:off x="4503088" y="1773140"/>
            <a:ext cx="238539" cy="230587"/>
          </a:xfrm>
          <a:prstGeom prst="ellipse">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9" name="Oval 8"/>
          <p:cNvSpPr/>
          <p:nvPr/>
        </p:nvSpPr>
        <p:spPr>
          <a:xfrm>
            <a:off x="4894027" y="1773140"/>
            <a:ext cx="238539" cy="230587"/>
          </a:xfrm>
          <a:prstGeom prst="ellipse">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 name="Oval 10"/>
          <p:cNvSpPr/>
          <p:nvPr/>
        </p:nvSpPr>
        <p:spPr>
          <a:xfrm>
            <a:off x="5284966" y="1773140"/>
            <a:ext cx="238539" cy="230587"/>
          </a:xfrm>
          <a:prstGeom prst="ellipse">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 name="TextBox 13"/>
          <p:cNvSpPr txBox="1"/>
          <p:nvPr/>
        </p:nvSpPr>
        <p:spPr>
          <a:xfrm>
            <a:off x="5523505" y="1676067"/>
            <a:ext cx="779381" cy="424732"/>
          </a:xfrm>
          <a:prstGeom prst="rect">
            <a:avLst/>
          </a:prstGeom>
          <a:noFill/>
        </p:spPr>
        <p:txBody>
          <a:bodyPr wrap="none" rtlCol="0">
            <a:spAutoFit/>
          </a:bodyPr>
          <a:lstStyle/>
          <a:p>
            <a:pPr>
              <a:lnSpc>
                <a:spcPct val="90000"/>
              </a:lnSpc>
              <a:spcBef>
                <a:spcPts val="1200"/>
              </a:spcBef>
              <a:buClr>
                <a:srgbClr val="CC0000"/>
              </a:buClr>
              <a:buSzPct val="110000"/>
            </a:pPr>
            <a:r>
              <a:rPr lang="en-US" sz="24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 . . .</a:t>
            </a:r>
          </a:p>
        </p:txBody>
      </p:sp>
      <p:sp>
        <p:nvSpPr>
          <p:cNvPr id="15" name="Oval 14"/>
          <p:cNvSpPr/>
          <p:nvPr/>
        </p:nvSpPr>
        <p:spPr>
          <a:xfrm>
            <a:off x="6310682" y="1773141"/>
            <a:ext cx="238539" cy="230587"/>
          </a:xfrm>
          <a:prstGeom prst="ellipse">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6" name="TextBox 15"/>
          <p:cNvSpPr txBox="1"/>
          <p:nvPr/>
        </p:nvSpPr>
        <p:spPr>
          <a:xfrm>
            <a:off x="3691239" y="1441014"/>
            <a:ext cx="298480" cy="313932"/>
          </a:xfrm>
          <a:prstGeom prst="rect">
            <a:avLst/>
          </a:prstGeom>
          <a:noFill/>
        </p:spPr>
        <p:txBody>
          <a:bodyPr wrap="non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0</a:t>
            </a:r>
          </a:p>
        </p:txBody>
      </p:sp>
      <p:sp>
        <p:nvSpPr>
          <p:cNvPr id="17" name="TextBox 16"/>
          <p:cNvSpPr txBox="1"/>
          <p:nvPr/>
        </p:nvSpPr>
        <p:spPr>
          <a:xfrm>
            <a:off x="4079018" y="1433063"/>
            <a:ext cx="298480" cy="313932"/>
          </a:xfrm>
          <a:prstGeom prst="rect">
            <a:avLst/>
          </a:prstGeom>
          <a:noFill/>
        </p:spPr>
        <p:txBody>
          <a:bodyPr wrap="non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1</a:t>
            </a:r>
          </a:p>
        </p:txBody>
      </p:sp>
      <p:sp>
        <p:nvSpPr>
          <p:cNvPr id="18" name="TextBox 17"/>
          <p:cNvSpPr txBox="1"/>
          <p:nvPr/>
        </p:nvSpPr>
        <p:spPr>
          <a:xfrm>
            <a:off x="4473117" y="1441014"/>
            <a:ext cx="298480" cy="313932"/>
          </a:xfrm>
          <a:prstGeom prst="rect">
            <a:avLst/>
          </a:prstGeom>
          <a:noFill/>
        </p:spPr>
        <p:txBody>
          <a:bodyPr wrap="non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2</a:t>
            </a:r>
          </a:p>
        </p:txBody>
      </p:sp>
      <p:sp>
        <p:nvSpPr>
          <p:cNvPr id="19" name="TextBox 18"/>
          <p:cNvSpPr txBox="1"/>
          <p:nvPr/>
        </p:nvSpPr>
        <p:spPr>
          <a:xfrm>
            <a:off x="4856104" y="1433063"/>
            <a:ext cx="298480" cy="313932"/>
          </a:xfrm>
          <a:prstGeom prst="rect">
            <a:avLst/>
          </a:prstGeom>
          <a:noFill/>
        </p:spPr>
        <p:txBody>
          <a:bodyPr wrap="non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3</a:t>
            </a:r>
          </a:p>
        </p:txBody>
      </p:sp>
      <p:sp>
        <p:nvSpPr>
          <p:cNvPr id="20" name="TextBox 19"/>
          <p:cNvSpPr txBox="1"/>
          <p:nvPr/>
        </p:nvSpPr>
        <p:spPr>
          <a:xfrm>
            <a:off x="5254995" y="1441014"/>
            <a:ext cx="298480" cy="313932"/>
          </a:xfrm>
          <a:prstGeom prst="rect">
            <a:avLst/>
          </a:prstGeom>
          <a:noFill/>
        </p:spPr>
        <p:txBody>
          <a:bodyPr wrap="non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4</a:t>
            </a:r>
          </a:p>
        </p:txBody>
      </p:sp>
      <p:sp>
        <p:nvSpPr>
          <p:cNvPr id="21" name="TextBox 20"/>
          <p:cNvSpPr txBox="1"/>
          <p:nvPr/>
        </p:nvSpPr>
        <p:spPr>
          <a:xfrm>
            <a:off x="6166898" y="1452170"/>
            <a:ext cx="526106" cy="313932"/>
          </a:xfrm>
          <a:prstGeom prst="rect">
            <a:avLst/>
          </a:prstGeom>
          <a:noFill/>
        </p:spPr>
        <p:txBody>
          <a:bodyPr wrap="non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783</a:t>
            </a:r>
          </a:p>
        </p:txBody>
      </p:sp>
      <p:sp>
        <p:nvSpPr>
          <p:cNvPr id="22" name="TextBox 21"/>
          <p:cNvSpPr txBox="1"/>
          <p:nvPr/>
        </p:nvSpPr>
        <p:spPr>
          <a:xfrm>
            <a:off x="2157351" y="1731467"/>
            <a:ext cx="1212191" cy="313932"/>
          </a:xfrm>
          <a:prstGeom prst="rect">
            <a:avLst/>
          </a:prstGeom>
          <a:noFill/>
        </p:spPr>
        <p:txBody>
          <a:bodyPr wrap="non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Input Layer</a:t>
            </a:r>
          </a:p>
        </p:txBody>
      </p:sp>
      <p:sp>
        <p:nvSpPr>
          <p:cNvPr id="23" name="TextBox 22"/>
          <p:cNvSpPr txBox="1"/>
          <p:nvPr/>
        </p:nvSpPr>
        <p:spPr>
          <a:xfrm>
            <a:off x="2061972" y="2329141"/>
            <a:ext cx="3651962" cy="313932"/>
          </a:xfrm>
          <a:prstGeom prst="rect">
            <a:avLst/>
          </a:prstGeom>
          <a:noFill/>
        </p:spPr>
        <p:txBody>
          <a:bodyPr wrap="non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Hidden Layer             -     64 neurons</a:t>
            </a:r>
          </a:p>
        </p:txBody>
      </p:sp>
      <p:sp>
        <p:nvSpPr>
          <p:cNvPr id="24" name="TextBox 23"/>
          <p:cNvSpPr txBox="1"/>
          <p:nvPr/>
        </p:nvSpPr>
        <p:spPr>
          <a:xfrm>
            <a:off x="2077200" y="3020903"/>
            <a:ext cx="1372492" cy="313932"/>
          </a:xfrm>
          <a:prstGeom prst="rect">
            <a:avLst/>
          </a:prstGeom>
          <a:noFill/>
        </p:spPr>
        <p:txBody>
          <a:bodyPr wrap="none" rtlCol="0">
            <a:spAutoFit/>
          </a:bodyPr>
          <a:lstStyle/>
          <a:p>
            <a:pPr>
              <a:lnSpc>
                <a:spcPct val="90000"/>
              </a:lnSpc>
              <a:spcBef>
                <a:spcPts val="1200"/>
              </a:spcBef>
              <a:buClr>
                <a:srgbClr val="CC0000"/>
              </a:buClr>
              <a:buSzPct val="110000"/>
            </a:pPr>
            <a:r>
              <a:rPr lang="en-US" sz="1600">
                <a:gradFill>
                  <a:gsLst>
                    <a:gs pos="0">
                      <a:schemeClr val="tx1"/>
                    </a:gs>
                    <a:gs pos="98000">
                      <a:schemeClr val="tx1"/>
                    </a:gs>
                  </a:gsLst>
                  <a:lin ang="5400000" scaled="0"/>
                </a:gradFill>
                <a:latin typeface="Arial" panose="020B0604020202020204" pitchFamily="34" charset="0"/>
                <a:cs typeface="Arial" panose="020B0604020202020204" pitchFamily="34" charset="0"/>
              </a:rPr>
              <a:t>Output </a:t>
            </a: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Layer</a:t>
            </a:r>
          </a:p>
        </p:txBody>
      </p:sp>
      <p:sp>
        <p:nvSpPr>
          <p:cNvPr id="26" name="Oval 25"/>
          <p:cNvSpPr/>
          <p:nvPr/>
        </p:nvSpPr>
        <p:spPr>
          <a:xfrm>
            <a:off x="4245486" y="3023078"/>
            <a:ext cx="238539" cy="230587"/>
          </a:xfrm>
          <a:prstGeom prst="ellipse">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7" name="Oval 26"/>
          <p:cNvSpPr/>
          <p:nvPr/>
        </p:nvSpPr>
        <p:spPr>
          <a:xfrm>
            <a:off x="4636425" y="3023077"/>
            <a:ext cx="238539" cy="230587"/>
          </a:xfrm>
          <a:prstGeom prst="ellipse">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8" name="Oval 27"/>
          <p:cNvSpPr/>
          <p:nvPr/>
        </p:nvSpPr>
        <p:spPr>
          <a:xfrm>
            <a:off x="5027364" y="3023077"/>
            <a:ext cx="238539" cy="230587"/>
          </a:xfrm>
          <a:prstGeom prst="ellipse">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30" name="TextBox 29"/>
          <p:cNvSpPr txBox="1"/>
          <p:nvPr/>
        </p:nvSpPr>
        <p:spPr>
          <a:xfrm>
            <a:off x="5229813" y="2926004"/>
            <a:ext cx="609462" cy="424732"/>
          </a:xfrm>
          <a:prstGeom prst="rect">
            <a:avLst/>
          </a:prstGeom>
          <a:noFill/>
        </p:spPr>
        <p:txBody>
          <a:bodyPr wrap="none" rtlCol="0">
            <a:spAutoFit/>
          </a:bodyPr>
          <a:lstStyle/>
          <a:p>
            <a:pPr>
              <a:lnSpc>
                <a:spcPct val="90000"/>
              </a:lnSpc>
              <a:spcBef>
                <a:spcPts val="1200"/>
              </a:spcBef>
              <a:buClr>
                <a:srgbClr val="CC0000"/>
              </a:buClr>
              <a:buSzPct val="110000"/>
            </a:pPr>
            <a:r>
              <a:rPr lang="en-US" sz="24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 . .</a:t>
            </a:r>
          </a:p>
        </p:txBody>
      </p:sp>
      <p:sp>
        <p:nvSpPr>
          <p:cNvPr id="31" name="Oval 30"/>
          <p:cNvSpPr/>
          <p:nvPr/>
        </p:nvSpPr>
        <p:spPr>
          <a:xfrm>
            <a:off x="5815866" y="3023078"/>
            <a:ext cx="238539" cy="230587"/>
          </a:xfrm>
          <a:prstGeom prst="ellipse">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33" name="TextBox 32"/>
          <p:cNvSpPr txBox="1"/>
          <p:nvPr/>
        </p:nvSpPr>
        <p:spPr>
          <a:xfrm>
            <a:off x="4212355" y="2683000"/>
            <a:ext cx="298480" cy="313932"/>
          </a:xfrm>
          <a:prstGeom prst="rect">
            <a:avLst/>
          </a:prstGeom>
          <a:noFill/>
        </p:spPr>
        <p:txBody>
          <a:bodyPr wrap="non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0</a:t>
            </a:r>
          </a:p>
        </p:txBody>
      </p:sp>
      <p:sp>
        <p:nvSpPr>
          <p:cNvPr id="34" name="TextBox 33"/>
          <p:cNvSpPr txBox="1"/>
          <p:nvPr/>
        </p:nvSpPr>
        <p:spPr>
          <a:xfrm>
            <a:off x="4606454" y="2690951"/>
            <a:ext cx="298480" cy="313932"/>
          </a:xfrm>
          <a:prstGeom prst="rect">
            <a:avLst/>
          </a:prstGeom>
          <a:noFill/>
        </p:spPr>
        <p:txBody>
          <a:bodyPr wrap="non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1</a:t>
            </a:r>
          </a:p>
        </p:txBody>
      </p:sp>
      <p:sp>
        <p:nvSpPr>
          <p:cNvPr id="35" name="TextBox 34"/>
          <p:cNvSpPr txBox="1"/>
          <p:nvPr/>
        </p:nvSpPr>
        <p:spPr>
          <a:xfrm>
            <a:off x="4989441" y="2683000"/>
            <a:ext cx="298480" cy="313932"/>
          </a:xfrm>
          <a:prstGeom prst="rect">
            <a:avLst/>
          </a:prstGeom>
          <a:noFill/>
        </p:spPr>
        <p:txBody>
          <a:bodyPr wrap="non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2</a:t>
            </a:r>
          </a:p>
        </p:txBody>
      </p:sp>
      <p:sp>
        <p:nvSpPr>
          <p:cNvPr id="37" name="TextBox 36"/>
          <p:cNvSpPr txBox="1"/>
          <p:nvPr/>
        </p:nvSpPr>
        <p:spPr>
          <a:xfrm>
            <a:off x="5785895" y="2706971"/>
            <a:ext cx="298480" cy="313932"/>
          </a:xfrm>
          <a:prstGeom prst="rect">
            <a:avLst/>
          </a:prstGeom>
          <a:noFill/>
        </p:spPr>
        <p:txBody>
          <a:bodyPr wrap="none" rtlCol="0">
            <a:spAutoFit/>
          </a:bodyPr>
          <a:lstStyle/>
          <a:p>
            <a:pPr>
              <a:lnSpc>
                <a:spcPct val="90000"/>
              </a:lnSpc>
              <a:spcBef>
                <a:spcPts val="1200"/>
              </a:spcBef>
              <a:buClr>
                <a:srgbClr val="CC0000"/>
              </a:buClr>
              <a:buSzPct val="110000"/>
            </a:pPr>
            <a:r>
              <a:rPr lang="en-US" sz="1600">
                <a:gradFill>
                  <a:gsLst>
                    <a:gs pos="0">
                      <a:schemeClr val="tx1"/>
                    </a:gs>
                    <a:gs pos="98000">
                      <a:schemeClr val="tx1"/>
                    </a:gs>
                  </a:gsLst>
                  <a:lin ang="5400000" scaled="0"/>
                </a:gradFill>
                <a:latin typeface="Arial" panose="020B0604020202020204" pitchFamily="34" charset="0"/>
                <a:cs typeface="Arial" panose="020B0604020202020204" pitchFamily="34" charset="0"/>
              </a:rPr>
              <a:t>9</a:t>
            </a: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09159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Slalom_Generic_2015_v1">
  <a:themeElements>
    <a:clrScheme name="Slalom LYF 2015">
      <a:dk1>
        <a:srgbClr val="373737"/>
      </a:dk1>
      <a:lt1>
        <a:srgbClr val="FFFFFF"/>
      </a:lt1>
      <a:dk2>
        <a:srgbClr val="525252"/>
      </a:dk2>
      <a:lt2>
        <a:srgbClr val="EFE9E5"/>
      </a:lt2>
      <a:accent1>
        <a:srgbClr val="3A5072"/>
      </a:accent1>
      <a:accent2>
        <a:srgbClr val="0072C8"/>
      </a:accent2>
      <a:accent3>
        <a:srgbClr val="F1663A"/>
      </a:accent3>
      <a:accent4>
        <a:srgbClr val="C3B841"/>
      </a:accent4>
      <a:accent5>
        <a:srgbClr val="60ACB2"/>
      </a:accent5>
      <a:accent6>
        <a:srgbClr val="BA4480"/>
      </a:accent6>
      <a:hlink>
        <a:srgbClr val="0072C8"/>
      </a:hlink>
      <a:folHlink>
        <a:srgbClr val="F1663A"/>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2C8"/>
        </a:solidFill>
        <a:ln>
          <a:noFill/>
        </a:ln>
      </a:spPr>
      <a:bodyPr lIns="45720" tIns="45720" rIns="45720" bIns="45720" rtlCol="0" anchor="ctr" anchorCtr="0"/>
      <a:lstStyle>
        <a:defPPr algn="ctr">
          <a:defRPr sz="2400" dirty="0" smtClean="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90000"/>
          </a:lnSpc>
          <a:spcBef>
            <a:spcPts val="1200"/>
          </a:spcBef>
          <a:buClr>
            <a:srgbClr val="CC0000"/>
          </a:buClr>
          <a:buSzPct val="110000"/>
          <a:defRPr sz="1600" dirty="0" smtClean="0">
            <a:gradFill>
              <a:gsLst>
                <a:gs pos="0">
                  <a:schemeClr val="tx1"/>
                </a:gs>
                <a:gs pos="98000">
                  <a:schemeClr val="tx1"/>
                </a:gs>
              </a:gsLst>
              <a:lin ang="5400000" scaled="0"/>
            </a:gra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Slide Inspiration Toolkit 2015-02-17" id="{165E4E53-97DD-4FB1-A1E6-0AF52D26997F}" vid="{6CCC35F8-ED2E-44B5-867B-C8CB3C7BC5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EA4691D00871C41BDFA8C1E31F50410" ma:contentTypeVersion="1" ma:contentTypeDescription="Create a new document." ma:contentTypeScope="" ma:versionID="157f88ebff4923825551fc524bceab28">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DD54A72C-023B-4369-B6BD-31931B20D9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4511AA7-8D46-42C1-969B-5E843ADBDC40}">
  <ds:schemaRefs>
    <ds:schemaRef ds:uri="http://schemas.microsoft.com/sharepoint/v3/contenttype/forms"/>
  </ds:schemaRefs>
</ds:datastoreItem>
</file>

<file path=customXml/itemProps3.xml><?xml version="1.0" encoding="utf-8"?>
<ds:datastoreItem xmlns:ds="http://schemas.openxmlformats.org/officeDocument/2006/customXml" ds:itemID="{310BA9E4-2DAA-49B9-9D9A-1DC7F9CCA4D9}">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Slide Inspiration Toolkit 2015-06-22</Template>
  <TotalTime>50979</TotalTime>
  <Words>2888</Words>
  <Application>Microsoft Macintosh PowerPoint</Application>
  <PresentationFormat>On-screen Show (16:9)</PresentationFormat>
  <Paragraphs>470</Paragraphs>
  <Slides>32</Slides>
  <Notes>30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6" baseType="lpstr">
      <vt:lpstr>ＭＳ Ｐゴシック</vt:lpstr>
      <vt:lpstr>.AppleSystemUIFont</vt:lpstr>
      <vt:lpstr>Arial</vt:lpstr>
      <vt:lpstr>Calibri</vt:lpstr>
      <vt:lpstr>Helvetica</vt:lpstr>
      <vt:lpstr>Lane - Narrow</vt:lpstr>
      <vt:lpstr>Mangal</vt:lpstr>
      <vt:lpstr>Roboto Light</vt:lpstr>
      <vt:lpstr>Roboto Medium</vt:lpstr>
      <vt:lpstr>Segoe UI</vt:lpstr>
      <vt:lpstr>Segoe UI Black</vt:lpstr>
      <vt:lpstr>Wingdings</vt:lpstr>
      <vt:lpstr>1_Slalom_Generic_2015_v1</vt:lpstr>
      <vt:lpstr>think-cell Slide</vt:lpstr>
      <vt:lpstr>Deep Learning</vt:lpstr>
      <vt:lpstr>About 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Activation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Tensorflow Playground</vt:lpstr>
    </vt:vector>
  </TitlesOfParts>
  <Company>Slalom LLC</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Inspiration Toolkit</dc:title>
  <dc:creator>Kelly Schumann Early</dc:creator>
  <cp:lastModifiedBy>Abhishek Roy</cp:lastModifiedBy>
  <cp:revision>917</cp:revision>
  <cp:lastPrinted>2015-01-23T18:14:57Z</cp:lastPrinted>
  <dcterms:created xsi:type="dcterms:W3CDTF">2015-06-23T04:04:33Z</dcterms:created>
  <dcterms:modified xsi:type="dcterms:W3CDTF">2018-02-03T04:24:48Z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0x010100AEA4691D00871C41BDFA8C1E31F50410</vt:lpwstr>
  </property>
</Properties>
</file>