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AA55-BD21-4730-B330-B8D24D95F14A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C6E70-5893-42AD-A1BF-00B1852A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C6E70-5893-42AD-A1BF-00B1852A6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C6E70-5893-42AD-A1BF-00B1852A61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E6F982F-0B01-4F44-BA6D-05E3FDB3B63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E327C0-CD95-4A16-AFE0-A0105AADC5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bb510741.aspx" TargetMode="External"/><Relationship Id="rId4" Type="http://schemas.openxmlformats.org/officeDocument/2006/relationships/hyperlink" Target="http://dev.mysql.com/doc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 : From High Orbit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data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is everything that is not code and without it, no knowledge could be gained from a computing system.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is it important?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is the most valuable resource to the providers of software. It </a:t>
            </a:r>
            <a:r>
              <a:rPr lang="en-US" dirty="0" smtClean="0"/>
              <a:t>gives applications meaning </a:t>
            </a:r>
            <a:r>
              <a:rPr lang="en-US" dirty="0"/>
              <a:t>and imparts value to </a:t>
            </a:r>
            <a:r>
              <a:rPr lang="en-US" dirty="0" smtClean="0"/>
              <a:t>software and the company </a:t>
            </a:r>
            <a:r>
              <a:rPr lang="en-US" dirty="0"/>
              <a:t>that owns </a:t>
            </a:r>
            <a:r>
              <a:rPr lang="en-US" dirty="0" smtClean="0"/>
              <a:t>them.</a:t>
            </a:r>
            <a:endParaRPr lang="en-US" dirty="0"/>
          </a:p>
        </p:txBody>
      </p:sp>
      <p:pic>
        <p:nvPicPr>
          <p:cNvPr id="1030" name="Picture 6" descr="C:\Users\ian_laird\AppData\Local\Microsoft\Windows\Temporary Internet Files\Content.IE5\CAMH241G\MP900402012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78973"/>
            <a:ext cx="3733800" cy="24882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617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are the requirements?</a:t>
            </a:r>
          </a:p>
          <a:p>
            <a:pPr marL="0" indent="0">
              <a:buNone/>
            </a:pPr>
            <a:r>
              <a:rPr lang="en-US" dirty="0" smtClean="0"/>
              <a:t>SQL </a:t>
            </a:r>
            <a:r>
              <a:rPr lang="en-US" dirty="0"/>
              <a:t>Servers are a common choice for applications because they are fast, they enforce consistency, and they are stable.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is data organized?</a:t>
            </a:r>
          </a:p>
          <a:p>
            <a:pPr marL="0" indent="0">
              <a:buNone/>
            </a:pPr>
            <a:r>
              <a:rPr lang="en-US" dirty="0" smtClean="0"/>
              <a:t>Relational </a:t>
            </a:r>
            <a:r>
              <a:rPr lang="en-US" dirty="0"/>
              <a:t>Databases store data in tables as a collection of rows and columns.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15895277"/>
              </p:ext>
            </p:extLst>
          </p:nvPr>
        </p:nvGraphicFramePr>
        <p:xfrm>
          <a:off x="4800600" y="1955800"/>
          <a:ext cx="3733800" cy="18542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500" dist="50800" dir="5400000" sy="-100000" algn="bl" rotWithShape="0"/>
                </a:effectLst>
                <a:tableStyleId>{F5AB1C69-6EDB-4FF4-983F-18BD219EF322}</a:tableStyleId>
              </a:tblPr>
              <a:tblGrid>
                <a:gridCol w="381000"/>
                <a:gridCol w="990600"/>
                <a:gridCol w="762000"/>
                <a:gridCol w="9144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Culture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Siu</a:t>
                      </a:r>
                      <a:r>
                        <a:rPr lang="en-US" sz="1000" dirty="0" smtClean="0"/>
                        <a:t> Puglisi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spuglisi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vfo45flAjL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en-ZW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Dewey </a:t>
                      </a:r>
                      <a:r>
                        <a:rPr lang="en-US" sz="1000" dirty="0" err="1" smtClean="0"/>
                        <a:t>Luk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dluk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n8kw02nwVe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en-US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Kirtis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akirtis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c4O15GPQ6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en-US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Colin </a:t>
                      </a:r>
                      <a:r>
                        <a:rPr lang="en-US" sz="1000" dirty="0" err="1" smtClean="0"/>
                        <a:t>Riffe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criffe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25c23M7ILD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de-DE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Structured Query </a:t>
            </a:r>
            <a:r>
              <a:rPr lang="en-US" dirty="0" smtClean="0"/>
              <a:t>Language</a:t>
            </a:r>
          </a:p>
          <a:p>
            <a:pPr marL="0" indent="0">
              <a:buNone/>
            </a:pPr>
            <a:r>
              <a:rPr lang="en-US" dirty="0" smtClean="0"/>
              <a:t>SQL, </a:t>
            </a:r>
            <a:r>
              <a:rPr lang="en-US" dirty="0"/>
              <a:t>is the vernacular understood by the majority of </a:t>
            </a:r>
            <a:r>
              <a:rPr lang="en-US" dirty="0" smtClean="0"/>
              <a:t>database servers</a:t>
            </a:r>
            <a:r>
              <a:rPr lang="en-US" dirty="0"/>
              <a:t>. It is used to define structure, manipulate and control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SELECT statement Overview</a:t>
            </a:r>
          </a:p>
          <a:p>
            <a:pPr marL="0" indent="0">
              <a:buNone/>
            </a:pPr>
            <a:r>
              <a:rPr lang="en-US" dirty="0"/>
              <a:t>The SELECT statement is used to retrieve rows and columns for a table or a set of tables and form them into something that can be used.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(T-SQL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286000"/>
            <a:ext cx="3886200" cy="224676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perspectiveHeroicExtremeLeftFacing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SELECT</a:t>
            </a:r>
            <a:r>
              <a:rPr lang="en-US" sz="2000" b="1" i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en-US" sz="2000" i="1" dirty="0">
                <a:latin typeface="Cordia New" pitchFamily="34" charset="-34"/>
                <a:cs typeface="Cordia New" pitchFamily="34" charset="-34"/>
              </a:rPr>
              <a:t> [ COLUMNS | EXPRESSIONS ]</a:t>
            </a:r>
          </a:p>
          <a:p>
            <a:r>
              <a:rPr lang="en-US" sz="2000" b="1" i="1" dirty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FROM</a:t>
            </a:r>
            <a:r>
              <a:rPr lang="en-US" sz="2000" b="1" i="1" dirty="0">
                <a:latin typeface="Cordia New" pitchFamily="34" charset="-34"/>
                <a:cs typeface="Cordia New" pitchFamily="34" charset="-34"/>
              </a:rPr>
              <a:t>   	</a:t>
            </a:r>
            <a:r>
              <a:rPr lang="en-US" sz="2000" i="1" dirty="0">
                <a:latin typeface="Cordia New" pitchFamily="34" charset="-34"/>
                <a:cs typeface="Cordia New" pitchFamily="34" charset="-34"/>
              </a:rPr>
              <a:t> [ TABLE | VIEWS ]</a:t>
            </a:r>
          </a:p>
          <a:p>
            <a:r>
              <a:rPr lang="en-US" sz="2000" b="1" i="1" dirty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WHERE</a:t>
            </a:r>
            <a:r>
              <a:rPr lang="en-US" sz="2000" b="1" i="1" dirty="0">
                <a:latin typeface="Cordia New" pitchFamily="34" charset="-34"/>
                <a:cs typeface="Cordia New" pitchFamily="34" charset="-34"/>
              </a:rPr>
              <a:t>  	</a:t>
            </a:r>
            <a:r>
              <a:rPr lang="en-US" sz="2000" i="1" dirty="0">
                <a:latin typeface="Cordia New" pitchFamily="34" charset="-34"/>
                <a:cs typeface="Cordia New" pitchFamily="34" charset="-34"/>
              </a:rPr>
              <a:t> [ CONDITIONS ]</a:t>
            </a:r>
          </a:p>
          <a:p>
            <a:r>
              <a:rPr lang="en-US" sz="2000" b="1" i="1" dirty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GROUP BY</a:t>
            </a:r>
            <a:r>
              <a:rPr lang="en-US" sz="2000" b="1" i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 [ </a:t>
            </a:r>
            <a:r>
              <a:rPr lang="en-US" sz="2000" i="1" dirty="0">
                <a:latin typeface="Cordia New" pitchFamily="34" charset="-34"/>
                <a:cs typeface="Cordia New" pitchFamily="34" charset="-34"/>
              </a:rPr>
              <a:t>AGGREGATES ]</a:t>
            </a:r>
          </a:p>
          <a:p>
            <a:r>
              <a:rPr lang="en-US" sz="2000" b="1" i="1" dirty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HAVING</a:t>
            </a:r>
            <a:r>
              <a:rPr lang="en-US" sz="2000" i="1" dirty="0">
                <a:latin typeface="Cordia New" pitchFamily="34" charset="-34"/>
                <a:cs typeface="Cordia New" pitchFamily="34" charset="-34"/>
              </a:rPr>
              <a:t>	 [ AGGREGATE CONDITIONS ] </a:t>
            </a:r>
          </a:p>
          <a:p>
            <a:r>
              <a:rPr lang="en-US" sz="2000" b="1" i="1" dirty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ORDER BY </a:t>
            </a:r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000" i="1" dirty="0">
                <a:latin typeface="Cordia New" pitchFamily="34" charset="-34"/>
                <a:cs typeface="Cordia New" pitchFamily="34" charset="-34"/>
              </a:rPr>
              <a:t>[ COLUMNS | EXPRESSIONS ]</a:t>
            </a:r>
          </a:p>
          <a:p>
            <a:endParaRPr lang="en-US" sz="20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66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Bo</a:t>
            </a:r>
            <a:r>
              <a:rPr lang="en-US" dirty="0"/>
              <a:t>olean Logic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Boolean logic is a simple concept that a condition is either true or it is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comparisons are available?</a:t>
            </a:r>
          </a:p>
          <a:p>
            <a:pPr marL="0" indent="0">
              <a:buNone/>
            </a:pPr>
            <a:r>
              <a:rPr lang="en-US" i="1" dirty="0"/>
              <a:t>&gt;</a:t>
            </a:r>
            <a:r>
              <a:rPr lang="en-US" dirty="0"/>
              <a:t>     </a:t>
            </a:r>
            <a:r>
              <a:rPr lang="en-US" dirty="0" smtClean="0"/>
              <a:t> Greater Than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&lt;</a:t>
            </a:r>
            <a:r>
              <a:rPr lang="en-US" dirty="0"/>
              <a:t>     </a:t>
            </a:r>
            <a:r>
              <a:rPr lang="en-US" dirty="0" smtClean="0"/>
              <a:t> Less Than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Like </a:t>
            </a:r>
            <a:r>
              <a:rPr lang="en-US" dirty="0"/>
              <a:t> </a:t>
            </a:r>
            <a:r>
              <a:rPr lang="en-US" dirty="0" smtClean="0"/>
              <a:t>Values And Pattern.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NOT </a:t>
            </a:r>
            <a:r>
              <a:rPr lang="en-US" dirty="0"/>
              <a:t>  </a:t>
            </a:r>
            <a:r>
              <a:rPr lang="en-US" dirty="0" smtClean="0"/>
              <a:t>Reverse Logic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Logic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2286000"/>
            <a:ext cx="3886200" cy="13234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perspectiveHeroicExtremeLeftFacing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SELECT </a:t>
            </a:r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	name, email</a:t>
            </a:r>
          </a:p>
          <a:p>
            <a:r>
              <a:rPr lang="en-US" sz="2000" b="1" i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FROM </a:t>
            </a:r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	users</a:t>
            </a:r>
            <a:endParaRPr lang="en-US" sz="2000" i="1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2000" b="1" i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WHERE </a:t>
            </a:r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	name </a:t>
            </a:r>
            <a:r>
              <a:rPr lang="en-US" sz="2000" i="1" dirty="0">
                <a:latin typeface="Cordia New" pitchFamily="34" charset="-34"/>
                <a:cs typeface="Cordia New" pitchFamily="34" charset="-34"/>
              </a:rPr>
              <a:t>= 'admin' </a:t>
            </a:r>
            <a:endParaRPr lang="en-US" sz="2000" i="1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2000" b="1" i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OR</a:t>
            </a:r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	 </a:t>
            </a:r>
            <a:r>
              <a:rPr lang="en-US" sz="2000" i="1" dirty="0">
                <a:latin typeface="Cordia New" pitchFamily="34" charset="-34"/>
                <a:cs typeface="Cordia New" pitchFamily="34" charset="-34"/>
              </a:rPr>
              <a:t>name = '</a:t>
            </a:r>
            <a:r>
              <a:rPr lang="en-US" sz="2000" i="1" dirty="0" err="1">
                <a:latin typeface="Cordia New" pitchFamily="34" charset="-34"/>
                <a:cs typeface="Cordia New" pitchFamily="34" charset="-34"/>
              </a:rPr>
              <a:t>dba</a:t>
            </a:r>
            <a:r>
              <a:rPr lang="en-US" sz="2000" i="1" dirty="0">
                <a:latin typeface="Cordia New" pitchFamily="34" charset="-34"/>
                <a:cs typeface="Cordia New" pitchFamily="34" charset="-34"/>
              </a:rPr>
              <a:t>'</a:t>
            </a:r>
            <a:endParaRPr lang="en-US" sz="20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5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are functions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A function is a piece of utility code that helps simplify code or expand its functionality.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Useful Functions.</a:t>
            </a:r>
          </a:p>
          <a:p>
            <a:pPr marL="0" indent="0">
              <a:buNone/>
            </a:pPr>
            <a:r>
              <a:rPr lang="en-US" dirty="0"/>
              <a:t>substring([text],[start],[length])</a:t>
            </a:r>
          </a:p>
          <a:p>
            <a:pPr marL="0" indent="0">
              <a:buNone/>
            </a:pPr>
            <a:r>
              <a:rPr lang="en-US" dirty="0"/>
              <a:t>length([text])</a:t>
            </a:r>
          </a:p>
          <a:p>
            <a:pPr marL="0" indent="0">
              <a:buNone/>
            </a:pPr>
            <a:r>
              <a:rPr lang="en-US" dirty="0"/>
              <a:t>ASCII([text])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286000"/>
            <a:ext cx="3886200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perspectiveHeroicExtremeLeftFacing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SELECT</a:t>
            </a:r>
            <a:r>
              <a:rPr lang="en-US" sz="2000" b="1" i="1" dirty="0" smtClean="0">
                <a:latin typeface="Cordia New" pitchFamily="34" charset="-34"/>
                <a:cs typeface="Cordia New" pitchFamily="34" charset="-34"/>
              </a:rPr>
              <a:t>	</a:t>
            </a:r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 name, email</a:t>
            </a:r>
          </a:p>
          <a:p>
            <a:r>
              <a:rPr lang="en-US" sz="2000" b="1" i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FROM</a:t>
            </a:r>
            <a:r>
              <a:rPr lang="en-US" sz="2000" b="1" i="1" dirty="0" smtClean="0">
                <a:latin typeface="Cordia New" pitchFamily="34" charset="-34"/>
                <a:cs typeface="Cordia New" pitchFamily="34" charset="-34"/>
              </a:rPr>
              <a:t>   	</a:t>
            </a:r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 users</a:t>
            </a:r>
          </a:p>
          <a:p>
            <a:r>
              <a:rPr lang="en-US" sz="2000" b="1" i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WHERE</a:t>
            </a:r>
            <a:r>
              <a:rPr lang="en-US" sz="2000" b="1" i="1" dirty="0" smtClean="0">
                <a:latin typeface="Cordia New" pitchFamily="34" charset="-34"/>
                <a:cs typeface="Cordia New" pitchFamily="34" charset="-34"/>
              </a:rPr>
              <a:t>  	</a:t>
            </a:r>
            <a:r>
              <a:rPr lang="en-US" sz="2000" i="1" dirty="0" smtClean="0">
                <a:latin typeface="Cordia New" pitchFamily="34" charset="-34"/>
                <a:cs typeface="Cordia New" pitchFamily="34" charset="-34"/>
              </a:rPr>
              <a:t> substring(culture, 0, 2) = ‘en’</a:t>
            </a:r>
          </a:p>
        </p:txBody>
      </p:sp>
    </p:spTree>
    <p:extLst>
      <p:ext uri="{BB962C8B-B14F-4D97-AF65-F5344CB8AC3E}">
        <p14:creationId xmlns:p14="http://schemas.microsoft.com/office/powerpoint/2010/main" val="16912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truly only the tip of the iceberg for SQL and only a spec of sand on the beach of data storage. Databases technology is constantly changing and new ideas are being invented every day to </a:t>
            </a:r>
            <a:r>
              <a:rPr lang="en-US" dirty="0" smtClean="0"/>
              <a:t>solve </a:t>
            </a:r>
            <a:r>
              <a:rPr lang="en-US" dirty="0"/>
              <a:t>for specific challenges presented by technology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w3schools </a:t>
            </a:r>
            <a:r>
              <a:rPr lang="en-US" dirty="0"/>
              <a:t>SQL </a:t>
            </a:r>
            <a:r>
              <a:rPr lang="en-US" dirty="0" smtClean="0"/>
              <a:t>Tutorial</a:t>
            </a:r>
          </a:p>
          <a:p>
            <a:pPr lvl="1"/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://www.w3schools.com/sql/</a:t>
            </a:r>
          </a:p>
          <a:p>
            <a:r>
              <a:rPr lang="en-US" dirty="0" smtClean="0"/>
              <a:t>MySQL </a:t>
            </a:r>
            <a:r>
              <a:rPr lang="en-US" dirty="0"/>
              <a:t>Reference </a:t>
            </a:r>
            <a:r>
              <a:rPr lang="en-US" dirty="0" smtClean="0"/>
              <a:t>Manual</a:t>
            </a:r>
          </a:p>
          <a:p>
            <a:pPr lvl="1"/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://dev.mysql.com/doc/index.html</a:t>
            </a:r>
          </a:p>
          <a:p>
            <a:r>
              <a:rPr lang="en-US" dirty="0" smtClean="0"/>
              <a:t>Transact-SQL </a:t>
            </a:r>
            <a:r>
              <a:rPr lang="en-US" dirty="0"/>
              <a:t>Reference Manual </a:t>
            </a:r>
            <a:endParaRPr lang="en-US" dirty="0" smtClean="0"/>
          </a:p>
          <a:p>
            <a:pPr lvl="1"/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://msdn.microsoft.com/en-us/library/bb510741.aspx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163</TotalTime>
  <Words>364</Words>
  <Application>Microsoft Office PowerPoint</Application>
  <PresentationFormat>On-screen Show (4:3)</PresentationFormat>
  <Paragraphs>86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SQL Overview</vt:lpstr>
      <vt:lpstr>Data</vt:lpstr>
      <vt:lpstr>Storing Data</vt:lpstr>
      <vt:lpstr>Retrieving Data (T-SQL)</vt:lpstr>
      <vt:lpstr>Conditional Logic</vt:lpstr>
      <vt:lpstr>Functions</vt:lpstr>
      <vt:lpstr>Keep Learning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Overview</dc:title>
  <dc:creator>Laird, Ian</dc:creator>
  <cp:lastModifiedBy>Laird, Ian</cp:lastModifiedBy>
  <cp:revision>10</cp:revision>
  <dcterms:created xsi:type="dcterms:W3CDTF">2013-04-25T18:50:56Z</dcterms:created>
  <dcterms:modified xsi:type="dcterms:W3CDTF">2013-04-25T21:48:30Z</dcterms:modified>
</cp:coreProperties>
</file>