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Montserrat" pitchFamily="2" charset="77"/>
      <p:regular r:id="rId41"/>
      <p:bold r:id="rId42"/>
      <p:italic r:id="rId43"/>
      <p:boldItalic r:id="rId44"/>
    </p:embeddedFont>
    <p:embeddedFont>
      <p:font typeface="Montserrat ExtraBold" panose="020F0502020204030204" pitchFamily="34" charset="0"/>
      <p:bold r:id="rId45"/>
      <p:italic r:id="rId46"/>
      <p:boldItalic r:id="rId47"/>
    </p:embeddedFont>
    <p:embeddedFont>
      <p:font typeface="Montserrat Medium" panose="020F0502020204030204" pitchFamily="34" charset="0"/>
      <p:regular r:id="rId48"/>
      <p:bold r:id="rId49"/>
      <p:italic r:id="rId50"/>
      <p:boldItalic r:id="rId51"/>
    </p:embeddedFont>
    <p:embeddedFont>
      <p:font typeface="Montserrat SemiBold" panose="020F0502020204030204" pitchFamily="3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Un outil de messagerie qui permet de dialoguer avec une IA</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fr"/>
              <a:t>Comment ca marche ?</a:t>
            </a:r>
            <a:endParaRPr/>
          </a:p>
          <a:p>
            <a:pPr marL="457200" lvl="0" indent="-298450" algn="l" rtl="0">
              <a:spcBef>
                <a:spcPts val="0"/>
              </a:spcBef>
              <a:spcAft>
                <a:spcPts val="0"/>
              </a:spcAft>
              <a:buSzPts val="1100"/>
              <a:buChar char="-"/>
            </a:pPr>
            <a:r>
              <a:rPr lang="fr"/>
              <a:t>Comment on peut s’en servir dés aujourd’hui dans le travail ou dans la vie courante ?</a:t>
            </a:r>
            <a:endParaRPr/>
          </a:p>
          <a:p>
            <a:pPr marL="457200" lvl="0" indent="-298450" algn="l" rtl="0">
              <a:spcBef>
                <a:spcPts val="0"/>
              </a:spcBef>
              <a:spcAft>
                <a:spcPts val="0"/>
              </a:spcAft>
              <a:buSzPts val="1100"/>
              <a:buChar char="-"/>
            </a:pPr>
            <a:r>
              <a:rPr lang="fr"/>
              <a:t>Que peut-on espérer dans un futur proche ?</a:t>
            </a: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418f68f6d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418f68f6d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COMMENTAIRE 1</a:t>
            </a:r>
            <a:endParaRPr b="1"/>
          </a:p>
          <a:p>
            <a:pPr marL="457200" lvl="0" indent="-298450" algn="l" rtl="0">
              <a:spcBef>
                <a:spcPts val="0"/>
              </a:spcBef>
              <a:spcAft>
                <a:spcPts val="0"/>
              </a:spcAft>
              <a:buSzPts val="1100"/>
              <a:buChar char="-"/>
            </a:pPr>
            <a:r>
              <a:rPr lang="fr"/>
              <a:t>Document listant les points de vigilance à observer lorsqu’on dialogue avec ChatGPT: https://pad.incubateur.net/s/XjjCT0DXb</a:t>
            </a:r>
            <a:endParaRPr/>
          </a:p>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418f68f6d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418f68f6d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418f68f6db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418f68f6db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418f68f6db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418f68f6db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418f68f6db_0_2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418f68f6db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418f68f6db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418f68f6db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418f68f6db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418f68f6db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418f68f6db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418f68f6db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418f68f6db_0_5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418f68f6db_0_5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418f68f6db_0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418f68f6db_0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2418f68f6db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g2418f68f6db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fr"/>
              <a:t>Si vous le souhaitez, vous pouvez vous créer un compte pour reproduire les démonstrations effectuées pendant la présentation.</a:t>
            </a:r>
            <a:endParaRPr/>
          </a:p>
          <a:p>
            <a:pPr marL="457200" lvl="0" indent="-298450" algn="l" rtl="0">
              <a:spcBef>
                <a:spcPts val="0"/>
              </a:spcBef>
              <a:spcAft>
                <a:spcPts val="0"/>
              </a:spcAft>
              <a:buSzPts val="1100"/>
              <a:buChar char="-"/>
            </a:pPr>
            <a:r>
              <a:rPr lang="fr"/>
              <a:t>(Montrer l’application ChatGPT une fois connecté)</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418f68f6db_0_5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418f68f6db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418f68f6db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418f68f6db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418f68f6db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418f68f6db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418f68f6db_0_4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418f68f6db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418f68f6db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2418f68f6db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418f68f6db_0_4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2418f68f6db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418f68f6db_0_3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418f68f6db_0_3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418f68f6db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 name="Google Shape;384;g2418f68f6db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2418f68f6db_0_3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2418f68f6db_0_3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2418f68f6db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2418f68f6db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418f68f6db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418f68f6db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COMMENTAIRE 1</a:t>
            </a:r>
            <a:endParaRPr b="1"/>
          </a:p>
          <a:p>
            <a:pPr marL="457200" lvl="0" indent="-298450" algn="l" rtl="0">
              <a:spcBef>
                <a:spcPts val="0"/>
              </a:spcBef>
              <a:spcAft>
                <a:spcPts val="0"/>
              </a:spcAft>
              <a:buSzPts val="1100"/>
              <a:buChar char="-"/>
            </a:pPr>
            <a:r>
              <a:rPr lang="fr"/>
              <a:t>Beaucoup d’autres modèles sur le marché: Llama, Bard, Alpaga, Vicuna, OpenAssistant, GPT4ALL…</a:t>
            </a:r>
            <a:endParaRPr/>
          </a:p>
          <a:p>
            <a:pPr marL="457200" lvl="0" indent="-298450" algn="l" rtl="0">
              <a:spcBef>
                <a:spcPts val="0"/>
              </a:spcBef>
              <a:spcAft>
                <a:spcPts val="0"/>
              </a:spcAft>
              <a:buSzPts val="1100"/>
              <a:buChar char="-"/>
            </a:pPr>
            <a:r>
              <a:rPr lang="fr"/>
              <a:t>Le plus performant et accessible gratuitement: GPT-3.5-Turbo</a:t>
            </a:r>
            <a:endParaRPr/>
          </a:p>
          <a:p>
            <a:pPr marL="0" lvl="0" indent="0" algn="l" rtl="0">
              <a:spcBef>
                <a:spcPts val="0"/>
              </a:spcBef>
              <a:spcAft>
                <a:spcPts val="0"/>
              </a:spcAft>
              <a:buNone/>
            </a:pPr>
            <a:endParaRPr b="1"/>
          </a:p>
          <a:p>
            <a:pPr marL="0" lvl="0" indent="0" algn="l" rtl="0">
              <a:spcBef>
                <a:spcPts val="0"/>
              </a:spcBef>
              <a:spcAft>
                <a:spcPts val="0"/>
              </a:spcAft>
              <a:buNone/>
            </a:pPr>
            <a:r>
              <a:rPr lang="fr" b="1"/>
              <a:t>PROMPT 1</a:t>
            </a:r>
            <a:endParaRPr b="1"/>
          </a:p>
          <a:p>
            <a:pPr marL="457200" lvl="0" indent="-298450" algn="l" rtl="0">
              <a:spcBef>
                <a:spcPts val="0"/>
              </a:spcBef>
              <a:spcAft>
                <a:spcPts val="0"/>
              </a:spcAft>
              <a:buSzPts val="1100"/>
              <a:buChar char="-"/>
            </a:pPr>
            <a:r>
              <a:rPr lang="fr"/>
              <a:t>Quel modèle es-tu ?</a:t>
            </a:r>
            <a:endParaRPr/>
          </a:p>
          <a:p>
            <a:pPr marL="0" lvl="0" indent="0" algn="l" rtl="0">
              <a:spcBef>
                <a:spcPts val="0"/>
              </a:spcBef>
              <a:spcAft>
                <a:spcPts val="0"/>
              </a:spcAft>
              <a:buNone/>
            </a:pPr>
            <a:endParaRPr/>
          </a:p>
          <a:p>
            <a:pPr marL="0" lvl="0" indent="0" algn="l" rtl="0">
              <a:spcBef>
                <a:spcPts val="0"/>
              </a:spcBef>
              <a:spcAft>
                <a:spcPts val="0"/>
              </a:spcAft>
              <a:buNone/>
            </a:pPr>
            <a:r>
              <a:rPr lang="fr" b="1"/>
              <a:t>PROMPT 2</a:t>
            </a:r>
            <a:endParaRPr b="1"/>
          </a:p>
          <a:p>
            <a:pPr marL="457200" lvl="0" indent="-298450" algn="l" rtl="0">
              <a:spcBef>
                <a:spcPts val="0"/>
              </a:spcBef>
              <a:spcAft>
                <a:spcPts val="0"/>
              </a:spcAft>
              <a:buSzPts val="1100"/>
              <a:buChar char="-"/>
            </a:pPr>
            <a:r>
              <a:rPr lang="fr"/>
              <a:t>???</a:t>
            </a:r>
            <a:endParaRPr/>
          </a:p>
          <a:p>
            <a:pPr marL="0" lvl="0" indent="0" algn="l" rtl="0">
              <a:spcBef>
                <a:spcPts val="0"/>
              </a:spcBef>
              <a:spcAft>
                <a:spcPts val="0"/>
              </a:spcAft>
              <a:buNone/>
            </a:pPr>
            <a:endParaRPr/>
          </a:p>
          <a:p>
            <a:pPr marL="0" lvl="0" indent="0" algn="l" rtl="0">
              <a:spcBef>
                <a:spcPts val="0"/>
              </a:spcBef>
              <a:spcAft>
                <a:spcPts val="0"/>
              </a:spcAft>
              <a:buNone/>
            </a:pPr>
            <a:r>
              <a:rPr lang="fr" b="1">
                <a:solidFill>
                  <a:schemeClr val="dk1"/>
                </a:solidFill>
              </a:rPr>
              <a:t>PROMPT 3</a:t>
            </a:r>
            <a:endParaRPr b="1">
              <a:solidFill>
                <a:schemeClr val="dk1"/>
              </a:solidFill>
            </a:endParaRPr>
          </a:p>
          <a:p>
            <a:pPr marL="457200" lvl="0" indent="-298450" algn="l" rtl="0">
              <a:spcBef>
                <a:spcPts val="0"/>
              </a:spcBef>
              <a:spcAft>
                <a:spcPts val="0"/>
              </a:spcAft>
              <a:buClr>
                <a:schemeClr val="dk1"/>
              </a:buClr>
              <a:buSzPts val="1100"/>
              <a:buChar char="-"/>
            </a:pPr>
            <a:r>
              <a:rPr lang="fr">
                <a:solidFill>
                  <a:schemeClr val="dk1"/>
                </a:solidFill>
              </a:rPr>
              <a:t>Bonjour je m’appelle Gary, et toi comment tu t’appelles ?</a:t>
            </a:r>
            <a:endParaRPr>
              <a:solidFill>
                <a:schemeClr val="dk1"/>
              </a:solidFill>
            </a:endParaRPr>
          </a:p>
          <a:p>
            <a:pPr marL="457200" lvl="0" indent="-298450" algn="l" rtl="0">
              <a:spcBef>
                <a:spcPts val="0"/>
              </a:spcBef>
              <a:spcAft>
                <a:spcPts val="0"/>
              </a:spcAft>
              <a:buClr>
                <a:schemeClr val="dk1"/>
              </a:buClr>
              <a:buSzPts val="1100"/>
              <a:buChar char="-"/>
            </a:pPr>
            <a:r>
              <a:rPr lang="fr">
                <a:solidFill>
                  <a:schemeClr val="dk1"/>
                </a:solidFill>
              </a:rPr>
              <a:t>Tu peux me dire comment je m'appelle ?</a:t>
            </a:r>
            <a:endParaRPr>
              <a:solidFill>
                <a:schemeClr val="dk1"/>
              </a:solidFill>
            </a:endParaRPr>
          </a:p>
          <a:p>
            <a:pPr marL="457200" lvl="0" indent="-298450" algn="l" rtl="0">
              <a:spcBef>
                <a:spcPts val="0"/>
              </a:spcBef>
              <a:spcAft>
                <a:spcPts val="0"/>
              </a:spcAft>
              <a:buClr>
                <a:schemeClr val="dk1"/>
              </a:buClr>
              <a:buSzPts val="1100"/>
              <a:buChar char="-"/>
            </a:pPr>
            <a:r>
              <a:rPr lang="fr" i="1">
                <a:solidFill>
                  <a:schemeClr val="dk1"/>
                </a:solidFill>
              </a:rPr>
              <a:t>(Je viens de te le dire.)</a:t>
            </a:r>
            <a:endParaRPr i="1">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418f68f6db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418f68f6db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418f68f6db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2418f68f6db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2418f68f6db_0_7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2418f68f6db_0_7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418f68f6db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418f68f6db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23de5b6ae2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23de5b6ae2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418f68f6d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418f68f6d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PROMPT 1</a:t>
            </a:r>
            <a:endParaRPr b="1"/>
          </a:p>
          <a:p>
            <a:pPr marL="457200" lvl="0" indent="-298450" algn="l" rtl="0">
              <a:spcBef>
                <a:spcPts val="0"/>
              </a:spcBef>
              <a:spcAft>
                <a:spcPts val="0"/>
              </a:spcAft>
              <a:buSzPts val="1100"/>
              <a:buChar char="-"/>
            </a:pPr>
            <a:r>
              <a:rPr lang="fr"/>
              <a:t>Bonjour !</a:t>
            </a:r>
            <a:endParaRPr/>
          </a:p>
          <a:p>
            <a:pPr marL="457200" lvl="0" indent="-298450" algn="l" rtl="0">
              <a:spcBef>
                <a:spcPts val="0"/>
              </a:spcBef>
              <a:spcAft>
                <a:spcPts val="0"/>
              </a:spcAft>
              <a:buSzPts val="1100"/>
              <a:buChar char="-"/>
            </a:pPr>
            <a:r>
              <a:rPr lang="fr"/>
              <a:t>Hello !</a:t>
            </a:r>
            <a:endParaRPr/>
          </a:p>
          <a:p>
            <a:pPr marL="457200" lvl="0" indent="-298450" algn="l" rtl="0">
              <a:spcBef>
                <a:spcPts val="0"/>
              </a:spcBef>
              <a:spcAft>
                <a:spcPts val="0"/>
              </a:spcAft>
              <a:buSzPts val="1100"/>
              <a:buChar char="-"/>
            </a:pPr>
            <a:r>
              <a:rPr lang="fr"/>
              <a:t>Добър ден !</a:t>
            </a:r>
            <a:endParaRPr/>
          </a:p>
          <a:p>
            <a:pPr marL="457200" lvl="0" indent="-298450" algn="l" rtl="0">
              <a:spcBef>
                <a:spcPts val="0"/>
              </a:spcBef>
              <a:spcAft>
                <a:spcPts val="0"/>
              </a:spcAft>
              <a:buSzPts val="1100"/>
              <a:buChar char="-"/>
            </a:pPr>
            <a:r>
              <a:rPr lang="fr"/>
              <a:t>zdrasti !</a:t>
            </a:r>
            <a:endParaRPr/>
          </a:p>
          <a:p>
            <a:pPr marL="0" lvl="0" indent="0" algn="l" rtl="0">
              <a:spcBef>
                <a:spcPts val="0"/>
              </a:spcBef>
              <a:spcAft>
                <a:spcPts val="0"/>
              </a:spcAft>
              <a:buNone/>
            </a:pPr>
            <a:endParaRPr/>
          </a:p>
          <a:p>
            <a:pPr marL="0" lvl="0" indent="0" algn="l" rtl="0">
              <a:spcBef>
                <a:spcPts val="0"/>
              </a:spcBef>
              <a:spcAft>
                <a:spcPts val="0"/>
              </a:spcAft>
              <a:buNone/>
            </a:pPr>
            <a:r>
              <a:rPr lang="fr" b="1"/>
              <a:t>PROMPT 2</a:t>
            </a:r>
            <a:endParaRPr b="1"/>
          </a:p>
          <a:p>
            <a:pPr marL="457200" lvl="0" indent="-298450" algn="l" rtl="0">
              <a:spcBef>
                <a:spcPts val="0"/>
              </a:spcBef>
              <a:spcAft>
                <a:spcPts val="0"/>
              </a:spcAft>
              <a:buSzPts val="1100"/>
              <a:buChar char="-"/>
            </a:pPr>
            <a:r>
              <a:rPr lang="fr"/>
              <a:t>En quelle année la première voiture électrique a été commercialisée ?</a:t>
            </a:r>
            <a:endParaRPr/>
          </a:p>
          <a:p>
            <a:pPr marL="0" lvl="0" indent="0" algn="l" rtl="0">
              <a:spcBef>
                <a:spcPts val="0"/>
              </a:spcBef>
              <a:spcAft>
                <a:spcPts val="0"/>
              </a:spcAft>
              <a:buNone/>
            </a:pPr>
            <a:endParaRPr/>
          </a:p>
          <a:p>
            <a:pPr marL="0" lvl="0" indent="0" algn="l" rtl="0">
              <a:spcBef>
                <a:spcPts val="0"/>
              </a:spcBef>
              <a:spcAft>
                <a:spcPts val="0"/>
              </a:spcAft>
              <a:buNone/>
            </a:pPr>
            <a:r>
              <a:rPr lang="fr" b="1"/>
              <a:t>PROMPT 3</a:t>
            </a:r>
            <a:endParaRPr b="1"/>
          </a:p>
          <a:p>
            <a:pPr marL="457200" lvl="0" indent="-298450" algn="l" rtl="0">
              <a:spcBef>
                <a:spcPts val="0"/>
              </a:spcBef>
              <a:spcAft>
                <a:spcPts val="0"/>
              </a:spcAft>
              <a:buSzPts val="1100"/>
              <a:buChar char="-"/>
            </a:pPr>
            <a:r>
              <a:rPr lang="fr"/>
              <a:t>Je dois écrire une présentation sur toi, est-ce que tu peux me donner un plan ?</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418f68f6db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418f68f6db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PROMPT 1</a:t>
            </a:r>
            <a:endParaRPr b="1"/>
          </a:p>
          <a:p>
            <a:pPr marL="457200" lvl="0" indent="-298450" algn="l" rtl="0">
              <a:spcBef>
                <a:spcPts val="0"/>
              </a:spcBef>
              <a:spcAft>
                <a:spcPts val="0"/>
              </a:spcAft>
              <a:buSzPts val="1100"/>
              <a:buChar char="-"/>
            </a:pPr>
            <a:r>
              <a:rPr lang="fr"/>
              <a:t>Fais moi la liste de tout ce que tu peux faire pour moi</a:t>
            </a:r>
            <a:endParaRPr/>
          </a:p>
          <a:p>
            <a:pPr marL="0" lvl="0" indent="0" algn="l" rtl="0">
              <a:spcBef>
                <a:spcPts val="0"/>
              </a:spcBef>
              <a:spcAft>
                <a:spcPts val="0"/>
              </a:spcAft>
              <a:buNone/>
            </a:pPr>
            <a:endParaRPr/>
          </a:p>
          <a:p>
            <a:pPr marL="0" lvl="0" indent="0" algn="l" rtl="0">
              <a:spcBef>
                <a:spcPts val="0"/>
              </a:spcBef>
              <a:spcAft>
                <a:spcPts val="0"/>
              </a:spcAft>
              <a:buNone/>
            </a:pPr>
            <a:r>
              <a:rPr lang="fr" b="1"/>
              <a:t>COMMENTAIRE 1</a:t>
            </a:r>
            <a:endParaRPr b="1"/>
          </a:p>
          <a:p>
            <a:pPr marL="457200" lvl="0" indent="-298450" algn="l" rtl="0">
              <a:spcBef>
                <a:spcPts val="0"/>
              </a:spcBef>
              <a:spcAft>
                <a:spcPts val="0"/>
              </a:spcAft>
              <a:buSzPts val="1100"/>
              <a:buChar char="-"/>
            </a:pPr>
            <a:r>
              <a:rPr lang="fr"/>
              <a:t>Faire la différence entre les capacités de ChatGPT (le service/application de messagerie) et GPT-3.4 ou GPT-4 (les modèles d’IA conversationnelles d’OpenAI).</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418f68f6db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418f68f6db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418f68f6db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418f68f6db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COMMENTAIRES</a:t>
            </a:r>
            <a:endParaRPr b="1"/>
          </a:p>
          <a:p>
            <a:pPr marL="0" lvl="0" indent="0" algn="l" rtl="0">
              <a:spcBef>
                <a:spcPts val="0"/>
              </a:spcBef>
              <a:spcAft>
                <a:spcPts val="0"/>
              </a:spcAft>
              <a:buNone/>
            </a:pPr>
            <a:endParaRPr b="1"/>
          </a:p>
          <a:p>
            <a:pPr marL="0" lvl="0" indent="0" algn="l" rtl="0">
              <a:spcBef>
                <a:spcPts val="0"/>
              </a:spcBef>
              <a:spcAft>
                <a:spcPts val="0"/>
              </a:spcAft>
              <a:buNone/>
            </a:pPr>
            <a:r>
              <a:rPr lang="fr" b="1"/>
              <a:t>Différents concepts:</a:t>
            </a:r>
            <a:endParaRPr b="1"/>
          </a:p>
          <a:p>
            <a:pPr marL="457200" lvl="0" indent="-298450" algn="l" rtl="0">
              <a:spcBef>
                <a:spcPts val="0"/>
              </a:spcBef>
              <a:spcAft>
                <a:spcPts val="0"/>
              </a:spcAft>
              <a:buSzPts val="1100"/>
              <a:buChar char="-"/>
            </a:pPr>
            <a:r>
              <a:rPr lang="fr"/>
              <a:t>Réseau de “neurones” ou réseau d’opérations ou de calculs</a:t>
            </a:r>
            <a:endParaRPr/>
          </a:p>
          <a:p>
            <a:pPr marL="457200" lvl="0" indent="-298450" algn="l" rtl="0">
              <a:spcBef>
                <a:spcPts val="0"/>
              </a:spcBef>
              <a:spcAft>
                <a:spcPts val="0"/>
              </a:spcAft>
              <a:buSzPts val="1100"/>
              <a:buChar char="-"/>
            </a:pPr>
            <a:r>
              <a:rPr lang="fr"/>
              <a:t>Entrainement du réseau pour donner un modèle fonctionnel</a:t>
            </a: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418f68f6db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418f68f6db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PROMPT 1</a:t>
            </a:r>
            <a:endParaRPr b="1"/>
          </a:p>
          <a:p>
            <a:pPr marL="457200" lvl="0" indent="-298450" algn="l" rtl="0">
              <a:spcBef>
                <a:spcPts val="0"/>
              </a:spcBef>
              <a:spcAft>
                <a:spcPts val="0"/>
              </a:spcAft>
              <a:buSzPts val="1100"/>
              <a:buChar char="-"/>
            </a:pPr>
            <a:r>
              <a:rPr lang="fr"/>
              <a:t>Est-ce que tu connais les applications NATA et BPCO de la Fabrique Numérique des ministères sociaux ?</a:t>
            </a:r>
            <a:endParaRPr/>
          </a:p>
          <a:p>
            <a:pPr marL="0" lvl="0" indent="0" algn="l" rtl="0">
              <a:spcBef>
                <a:spcPts val="0"/>
              </a:spcBef>
              <a:spcAft>
                <a:spcPts val="0"/>
              </a:spcAft>
              <a:buNone/>
            </a:pPr>
            <a:endParaRPr/>
          </a:p>
          <a:p>
            <a:pPr marL="0" lvl="0" indent="0" algn="l" rtl="0">
              <a:spcBef>
                <a:spcPts val="0"/>
              </a:spcBef>
              <a:spcAft>
                <a:spcPts val="0"/>
              </a:spcAft>
              <a:buNone/>
            </a:pPr>
            <a:r>
              <a:rPr lang="fr" b="1"/>
              <a:t>COMMENTAIRE 2</a:t>
            </a:r>
            <a:endParaRPr b="1"/>
          </a:p>
          <a:p>
            <a:pPr marL="457200" lvl="0" indent="-298450" algn="l" rtl="0">
              <a:spcBef>
                <a:spcPts val="0"/>
              </a:spcBef>
              <a:spcAft>
                <a:spcPts val="0"/>
              </a:spcAft>
              <a:buSzPts val="1100"/>
              <a:buChar char="-"/>
            </a:pPr>
            <a:r>
              <a:rPr lang="fr"/>
              <a:t>Conseil juridique, conseil financier</a:t>
            </a:r>
            <a:endParaRPr/>
          </a:p>
          <a:p>
            <a:pPr marL="457200" lvl="0" indent="-298450" algn="l" rtl="0">
              <a:spcBef>
                <a:spcPts val="0"/>
              </a:spcBef>
              <a:spcAft>
                <a:spcPts val="0"/>
              </a:spcAft>
              <a:buSzPts val="1100"/>
              <a:buChar char="-"/>
            </a:pPr>
            <a:r>
              <a:rPr lang="fr"/>
              <a:t>Discours clivants ou illégaux (légaliser les drogues, faire travailler les enfants…)</a:t>
            </a:r>
            <a:endParaRPr/>
          </a:p>
          <a:p>
            <a:pPr marL="457200" lvl="0" indent="-298450" algn="l" rtl="0">
              <a:spcBef>
                <a:spcPts val="0"/>
              </a:spcBef>
              <a:spcAft>
                <a:spcPts val="0"/>
              </a:spcAft>
              <a:buSzPts val="1100"/>
              <a:buChar char="-"/>
            </a:pPr>
            <a:r>
              <a:rPr lang="fr"/>
              <a:t>Lenteurs et approximations ne permettant pas d’élaborer des solutions basées sur GPT-3.5-Turbo</a:t>
            </a:r>
            <a:endParaRPr/>
          </a:p>
          <a:p>
            <a:pPr marL="0" lvl="0" indent="0" algn="l" rtl="0">
              <a:spcBef>
                <a:spcPts val="0"/>
              </a:spcBef>
              <a:spcAft>
                <a:spcPts val="0"/>
              </a:spcAft>
              <a:buNone/>
            </a:pPr>
            <a:endParaRPr b="1"/>
          </a:p>
          <a:p>
            <a:pPr marL="0" lvl="0" indent="0" algn="l" rtl="0">
              <a:spcBef>
                <a:spcPts val="0"/>
              </a:spcBef>
              <a:spcAft>
                <a:spcPts val="0"/>
              </a:spcAft>
              <a:buNone/>
            </a:pPr>
            <a:r>
              <a:rPr lang="fr" b="1"/>
              <a:t>PROMPT 3</a:t>
            </a:r>
            <a:endParaRPr b="1"/>
          </a:p>
          <a:p>
            <a:pPr marL="457200" lvl="0" indent="-298450" algn="l" rtl="0">
              <a:spcBef>
                <a:spcPts val="0"/>
              </a:spcBef>
              <a:spcAft>
                <a:spcPts val="0"/>
              </a:spcAft>
              <a:buSzPts val="1100"/>
              <a:buChar char="-"/>
            </a:pPr>
            <a:r>
              <a:rPr lang="fr"/>
              <a:t>Qui est Gary van Woerkens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418f68f6d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418f68f6d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b="1"/>
              <a:t>COMMENTAIRE 1</a:t>
            </a:r>
            <a:endParaRPr b="1"/>
          </a:p>
          <a:p>
            <a:pPr marL="457200" lvl="0" indent="-298450" algn="l" rtl="0">
              <a:spcBef>
                <a:spcPts val="0"/>
              </a:spcBef>
              <a:spcAft>
                <a:spcPts val="0"/>
              </a:spcAft>
              <a:buSzPts val="1100"/>
              <a:buChar char="-"/>
            </a:pPr>
            <a:r>
              <a:rPr lang="fr"/>
              <a:t>Certaines langues semblent être plus gourmandes que d’autres en termes de ratio caractère/token (Thaïlandais, Telugu &gt; Français &gt; Anglais).</a:t>
            </a:r>
            <a:endParaRPr/>
          </a:p>
          <a:p>
            <a:pPr marL="0" lvl="0" indent="0" algn="l" rtl="0">
              <a:spcBef>
                <a:spcPts val="0"/>
              </a:spcBef>
              <a:spcAft>
                <a:spcPts val="0"/>
              </a:spcAft>
              <a:buNone/>
            </a:pPr>
            <a:endParaRPr/>
          </a:p>
          <a:p>
            <a:pPr marL="0" lvl="0" indent="0" algn="l" rtl="0">
              <a:spcBef>
                <a:spcPts val="0"/>
              </a:spcBef>
              <a:spcAft>
                <a:spcPts val="0"/>
              </a:spcAft>
              <a:buNone/>
            </a:pPr>
            <a:r>
              <a:rPr lang="fr" b="1"/>
              <a:t>PROMPT 1</a:t>
            </a:r>
            <a:endParaRPr b="1"/>
          </a:p>
          <a:p>
            <a:pPr marL="457200" lvl="0" indent="-298450" algn="l" rtl="0">
              <a:spcBef>
                <a:spcPts val="0"/>
              </a:spcBef>
              <a:spcAft>
                <a:spcPts val="0"/>
              </a:spcAft>
              <a:buSzPts val="1100"/>
              <a:buChar char="-"/>
            </a:pPr>
            <a:r>
              <a:rPr lang="fr"/>
              <a:t>Écris moi un texte sur les ministères sociaux de 4000 caractères.</a:t>
            </a:r>
            <a:endParaRPr/>
          </a:p>
          <a:p>
            <a:pPr marL="0" lvl="0" indent="0" algn="l" rtl="0">
              <a:spcBef>
                <a:spcPts val="0"/>
              </a:spcBef>
              <a:spcAft>
                <a:spcPts val="0"/>
              </a:spcAft>
              <a:buNone/>
            </a:pPr>
            <a:endParaRPr/>
          </a:p>
          <a:p>
            <a:pPr marL="0" lvl="0" indent="0" algn="l" rtl="0">
              <a:spcBef>
                <a:spcPts val="0"/>
              </a:spcBef>
              <a:spcAft>
                <a:spcPts val="0"/>
              </a:spcAft>
              <a:buNone/>
            </a:pPr>
            <a:r>
              <a:rPr lang="fr" b="1"/>
              <a:t>PROMPT 2</a:t>
            </a:r>
            <a:endParaRPr b="1"/>
          </a:p>
          <a:p>
            <a:pPr marL="457200" lvl="0" indent="-298450" algn="l" rtl="0">
              <a:spcBef>
                <a:spcPts val="0"/>
              </a:spcBef>
              <a:spcAft>
                <a:spcPts val="0"/>
              </a:spcAft>
              <a:buSzPts val="1100"/>
              <a:buChar char="-"/>
            </a:pPr>
            <a:r>
              <a:rPr lang="fr"/>
              <a:t>J'ai le texte suivant en russe:</a:t>
            </a:r>
            <a:endParaRPr/>
          </a:p>
          <a:p>
            <a:pPr marL="457200" lvl="0" indent="0" algn="l" rtl="0">
              <a:spcBef>
                <a:spcPts val="0"/>
              </a:spcBef>
              <a:spcAft>
                <a:spcPts val="0"/>
              </a:spcAft>
              <a:buNone/>
            </a:pPr>
            <a:endParaRPr/>
          </a:p>
          <a:p>
            <a:pPr marL="457200" lvl="0" indent="0" algn="l" rtl="0">
              <a:spcBef>
                <a:spcPts val="0"/>
              </a:spcBef>
              <a:spcAft>
                <a:spcPts val="0"/>
              </a:spcAft>
              <a:buNone/>
            </a:pPr>
            <a:r>
              <a:rPr lang="fr"/>
              <a:t>В этом году осуществилась моя мечта – я переехал жить в столицу. Это новый этап в моей жизни. Я арендовал квартиру и устроился на работу.</a:t>
            </a:r>
            <a:endParaRPr/>
          </a:p>
          <a:p>
            <a:pPr marL="457200" lvl="0" indent="0" algn="l" rtl="0">
              <a:spcBef>
                <a:spcPts val="0"/>
              </a:spcBef>
              <a:spcAft>
                <a:spcPts val="0"/>
              </a:spcAft>
              <a:buNone/>
            </a:pPr>
            <a:endParaRPr/>
          </a:p>
          <a:p>
            <a:pPr marL="457200" lvl="0" indent="0" algn="l" rtl="0">
              <a:spcBef>
                <a:spcPts val="0"/>
              </a:spcBef>
              <a:spcAft>
                <a:spcPts val="0"/>
              </a:spcAft>
              <a:buNone/>
            </a:pPr>
            <a:r>
              <a:rPr lang="fr"/>
              <a:t>Так как у меня перспективная и высокооплачиваемая должность, было решено инвестировать свои доходы. Прежде всего, планирую купить земельный участок для строительства своего дома. Пока риелтор ищет подходящий вариант, я занимаюсь поиском строительной фирмы.</a:t>
            </a:r>
            <a:endParaRPr/>
          </a:p>
          <a:p>
            <a:pPr marL="457200" lvl="0" indent="0" algn="l" rtl="0">
              <a:spcBef>
                <a:spcPts val="0"/>
              </a:spcBef>
              <a:spcAft>
                <a:spcPts val="0"/>
              </a:spcAft>
              <a:buNone/>
            </a:pPr>
            <a:endParaRPr/>
          </a:p>
          <a:p>
            <a:pPr marL="457200" lvl="0" indent="0" algn="l" rtl="0">
              <a:spcBef>
                <a:spcPts val="0"/>
              </a:spcBef>
              <a:spcAft>
                <a:spcPts val="0"/>
              </a:spcAft>
              <a:buNone/>
            </a:pPr>
            <a:r>
              <a:rPr lang="fr"/>
              <a:t>У меня есть автомобиль, купленный десять лет назад. Недавно стал замечать, что машина стала часто ломаться. Несколько раз я ездил на станцию технического обслуживания. Но проблема не решилась. Машину нужно продавать. Поэтому, думаю, что в следующем году у меня получится купить новый автомобиль. Хочу поменять тип кузова на кроссовер или внедорожник. Сейчас у меня универсал, раньше был седан.</a:t>
            </a:r>
            <a:endParaRPr/>
          </a:p>
          <a:p>
            <a:pPr marL="457200" lvl="0" indent="0" algn="l" rtl="0">
              <a:spcBef>
                <a:spcPts val="0"/>
              </a:spcBef>
              <a:spcAft>
                <a:spcPts val="0"/>
              </a:spcAft>
              <a:buNone/>
            </a:pPr>
            <a:endParaRPr/>
          </a:p>
          <a:p>
            <a:pPr marL="457200" lvl="0" indent="0" algn="l" rtl="0">
              <a:spcBef>
                <a:spcPts val="0"/>
              </a:spcBef>
              <a:spcAft>
                <a:spcPts val="0"/>
              </a:spcAft>
              <a:buNone/>
            </a:pPr>
            <a:r>
              <a:rPr lang="fr"/>
              <a:t>Надеюсь, что за пару лет у меня получится осуществить свои планы – закончить строительство дома, сделать ремонт, облагородить участок и купить машину.</a:t>
            </a:r>
            <a:endParaRPr/>
          </a:p>
          <a:p>
            <a:pPr marL="457200" lvl="0" indent="0" algn="l" rtl="0">
              <a:spcBef>
                <a:spcPts val="0"/>
              </a:spcBef>
              <a:spcAft>
                <a:spcPts val="0"/>
              </a:spcAft>
              <a:buNone/>
            </a:pPr>
            <a:endParaRPr/>
          </a:p>
          <a:p>
            <a:pPr marL="457200" lvl="0" indent="0" algn="l" rtl="0">
              <a:spcBef>
                <a:spcPts val="0"/>
              </a:spcBef>
              <a:spcAft>
                <a:spcPts val="0"/>
              </a:spcAft>
              <a:buNone/>
            </a:pPr>
            <a:r>
              <a:rPr lang="fr"/>
              <a:t>Peux-tu me dire de quoi ça parle ?</a:t>
            </a:r>
            <a:endParaRPr/>
          </a:p>
          <a:p>
            <a:pPr marL="457200" lvl="0" indent="-298450" algn="l" rtl="0">
              <a:spcBef>
                <a:spcPts val="0"/>
              </a:spcBef>
              <a:spcAft>
                <a:spcPts val="0"/>
              </a:spcAft>
              <a:buClr>
                <a:schemeClr val="dk1"/>
              </a:buClr>
              <a:buSzPts val="1100"/>
              <a:buChar char="-"/>
            </a:pPr>
            <a:r>
              <a:rPr lang="fr">
                <a:solidFill>
                  <a:schemeClr val="dk1"/>
                </a:solidFill>
              </a:rPr>
              <a:t>Salut ChatGPT. Tu vas prétendre être une professeure d’anglais. Tu dois commencer par évaluer le niveau de ton élève. Puis tu dois lui enseigner une leçon adaptée à son niveau. Puis tu dois lui soumettre un exercice dans le but de valider son apprentissage. La leçon commence dès maintenant.</a:t>
            </a:r>
            <a:endParaRPr/>
          </a:p>
          <a:p>
            <a:pPr marL="0" lvl="0" indent="0" algn="l" rtl="0">
              <a:spcBef>
                <a:spcPts val="0"/>
              </a:spcBef>
              <a:spcAft>
                <a:spcPts val="0"/>
              </a:spcAft>
              <a:buNone/>
            </a:pPr>
            <a:endParaRPr/>
          </a:p>
          <a:p>
            <a:pPr marL="0" lvl="0" indent="0" algn="l" rtl="0">
              <a:spcBef>
                <a:spcPts val="0"/>
              </a:spcBef>
              <a:spcAft>
                <a:spcPts val="0"/>
              </a:spcAft>
              <a:buNone/>
            </a:pPr>
            <a:r>
              <a:rPr lang="fr" b="1"/>
              <a:t>PROMPT 3</a:t>
            </a:r>
            <a:endParaRPr b="1"/>
          </a:p>
          <a:p>
            <a:pPr marL="457200" lvl="0" indent="-298450" algn="l" rtl="0">
              <a:spcBef>
                <a:spcPts val="0"/>
              </a:spcBef>
              <a:spcAft>
                <a:spcPts val="0"/>
              </a:spcAft>
              <a:buSzPts val="1100"/>
              <a:buChar char="-"/>
            </a:pPr>
            <a:r>
              <a:rPr lang="fr" b="1"/>
              <a:t>GPS</a:t>
            </a:r>
            <a:endParaRPr b="1"/>
          </a:p>
          <a:p>
            <a:pPr marL="914400" lvl="1" indent="-298450" algn="l" rtl="0">
              <a:spcBef>
                <a:spcPts val="0"/>
              </a:spcBef>
              <a:spcAft>
                <a:spcPts val="0"/>
              </a:spcAft>
              <a:buSzPts val="1100"/>
              <a:buChar char="-"/>
            </a:pPr>
            <a:r>
              <a:rPr lang="fr"/>
              <a:t>Quelle est la route à suivre en voiture pour aller du 43A Quai André Citroën, 75015 Paris à Marseille ?</a:t>
            </a:r>
            <a:endParaRPr/>
          </a:p>
          <a:p>
            <a:pPr marL="914400" lvl="1" indent="-298450" algn="l" rtl="0">
              <a:spcBef>
                <a:spcPts val="0"/>
              </a:spcBef>
              <a:spcAft>
                <a:spcPts val="0"/>
              </a:spcAft>
              <a:buSzPts val="1100"/>
              <a:buChar char="-"/>
            </a:pPr>
            <a:r>
              <a:rPr lang="fr"/>
              <a:t>Je voudrais que tu écrives ça en alexandrins.</a:t>
            </a:r>
            <a:endParaRPr/>
          </a:p>
          <a:p>
            <a:pPr marL="457200" lvl="0" indent="-298450" algn="l" rtl="0">
              <a:spcBef>
                <a:spcPts val="0"/>
              </a:spcBef>
              <a:spcAft>
                <a:spcPts val="0"/>
              </a:spcAft>
              <a:buSzPts val="1100"/>
              <a:buChar char="-"/>
            </a:pPr>
            <a:r>
              <a:rPr lang="fr" b="1"/>
              <a:t>Tableaux Markdown</a:t>
            </a:r>
            <a:endParaRPr b="1"/>
          </a:p>
          <a:p>
            <a:pPr marL="914400" lvl="1" indent="-298450" algn="l" rtl="0">
              <a:spcBef>
                <a:spcPts val="0"/>
              </a:spcBef>
              <a:spcAft>
                <a:spcPts val="0"/>
              </a:spcAft>
              <a:buSzPts val="1100"/>
              <a:buChar char="-"/>
            </a:pPr>
            <a:r>
              <a:rPr lang="fr"/>
              <a:t>Donne-moi la liste de toutes les régions de France.</a:t>
            </a:r>
            <a:endParaRPr/>
          </a:p>
          <a:p>
            <a:pPr marL="914400" lvl="1" indent="-298450" algn="l" rtl="0">
              <a:spcBef>
                <a:spcPts val="0"/>
              </a:spcBef>
              <a:spcAft>
                <a:spcPts val="0"/>
              </a:spcAft>
              <a:buSzPts val="1100"/>
              <a:buChar char="-"/>
            </a:pPr>
            <a:r>
              <a:rPr lang="fr"/>
              <a:t>Donne-moi cette liste sous la forme d'un tableau.</a:t>
            </a:r>
            <a:endParaRPr/>
          </a:p>
          <a:p>
            <a:pPr marL="914400" lvl="1" indent="-298450" algn="l" rtl="0">
              <a:spcBef>
                <a:spcPts val="0"/>
              </a:spcBef>
              <a:spcAft>
                <a:spcPts val="0"/>
              </a:spcAft>
              <a:buSzPts val="1100"/>
              <a:buChar char="-"/>
            </a:pPr>
            <a:r>
              <a:rPr lang="fr"/>
              <a:t>Ajoute à ce tableau la superficie approximative de chaque région.</a:t>
            </a:r>
            <a:endParaRPr/>
          </a:p>
          <a:p>
            <a:pPr marL="914400" lvl="1" indent="-298450" algn="l" rtl="0">
              <a:spcBef>
                <a:spcPts val="0"/>
              </a:spcBef>
              <a:spcAft>
                <a:spcPts val="0"/>
              </a:spcAft>
              <a:buSzPts val="1100"/>
              <a:buChar char="-"/>
            </a:pPr>
            <a:r>
              <a:rPr lang="fr"/>
              <a:t>Ajoute une colonne avec le nom du président du conseil régional.</a:t>
            </a:r>
            <a:endParaRPr/>
          </a:p>
          <a:p>
            <a:pPr marL="914400" lvl="1" indent="-298450" algn="l" rtl="0">
              <a:spcBef>
                <a:spcPts val="0"/>
              </a:spcBef>
              <a:spcAft>
                <a:spcPts val="0"/>
              </a:spcAft>
              <a:buSzPts val="1100"/>
              <a:buChar char="-"/>
            </a:pPr>
            <a:r>
              <a:rPr lang="fr"/>
              <a:t>Classe ce tableau par superficie décroissante.</a:t>
            </a:r>
            <a:endParaRPr/>
          </a:p>
          <a:p>
            <a:pPr marL="457200" lvl="0" indent="-298450" algn="l" rtl="0">
              <a:spcBef>
                <a:spcPts val="0"/>
              </a:spcBef>
              <a:spcAft>
                <a:spcPts val="0"/>
              </a:spcAft>
              <a:buSzPts val="1100"/>
              <a:buChar char="-"/>
            </a:pPr>
            <a:r>
              <a:rPr lang="fr" b="1"/>
              <a:t>Schémas Mermaid</a:t>
            </a:r>
            <a:endParaRPr b="1"/>
          </a:p>
          <a:p>
            <a:pPr marL="914400" lvl="1" indent="-298450" algn="l" rtl="0">
              <a:spcBef>
                <a:spcPts val="0"/>
              </a:spcBef>
              <a:spcAft>
                <a:spcPts val="0"/>
              </a:spcAft>
              <a:buSzPts val="1100"/>
              <a:buChar char="-"/>
            </a:pPr>
            <a:r>
              <a:rPr lang="fr"/>
              <a:t>Donne moi la représentation, au format mermaid, des conditions d'obtention du chômage, dans le cas d'un employé en CDI et d'un employé en CDD. Inclus les références aux textes de loi dans le diagramme.</a:t>
            </a:r>
            <a:endParaRPr/>
          </a:p>
          <a:p>
            <a:pPr marL="914400" lvl="0" indent="0" algn="l" rtl="0">
              <a:spcBef>
                <a:spcPts val="0"/>
              </a:spcBef>
              <a:spcAft>
                <a:spcPts val="0"/>
              </a:spcAft>
              <a:buNone/>
            </a:pPr>
            <a:r>
              <a:rPr lang="fr" i="1"/>
              <a:t>graph LR</a:t>
            </a:r>
            <a:endParaRPr i="1"/>
          </a:p>
          <a:p>
            <a:pPr marL="914400" lvl="0" indent="0" algn="l" rtl="0">
              <a:spcBef>
                <a:spcPts val="0"/>
              </a:spcBef>
              <a:spcAft>
                <a:spcPts val="0"/>
              </a:spcAft>
              <a:buNone/>
            </a:pPr>
            <a:endParaRPr i="1"/>
          </a:p>
          <a:p>
            <a:pPr marL="914400" lvl="0" indent="0" algn="l" rtl="0">
              <a:spcBef>
                <a:spcPts val="0"/>
              </a:spcBef>
              <a:spcAft>
                <a:spcPts val="0"/>
              </a:spcAft>
              <a:buNone/>
            </a:pPr>
            <a:r>
              <a:rPr lang="fr" i="1"/>
              <a:t>subgraph Employé en CDI</a:t>
            </a:r>
            <a:endParaRPr i="1"/>
          </a:p>
          <a:p>
            <a:pPr marL="914400" lvl="0" indent="0" algn="l" rtl="0">
              <a:spcBef>
                <a:spcPts val="0"/>
              </a:spcBef>
              <a:spcAft>
                <a:spcPts val="0"/>
              </a:spcAft>
              <a:buNone/>
            </a:pPr>
            <a:r>
              <a:rPr lang="fr" i="1"/>
              <a:t>    A(Terme du contrat) --&gt;|À l'initiative de l'employeur| B(licenciement)</a:t>
            </a:r>
            <a:endParaRPr i="1"/>
          </a:p>
          <a:p>
            <a:pPr marL="914400" lvl="0" indent="0" algn="l" rtl="0">
              <a:spcBef>
                <a:spcPts val="0"/>
              </a:spcBef>
              <a:spcAft>
                <a:spcPts val="0"/>
              </a:spcAft>
              <a:buNone/>
            </a:pPr>
            <a:r>
              <a:rPr lang="fr" i="1"/>
              <a:t>    A --&gt;|À l'initiative du salarié| C(démission)</a:t>
            </a:r>
            <a:endParaRPr i="1"/>
          </a:p>
          <a:p>
            <a:pPr marL="914400" lvl="0" indent="0" algn="l" rtl="0">
              <a:spcBef>
                <a:spcPts val="0"/>
              </a:spcBef>
              <a:spcAft>
                <a:spcPts val="0"/>
              </a:spcAft>
              <a:buNone/>
            </a:pPr>
            <a:r>
              <a:rPr lang="fr" i="1"/>
              <a:t>    B --&gt;|Non disciplinaire| D(art. L1233-3)</a:t>
            </a:r>
            <a:endParaRPr i="1"/>
          </a:p>
          <a:p>
            <a:pPr marL="914400" lvl="0" indent="0" algn="l" rtl="0">
              <a:spcBef>
                <a:spcPts val="0"/>
              </a:spcBef>
              <a:spcAft>
                <a:spcPts val="0"/>
              </a:spcAft>
              <a:buNone/>
            </a:pPr>
            <a:r>
              <a:rPr lang="fr" i="1"/>
              <a:t>    B --&gt;|Disciplinaire| E(art. L1232-1)</a:t>
            </a:r>
            <a:endParaRPr i="1"/>
          </a:p>
          <a:p>
            <a:pPr marL="914400" lvl="0" indent="0" algn="l" rtl="0">
              <a:spcBef>
                <a:spcPts val="0"/>
              </a:spcBef>
              <a:spcAft>
                <a:spcPts val="0"/>
              </a:spcAft>
              <a:buNone/>
            </a:pPr>
            <a:r>
              <a:rPr lang="fr" i="1"/>
              <a:t>    E --&gt;|Motif réel et sérieux| F(art. L1232-6)</a:t>
            </a:r>
            <a:endParaRPr i="1"/>
          </a:p>
          <a:p>
            <a:pPr marL="914400" lvl="0" indent="0" algn="l" rtl="0">
              <a:spcBef>
                <a:spcPts val="0"/>
              </a:spcBef>
              <a:spcAft>
                <a:spcPts val="0"/>
              </a:spcAft>
              <a:buNone/>
            </a:pPr>
            <a:r>
              <a:rPr lang="fr" i="1"/>
              <a:t>end</a:t>
            </a:r>
            <a:endParaRPr i="1"/>
          </a:p>
          <a:p>
            <a:pPr marL="914400" lvl="0" indent="0" algn="l" rtl="0">
              <a:spcBef>
                <a:spcPts val="0"/>
              </a:spcBef>
              <a:spcAft>
                <a:spcPts val="0"/>
              </a:spcAft>
              <a:buNone/>
            </a:pPr>
            <a:endParaRPr i="1"/>
          </a:p>
          <a:p>
            <a:pPr marL="914400" lvl="0" indent="0" algn="l" rtl="0">
              <a:spcBef>
                <a:spcPts val="0"/>
              </a:spcBef>
              <a:spcAft>
                <a:spcPts val="0"/>
              </a:spcAft>
              <a:buNone/>
            </a:pPr>
            <a:r>
              <a:rPr lang="fr" i="1"/>
              <a:t>subgraph Employé en CDD</a:t>
            </a:r>
            <a:endParaRPr i="1"/>
          </a:p>
          <a:p>
            <a:pPr marL="914400" lvl="0" indent="0" algn="l" rtl="0">
              <a:spcBef>
                <a:spcPts val="0"/>
              </a:spcBef>
              <a:spcAft>
                <a:spcPts val="0"/>
              </a:spcAft>
              <a:buNone/>
            </a:pPr>
            <a:r>
              <a:rPr lang="fr" i="1"/>
              <a:t>    G(Fin de contrat) --&gt;|Arrivée à terme| H(art. L1242-2)</a:t>
            </a:r>
            <a:endParaRPr i="1"/>
          </a:p>
          <a:p>
            <a:pPr marL="914400" lvl="0" indent="0" algn="l" rtl="0">
              <a:spcBef>
                <a:spcPts val="0"/>
              </a:spcBef>
              <a:spcAft>
                <a:spcPts val="0"/>
              </a:spcAft>
              <a:buNone/>
            </a:pPr>
            <a:r>
              <a:rPr lang="fr" i="1"/>
              <a:t>    G --&gt;|Rupture anticipée à l'initiative de l'employeur| I(art. L1243-1)</a:t>
            </a:r>
            <a:endParaRPr i="1"/>
          </a:p>
          <a:p>
            <a:pPr marL="914400" lvl="0" indent="0" algn="l" rtl="0">
              <a:spcBef>
                <a:spcPts val="0"/>
              </a:spcBef>
              <a:spcAft>
                <a:spcPts val="0"/>
              </a:spcAft>
              <a:buNone/>
            </a:pPr>
            <a:r>
              <a:rPr lang="fr" i="1"/>
              <a:t>    G --&gt;|Rupture anticipée à l'initiative du salarié| J(art. L1243-4)</a:t>
            </a:r>
            <a:endParaRPr i="1"/>
          </a:p>
          <a:p>
            <a:pPr marL="914400" lvl="0" indent="0" algn="l" rtl="0">
              <a:spcBef>
                <a:spcPts val="0"/>
              </a:spcBef>
              <a:spcAft>
                <a:spcPts val="0"/>
              </a:spcAft>
              <a:buNone/>
            </a:pPr>
            <a:r>
              <a:rPr lang="fr" i="1"/>
              <a:t>end</a:t>
            </a:r>
            <a:endParaRPr i="1"/>
          </a:p>
          <a:p>
            <a:pPr marL="914400" lvl="1" indent="-298450" algn="l" rtl="0">
              <a:spcBef>
                <a:spcPts val="0"/>
              </a:spcBef>
              <a:spcAft>
                <a:spcPts val="0"/>
              </a:spcAft>
              <a:buSzPts val="1100"/>
              <a:buChar char="-"/>
            </a:pPr>
            <a:r>
              <a:rPr lang="fr"/>
              <a:t>J'ai un litige avec mon voisin concernant des fruits qui tombent de son arbre dans mon jardin. J'ai besoin que tu me résumes la loi à ce sujet sous la forme d'un schéma Mermaid, avec les références aux articles de loi dans le diagramme.</a:t>
            </a:r>
            <a:endParaRPr/>
          </a:p>
          <a:p>
            <a:pPr marL="914400" lvl="0" indent="0" algn="l" rtl="0">
              <a:spcBef>
                <a:spcPts val="0"/>
              </a:spcBef>
              <a:spcAft>
                <a:spcPts val="0"/>
              </a:spcAft>
              <a:buNone/>
            </a:pPr>
            <a:r>
              <a:rPr lang="fr" i="1"/>
              <a:t>graph LR</a:t>
            </a:r>
            <a:endParaRPr i="1"/>
          </a:p>
          <a:p>
            <a:pPr marL="914400" lvl="0" indent="0" algn="l" rtl="0">
              <a:spcBef>
                <a:spcPts val="0"/>
              </a:spcBef>
              <a:spcAft>
                <a:spcPts val="0"/>
              </a:spcAft>
              <a:buNone/>
            </a:pPr>
            <a:r>
              <a:rPr lang="fr" i="1"/>
              <a:t>A[Les fruits tombent sur le terrain] --&gt; B[Est-ce que l'arbre est sur la propriété du voisin ?]</a:t>
            </a:r>
            <a:endParaRPr i="1"/>
          </a:p>
          <a:p>
            <a:pPr marL="914400" lvl="0" indent="0" algn="l" rtl="0">
              <a:spcBef>
                <a:spcPts val="0"/>
              </a:spcBef>
              <a:spcAft>
                <a:spcPts val="0"/>
              </a:spcAft>
              <a:buNone/>
            </a:pPr>
            <a:r>
              <a:rPr lang="fr" i="1"/>
              <a:t>B -- Oui - Article 544 du Code civil --&gt; C[Le propriétaire n'est pas responsable de la chute naturelle des fruits]</a:t>
            </a:r>
            <a:endParaRPr i="1"/>
          </a:p>
          <a:p>
            <a:pPr marL="914400" lvl="0" indent="0" algn="l" rtl="0">
              <a:spcBef>
                <a:spcPts val="0"/>
              </a:spcBef>
              <a:spcAft>
                <a:spcPts val="0"/>
              </a:spcAft>
              <a:buNone/>
            </a:pPr>
            <a:r>
              <a:rPr lang="fr" i="1"/>
              <a:t>B -- Non --&gt; D[Est-ce que l'arbre est dangereux ou en mauvais état ?]</a:t>
            </a:r>
            <a:endParaRPr i="1"/>
          </a:p>
          <a:p>
            <a:pPr marL="914400" lvl="0" indent="0" algn="l" rtl="0">
              <a:spcBef>
                <a:spcPts val="0"/>
              </a:spcBef>
              <a:spcAft>
                <a:spcPts val="0"/>
              </a:spcAft>
              <a:buNone/>
            </a:pPr>
            <a:r>
              <a:rPr lang="fr" i="1"/>
              <a:t>D -- Oui - Article 1242 du Code civil --&gt; E[Le propriétaire est responsable des dommages causés par l'arbre]</a:t>
            </a:r>
            <a:endParaRPr i="1"/>
          </a:p>
          <a:p>
            <a:pPr marL="914400" lvl="0" indent="0" algn="l" rtl="0">
              <a:spcBef>
                <a:spcPts val="0"/>
              </a:spcBef>
              <a:spcAft>
                <a:spcPts val="0"/>
              </a:spcAft>
              <a:buNone/>
            </a:pPr>
            <a:r>
              <a:rPr lang="fr" i="1"/>
              <a:t>D -- Non --&gt; F[Le propriétaire n'est pas responsable des fruits tombés sur le terrain]</a:t>
            </a:r>
            <a:endParaRPr i="1"/>
          </a:p>
          <a:p>
            <a:pPr marL="914400" lvl="0" indent="0" algn="l" rtl="0">
              <a:spcBef>
                <a:spcPts val="0"/>
              </a:spcBef>
              <a:spcAft>
                <a:spcPts val="0"/>
              </a:spcAft>
              <a:buNone/>
            </a:pPr>
            <a:r>
              <a:rPr lang="fr" i="1"/>
              <a:t>C -- Article 673 du Code civil --&gt; G[Le propriétaire est responsable des fruits tombés sur le terrain s'ils causent un dommage]</a:t>
            </a:r>
            <a:endParaRPr i="1"/>
          </a:p>
          <a:p>
            <a:pPr marL="914400" lvl="0" indent="0" algn="l" rtl="0">
              <a:spcBef>
                <a:spcPts val="0"/>
              </a:spcBef>
              <a:spcAft>
                <a:spcPts val="0"/>
              </a:spcAft>
              <a:buNone/>
            </a:pPr>
            <a:r>
              <a:rPr lang="fr" i="1"/>
              <a:t>E -- Article 1243 du Code civil --&gt; G</a:t>
            </a:r>
            <a:endParaRPr/>
          </a:p>
          <a:p>
            <a:pPr marL="457200" lvl="0" indent="-298450" algn="l" rtl="0">
              <a:spcBef>
                <a:spcPts val="0"/>
              </a:spcBef>
              <a:spcAft>
                <a:spcPts val="0"/>
              </a:spcAft>
              <a:buSzPts val="1100"/>
              <a:buChar char="-"/>
            </a:pPr>
            <a:r>
              <a:rPr lang="fr" b="1"/>
              <a:t>Code, JSON, Yaml</a:t>
            </a:r>
            <a:endParaRPr b="1"/>
          </a:p>
          <a:p>
            <a:pPr marL="914400" lvl="1" indent="-298450" algn="l" rtl="0">
              <a:spcBef>
                <a:spcPts val="0"/>
              </a:spcBef>
              <a:spcAft>
                <a:spcPts val="0"/>
              </a:spcAft>
              <a:buSzPts val="1100"/>
              <a:buChar char="-"/>
            </a:pPr>
            <a:r>
              <a:rPr lang="fr"/>
              <a:t>Je voudrais en React un bouton qui lorsqu'on clique dessus enregistre la voix de l'utilisateur, puis envoie l'enregistrement à une API lorsque l'utilisateur arrête de parler. Je veux aussi que le bouton change de couleur en fonction de l'intensité de la voix de l'utilisateur lors de l'enregistrement.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ge de gar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
        <p:nvSpPr>
          <p:cNvPr id="9" name="Google Shape;9;p2"/>
          <p:cNvSpPr txBox="1"/>
          <p:nvPr/>
        </p:nvSpPr>
        <p:spPr>
          <a:xfrm>
            <a:off x="2239760" y="844050"/>
            <a:ext cx="4150800" cy="5295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None/>
            </a:pPr>
            <a:r>
              <a:rPr lang="fr" sz="1600" b="1">
                <a:latin typeface="Montserrat"/>
                <a:ea typeface="Montserrat"/>
                <a:cs typeface="Montserrat"/>
                <a:sym typeface="Montserrat"/>
              </a:rPr>
              <a:t>Secrétariat général</a:t>
            </a:r>
            <a:endParaRPr sz="1600" b="1">
              <a:latin typeface="Montserrat"/>
              <a:ea typeface="Montserrat"/>
              <a:cs typeface="Montserrat"/>
              <a:sym typeface="Montserrat"/>
            </a:endParaRPr>
          </a:p>
          <a:p>
            <a:pPr marL="0" lvl="0" indent="0" algn="l" rtl="0">
              <a:lnSpc>
                <a:spcPct val="115000"/>
              </a:lnSpc>
              <a:spcBef>
                <a:spcPts val="0"/>
              </a:spcBef>
              <a:spcAft>
                <a:spcPts val="0"/>
              </a:spcAft>
              <a:buNone/>
            </a:pPr>
            <a:r>
              <a:rPr lang="fr" sz="1600" b="1">
                <a:latin typeface="Montserrat"/>
                <a:ea typeface="Montserrat"/>
                <a:cs typeface="Montserrat"/>
                <a:sym typeface="Montserrat"/>
              </a:rPr>
              <a:t>Direction du numérique</a:t>
            </a:r>
            <a:endParaRPr sz="1600" b="1">
              <a:latin typeface="Montserrat"/>
              <a:ea typeface="Montserrat"/>
              <a:cs typeface="Montserrat"/>
              <a:sym typeface="Montserrat"/>
            </a:endParaRPr>
          </a:p>
        </p:txBody>
      </p:sp>
      <p:pic>
        <p:nvPicPr>
          <p:cNvPr id="10" name="Google Shape;10;p2"/>
          <p:cNvPicPr preferRelativeResize="0"/>
          <p:nvPr/>
        </p:nvPicPr>
        <p:blipFill rotWithShape="1">
          <a:blip r:embed="rId2">
            <a:alphaModFix/>
          </a:blip>
          <a:srcRect r="61615"/>
          <a:stretch/>
        </p:blipFill>
        <p:spPr>
          <a:xfrm>
            <a:off x="405775" y="403125"/>
            <a:ext cx="1626376" cy="1579450"/>
          </a:xfrm>
          <a:prstGeom prst="rect">
            <a:avLst/>
          </a:prstGeom>
          <a:noFill/>
          <a:ln>
            <a:noFill/>
          </a:ln>
        </p:spPr>
      </p:pic>
      <p:sp>
        <p:nvSpPr>
          <p:cNvPr id="11" name="Google Shape;11;p2"/>
          <p:cNvSpPr txBox="1">
            <a:spLocks noGrp="1"/>
          </p:cNvSpPr>
          <p:nvPr>
            <p:ph type="title"/>
          </p:nvPr>
        </p:nvSpPr>
        <p:spPr>
          <a:xfrm>
            <a:off x="1654350" y="2302700"/>
            <a:ext cx="5835300" cy="1196700"/>
          </a:xfrm>
          <a:prstGeom prst="rect">
            <a:avLst/>
          </a:prstGeom>
          <a:noFill/>
          <a:ln>
            <a:noFill/>
          </a:ln>
        </p:spPr>
        <p:txBody>
          <a:bodyPr spcFirstLastPara="1" wrap="square" lIns="91425" tIns="91425" rIns="91425" bIns="91425" anchor="t" anchorCtr="0">
            <a:spAutoFit/>
          </a:bodyPr>
          <a:lstStyle>
            <a:lvl1pPr lvl="0" algn="ctr">
              <a:spcBef>
                <a:spcPts val="0"/>
              </a:spcBef>
              <a:spcAft>
                <a:spcPts val="0"/>
              </a:spcAft>
              <a:buClr>
                <a:srgbClr val="000091"/>
              </a:buClr>
              <a:buSzPts val="3200"/>
              <a:buFont typeface="Montserrat ExtraBold"/>
              <a:buNone/>
              <a:defRPr sz="3200">
                <a:solidFill>
                  <a:srgbClr val="00009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1144650" y="3827925"/>
            <a:ext cx="6854700" cy="480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1pPr>
            <a:lvl2pPr lvl="1"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2pPr>
            <a:lvl3pPr lvl="2"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3pPr>
            <a:lvl4pPr lvl="3"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4pPr>
            <a:lvl5pPr lvl="4"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5pPr>
            <a:lvl6pPr lvl="5"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6pPr>
            <a:lvl7pPr lvl="6"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7pPr>
            <a:lvl8pPr lvl="7"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8pPr>
            <a:lvl9pPr lvl="8" algn="ctr" rt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hapitre">
  <p:cSld name="SECTION_TITLE_AND_DESCRIPTION">
    <p:spTree>
      <p:nvGrpSpPr>
        <p:cNvPr id="1" name="Shape 13"/>
        <p:cNvGrpSpPr/>
        <p:nvPr/>
      </p:nvGrpSpPr>
      <p:grpSpPr>
        <a:xfrm>
          <a:off x="0" y="0"/>
          <a:ext cx="0" cy="0"/>
          <a:chOff x="0" y="0"/>
          <a:chExt cx="0" cy="0"/>
        </a:xfrm>
      </p:grpSpPr>
      <p:sp>
        <p:nvSpPr>
          <p:cNvPr id="14" name="Google Shape;14;p3"/>
          <p:cNvSpPr/>
          <p:nvPr/>
        </p:nvSpPr>
        <p:spPr>
          <a:xfrm>
            <a:off x="0" y="-125"/>
            <a:ext cx="4572000" cy="5143500"/>
          </a:xfrm>
          <a:prstGeom prst="rect">
            <a:avLst/>
          </a:prstGeom>
          <a:solidFill>
            <a:srgbClr val="000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a:t>
            </a:fld>
            <a:endParaRPr/>
          </a:p>
        </p:txBody>
      </p:sp>
      <p:sp>
        <p:nvSpPr>
          <p:cNvPr id="16" name="Google Shape;16;p3"/>
          <p:cNvSpPr/>
          <p:nvPr/>
        </p:nvSpPr>
        <p:spPr>
          <a:xfrm>
            <a:off x="4572000" y="709600"/>
            <a:ext cx="4572000" cy="82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7135650" y="109725"/>
            <a:ext cx="1640700" cy="531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txBox="1">
            <a:spLocks noGrp="1"/>
          </p:cNvSpPr>
          <p:nvPr>
            <p:ph type="title"/>
          </p:nvPr>
        </p:nvSpPr>
        <p:spPr>
          <a:xfrm>
            <a:off x="229000" y="246550"/>
            <a:ext cx="8653500" cy="977100"/>
          </a:xfrm>
          <a:prstGeom prst="rect">
            <a:avLst/>
          </a:prstGeom>
          <a:noFill/>
          <a:ln>
            <a:noFill/>
          </a:ln>
        </p:spPr>
        <p:txBody>
          <a:bodyPr spcFirstLastPara="1" wrap="square" lIns="90000" tIns="90000" rIns="90000" bIns="90000" anchor="t" anchorCtr="0">
            <a:spAutoFit/>
          </a:bodyPr>
          <a:lstStyle>
            <a:lvl1pPr lvl="0">
              <a:spcBef>
                <a:spcPts val="0"/>
              </a:spcBef>
              <a:spcAft>
                <a:spcPts val="0"/>
              </a:spcAft>
              <a:buClr>
                <a:schemeClr val="lt1"/>
              </a:buClr>
              <a:buSzPts val="2800"/>
              <a:buFont typeface="Montserrat ExtraBold"/>
              <a:buNone/>
              <a:defRPr sz="2800">
                <a:solidFill>
                  <a:schemeClr val="lt1"/>
                </a:solidFill>
                <a:latin typeface="Montserrat ExtraBold"/>
                <a:ea typeface="Montserrat ExtraBold"/>
                <a:cs typeface="Montserrat ExtraBold"/>
                <a:sym typeface="Montserrat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a:spLocks noGrp="1"/>
          </p:cNvSpPr>
          <p:nvPr>
            <p:ph type="pic" idx="2"/>
          </p:nvPr>
        </p:nvSpPr>
        <p:spPr>
          <a:xfrm>
            <a:off x="0" y="2632997"/>
            <a:ext cx="4572000" cy="2510400"/>
          </a:xfrm>
          <a:prstGeom prst="rect">
            <a:avLst/>
          </a:prstGeom>
          <a:noFill/>
          <a:ln>
            <a:noFill/>
          </a:ln>
        </p:spPr>
      </p:sp>
      <p:sp>
        <p:nvSpPr>
          <p:cNvPr id="20" name="Google Shape;20;p3"/>
          <p:cNvSpPr txBox="1"/>
          <p:nvPr/>
        </p:nvSpPr>
        <p:spPr>
          <a:xfrm>
            <a:off x="4683600" y="4680025"/>
            <a:ext cx="2990700" cy="360000"/>
          </a:xfrm>
          <a:prstGeom prst="rect">
            <a:avLst/>
          </a:prstGeom>
          <a:noFill/>
          <a:ln>
            <a:noFill/>
          </a:ln>
        </p:spPr>
        <p:txBody>
          <a:bodyPr spcFirstLastPara="1" wrap="square" lIns="90000" tIns="0" rIns="0" bIns="0" anchor="ctr" anchorCtr="0">
            <a:noAutofit/>
          </a:bodyPr>
          <a:lstStyle/>
          <a:p>
            <a:pPr marL="0" marR="0" lvl="0" indent="0" algn="l" rtl="0">
              <a:spcBef>
                <a:spcPts val="0"/>
              </a:spcBef>
              <a:spcAft>
                <a:spcPts val="0"/>
              </a:spcAft>
              <a:buNone/>
            </a:pPr>
            <a:r>
              <a:rPr lang="fr" sz="1000" b="1" i="0" u="none" strike="noStrike" cap="none">
                <a:solidFill>
                  <a:schemeClr val="dk2"/>
                </a:solidFill>
                <a:latin typeface="Montserrat"/>
                <a:ea typeface="Montserrat"/>
                <a:cs typeface="Montserrat"/>
                <a:sym typeface="Montserrat"/>
              </a:rPr>
              <a:t>La Fabrique Numérique</a:t>
            </a:r>
            <a:endParaRPr sz="1000" b="1" i="0" u="none" strike="noStrike" cap="none">
              <a:solidFill>
                <a:schemeClr val="dk2"/>
              </a:solidFill>
              <a:latin typeface="Montserrat"/>
              <a:ea typeface="Montserrat"/>
              <a:cs typeface="Montserrat"/>
              <a:sym typeface="Montserrat"/>
            </a:endParaRPr>
          </a:p>
        </p:txBody>
      </p:sp>
      <p:sp>
        <p:nvSpPr>
          <p:cNvPr id="21" name="Google Shape;21;p3"/>
          <p:cNvSpPr txBox="1"/>
          <p:nvPr/>
        </p:nvSpPr>
        <p:spPr>
          <a:xfrm>
            <a:off x="5479400" y="195525"/>
            <a:ext cx="1742100" cy="36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fr" sz="1000" b="1">
                <a:solidFill>
                  <a:schemeClr val="dk1"/>
                </a:solidFill>
                <a:latin typeface="Montserrat"/>
                <a:ea typeface="Montserrat"/>
                <a:cs typeface="Montserrat"/>
                <a:sym typeface="Montserrat"/>
              </a:rPr>
              <a:t>Secrétariat général</a:t>
            </a:r>
            <a:br>
              <a:rPr lang="fr" sz="1000" b="1">
                <a:solidFill>
                  <a:schemeClr val="dk1"/>
                </a:solidFill>
                <a:latin typeface="Montserrat"/>
                <a:ea typeface="Montserrat"/>
                <a:cs typeface="Montserrat"/>
                <a:sym typeface="Montserrat"/>
              </a:rPr>
            </a:br>
            <a:r>
              <a:rPr lang="fr" sz="1000" b="1">
                <a:solidFill>
                  <a:schemeClr val="dk1"/>
                </a:solidFill>
                <a:latin typeface="Montserrat"/>
                <a:ea typeface="Montserrat"/>
                <a:cs typeface="Montserrat"/>
                <a:sym typeface="Montserrat"/>
              </a:rPr>
              <a:t>Direction du numérique</a:t>
            </a:r>
            <a:endParaRPr sz="1000" b="1">
              <a:latin typeface="Montserrat"/>
              <a:ea typeface="Montserrat"/>
              <a:cs typeface="Montserrat"/>
              <a:sym typeface="Montserrat"/>
            </a:endParaRPr>
          </a:p>
        </p:txBody>
      </p:sp>
      <p:pic>
        <p:nvPicPr>
          <p:cNvPr id="22" name="Google Shape;22;p3"/>
          <p:cNvPicPr preferRelativeResize="0"/>
          <p:nvPr/>
        </p:nvPicPr>
        <p:blipFill rotWithShape="1">
          <a:blip r:embed="rId2">
            <a:alphaModFix/>
          </a:blip>
          <a:srcRect/>
          <a:stretch/>
        </p:blipFill>
        <p:spPr>
          <a:xfrm>
            <a:off x="4698025" y="80143"/>
            <a:ext cx="705174" cy="672607"/>
          </a:xfrm>
          <a:prstGeom prst="rect">
            <a:avLst/>
          </a:prstGeom>
          <a:noFill/>
          <a:ln>
            <a:noFill/>
          </a:ln>
        </p:spPr>
      </p:pic>
      <p:sp>
        <p:nvSpPr>
          <p:cNvPr id="23" name="Google Shape;23;p3"/>
          <p:cNvSpPr txBox="1">
            <a:spLocks noGrp="1"/>
          </p:cNvSpPr>
          <p:nvPr>
            <p:ph type="body" idx="1"/>
          </p:nvPr>
        </p:nvSpPr>
        <p:spPr>
          <a:xfrm>
            <a:off x="5018850" y="1387250"/>
            <a:ext cx="3678300" cy="27027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3"/>
          <p:cNvSpPr txBox="1">
            <a:spLocks noGrp="1"/>
          </p:cNvSpPr>
          <p:nvPr>
            <p:ph type="subTitle" idx="3"/>
          </p:nvPr>
        </p:nvSpPr>
        <p:spPr>
          <a:xfrm>
            <a:off x="229000" y="1223575"/>
            <a:ext cx="6715800" cy="423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1pPr>
            <a:lvl2pPr lvl="1">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2pPr>
            <a:lvl3pPr lvl="2">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3pPr>
            <a:lvl4pPr lvl="3">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4pPr>
            <a:lvl5pPr lvl="4">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5pPr>
            <a:lvl6pPr lvl="5">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6pPr>
            <a:lvl7pPr lvl="6">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7pPr>
            <a:lvl8pPr lvl="7">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8pPr>
            <a:lvl9pPr lvl="8">
              <a:spcBef>
                <a:spcPts val="0"/>
              </a:spcBef>
              <a:spcAft>
                <a:spcPts val="0"/>
              </a:spcAft>
              <a:buClr>
                <a:schemeClr val="lt1"/>
              </a:buClr>
              <a:buSzPts val="1400"/>
              <a:buFont typeface="Montserrat Medium"/>
              <a:buNone/>
              <a:defRPr>
                <a:solidFill>
                  <a:schemeClr val="lt1"/>
                </a:solidFill>
                <a:latin typeface="Montserrat Medium"/>
                <a:ea typeface="Montserrat Medium"/>
                <a:cs typeface="Montserrat Medium"/>
                <a:sym typeface="Montserrat Medium"/>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e">
  <p:cSld name="CUSTOM">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68250" y="9785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1pPr>
            <a:lvl2pPr lvl="1">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2pPr>
            <a:lvl3pPr lvl="2">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3pPr>
            <a:lvl4pPr lvl="3">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4pPr>
            <a:lvl5pPr lvl="4">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5pPr>
            <a:lvl6pPr lvl="5">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6pPr>
            <a:lvl7pPr lvl="6">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7pPr>
            <a:lvl8pPr lvl="7">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8pPr>
            <a:lvl9pPr lvl="8">
              <a:spcBef>
                <a:spcPts val="0"/>
              </a:spcBef>
              <a:spcAft>
                <a:spcPts val="0"/>
              </a:spcAft>
              <a:buClr>
                <a:srgbClr val="000091"/>
              </a:buClr>
              <a:buSzPts val="2400"/>
              <a:buFont typeface="Montserrat"/>
              <a:buNone/>
              <a:defRPr sz="2400" b="1">
                <a:solidFill>
                  <a:srgbClr val="000091"/>
                </a:solidFill>
                <a:latin typeface="Montserrat"/>
                <a:ea typeface="Montserrat"/>
                <a:cs typeface="Montserrat"/>
                <a:sym typeface="Montserrat"/>
              </a:defRPr>
            </a:lvl9pPr>
          </a:lstStyle>
          <a:p>
            <a:endParaRPr/>
          </a:p>
        </p:txBody>
      </p:sp>
      <p:sp>
        <p:nvSpPr>
          <p:cNvPr id="27" name="Google Shape;27;p4"/>
          <p:cNvSpPr txBox="1"/>
          <p:nvPr/>
        </p:nvSpPr>
        <p:spPr>
          <a:xfrm>
            <a:off x="1059800" y="195525"/>
            <a:ext cx="1742100" cy="3600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fr" sz="1000" b="1">
                <a:solidFill>
                  <a:schemeClr val="dk1"/>
                </a:solidFill>
                <a:latin typeface="Montserrat"/>
                <a:ea typeface="Montserrat"/>
                <a:cs typeface="Montserrat"/>
                <a:sym typeface="Montserrat"/>
              </a:rPr>
              <a:t>Secrétariat général</a:t>
            </a:r>
            <a:br>
              <a:rPr lang="fr" sz="1000" b="1">
                <a:solidFill>
                  <a:schemeClr val="dk1"/>
                </a:solidFill>
                <a:latin typeface="Montserrat"/>
                <a:ea typeface="Montserrat"/>
                <a:cs typeface="Montserrat"/>
                <a:sym typeface="Montserrat"/>
              </a:rPr>
            </a:br>
            <a:r>
              <a:rPr lang="fr" sz="1000" b="1">
                <a:solidFill>
                  <a:schemeClr val="dk1"/>
                </a:solidFill>
                <a:latin typeface="Montserrat"/>
                <a:ea typeface="Montserrat"/>
                <a:cs typeface="Montserrat"/>
                <a:sym typeface="Montserrat"/>
              </a:rPr>
              <a:t>Direction du numérique</a:t>
            </a:r>
            <a:endParaRPr sz="1000" b="1">
              <a:latin typeface="Montserrat"/>
              <a:ea typeface="Montserrat"/>
              <a:cs typeface="Montserrat"/>
              <a:sym typeface="Montserrat"/>
            </a:endParaRPr>
          </a:p>
        </p:txBody>
      </p:sp>
      <p:pic>
        <p:nvPicPr>
          <p:cNvPr id="28" name="Google Shape;28;p4"/>
          <p:cNvPicPr preferRelativeResize="0"/>
          <p:nvPr/>
        </p:nvPicPr>
        <p:blipFill rotWithShape="1">
          <a:blip r:embed="rId2">
            <a:alphaModFix/>
          </a:blip>
          <a:srcRect/>
          <a:stretch/>
        </p:blipFill>
        <p:spPr>
          <a:xfrm>
            <a:off x="278425" y="80143"/>
            <a:ext cx="705174" cy="672607"/>
          </a:xfrm>
          <a:prstGeom prst="rect">
            <a:avLst/>
          </a:prstGeom>
          <a:noFill/>
          <a:ln>
            <a:noFill/>
          </a:ln>
        </p:spPr>
      </p:pic>
      <p:sp>
        <p:nvSpPr>
          <p:cNvPr id="29" name="Google Shape;29;p4"/>
          <p:cNvSpPr txBox="1"/>
          <p:nvPr/>
        </p:nvSpPr>
        <p:spPr>
          <a:xfrm>
            <a:off x="7035850" y="195525"/>
            <a:ext cx="1712700" cy="360000"/>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r>
              <a:rPr lang="fr" sz="1000" b="1" i="0" u="none" strike="noStrike" cap="none">
                <a:solidFill>
                  <a:schemeClr val="dk2"/>
                </a:solidFill>
                <a:latin typeface="Montserrat"/>
                <a:ea typeface="Montserrat"/>
                <a:cs typeface="Montserrat"/>
                <a:sym typeface="Montserrat"/>
              </a:rPr>
              <a:t>La Fabrique Numérique</a:t>
            </a:r>
            <a:endParaRPr sz="1000" b="1" i="0" u="none" strike="noStrike" cap="none">
              <a:solidFill>
                <a:schemeClr val="dk2"/>
              </a:solidFill>
              <a:latin typeface="Montserrat"/>
              <a:ea typeface="Montserrat"/>
              <a:cs typeface="Montserrat"/>
              <a:sym typeface="Montserrat"/>
            </a:endParaRPr>
          </a:p>
        </p:txBody>
      </p:sp>
      <p:sp>
        <p:nvSpPr>
          <p:cNvPr id="30" name="Google Shape;30;p4"/>
          <p:cNvSpPr/>
          <p:nvPr/>
        </p:nvSpPr>
        <p:spPr>
          <a:xfrm>
            <a:off x="0" y="737850"/>
            <a:ext cx="9144000" cy="35100"/>
          </a:xfrm>
          <a:prstGeom prst="rect">
            <a:avLst/>
          </a:prstGeom>
          <a:solidFill>
            <a:srgbClr val="0000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txBox="1">
            <a:spLocks noGrp="1"/>
          </p:cNvSpPr>
          <p:nvPr>
            <p:ph type="subTitle" idx="1"/>
          </p:nvPr>
        </p:nvSpPr>
        <p:spPr>
          <a:xfrm>
            <a:off x="168250" y="1570750"/>
            <a:ext cx="7260300" cy="4803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1pPr>
            <a:lvl2pPr lvl="1">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2pPr>
            <a:lvl3pPr lvl="2">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3pPr>
            <a:lvl4pPr lvl="3">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4pPr>
            <a:lvl5pPr lvl="4">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5pPr>
            <a:lvl6pPr lvl="5">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6pPr>
            <a:lvl7pPr lvl="6">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7pPr>
            <a:lvl8pPr lvl="7">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8pPr>
            <a:lvl9pPr lvl="8">
              <a:spcBef>
                <a:spcPts val="0"/>
              </a:spcBef>
              <a:spcAft>
                <a:spcPts val="0"/>
              </a:spcAft>
              <a:buClr>
                <a:srgbClr val="666666"/>
              </a:buClr>
              <a:buSzPts val="1800"/>
              <a:buFont typeface="Montserrat SemiBold"/>
              <a:buNone/>
              <a:defRPr sz="1800">
                <a:solidFill>
                  <a:srgbClr val="666666"/>
                </a:solidFill>
                <a:latin typeface="Montserrat SemiBold"/>
                <a:ea typeface="Montserrat SemiBold"/>
                <a:cs typeface="Montserrat SemiBold"/>
                <a:sym typeface="Montserrat SemiBold"/>
              </a:defRPr>
            </a:lvl9pPr>
          </a:lstStyle>
          <a:p>
            <a:endParaRPr/>
          </a:p>
        </p:txBody>
      </p:sp>
      <p:sp>
        <p:nvSpPr>
          <p:cNvPr id="32" name="Google Shape;32;p4"/>
          <p:cNvSpPr txBox="1">
            <a:spLocks noGrp="1"/>
          </p:cNvSpPr>
          <p:nvPr>
            <p:ph type="body" idx="2"/>
          </p:nvPr>
        </p:nvSpPr>
        <p:spPr>
          <a:xfrm>
            <a:off x="158850" y="2294275"/>
            <a:ext cx="8826300" cy="21333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Font typeface="Montserrat"/>
              <a:buChar char="●"/>
              <a:defRPr>
                <a:latin typeface="Montserrat"/>
                <a:ea typeface="Montserrat"/>
                <a:cs typeface="Montserrat"/>
                <a:sym typeface="Montserrat"/>
              </a:defRPr>
            </a:lvl1pPr>
            <a:lvl2pPr marL="914400" lvl="1" indent="-317500">
              <a:spcBef>
                <a:spcPts val="0"/>
              </a:spcBef>
              <a:spcAft>
                <a:spcPts val="0"/>
              </a:spcAft>
              <a:buSzPts val="1400"/>
              <a:buFont typeface="Montserrat"/>
              <a:buChar char="○"/>
              <a:defRPr>
                <a:latin typeface="Montserrat"/>
                <a:ea typeface="Montserrat"/>
                <a:cs typeface="Montserrat"/>
                <a:sym typeface="Montserrat"/>
              </a:defRPr>
            </a:lvl2pPr>
            <a:lvl3pPr marL="1371600" lvl="2" indent="-317500">
              <a:spcBef>
                <a:spcPts val="0"/>
              </a:spcBef>
              <a:spcAft>
                <a:spcPts val="0"/>
              </a:spcAft>
              <a:buSzPts val="1400"/>
              <a:buFont typeface="Montserrat"/>
              <a:buChar char="■"/>
              <a:defRPr>
                <a:latin typeface="Montserrat"/>
                <a:ea typeface="Montserrat"/>
                <a:cs typeface="Montserrat"/>
                <a:sym typeface="Montserrat"/>
              </a:defRPr>
            </a:lvl3pPr>
            <a:lvl4pPr marL="1828800" lvl="3" indent="-317500">
              <a:spcBef>
                <a:spcPts val="0"/>
              </a:spcBef>
              <a:spcAft>
                <a:spcPts val="0"/>
              </a:spcAft>
              <a:buSzPts val="1400"/>
              <a:buFont typeface="Montserrat"/>
              <a:buChar char="●"/>
              <a:defRPr>
                <a:latin typeface="Montserrat"/>
                <a:ea typeface="Montserrat"/>
                <a:cs typeface="Montserrat"/>
                <a:sym typeface="Montserrat"/>
              </a:defRPr>
            </a:lvl4pPr>
            <a:lvl5pPr marL="2286000" lvl="4" indent="-317500">
              <a:spcBef>
                <a:spcPts val="0"/>
              </a:spcBef>
              <a:spcAft>
                <a:spcPts val="0"/>
              </a:spcAft>
              <a:buSzPts val="1400"/>
              <a:buFont typeface="Montserrat"/>
              <a:buChar char="○"/>
              <a:defRPr>
                <a:latin typeface="Montserrat"/>
                <a:ea typeface="Montserrat"/>
                <a:cs typeface="Montserrat"/>
                <a:sym typeface="Montserrat"/>
              </a:defRPr>
            </a:lvl5pPr>
            <a:lvl6pPr marL="2743200" lvl="5" indent="-317500">
              <a:spcBef>
                <a:spcPts val="0"/>
              </a:spcBef>
              <a:spcAft>
                <a:spcPts val="0"/>
              </a:spcAft>
              <a:buSzPts val="1400"/>
              <a:buFont typeface="Montserrat"/>
              <a:buChar char="■"/>
              <a:defRPr>
                <a:latin typeface="Montserrat"/>
                <a:ea typeface="Montserrat"/>
                <a:cs typeface="Montserrat"/>
                <a:sym typeface="Montserrat"/>
              </a:defRPr>
            </a:lvl6pPr>
            <a:lvl7pPr marL="3200400" lvl="6" indent="-317500">
              <a:spcBef>
                <a:spcPts val="0"/>
              </a:spcBef>
              <a:spcAft>
                <a:spcPts val="0"/>
              </a:spcAft>
              <a:buSzPts val="1400"/>
              <a:buFont typeface="Montserrat"/>
              <a:buChar char="●"/>
              <a:defRPr>
                <a:latin typeface="Montserrat"/>
                <a:ea typeface="Montserrat"/>
                <a:cs typeface="Montserrat"/>
                <a:sym typeface="Montserrat"/>
              </a:defRPr>
            </a:lvl7pPr>
            <a:lvl8pPr marL="3657600" lvl="7" indent="-317500">
              <a:spcBef>
                <a:spcPts val="0"/>
              </a:spcBef>
              <a:spcAft>
                <a:spcPts val="0"/>
              </a:spcAft>
              <a:buSzPts val="1400"/>
              <a:buFont typeface="Montserrat"/>
              <a:buChar char="○"/>
              <a:defRPr>
                <a:latin typeface="Montserrat"/>
                <a:ea typeface="Montserrat"/>
                <a:cs typeface="Montserrat"/>
                <a:sym typeface="Montserrat"/>
              </a:defRPr>
            </a:lvl8pPr>
            <a:lvl9pPr marL="4114800" lvl="8" indent="-317500">
              <a:spcBef>
                <a:spcPts val="0"/>
              </a:spcBef>
              <a:spcAft>
                <a:spcPts val="0"/>
              </a:spcAft>
              <a:buSzPts val="1400"/>
              <a:buFont typeface="Montserrat"/>
              <a:buChar char="■"/>
              <a:defRPr>
                <a:latin typeface="Montserrat"/>
                <a:ea typeface="Montserrat"/>
                <a:cs typeface="Montserrat"/>
                <a:sym typeface="Montserrat"/>
              </a:defRPr>
            </a:lvl9pPr>
          </a:lstStyle>
          <a:p>
            <a:endParaRPr/>
          </a:p>
        </p:txBody>
      </p:sp>
      <p:sp>
        <p:nvSpPr>
          <p:cNvPr id="33" name="Google Shape;33;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1">
  <p:cSld name="TITLE_1">
    <p:spTree>
      <p:nvGrpSpPr>
        <p:cNvPr id="1" name="Shape 34"/>
        <p:cNvGrpSpPr/>
        <p:nvPr/>
      </p:nvGrpSpPr>
      <p:grpSpPr>
        <a:xfrm>
          <a:off x="0" y="0"/>
          <a:ext cx="0" cy="0"/>
          <a:chOff x="0" y="0"/>
          <a:chExt cx="0" cy="0"/>
        </a:xfrm>
      </p:grpSpPr>
      <p:sp>
        <p:nvSpPr>
          <p:cNvPr id="35" name="Google Shape;35;p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36" name="Google Shape;36;p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7" name="Google Shape;3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38"/>
        <p:cNvGrpSpPr/>
        <p:nvPr/>
      </p:nvGrpSpPr>
      <p:grpSpPr>
        <a:xfrm>
          <a:off x="0" y="0"/>
          <a:ext cx="0" cy="0"/>
          <a:chOff x="0" y="0"/>
          <a:chExt cx="0" cy="0"/>
        </a:xfrm>
      </p:grpSpPr>
      <p:sp>
        <p:nvSpPr>
          <p:cNvPr id="39" name="Google Shape;39;p6"/>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40" name="Google Shape;40;p6"/>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42"/>
        <p:cNvGrpSpPr/>
        <p:nvPr/>
      </p:nvGrpSpPr>
      <p:grpSpPr>
        <a:xfrm>
          <a:off x="0" y="0"/>
          <a:ext cx="0" cy="0"/>
          <a:chOff x="0" y="0"/>
          <a:chExt cx="0" cy="0"/>
        </a:xfrm>
      </p:grpSpPr>
      <p:sp>
        <p:nvSpPr>
          <p:cNvPr id="43" name="Google Shape;43;p7"/>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Char char="●"/>
              <a:defRPr sz="5200"/>
            </a:lvl1pPr>
            <a:lvl2pPr lvl="1" algn="ctr" rtl="0">
              <a:spcBef>
                <a:spcPts val="0"/>
              </a:spcBef>
              <a:spcAft>
                <a:spcPts val="0"/>
              </a:spcAft>
              <a:buSzPts val="5200"/>
              <a:buChar char="○"/>
              <a:defRPr sz="5200"/>
            </a:lvl2pPr>
            <a:lvl3pPr lvl="2" algn="ctr" rtl="0">
              <a:spcBef>
                <a:spcPts val="0"/>
              </a:spcBef>
              <a:spcAft>
                <a:spcPts val="0"/>
              </a:spcAft>
              <a:buSzPts val="5200"/>
              <a:buChar char="■"/>
              <a:defRPr sz="5200"/>
            </a:lvl3pPr>
            <a:lvl4pPr lvl="3" algn="ctr" rtl="0">
              <a:spcBef>
                <a:spcPts val="0"/>
              </a:spcBef>
              <a:spcAft>
                <a:spcPts val="0"/>
              </a:spcAft>
              <a:buSzPts val="5200"/>
              <a:buChar char="●"/>
              <a:defRPr sz="5200"/>
            </a:lvl4pPr>
            <a:lvl5pPr lvl="4" algn="ctr" rtl="0">
              <a:spcBef>
                <a:spcPts val="0"/>
              </a:spcBef>
              <a:spcAft>
                <a:spcPts val="0"/>
              </a:spcAft>
              <a:buSzPts val="5200"/>
              <a:buChar char="○"/>
              <a:defRPr sz="5200"/>
            </a:lvl5pPr>
            <a:lvl6pPr lvl="5" algn="ctr" rtl="0">
              <a:spcBef>
                <a:spcPts val="0"/>
              </a:spcBef>
              <a:spcAft>
                <a:spcPts val="0"/>
              </a:spcAft>
              <a:buSzPts val="5200"/>
              <a:buChar char="■"/>
              <a:defRPr sz="5200"/>
            </a:lvl6pPr>
            <a:lvl7pPr lvl="6" algn="ctr" rtl="0">
              <a:spcBef>
                <a:spcPts val="0"/>
              </a:spcBef>
              <a:spcAft>
                <a:spcPts val="0"/>
              </a:spcAft>
              <a:buSzPts val="5200"/>
              <a:buChar char="●"/>
              <a:defRPr sz="5200"/>
            </a:lvl7pPr>
            <a:lvl8pPr lvl="7" algn="ctr" rtl="0">
              <a:spcBef>
                <a:spcPts val="0"/>
              </a:spcBef>
              <a:spcAft>
                <a:spcPts val="0"/>
              </a:spcAft>
              <a:buSzPts val="5200"/>
              <a:buChar char="○"/>
              <a:defRPr sz="5200"/>
            </a:lvl8pPr>
            <a:lvl9pPr lvl="8" algn="ctr" rtl="0">
              <a:spcBef>
                <a:spcPts val="0"/>
              </a:spcBef>
              <a:spcAft>
                <a:spcPts val="0"/>
              </a:spcAft>
              <a:buSzPts val="5200"/>
              <a:buChar char="■"/>
              <a:defRPr sz="5200"/>
            </a:lvl9pPr>
          </a:lstStyle>
          <a:p>
            <a:endParaRPr/>
          </a:p>
        </p:txBody>
      </p:sp>
      <p:sp>
        <p:nvSpPr>
          <p:cNvPr id="44" name="Google Shape;44;p7"/>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5" name="Google Shape;45;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2"/>
                </a:solidFill>
                <a:latin typeface="Montserrat"/>
                <a:ea typeface="Montserrat"/>
                <a:cs typeface="Montserrat"/>
                <a:sym typeface="Montserrat"/>
              </a:defRPr>
            </a:lvl1pPr>
            <a:lvl2pPr lvl="1" algn="r">
              <a:buNone/>
              <a:defRPr sz="800">
                <a:solidFill>
                  <a:schemeClr val="dk2"/>
                </a:solidFill>
                <a:latin typeface="Montserrat"/>
                <a:ea typeface="Montserrat"/>
                <a:cs typeface="Montserrat"/>
                <a:sym typeface="Montserrat"/>
              </a:defRPr>
            </a:lvl2pPr>
            <a:lvl3pPr lvl="2" algn="r">
              <a:buNone/>
              <a:defRPr sz="800">
                <a:solidFill>
                  <a:schemeClr val="dk2"/>
                </a:solidFill>
                <a:latin typeface="Montserrat"/>
                <a:ea typeface="Montserrat"/>
                <a:cs typeface="Montserrat"/>
                <a:sym typeface="Montserrat"/>
              </a:defRPr>
            </a:lvl3pPr>
            <a:lvl4pPr lvl="3" algn="r">
              <a:buNone/>
              <a:defRPr sz="800">
                <a:solidFill>
                  <a:schemeClr val="dk2"/>
                </a:solidFill>
                <a:latin typeface="Montserrat"/>
                <a:ea typeface="Montserrat"/>
                <a:cs typeface="Montserrat"/>
                <a:sym typeface="Montserrat"/>
              </a:defRPr>
            </a:lvl4pPr>
            <a:lvl5pPr lvl="4" algn="r">
              <a:buNone/>
              <a:defRPr sz="800">
                <a:solidFill>
                  <a:schemeClr val="dk2"/>
                </a:solidFill>
                <a:latin typeface="Montserrat"/>
                <a:ea typeface="Montserrat"/>
                <a:cs typeface="Montserrat"/>
                <a:sym typeface="Montserrat"/>
              </a:defRPr>
            </a:lvl5pPr>
            <a:lvl6pPr lvl="5" algn="r">
              <a:buNone/>
              <a:defRPr sz="800">
                <a:solidFill>
                  <a:schemeClr val="dk2"/>
                </a:solidFill>
                <a:latin typeface="Montserrat"/>
                <a:ea typeface="Montserrat"/>
                <a:cs typeface="Montserrat"/>
                <a:sym typeface="Montserrat"/>
              </a:defRPr>
            </a:lvl6pPr>
            <a:lvl7pPr lvl="6" algn="r">
              <a:buNone/>
              <a:defRPr sz="800">
                <a:solidFill>
                  <a:schemeClr val="dk2"/>
                </a:solidFill>
                <a:latin typeface="Montserrat"/>
                <a:ea typeface="Montserrat"/>
                <a:cs typeface="Montserrat"/>
                <a:sym typeface="Montserrat"/>
              </a:defRPr>
            </a:lvl7pPr>
            <a:lvl8pPr lvl="7" algn="r">
              <a:buNone/>
              <a:defRPr sz="800">
                <a:solidFill>
                  <a:schemeClr val="dk2"/>
                </a:solidFill>
                <a:latin typeface="Montserrat"/>
                <a:ea typeface="Montserrat"/>
                <a:cs typeface="Montserrat"/>
                <a:sym typeface="Montserrat"/>
              </a:defRPr>
            </a:lvl8pPr>
            <a:lvl9pPr lvl="8" algn="r">
              <a:buNone/>
              <a:defRPr sz="800">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fr"/>
              <a:t>‹#›</a:t>
            </a:fld>
            <a:endParaRPr/>
          </a:p>
        </p:txBody>
      </p:sp>
      <p:sp>
        <p:nvSpPr>
          <p:cNvPr id="3" name="TextBox 2">
            <a:extLst>
              <a:ext uri="{FF2B5EF4-FFF2-40B4-BE49-F238E27FC236}">
                <a16:creationId xmlns:a16="http://schemas.microsoft.com/office/drawing/2014/main" id="{33C918AE-51EF-EF87-2141-44B949113E79}"/>
              </a:ext>
            </a:extLst>
          </p:cNvPr>
          <p:cNvSpPr txBox="1"/>
          <p:nvPr userDrawn="1">
            <p:extLst>
              <p:ext uri="{1162E1C5-73C7-4A58-AE30-91384D911F3F}">
                <p184:classification xmlns:p184="http://schemas.microsoft.com/office/powerpoint/2018/4/main" val="ftr"/>
              </p:ext>
            </p:extLst>
          </p:nvPr>
        </p:nvSpPr>
        <p:spPr>
          <a:xfrm>
            <a:off x="4302887" y="4927600"/>
            <a:ext cx="566738" cy="152400"/>
          </a:xfrm>
          <a:prstGeom prst="rect">
            <a:avLst/>
          </a:prstGeom>
        </p:spPr>
        <p:txBody>
          <a:bodyPr horzOverflow="overflow" lIns="0" tIns="0" rIns="0" bIns="0">
            <a:spAutoFit/>
          </a:bodyPr>
          <a:lstStyle/>
          <a:p>
            <a:pPr algn="l"/>
            <a:r>
              <a:rPr lang="en-FR" sz="1000">
                <a:solidFill>
                  <a:srgbClr val="000000"/>
                </a:solidFill>
                <a:latin typeface="Calibri" panose="020F0502020204030204" pitchFamily="34" charset="0"/>
                <a:cs typeface="Calibri" panose="020F0502020204030204" pitchFamily="34" charset="0"/>
              </a:rPr>
              <a:t>C1 - Public</a:t>
            </a: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d.incubateur.net/s/XjjCT0DXb"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hyperlink" Target="https://huggingface.co/"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github.com/Atome-FE/llama-node/" TargetMode="External"/><Relationship Id="rId4" Type="http://schemas.openxmlformats.org/officeDocument/2006/relationships/hyperlink" Target="https://github.com/ggerganov/llama.cpp"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hwchase17/langchain"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https://github.com/jerryjliu/llama_index" TargetMode="External"/><Relationship Id="rId4" Type="http://schemas.openxmlformats.org/officeDocument/2006/relationships/hyperlink" Target="https://python.langchain.com/en/latest/modules/agents/tools.html" TargetMode="Externa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Significant-Gravitas/Auto-GPT"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3lNQD7iYR7Q"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54350" y="2302700"/>
            <a:ext cx="5835300" cy="677100"/>
          </a:xfrm>
          <a:prstGeom prst="rect">
            <a:avLst/>
          </a:prstGeom>
        </p:spPr>
        <p:txBody>
          <a:bodyPr spcFirstLastPara="1" wrap="square" lIns="91425" tIns="91425" rIns="91425" bIns="91425" anchor="t" anchorCtr="0">
            <a:spAutoFit/>
          </a:bodyPr>
          <a:lstStyle/>
          <a:p>
            <a:pPr marL="0" lvl="0" indent="0" algn="ctr" rtl="0">
              <a:spcBef>
                <a:spcPts val="0"/>
              </a:spcBef>
              <a:spcAft>
                <a:spcPts val="0"/>
              </a:spcAft>
              <a:buNone/>
            </a:pPr>
            <a:r>
              <a:rPr lang="fr"/>
              <a:t>ChatGPT</a:t>
            </a:r>
            <a:endParaRPr/>
          </a:p>
        </p:txBody>
      </p:sp>
      <p:sp>
        <p:nvSpPr>
          <p:cNvPr id="51" name="Google Shape;51;p8"/>
          <p:cNvSpPr txBox="1">
            <a:spLocks noGrp="1"/>
          </p:cNvSpPr>
          <p:nvPr>
            <p:ph type="subTitle" idx="1"/>
          </p:nvPr>
        </p:nvSpPr>
        <p:spPr>
          <a:xfrm>
            <a:off x="1144650" y="3827925"/>
            <a:ext cx="6854700" cy="480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
              <a:t>https://chat.openai.com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17" name="Google Shape;117;p17"/>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La gestion des données</a:t>
            </a:r>
            <a:endParaRPr/>
          </a:p>
        </p:txBody>
      </p:sp>
      <p:sp>
        <p:nvSpPr>
          <p:cNvPr id="118" name="Google Shape;118;p17"/>
          <p:cNvSpPr txBox="1">
            <a:spLocks noGrp="1"/>
          </p:cNvSpPr>
          <p:nvPr>
            <p:ph type="body" idx="2"/>
          </p:nvPr>
        </p:nvSpPr>
        <p:spPr>
          <a:xfrm>
            <a:off x="158850" y="2218075"/>
            <a:ext cx="8826300" cy="2924400"/>
          </a:xfrm>
          <a:prstGeom prst="rect">
            <a:avLst/>
          </a:prstGeom>
        </p:spPr>
        <p:txBody>
          <a:bodyPr spcFirstLastPara="1" wrap="square" lIns="91425" tIns="91425" rIns="91425" bIns="91425" anchor="t" anchorCtr="0">
            <a:spAutoFit/>
          </a:bodyPr>
          <a:lstStyle/>
          <a:p>
            <a:pPr marL="457200" lvl="0" indent="-317500" algn="l" rtl="0">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Les données personnelles :</a:t>
            </a:r>
            <a:endParaRPr>
              <a:solidFill>
                <a:srgbClr val="000091"/>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sz="1200"/>
          </a:p>
          <a:p>
            <a:pPr marL="457200" lvl="0" indent="0" algn="l" rtl="0">
              <a:spcBef>
                <a:spcPts val="0"/>
              </a:spcBef>
              <a:spcAft>
                <a:spcPts val="0"/>
              </a:spcAft>
              <a:buNone/>
            </a:pPr>
            <a:r>
              <a:rPr lang="fr" sz="1200"/>
              <a:t>ChatGPT est </a:t>
            </a:r>
            <a:r>
              <a:rPr lang="fr" sz="1200">
                <a:solidFill>
                  <a:srgbClr val="000091"/>
                </a:solidFill>
                <a:latin typeface="Montserrat Medium"/>
                <a:ea typeface="Montserrat Medium"/>
                <a:cs typeface="Montserrat Medium"/>
                <a:sym typeface="Montserrat Medium"/>
              </a:rPr>
              <a:t>une application</a:t>
            </a:r>
            <a:r>
              <a:rPr lang="fr" sz="1200"/>
              <a:t> gratuite </a:t>
            </a:r>
            <a:r>
              <a:rPr lang="fr" sz="1200">
                <a:solidFill>
                  <a:srgbClr val="000091"/>
                </a:solidFill>
                <a:latin typeface="Montserrat Medium"/>
                <a:ea typeface="Montserrat Medium"/>
                <a:cs typeface="Montserrat Medium"/>
                <a:sym typeface="Montserrat Medium"/>
              </a:rPr>
              <a:t>appartenant à une entreprise privée</a:t>
            </a:r>
            <a:r>
              <a:rPr lang="fr" sz="1200"/>
              <a:t> : OpenAI, soutenue par des leaders mondiaux de l’informatique comme Microsoft (</a:t>
            </a:r>
            <a:r>
              <a:rPr lang="fr" sz="1200" u="sng">
                <a:solidFill>
                  <a:schemeClr val="hlink"/>
                </a:solidFill>
                <a:hlinkClick r:id="rId3"/>
              </a:rPr>
              <a:t>https://pad.incubateur.net/s/XjjCT0DXb</a:t>
            </a:r>
            <a:r>
              <a:rPr lang="fr" sz="1200"/>
              <a:t>).</a:t>
            </a:r>
            <a:endParaRPr sz="1200"/>
          </a:p>
          <a:p>
            <a:pPr marL="0" lvl="0" indent="0" algn="l" rtl="0">
              <a:spcBef>
                <a:spcPts val="0"/>
              </a:spcBef>
              <a:spcAft>
                <a:spcPts val="0"/>
              </a:spcAft>
              <a:buNone/>
            </a:pPr>
            <a:endParaRPr>
              <a:solidFill>
                <a:srgbClr val="000091"/>
              </a:solidFill>
              <a:latin typeface="Montserrat SemiBold"/>
              <a:ea typeface="Montserrat SemiBold"/>
              <a:cs typeface="Montserrat SemiBold"/>
              <a:sym typeface="Montserrat SemiBold"/>
            </a:endParaRPr>
          </a:p>
          <a:p>
            <a:pPr marL="457200" lvl="0" indent="-317500" algn="l" rtl="0">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Les données professionnelles :</a:t>
            </a:r>
            <a:endParaRPr>
              <a:solidFill>
                <a:srgbClr val="000091"/>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sz="1200"/>
          </a:p>
          <a:p>
            <a:pPr marL="457200" lvl="0" indent="0" algn="l" rtl="0">
              <a:spcBef>
                <a:spcPts val="0"/>
              </a:spcBef>
              <a:spcAft>
                <a:spcPts val="0"/>
              </a:spcAft>
              <a:buNone/>
            </a:pPr>
            <a:r>
              <a:rPr lang="fr" sz="1200"/>
              <a:t>Le prompt permet d’</a:t>
            </a:r>
            <a:r>
              <a:rPr lang="fr" sz="1200">
                <a:solidFill>
                  <a:srgbClr val="000091"/>
                </a:solidFill>
                <a:latin typeface="Montserrat Medium"/>
                <a:ea typeface="Montserrat Medium"/>
                <a:cs typeface="Montserrat Medium"/>
                <a:sym typeface="Montserrat Medium"/>
              </a:rPr>
              <a:t>ajouter aux requêtes</a:t>
            </a:r>
            <a:r>
              <a:rPr lang="fr" sz="1200"/>
              <a:t> de l’utilisateur </a:t>
            </a:r>
            <a:r>
              <a:rPr lang="fr" sz="1200">
                <a:solidFill>
                  <a:schemeClr val="dk1"/>
                </a:solidFill>
              </a:rPr>
              <a:t>du contexte </a:t>
            </a:r>
            <a:r>
              <a:rPr lang="fr" sz="1200"/>
              <a:t>pouvant contenir </a:t>
            </a:r>
            <a:r>
              <a:rPr lang="fr" sz="1200">
                <a:solidFill>
                  <a:srgbClr val="000091"/>
                </a:solidFill>
                <a:latin typeface="Montserrat Medium"/>
                <a:ea typeface="Montserrat Medium"/>
                <a:cs typeface="Montserrat Medium"/>
                <a:sym typeface="Montserrat Medium"/>
              </a:rPr>
              <a:t>des données à traiter</a:t>
            </a:r>
            <a:r>
              <a:rPr lang="fr" sz="1200"/>
              <a:t>.</a:t>
            </a:r>
            <a:endParaRPr sz="1200"/>
          </a:p>
          <a:p>
            <a:pPr marL="0" lvl="0" indent="0" algn="l" rtl="0">
              <a:spcBef>
                <a:spcPts val="0"/>
              </a:spcBef>
              <a:spcAft>
                <a:spcPts val="0"/>
              </a:spcAft>
              <a:buNone/>
            </a:pPr>
            <a:endParaRPr>
              <a:solidFill>
                <a:srgbClr val="000091"/>
              </a:solidFill>
              <a:latin typeface="Montserrat SemiBold"/>
              <a:ea typeface="Montserrat SemiBold"/>
              <a:cs typeface="Montserrat SemiBold"/>
              <a:sym typeface="Montserrat SemiBold"/>
            </a:endParaRPr>
          </a:p>
          <a:p>
            <a:pPr marL="457200" lvl="0" indent="-317500" algn="l" rtl="0">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La connaissance des métiers :</a:t>
            </a:r>
            <a:endParaRPr>
              <a:solidFill>
                <a:srgbClr val="000091"/>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sz="1200"/>
          </a:p>
          <a:p>
            <a:pPr marL="457200" lvl="0" indent="0" algn="l" rtl="0">
              <a:spcBef>
                <a:spcPts val="0"/>
              </a:spcBef>
              <a:spcAft>
                <a:spcPts val="0"/>
              </a:spcAft>
              <a:buNone/>
            </a:pPr>
            <a:r>
              <a:rPr lang="fr" sz="1200">
                <a:solidFill>
                  <a:srgbClr val="000091"/>
                </a:solidFill>
                <a:latin typeface="Montserrat Medium"/>
                <a:ea typeface="Montserrat Medium"/>
                <a:cs typeface="Montserrat Medium"/>
                <a:sym typeface="Montserrat Medium"/>
              </a:rPr>
              <a:t>Les pré-prompts peuvent embarquer des données métiers</a:t>
            </a:r>
            <a:r>
              <a:rPr lang="fr" sz="1200"/>
              <a:t> et améliorer la pertinence des traitements effectués par ChatGPT.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24" name="Google Shape;124;p18"/>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aujourd’hui</a:t>
            </a:r>
            <a:endParaRPr/>
          </a:p>
        </p:txBody>
      </p:sp>
      <p:sp>
        <p:nvSpPr>
          <p:cNvPr id="125" name="Google Shape;125;p18"/>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26" name="Google Shape;126;p18"/>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32" name="Google Shape;132;p19"/>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aujourd’hui</a:t>
            </a:r>
            <a:endParaRPr/>
          </a:p>
        </p:txBody>
      </p:sp>
      <p:sp>
        <p:nvSpPr>
          <p:cNvPr id="133" name="Google Shape;133;p19"/>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34" name="Google Shape;134;p19"/>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135" name="Google Shape;135;p19"/>
          <p:cNvSpPr/>
          <p:nvPr/>
        </p:nvSpPr>
        <p:spPr>
          <a:xfrm>
            <a:off x="1766088" y="2680925"/>
            <a:ext cx="804900" cy="5220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r>
              <a:rPr lang="fr" sz="1200">
                <a:solidFill>
                  <a:srgbClr val="000091"/>
                </a:solidFill>
                <a:latin typeface="Montserrat"/>
                <a:ea typeface="Montserrat"/>
                <a:cs typeface="Montserrat"/>
                <a:sym typeface="Montserrat"/>
              </a:rPr>
              <a:t>Click !</a:t>
            </a:r>
            <a:endParaRPr sz="1200">
              <a:solidFill>
                <a:srgbClr val="00009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41" name="Google Shape;141;p20"/>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aujourd’hui</a:t>
            </a:r>
            <a:endParaRPr/>
          </a:p>
        </p:txBody>
      </p:sp>
      <p:sp>
        <p:nvSpPr>
          <p:cNvPr id="142" name="Google Shape;142;p20"/>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144" name="Google Shape;144;p20"/>
          <p:cNvSpPr/>
          <p:nvPr/>
        </p:nvSpPr>
        <p:spPr>
          <a:xfrm>
            <a:off x="1766088" y="2680925"/>
            <a:ext cx="804900" cy="5220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200">
                <a:solidFill>
                  <a:srgbClr val="000091"/>
                </a:solidFill>
                <a:latin typeface="Montserrat"/>
                <a:ea typeface="Montserrat"/>
                <a:cs typeface="Montserrat"/>
                <a:sym typeface="Montserrat"/>
              </a:rPr>
              <a:t>Click !</a:t>
            </a:r>
            <a:endParaRPr sz="1200">
              <a:solidFill>
                <a:srgbClr val="000091"/>
              </a:solidFill>
              <a:latin typeface="Montserrat"/>
              <a:ea typeface="Montserrat"/>
              <a:cs typeface="Montserrat"/>
              <a:sym typeface="Montserrat"/>
            </a:endParaRPr>
          </a:p>
        </p:txBody>
      </p:sp>
      <p:sp>
        <p:nvSpPr>
          <p:cNvPr id="145" name="Google Shape;145;p20"/>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cxnSp>
        <p:nvCxnSpPr>
          <p:cNvPr id="146" name="Google Shape;146;p20"/>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147" name="Google Shape;147;p20"/>
          <p:cNvSpPr txBox="1"/>
          <p:nvPr/>
        </p:nvSpPr>
        <p:spPr>
          <a:xfrm>
            <a:off x="2508135" y="3190371"/>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53" name="Google Shape;153;p21"/>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aujourd’hui</a:t>
            </a:r>
            <a:endParaRPr/>
          </a:p>
        </p:txBody>
      </p:sp>
      <p:sp>
        <p:nvSpPr>
          <p:cNvPr id="154" name="Google Shape;154;p21"/>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55" name="Google Shape;155;p21"/>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156" name="Google Shape;156;p21"/>
          <p:cNvSpPr/>
          <p:nvPr/>
        </p:nvSpPr>
        <p:spPr>
          <a:xfrm>
            <a:off x="1766088" y="2680925"/>
            <a:ext cx="804900" cy="5220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200">
                <a:solidFill>
                  <a:srgbClr val="000091"/>
                </a:solidFill>
                <a:latin typeface="Montserrat"/>
                <a:ea typeface="Montserrat"/>
                <a:cs typeface="Montserrat"/>
                <a:sym typeface="Montserrat"/>
              </a:rPr>
              <a:t>Click !</a:t>
            </a:r>
            <a:endParaRPr sz="1200">
              <a:solidFill>
                <a:srgbClr val="000091"/>
              </a:solidFill>
              <a:latin typeface="Montserrat"/>
              <a:ea typeface="Montserrat"/>
              <a:cs typeface="Montserrat"/>
              <a:sym typeface="Montserrat"/>
            </a:endParaRPr>
          </a:p>
        </p:txBody>
      </p:sp>
      <p:sp>
        <p:nvSpPr>
          <p:cNvPr id="157" name="Google Shape;157;p21"/>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158" name="Google Shape;158;p21"/>
          <p:cNvSpPr/>
          <p:nvPr/>
        </p:nvSpPr>
        <p:spPr>
          <a:xfrm>
            <a:off x="6879838" y="30551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159" name="Google Shape;159;p21"/>
          <p:cNvCxnSpPr>
            <a:stCxn id="157" idx="5"/>
          </p:cNvCxnSpPr>
          <p:nvPr/>
        </p:nvCxnSpPr>
        <p:spPr>
          <a:xfrm rot="10800000" flipH="1">
            <a:off x="5119138" y="3347613"/>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160" name="Google Shape;160;p21"/>
          <p:cNvSpPr txBox="1"/>
          <p:nvPr/>
        </p:nvSpPr>
        <p:spPr>
          <a:xfrm>
            <a:off x="5593863" y="3126002"/>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cxnSp>
        <p:nvCxnSpPr>
          <p:cNvPr id="161" name="Google Shape;161;p21"/>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162" name="Google Shape;162;p21"/>
          <p:cNvSpPr txBox="1"/>
          <p:nvPr/>
        </p:nvSpPr>
        <p:spPr>
          <a:xfrm>
            <a:off x="2508135" y="3190371"/>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68" name="Google Shape;168;p22"/>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aujourd’hui</a:t>
            </a:r>
            <a:endParaRPr/>
          </a:p>
        </p:txBody>
      </p:sp>
      <p:sp>
        <p:nvSpPr>
          <p:cNvPr id="169" name="Google Shape;169;p22"/>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70" name="Google Shape;170;p22"/>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171" name="Google Shape;171;p22"/>
          <p:cNvSpPr/>
          <p:nvPr/>
        </p:nvSpPr>
        <p:spPr>
          <a:xfrm>
            <a:off x="1766088" y="2680925"/>
            <a:ext cx="804900" cy="5220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200">
                <a:solidFill>
                  <a:srgbClr val="000091"/>
                </a:solidFill>
                <a:latin typeface="Montserrat"/>
                <a:ea typeface="Montserrat"/>
                <a:cs typeface="Montserrat"/>
                <a:sym typeface="Montserrat"/>
              </a:rPr>
              <a:t>Click !</a:t>
            </a:r>
            <a:endParaRPr sz="1200">
              <a:solidFill>
                <a:srgbClr val="000091"/>
              </a:solidFill>
              <a:latin typeface="Montserrat"/>
              <a:ea typeface="Montserrat"/>
              <a:cs typeface="Montserrat"/>
              <a:sym typeface="Montserrat"/>
            </a:endParaRPr>
          </a:p>
        </p:txBody>
      </p:sp>
      <p:sp>
        <p:nvSpPr>
          <p:cNvPr id="172" name="Google Shape;172;p22"/>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173" name="Google Shape;173;p22"/>
          <p:cNvSpPr/>
          <p:nvPr/>
        </p:nvSpPr>
        <p:spPr>
          <a:xfrm>
            <a:off x="6879838" y="30551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174" name="Google Shape;174;p22"/>
          <p:cNvCxnSpPr>
            <a:stCxn id="172" idx="5"/>
          </p:cNvCxnSpPr>
          <p:nvPr/>
        </p:nvCxnSpPr>
        <p:spPr>
          <a:xfrm rot="10800000" flipH="1">
            <a:off x="5119138" y="3347613"/>
            <a:ext cx="1772400" cy="1500"/>
          </a:xfrm>
          <a:prstGeom prst="straightConnector1">
            <a:avLst/>
          </a:prstGeom>
          <a:noFill/>
          <a:ln w="19050" cap="flat" cmpd="sng">
            <a:solidFill>
              <a:schemeClr val="dk2"/>
            </a:solidFill>
            <a:prstDash val="solid"/>
            <a:round/>
            <a:headEnd type="none" w="med" len="med"/>
            <a:tailEnd type="triangle" w="med" len="med"/>
          </a:ln>
        </p:spPr>
      </p:cxnSp>
      <p:cxnSp>
        <p:nvCxnSpPr>
          <p:cNvPr id="175" name="Google Shape;175;p22"/>
          <p:cNvCxnSpPr>
            <a:stCxn id="173" idx="2"/>
          </p:cNvCxnSpPr>
          <p:nvPr/>
        </p:nvCxnSpPr>
        <p:spPr>
          <a:xfrm flipH="1">
            <a:off x="5130838" y="3507850"/>
            <a:ext cx="1749000" cy="3300"/>
          </a:xfrm>
          <a:prstGeom prst="straightConnector1">
            <a:avLst/>
          </a:prstGeom>
          <a:noFill/>
          <a:ln w="19050" cap="flat" cmpd="sng">
            <a:solidFill>
              <a:schemeClr val="dk2"/>
            </a:solidFill>
            <a:prstDash val="solid"/>
            <a:round/>
            <a:headEnd type="none" w="med" len="med"/>
            <a:tailEnd type="triangle" w="med" len="med"/>
          </a:ln>
        </p:spPr>
      </p:cxnSp>
      <p:sp>
        <p:nvSpPr>
          <p:cNvPr id="176" name="Google Shape;176;p22"/>
          <p:cNvSpPr txBox="1"/>
          <p:nvPr/>
        </p:nvSpPr>
        <p:spPr>
          <a:xfrm>
            <a:off x="5593863" y="3126002"/>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
        <p:nvSpPr>
          <p:cNvPr id="177" name="Google Shape;177;p22"/>
          <p:cNvSpPr txBox="1"/>
          <p:nvPr/>
        </p:nvSpPr>
        <p:spPr>
          <a:xfrm>
            <a:off x="5593877" y="3532900"/>
            <a:ext cx="7455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cxnSp>
        <p:nvCxnSpPr>
          <p:cNvPr id="178" name="Google Shape;178;p22"/>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cxnSp>
        <p:nvCxnSpPr>
          <p:cNvPr id="179" name="Google Shape;179;p22"/>
          <p:cNvCxnSpPr/>
          <p:nvPr/>
        </p:nvCxnSpPr>
        <p:spPr>
          <a:xfrm flipH="1">
            <a:off x="2045110" y="3572219"/>
            <a:ext cx="1749000" cy="3300"/>
          </a:xfrm>
          <a:prstGeom prst="straightConnector1">
            <a:avLst/>
          </a:prstGeom>
          <a:noFill/>
          <a:ln w="19050" cap="flat" cmpd="sng">
            <a:solidFill>
              <a:schemeClr val="dk2"/>
            </a:solidFill>
            <a:prstDash val="solid"/>
            <a:round/>
            <a:headEnd type="none" w="med" len="med"/>
            <a:tailEnd type="triangle" w="med" len="med"/>
          </a:ln>
        </p:spPr>
      </p:cxnSp>
      <p:sp>
        <p:nvSpPr>
          <p:cNvPr id="180" name="Google Shape;180;p22"/>
          <p:cNvSpPr txBox="1"/>
          <p:nvPr/>
        </p:nvSpPr>
        <p:spPr>
          <a:xfrm>
            <a:off x="2508135" y="3190371"/>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
        <p:nvSpPr>
          <p:cNvPr id="181" name="Google Shape;181;p22"/>
          <p:cNvSpPr txBox="1"/>
          <p:nvPr/>
        </p:nvSpPr>
        <p:spPr>
          <a:xfrm>
            <a:off x="2508124" y="3597275"/>
            <a:ext cx="7455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87" name="Google Shape;187;p23"/>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188" name="Google Shape;188;p23"/>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89" name="Google Shape;189;p23"/>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4"/>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195" name="Google Shape;195;p24"/>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196" name="Google Shape;196;p24"/>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97" name="Google Shape;197;p24"/>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198" name="Google Shape;198;p24"/>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204" name="Google Shape;204;p25"/>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205" name="Google Shape;205;p25"/>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06" name="Google Shape;206;p25"/>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207" name="Google Shape;207;p25"/>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208" name="Google Shape;208;p25"/>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6"/>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214" name="Google Shape;214;p26"/>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215" name="Google Shape;215;p26"/>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16" name="Google Shape;216;p26"/>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217" name="Google Shape;217;p26"/>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218" name="Google Shape;218;p26"/>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219" name="Google Shape;219;p26"/>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20" name="Google Shape;220;p26"/>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Création d’un compte</a:t>
            </a:r>
            <a:endParaRPr/>
          </a:p>
        </p:txBody>
      </p:sp>
      <p:sp>
        <p:nvSpPr>
          <p:cNvPr id="57" name="Google Shape;57;p9"/>
          <p:cNvSpPr txBox="1">
            <a:spLocks noGrp="1"/>
          </p:cNvSpPr>
          <p:nvPr>
            <p:ph type="subTitle" idx="1"/>
          </p:nvPr>
        </p:nvSpPr>
        <p:spPr>
          <a:xfrm>
            <a:off x="168250" y="1570750"/>
            <a:ext cx="86382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Il faut se créer un compte OpenAI pour accéder à la messagerie </a:t>
            </a:r>
            <a:endParaRPr/>
          </a:p>
        </p:txBody>
      </p:sp>
      <p:sp>
        <p:nvSpPr>
          <p:cNvPr id="58" name="Google Shape;58;p9"/>
          <p:cNvSpPr txBox="1">
            <a:spLocks noGrp="1"/>
          </p:cNvSpPr>
          <p:nvPr>
            <p:ph type="body" idx="2"/>
          </p:nvPr>
        </p:nvSpPr>
        <p:spPr>
          <a:xfrm>
            <a:off x="158850" y="2294275"/>
            <a:ext cx="8826300" cy="1677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fr"/>
              <a:t>Se rendre à l’adresse suivante et se laisser guider :</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ctr" rtl="0">
              <a:spcBef>
                <a:spcPts val="0"/>
              </a:spcBef>
              <a:spcAft>
                <a:spcPts val="0"/>
              </a:spcAft>
              <a:buNone/>
            </a:pPr>
            <a:r>
              <a:rPr lang="fr" sz="4100" b="1">
                <a:solidFill>
                  <a:srgbClr val="000091"/>
                </a:solidFill>
                <a:latin typeface="Courier New"/>
                <a:ea typeface="Courier New"/>
                <a:cs typeface="Courier New"/>
                <a:sym typeface="Courier New"/>
              </a:rPr>
              <a:t>https://chat.openai.com</a:t>
            </a:r>
            <a:endParaRPr sz="4100" b="1">
              <a:solidFill>
                <a:srgbClr val="00009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226" name="Google Shape;226;p27"/>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227" name="Google Shape;227;p27"/>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28" name="Google Shape;228;p27"/>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229" name="Google Shape;229;p27"/>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230" name="Google Shape;230;p27"/>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231" name="Google Shape;231;p27"/>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32" name="Google Shape;232;p27"/>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233" name="Google Shape;233;p27"/>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34" name="Google Shape;234;p27"/>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240" name="Google Shape;240;p28"/>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241" name="Google Shape;241;p28"/>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42" name="Google Shape;242;p28"/>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243" name="Google Shape;243;p28"/>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cxnSp>
        <p:nvCxnSpPr>
          <p:cNvPr id="244" name="Google Shape;244;p28"/>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245" name="Google Shape;245;p28"/>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246" name="Google Shape;246;p28"/>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247" name="Google Shape;247;p28"/>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48" name="Google Shape;248;p28"/>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249" name="Google Shape;249;p28"/>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50" name="Google Shape;250;p28"/>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251" name="Google Shape;251;p28"/>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9"/>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257" name="Google Shape;257;p29"/>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258" name="Google Shape;258;p29"/>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59" name="Google Shape;259;p29"/>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260" name="Google Shape;260;p29"/>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cxnSp>
        <p:nvCxnSpPr>
          <p:cNvPr id="261" name="Google Shape;261;p29"/>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262" name="Google Shape;262;p29"/>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cxnSp>
        <p:nvCxnSpPr>
          <p:cNvPr id="263" name="Google Shape;263;p29"/>
          <p:cNvCxnSpPr>
            <a:stCxn id="260" idx="5"/>
            <a:endCxn id="262"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sp>
        <p:nvSpPr>
          <p:cNvPr id="264" name="Google Shape;264;p29"/>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265" name="Google Shape;265;p29"/>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266" name="Google Shape;266;p29"/>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67" name="Google Shape;267;p29"/>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268" name="Google Shape;268;p29"/>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69" name="Google Shape;269;p29"/>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270" name="Google Shape;270;p29"/>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271" name="Google Shape;271;p29"/>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277" name="Google Shape;277;p30"/>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278" name="Google Shape;278;p30"/>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279" name="Google Shape;279;p30"/>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280" name="Google Shape;280;p30"/>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281" name="Google Shape;281;p30"/>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282" name="Google Shape;282;p30"/>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283" name="Google Shape;283;p30"/>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cxnSp>
        <p:nvCxnSpPr>
          <p:cNvPr id="284" name="Google Shape;284;p30"/>
          <p:cNvCxnSpPr>
            <a:stCxn id="280" idx="5"/>
            <a:endCxn id="283"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285" name="Google Shape;285;p30"/>
          <p:cNvCxnSpPr>
            <a:endCxn id="281"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sp>
        <p:nvSpPr>
          <p:cNvPr id="286" name="Google Shape;286;p30"/>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287" name="Google Shape;287;p30"/>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288" name="Google Shape;288;p30"/>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89" name="Google Shape;289;p30"/>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290" name="Google Shape;290;p30"/>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291" name="Google Shape;291;p30"/>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292" name="Google Shape;292;p30"/>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293" name="Google Shape;293;p30"/>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294" name="Google Shape;294;p30"/>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1"/>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300" name="Google Shape;300;p31"/>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301" name="Google Shape;301;p31"/>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302" name="Google Shape;302;p31"/>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303" name="Google Shape;303;p31"/>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304" name="Google Shape;304;p31"/>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305" name="Google Shape;305;p31"/>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306" name="Google Shape;306;p31"/>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cxnSp>
        <p:nvCxnSpPr>
          <p:cNvPr id="307" name="Google Shape;307;p31"/>
          <p:cNvCxnSpPr>
            <a:stCxn id="303" idx="5"/>
            <a:endCxn id="306"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308" name="Google Shape;308;p31"/>
          <p:cNvCxnSpPr>
            <a:endCxn id="304"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cxnSp>
        <p:nvCxnSpPr>
          <p:cNvPr id="309" name="Google Shape;309;p31"/>
          <p:cNvCxnSpPr/>
          <p:nvPr/>
        </p:nvCxnSpPr>
        <p:spPr>
          <a:xfrm rot="10800000">
            <a:off x="6944875" y="4480500"/>
            <a:ext cx="1003200" cy="11100"/>
          </a:xfrm>
          <a:prstGeom prst="straightConnector1">
            <a:avLst/>
          </a:prstGeom>
          <a:noFill/>
          <a:ln w="19050" cap="flat" cmpd="sng">
            <a:solidFill>
              <a:schemeClr val="dk2"/>
            </a:solidFill>
            <a:prstDash val="solid"/>
            <a:round/>
            <a:headEnd type="none" w="med" len="med"/>
            <a:tailEnd type="triangle" w="med" len="med"/>
          </a:ln>
        </p:spPr>
      </p:cxnSp>
      <p:sp>
        <p:nvSpPr>
          <p:cNvPr id="310" name="Google Shape;310;p31"/>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311" name="Google Shape;311;p31"/>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312" name="Google Shape;312;p31"/>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313" name="Google Shape;313;p31"/>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314" name="Google Shape;314;p31"/>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315" name="Google Shape;315;p31"/>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316" name="Google Shape;316;p31"/>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317" name="Google Shape;317;p31"/>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318" name="Google Shape;318;p31"/>
          <p:cNvSpPr txBox="1"/>
          <p:nvPr/>
        </p:nvSpPr>
        <p:spPr>
          <a:xfrm>
            <a:off x="6933580" y="4539805"/>
            <a:ext cx="1003800" cy="169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100" i="1">
                <a:latin typeface="Montserrat"/>
                <a:ea typeface="Montserrat"/>
                <a:cs typeface="Montserrat"/>
                <a:sym typeface="Montserrat"/>
              </a:rPr>
              <a:t>Abracadabra</a:t>
            </a:r>
            <a:endParaRPr sz="1100" i="1">
              <a:latin typeface="Montserrat"/>
              <a:ea typeface="Montserrat"/>
              <a:cs typeface="Montserrat"/>
              <a:sym typeface="Montserrat"/>
            </a:endParaRPr>
          </a:p>
        </p:txBody>
      </p:sp>
      <p:sp>
        <p:nvSpPr>
          <p:cNvPr id="319" name="Google Shape;319;p31"/>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2"/>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325" name="Google Shape;325;p32"/>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326" name="Google Shape;326;p32"/>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327" name="Google Shape;327;p32"/>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328" name="Google Shape;328;p32"/>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329" name="Google Shape;329;p32"/>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330" name="Google Shape;330;p32"/>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331" name="Google Shape;331;p32"/>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cxnSp>
        <p:nvCxnSpPr>
          <p:cNvPr id="332" name="Google Shape;332;p32"/>
          <p:cNvCxnSpPr>
            <a:stCxn id="328" idx="5"/>
            <a:endCxn id="331"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333" name="Google Shape;333;p32"/>
          <p:cNvCxnSpPr>
            <a:stCxn id="331" idx="2"/>
            <a:endCxn id="328" idx="3"/>
          </p:cNvCxnSpPr>
          <p:nvPr/>
        </p:nvCxnSpPr>
        <p:spPr>
          <a:xfrm rot="10800000">
            <a:off x="4379352" y="3761688"/>
            <a:ext cx="1025700" cy="743100"/>
          </a:xfrm>
          <a:prstGeom prst="bentConnector2">
            <a:avLst/>
          </a:prstGeom>
          <a:noFill/>
          <a:ln w="19050" cap="flat" cmpd="sng">
            <a:solidFill>
              <a:schemeClr val="dk2"/>
            </a:solidFill>
            <a:prstDash val="solid"/>
            <a:round/>
            <a:headEnd type="none" w="med" len="med"/>
            <a:tailEnd type="triangle" w="med" len="med"/>
          </a:ln>
        </p:spPr>
      </p:cxnSp>
      <p:cxnSp>
        <p:nvCxnSpPr>
          <p:cNvPr id="334" name="Google Shape;334;p32"/>
          <p:cNvCxnSpPr>
            <a:endCxn id="329"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cxnSp>
        <p:nvCxnSpPr>
          <p:cNvPr id="335" name="Google Shape;335;p32"/>
          <p:cNvCxnSpPr/>
          <p:nvPr/>
        </p:nvCxnSpPr>
        <p:spPr>
          <a:xfrm rot="10800000">
            <a:off x="6944875" y="4480500"/>
            <a:ext cx="1003200" cy="11100"/>
          </a:xfrm>
          <a:prstGeom prst="straightConnector1">
            <a:avLst/>
          </a:prstGeom>
          <a:noFill/>
          <a:ln w="19050" cap="flat" cmpd="sng">
            <a:solidFill>
              <a:schemeClr val="dk2"/>
            </a:solidFill>
            <a:prstDash val="solid"/>
            <a:round/>
            <a:headEnd type="none" w="med" len="med"/>
            <a:tailEnd type="triangle" w="med" len="med"/>
          </a:ln>
        </p:spPr>
      </p:cxnSp>
      <p:sp>
        <p:nvSpPr>
          <p:cNvPr id="336" name="Google Shape;336;p32"/>
          <p:cNvSpPr/>
          <p:nvPr/>
        </p:nvSpPr>
        <p:spPr>
          <a:xfrm>
            <a:off x="3868825" y="4070395"/>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3935025" y="41458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4000800" y="42220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340" name="Google Shape;340;p32"/>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341" name="Google Shape;341;p32"/>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342" name="Google Shape;342;p32"/>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343" name="Google Shape;343;p32"/>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344" name="Google Shape;344;p32"/>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345" name="Google Shape;345;p32"/>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346" name="Google Shape;346;p32"/>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347" name="Google Shape;347;p32"/>
          <p:cNvSpPr txBox="1"/>
          <p:nvPr/>
        </p:nvSpPr>
        <p:spPr>
          <a:xfrm>
            <a:off x="6933580" y="4539805"/>
            <a:ext cx="1003800" cy="169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100" i="1">
                <a:latin typeface="Montserrat"/>
                <a:ea typeface="Montserrat"/>
                <a:cs typeface="Montserrat"/>
                <a:sym typeface="Montserrat"/>
              </a:rPr>
              <a:t>Abracadabra</a:t>
            </a:r>
            <a:endParaRPr sz="1100" i="1">
              <a:latin typeface="Montserrat"/>
              <a:ea typeface="Montserrat"/>
              <a:cs typeface="Montserrat"/>
              <a:sym typeface="Montserrat"/>
            </a:endParaRPr>
          </a:p>
        </p:txBody>
      </p:sp>
      <p:sp>
        <p:nvSpPr>
          <p:cNvPr id="348" name="Google Shape;348;p32"/>
          <p:cNvSpPr txBox="1"/>
          <p:nvPr/>
        </p:nvSpPr>
        <p:spPr>
          <a:xfrm>
            <a:off x="3755350" y="4561975"/>
            <a:ext cx="920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Documents</a:t>
            </a:r>
            <a:endParaRPr sz="1200" i="1">
              <a:latin typeface="Montserrat"/>
              <a:ea typeface="Montserrat"/>
              <a:cs typeface="Montserrat"/>
              <a:sym typeface="Montserrat"/>
            </a:endParaRPr>
          </a:p>
        </p:txBody>
      </p:sp>
      <p:sp>
        <p:nvSpPr>
          <p:cNvPr id="349" name="Google Shape;349;p32"/>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3"/>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355" name="Google Shape;355;p33"/>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356" name="Google Shape;356;p33"/>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357" name="Google Shape;357;p33"/>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358" name="Google Shape;358;p33"/>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359" name="Google Shape;359;p33"/>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360" name="Google Shape;360;p33"/>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sp>
        <p:nvSpPr>
          <p:cNvPr id="361" name="Google Shape;361;p33"/>
          <p:cNvSpPr/>
          <p:nvPr/>
        </p:nvSpPr>
        <p:spPr>
          <a:xfrm>
            <a:off x="5938452" y="2034700"/>
            <a:ext cx="1537800" cy="6603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4C1130"/>
                </a:solidFill>
                <a:latin typeface="Montserrat"/>
                <a:ea typeface="Montserrat"/>
                <a:cs typeface="Montserrat"/>
                <a:sym typeface="Montserrat"/>
              </a:rPr>
              <a:t>IA de conversation</a:t>
            </a:r>
            <a:endParaRPr sz="1300">
              <a:solidFill>
                <a:srgbClr val="4C1130"/>
              </a:solidFill>
              <a:latin typeface="Montserrat"/>
              <a:ea typeface="Montserrat"/>
              <a:cs typeface="Montserrat"/>
              <a:sym typeface="Montserrat"/>
            </a:endParaRPr>
          </a:p>
        </p:txBody>
      </p:sp>
      <p:cxnSp>
        <p:nvCxnSpPr>
          <p:cNvPr id="362" name="Google Shape;362;p33"/>
          <p:cNvCxnSpPr>
            <a:stCxn id="357" idx="5"/>
            <a:endCxn id="360"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363" name="Google Shape;363;p33"/>
          <p:cNvCxnSpPr>
            <a:stCxn id="360" idx="2"/>
            <a:endCxn id="357" idx="3"/>
          </p:cNvCxnSpPr>
          <p:nvPr/>
        </p:nvCxnSpPr>
        <p:spPr>
          <a:xfrm rot="10800000">
            <a:off x="4379352" y="3761688"/>
            <a:ext cx="1025700" cy="743100"/>
          </a:xfrm>
          <a:prstGeom prst="bentConnector2">
            <a:avLst/>
          </a:prstGeom>
          <a:noFill/>
          <a:ln w="19050" cap="flat" cmpd="sng">
            <a:solidFill>
              <a:schemeClr val="dk2"/>
            </a:solidFill>
            <a:prstDash val="solid"/>
            <a:round/>
            <a:headEnd type="none" w="med" len="med"/>
            <a:tailEnd type="triangle" w="med" len="med"/>
          </a:ln>
        </p:spPr>
      </p:cxnSp>
      <p:cxnSp>
        <p:nvCxnSpPr>
          <p:cNvPr id="364" name="Google Shape;364;p33"/>
          <p:cNvCxnSpPr>
            <a:endCxn id="358"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cxnSp>
        <p:nvCxnSpPr>
          <p:cNvPr id="365" name="Google Shape;365;p33"/>
          <p:cNvCxnSpPr/>
          <p:nvPr/>
        </p:nvCxnSpPr>
        <p:spPr>
          <a:xfrm rot="10800000">
            <a:off x="6944875" y="4480500"/>
            <a:ext cx="1003200" cy="11100"/>
          </a:xfrm>
          <a:prstGeom prst="straightConnector1">
            <a:avLst/>
          </a:prstGeom>
          <a:noFill/>
          <a:ln w="19050" cap="flat" cmpd="sng">
            <a:solidFill>
              <a:schemeClr val="dk2"/>
            </a:solidFill>
            <a:prstDash val="solid"/>
            <a:round/>
            <a:headEnd type="none" w="med" len="med"/>
            <a:tailEnd type="triangle" w="med" len="med"/>
          </a:ln>
        </p:spPr>
      </p:cxnSp>
      <p:cxnSp>
        <p:nvCxnSpPr>
          <p:cNvPr id="366" name="Google Shape;366;p33"/>
          <p:cNvCxnSpPr>
            <a:stCxn id="357" idx="1"/>
            <a:endCxn id="361" idx="2"/>
          </p:cNvCxnSpPr>
          <p:nvPr/>
        </p:nvCxnSpPr>
        <p:spPr>
          <a:xfrm rot="-5400000">
            <a:off x="4749350" y="2077375"/>
            <a:ext cx="819300" cy="1559100"/>
          </a:xfrm>
          <a:prstGeom prst="bentConnector2">
            <a:avLst/>
          </a:prstGeom>
          <a:noFill/>
          <a:ln w="19050" cap="flat" cmpd="sng">
            <a:solidFill>
              <a:schemeClr val="dk2"/>
            </a:solidFill>
            <a:prstDash val="solid"/>
            <a:round/>
            <a:headEnd type="none" w="med" len="med"/>
            <a:tailEnd type="triangle" w="med" len="med"/>
          </a:ln>
        </p:spPr>
      </p:cxnSp>
      <p:sp>
        <p:nvSpPr>
          <p:cNvPr id="367" name="Google Shape;367;p33"/>
          <p:cNvSpPr/>
          <p:nvPr/>
        </p:nvSpPr>
        <p:spPr>
          <a:xfrm>
            <a:off x="3868825" y="4070395"/>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3"/>
          <p:cNvSpPr/>
          <p:nvPr/>
        </p:nvSpPr>
        <p:spPr>
          <a:xfrm>
            <a:off x="3935025" y="41458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3"/>
          <p:cNvSpPr/>
          <p:nvPr/>
        </p:nvSpPr>
        <p:spPr>
          <a:xfrm>
            <a:off x="4000800" y="42220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3"/>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371" name="Google Shape;371;p33"/>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372" name="Google Shape;372;p33"/>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373" name="Google Shape;373;p33"/>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374" name="Google Shape;374;p33"/>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375" name="Google Shape;375;p33"/>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376" name="Google Shape;376;p33"/>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377" name="Google Shape;377;p33"/>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378" name="Google Shape;378;p33"/>
          <p:cNvSpPr txBox="1"/>
          <p:nvPr/>
        </p:nvSpPr>
        <p:spPr>
          <a:xfrm>
            <a:off x="6933580" y="4539805"/>
            <a:ext cx="1003800" cy="169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100" i="1">
                <a:latin typeface="Montserrat"/>
                <a:ea typeface="Montserrat"/>
                <a:cs typeface="Montserrat"/>
                <a:sym typeface="Montserrat"/>
              </a:rPr>
              <a:t>Abracadabra</a:t>
            </a:r>
            <a:endParaRPr sz="1100" i="1">
              <a:latin typeface="Montserrat"/>
              <a:ea typeface="Montserrat"/>
              <a:cs typeface="Montserrat"/>
              <a:sym typeface="Montserrat"/>
            </a:endParaRPr>
          </a:p>
        </p:txBody>
      </p:sp>
      <p:sp>
        <p:nvSpPr>
          <p:cNvPr id="379" name="Google Shape;379;p33"/>
          <p:cNvSpPr txBox="1"/>
          <p:nvPr/>
        </p:nvSpPr>
        <p:spPr>
          <a:xfrm>
            <a:off x="3755350" y="4561975"/>
            <a:ext cx="920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Documents</a:t>
            </a:r>
            <a:endParaRPr sz="1200" i="1">
              <a:latin typeface="Montserrat"/>
              <a:ea typeface="Montserrat"/>
              <a:cs typeface="Montserrat"/>
              <a:sym typeface="Montserrat"/>
            </a:endParaRPr>
          </a:p>
        </p:txBody>
      </p:sp>
      <p:sp>
        <p:nvSpPr>
          <p:cNvPr id="380" name="Google Shape;380;p33"/>
          <p:cNvSpPr txBox="1"/>
          <p:nvPr/>
        </p:nvSpPr>
        <p:spPr>
          <a:xfrm>
            <a:off x="4364950" y="2264890"/>
            <a:ext cx="1449300" cy="3693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 Documents</a:t>
            </a:r>
            <a:endParaRPr sz="1200" i="1">
              <a:latin typeface="Montserrat"/>
              <a:ea typeface="Montserrat"/>
              <a:cs typeface="Montserrat"/>
              <a:sym typeface="Montserrat"/>
            </a:endParaRPr>
          </a:p>
        </p:txBody>
      </p:sp>
      <p:sp>
        <p:nvSpPr>
          <p:cNvPr id="381" name="Google Shape;381;p33"/>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387" name="Google Shape;387;p34"/>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388" name="Google Shape;388;p34"/>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389" name="Google Shape;389;p34"/>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390" name="Google Shape;390;p34"/>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391" name="Google Shape;391;p34"/>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sp>
        <p:nvSpPr>
          <p:cNvPr id="392" name="Google Shape;392;p34"/>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sp>
        <p:nvSpPr>
          <p:cNvPr id="393" name="Google Shape;393;p34"/>
          <p:cNvSpPr/>
          <p:nvPr/>
        </p:nvSpPr>
        <p:spPr>
          <a:xfrm>
            <a:off x="5938452" y="2034700"/>
            <a:ext cx="1537800" cy="6603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4C1130"/>
                </a:solidFill>
                <a:latin typeface="Montserrat"/>
                <a:ea typeface="Montserrat"/>
                <a:cs typeface="Montserrat"/>
                <a:sym typeface="Montserrat"/>
              </a:rPr>
              <a:t>IA de conversation</a:t>
            </a:r>
            <a:endParaRPr sz="1300">
              <a:solidFill>
                <a:srgbClr val="4C1130"/>
              </a:solidFill>
              <a:latin typeface="Montserrat"/>
              <a:ea typeface="Montserrat"/>
              <a:cs typeface="Montserrat"/>
              <a:sym typeface="Montserrat"/>
            </a:endParaRPr>
          </a:p>
        </p:txBody>
      </p:sp>
      <p:cxnSp>
        <p:nvCxnSpPr>
          <p:cNvPr id="394" name="Google Shape;394;p34"/>
          <p:cNvCxnSpPr>
            <a:stCxn id="389" idx="5"/>
            <a:endCxn id="392"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395" name="Google Shape;395;p34"/>
          <p:cNvCxnSpPr>
            <a:stCxn id="392" idx="2"/>
            <a:endCxn id="389" idx="3"/>
          </p:cNvCxnSpPr>
          <p:nvPr/>
        </p:nvCxnSpPr>
        <p:spPr>
          <a:xfrm rot="10800000">
            <a:off x="4379352" y="3761688"/>
            <a:ext cx="1025700" cy="743100"/>
          </a:xfrm>
          <a:prstGeom prst="bentConnector2">
            <a:avLst/>
          </a:prstGeom>
          <a:noFill/>
          <a:ln w="19050" cap="flat" cmpd="sng">
            <a:solidFill>
              <a:schemeClr val="dk2"/>
            </a:solidFill>
            <a:prstDash val="solid"/>
            <a:round/>
            <a:headEnd type="none" w="med" len="med"/>
            <a:tailEnd type="triangle" w="med" len="med"/>
          </a:ln>
        </p:spPr>
      </p:cxnSp>
      <p:cxnSp>
        <p:nvCxnSpPr>
          <p:cNvPr id="396" name="Google Shape;396;p34"/>
          <p:cNvCxnSpPr>
            <a:endCxn id="390"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cxnSp>
        <p:nvCxnSpPr>
          <p:cNvPr id="397" name="Google Shape;397;p34"/>
          <p:cNvCxnSpPr/>
          <p:nvPr/>
        </p:nvCxnSpPr>
        <p:spPr>
          <a:xfrm rot="10800000">
            <a:off x="6944875" y="4480500"/>
            <a:ext cx="1003200" cy="11100"/>
          </a:xfrm>
          <a:prstGeom prst="straightConnector1">
            <a:avLst/>
          </a:prstGeom>
          <a:noFill/>
          <a:ln w="19050" cap="flat" cmpd="sng">
            <a:solidFill>
              <a:schemeClr val="dk2"/>
            </a:solidFill>
            <a:prstDash val="solid"/>
            <a:round/>
            <a:headEnd type="none" w="med" len="med"/>
            <a:tailEnd type="triangle" w="med" len="med"/>
          </a:ln>
        </p:spPr>
      </p:cxnSp>
      <p:cxnSp>
        <p:nvCxnSpPr>
          <p:cNvPr id="398" name="Google Shape;398;p34"/>
          <p:cNvCxnSpPr>
            <a:stCxn id="389" idx="1"/>
            <a:endCxn id="393" idx="2"/>
          </p:cNvCxnSpPr>
          <p:nvPr/>
        </p:nvCxnSpPr>
        <p:spPr>
          <a:xfrm rot="-5400000">
            <a:off x="4749350" y="2077375"/>
            <a:ext cx="819300" cy="1559100"/>
          </a:xfrm>
          <a:prstGeom prst="bentConnector2">
            <a:avLst/>
          </a:prstGeom>
          <a:noFill/>
          <a:ln w="19050" cap="flat" cmpd="sng">
            <a:solidFill>
              <a:schemeClr val="dk2"/>
            </a:solidFill>
            <a:prstDash val="solid"/>
            <a:round/>
            <a:headEnd type="none" w="med" len="med"/>
            <a:tailEnd type="triangle" w="med" len="med"/>
          </a:ln>
        </p:spPr>
      </p:cxnSp>
      <p:cxnSp>
        <p:nvCxnSpPr>
          <p:cNvPr id="399" name="Google Shape;399;p34"/>
          <p:cNvCxnSpPr>
            <a:stCxn id="393" idx="3"/>
            <a:endCxn id="389" idx="0"/>
          </p:cNvCxnSpPr>
          <p:nvPr/>
        </p:nvCxnSpPr>
        <p:spPr>
          <a:xfrm rot="5400000">
            <a:off x="5381465" y="1858150"/>
            <a:ext cx="406500" cy="2080200"/>
          </a:xfrm>
          <a:prstGeom prst="bentConnector3">
            <a:avLst>
              <a:gd name="adj1" fmla="val 50000"/>
            </a:avLst>
          </a:prstGeom>
          <a:noFill/>
          <a:ln w="19050" cap="flat" cmpd="sng">
            <a:solidFill>
              <a:schemeClr val="dk2"/>
            </a:solidFill>
            <a:prstDash val="solid"/>
            <a:round/>
            <a:headEnd type="none" w="med" len="med"/>
            <a:tailEnd type="triangle" w="med" len="med"/>
          </a:ln>
        </p:spPr>
      </p:cxnSp>
      <p:sp>
        <p:nvSpPr>
          <p:cNvPr id="400" name="Google Shape;400;p34"/>
          <p:cNvSpPr/>
          <p:nvPr/>
        </p:nvSpPr>
        <p:spPr>
          <a:xfrm>
            <a:off x="3868825" y="4070395"/>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4"/>
          <p:cNvSpPr/>
          <p:nvPr/>
        </p:nvSpPr>
        <p:spPr>
          <a:xfrm>
            <a:off x="3935025" y="41458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4"/>
          <p:cNvSpPr/>
          <p:nvPr/>
        </p:nvSpPr>
        <p:spPr>
          <a:xfrm>
            <a:off x="4000800" y="42220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4"/>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404" name="Google Shape;404;p34"/>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405" name="Google Shape;405;p34"/>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406" name="Google Shape;406;p34"/>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407" name="Google Shape;407;p34"/>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408" name="Google Shape;408;p34"/>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409" name="Google Shape;409;p34"/>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410" name="Google Shape;410;p34"/>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411" name="Google Shape;411;p34"/>
          <p:cNvSpPr txBox="1"/>
          <p:nvPr/>
        </p:nvSpPr>
        <p:spPr>
          <a:xfrm>
            <a:off x="6933580" y="4539805"/>
            <a:ext cx="1003800" cy="169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100" i="1">
                <a:latin typeface="Montserrat"/>
                <a:ea typeface="Montserrat"/>
                <a:cs typeface="Montserrat"/>
                <a:sym typeface="Montserrat"/>
              </a:rPr>
              <a:t>Abracadabra</a:t>
            </a:r>
            <a:endParaRPr sz="1100" i="1">
              <a:latin typeface="Montserrat"/>
              <a:ea typeface="Montserrat"/>
              <a:cs typeface="Montserrat"/>
              <a:sym typeface="Montserrat"/>
            </a:endParaRPr>
          </a:p>
        </p:txBody>
      </p:sp>
      <p:sp>
        <p:nvSpPr>
          <p:cNvPr id="412" name="Google Shape;412;p34"/>
          <p:cNvSpPr txBox="1"/>
          <p:nvPr/>
        </p:nvSpPr>
        <p:spPr>
          <a:xfrm>
            <a:off x="3755350" y="4561975"/>
            <a:ext cx="920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Documents</a:t>
            </a:r>
            <a:endParaRPr sz="1200" i="1">
              <a:latin typeface="Montserrat"/>
              <a:ea typeface="Montserrat"/>
              <a:cs typeface="Montserrat"/>
              <a:sym typeface="Montserrat"/>
            </a:endParaRPr>
          </a:p>
        </p:txBody>
      </p:sp>
      <p:sp>
        <p:nvSpPr>
          <p:cNvPr id="413" name="Google Shape;413;p34"/>
          <p:cNvSpPr txBox="1"/>
          <p:nvPr/>
        </p:nvSpPr>
        <p:spPr>
          <a:xfrm>
            <a:off x="4364950" y="2264890"/>
            <a:ext cx="1449300" cy="3693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 Documents</a:t>
            </a:r>
            <a:endParaRPr sz="1200" i="1">
              <a:latin typeface="Montserrat"/>
              <a:ea typeface="Montserrat"/>
              <a:cs typeface="Montserrat"/>
              <a:sym typeface="Montserrat"/>
            </a:endParaRPr>
          </a:p>
        </p:txBody>
      </p:sp>
      <p:sp>
        <p:nvSpPr>
          <p:cNvPr id="414" name="Google Shape;414;p34"/>
          <p:cNvSpPr txBox="1"/>
          <p:nvPr/>
        </p:nvSpPr>
        <p:spPr>
          <a:xfrm>
            <a:off x="5348624" y="2911475"/>
            <a:ext cx="7218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
        <p:nvSpPr>
          <p:cNvPr id="415" name="Google Shape;415;p34"/>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5"/>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Intégrer ChatGPT à nos outils</a:t>
            </a:r>
            <a:endParaRPr/>
          </a:p>
        </p:txBody>
      </p:sp>
      <p:sp>
        <p:nvSpPr>
          <p:cNvPr id="421" name="Google Shape;421;p35"/>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Nos applications demain ?</a:t>
            </a:r>
            <a:endParaRPr/>
          </a:p>
        </p:txBody>
      </p:sp>
      <p:sp>
        <p:nvSpPr>
          <p:cNvPr id="422" name="Google Shape;422;p35"/>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423" name="Google Shape;423;p35"/>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424" name="Google Shape;424;p35"/>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425" name="Google Shape;425;p35"/>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426" name="Google Shape;426;p35"/>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cxnSp>
        <p:nvCxnSpPr>
          <p:cNvPr id="427" name="Google Shape;427;p35"/>
          <p:cNvCxnSpPr/>
          <p:nvPr/>
        </p:nvCxnSpPr>
        <p:spPr>
          <a:xfrm flipH="1">
            <a:off x="2045110" y="3572219"/>
            <a:ext cx="1749000" cy="3300"/>
          </a:xfrm>
          <a:prstGeom prst="straightConnector1">
            <a:avLst/>
          </a:prstGeom>
          <a:noFill/>
          <a:ln w="19050" cap="flat" cmpd="sng">
            <a:solidFill>
              <a:schemeClr val="dk2"/>
            </a:solidFill>
            <a:prstDash val="solid"/>
            <a:round/>
            <a:headEnd type="none" w="med" len="med"/>
            <a:tailEnd type="triangle" w="med" len="med"/>
          </a:ln>
        </p:spPr>
      </p:cxnSp>
      <p:sp>
        <p:nvSpPr>
          <p:cNvPr id="428" name="Google Shape;428;p35"/>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429" name="Google Shape;429;p35"/>
          <p:cNvSpPr txBox="1"/>
          <p:nvPr/>
        </p:nvSpPr>
        <p:spPr>
          <a:xfrm>
            <a:off x="2508122" y="3597275"/>
            <a:ext cx="8613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
        <p:nvSpPr>
          <p:cNvPr id="430" name="Google Shape;430;p35"/>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sp>
        <p:nvSpPr>
          <p:cNvPr id="431" name="Google Shape;431;p35"/>
          <p:cNvSpPr/>
          <p:nvPr/>
        </p:nvSpPr>
        <p:spPr>
          <a:xfrm>
            <a:off x="5938452" y="2034700"/>
            <a:ext cx="1537800" cy="6603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4C1130"/>
                </a:solidFill>
                <a:latin typeface="Montserrat"/>
                <a:ea typeface="Montserrat"/>
                <a:cs typeface="Montserrat"/>
                <a:sym typeface="Montserrat"/>
              </a:rPr>
              <a:t>IA de conversation</a:t>
            </a:r>
            <a:endParaRPr sz="1300">
              <a:solidFill>
                <a:srgbClr val="4C1130"/>
              </a:solidFill>
              <a:latin typeface="Montserrat"/>
              <a:ea typeface="Montserrat"/>
              <a:cs typeface="Montserrat"/>
              <a:sym typeface="Montserrat"/>
            </a:endParaRPr>
          </a:p>
        </p:txBody>
      </p:sp>
      <p:cxnSp>
        <p:nvCxnSpPr>
          <p:cNvPr id="432" name="Google Shape;432;p35"/>
          <p:cNvCxnSpPr>
            <a:stCxn id="424" idx="5"/>
            <a:endCxn id="430"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433" name="Google Shape;433;p35"/>
          <p:cNvCxnSpPr>
            <a:stCxn id="430" idx="2"/>
            <a:endCxn id="424" idx="3"/>
          </p:cNvCxnSpPr>
          <p:nvPr/>
        </p:nvCxnSpPr>
        <p:spPr>
          <a:xfrm rot="10800000">
            <a:off x="4379352" y="3761688"/>
            <a:ext cx="1025700" cy="743100"/>
          </a:xfrm>
          <a:prstGeom prst="bentConnector2">
            <a:avLst/>
          </a:prstGeom>
          <a:noFill/>
          <a:ln w="19050" cap="flat" cmpd="sng">
            <a:solidFill>
              <a:schemeClr val="dk2"/>
            </a:solidFill>
            <a:prstDash val="solid"/>
            <a:round/>
            <a:headEnd type="none" w="med" len="med"/>
            <a:tailEnd type="triangle" w="med" len="med"/>
          </a:ln>
        </p:spPr>
      </p:cxnSp>
      <p:sp>
        <p:nvSpPr>
          <p:cNvPr id="434" name="Google Shape;434;p35"/>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cxnSp>
        <p:nvCxnSpPr>
          <p:cNvPr id="435" name="Google Shape;435;p35"/>
          <p:cNvCxnSpPr>
            <a:endCxn id="425"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cxnSp>
        <p:nvCxnSpPr>
          <p:cNvPr id="436" name="Google Shape;436;p35"/>
          <p:cNvCxnSpPr/>
          <p:nvPr/>
        </p:nvCxnSpPr>
        <p:spPr>
          <a:xfrm rot="10800000">
            <a:off x="6944875" y="4480500"/>
            <a:ext cx="1003200" cy="11100"/>
          </a:xfrm>
          <a:prstGeom prst="straightConnector1">
            <a:avLst/>
          </a:prstGeom>
          <a:noFill/>
          <a:ln w="19050" cap="flat" cmpd="sng">
            <a:solidFill>
              <a:schemeClr val="dk2"/>
            </a:solidFill>
            <a:prstDash val="solid"/>
            <a:round/>
            <a:headEnd type="none" w="med" len="med"/>
            <a:tailEnd type="triangle" w="med" len="med"/>
          </a:ln>
        </p:spPr>
      </p:cxnSp>
      <p:sp>
        <p:nvSpPr>
          <p:cNvPr id="437" name="Google Shape;437;p35"/>
          <p:cNvSpPr txBox="1"/>
          <p:nvPr/>
        </p:nvSpPr>
        <p:spPr>
          <a:xfrm>
            <a:off x="6933580" y="4539805"/>
            <a:ext cx="1003800" cy="169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100" i="1">
                <a:latin typeface="Montserrat"/>
                <a:ea typeface="Montserrat"/>
                <a:cs typeface="Montserrat"/>
                <a:sym typeface="Montserrat"/>
              </a:rPr>
              <a:t>Abracadabra</a:t>
            </a:r>
            <a:endParaRPr sz="1100" i="1">
              <a:latin typeface="Montserrat"/>
              <a:ea typeface="Montserrat"/>
              <a:cs typeface="Montserrat"/>
              <a:sym typeface="Montserrat"/>
            </a:endParaRPr>
          </a:p>
        </p:txBody>
      </p:sp>
      <p:cxnSp>
        <p:nvCxnSpPr>
          <p:cNvPr id="438" name="Google Shape;438;p35"/>
          <p:cNvCxnSpPr>
            <a:stCxn id="424" idx="1"/>
            <a:endCxn id="431" idx="2"/>
          </p:cNvCxnSpPr>
          <p:nvPr/>
        </p:nvCxnSpPr>
        <p:spPr>
          <a:xfrm rot="-5400000">
            <a:off x="4749350" y="2077375"/>
            <a:ext cx="819300" cy="1559100"/>
          </a:xfrm>
          <a:prstGeom prst="bentConnector2">
            <a:avLst/>
          </a:prstGeom>
          <a:noFill/>
          <a:ln w="19050" cap="flat" cmpd="sng">
            <a:solidFill>
              <a:schemeClr val="dk2"/>
            </a:solidFill>
            <a:prstDash val="solid"/>
            <a:round/>
            <a:headEnd type="none" w="med" len="med"/>
            <a:tailEnd type="triangle" w="med" len="med"/>
          </a:ln>
        </p:spPr>
      </p:cxnSp>
      <p:cxnSp>
        <p:nvCxnSpPr>
          <p:cNvPr id="439" name="Google Shape;439;p35"/>
          <p:cNvCxnSpPr>
            <a:stCxn id="431" idx="3"/>
            <a:endCxn id="424" idx="0"/>
          </p:cNvCxnSpPr>
          <p:nvPr/>
        </p:nvCxnSpPr>
        <p:spPr>
          <a:xfrm rot="5400000">
            <a:off x="5381465" y="1858150"/>
            <a:ext cx="406500" cy="2080200"/>
          </a:xfrm>
          <a:prstGeom prst="bentConnector3">
            <a:avLst>
              <a:gd name="adj1" fmla="val 50000"/>
            </a:avLst>
          </a:prstGeom>
          <a:noFill/>
          <a:ln w="19050" cap="flat" cmpd="sng">
            <a:solidFill>
              <a:schemeClr val="dk2"/>
            </a:solidFill>
            <a:prstDash val="solid"/>
            <a:round/>
            <a:headEnd type="none" w="med" len="med"/>
            <a:tailEnd type="triangle" w="med" len="med"/>
          </a:ln>
        </p:spPr>
      </p:cxnSp>
      <p:sp>
        <p:nvSpPr>
          <p:cNvPr id="440" name="Google Shape;440;p35"/>
          <p:cNvSpPr txBox="1"/>
          <p:nvPr/>
        </p:nvSpPr>
        <p:spPr>
          <a:xfrm>
            <a:off x="3755350" y="4561975"/>
            <a:ext cx="920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Documents</a:t>
            </a:r>
            <a:endParaRPr sz="1200" i="1">
              <a:latin typeface="Montserrat"/>
              <a:ea typeface="Montserrat"/>
              <a:cs typeface="Montserrat"/>
              <a:sym typeface="Montserrat"/>
            </a:endParaRPr>
          </a:p>
        </p:txBody>
      </p:sp>
      <p:sp>
        <p:nvSpPr>
          <p:cNvPr id="441" name="Google Shape;441;p35"/>
          <p:cNvSpPr/>
          <p:nvPr/>
        </p:nvSpPr>
        <p:spPr>
          <a:xfrm>
            <a:off x="3868825" y="4070395"/>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5"/>
          <p:cNvSpPr/>
          <p:nvPr/>
        </p:nvSpPr>
        <p:spPr>
          <a:xfrm>
            <a:off x="3935025" y="41458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5"/>
          <p:cNvSpPr/>
          <p:nvPr/>
        </p:nvSpPr>
        <p:spPr>
          <a:xfrm>
            <a:off x="4000800" y="42220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5"/>
          <p:cNvSpPr txBox="1"/>
          <p:nvPr/>
        </p:nvSpPr>
        <p:spPr>
          <a:xfrm>
            <a:off x="4364950" y="2264890"/>
            <a:ext cx="1449300" cy="3693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 Documents</a:t>
            </a:r>
            <a:endParaRPr sz="1200" i="1">
              <a:latin typeface="Montserrat"/>
              <a:ea typeface="Montserrat"/>
              <a:cs typeface="Montserrat"/>
              <a:sym typeface="Montserrat"/>
            </a:endParaRPr>
          </a:p>
        </p:txBody>
      </p:sp>
      <p:sp>
        <p:nvSpPr>
          <p:cNvPr id="445" name="Google Shape;445;p35"/>
          <p:cNvSpPr txBox="1"/>
          <p:nvPr/>
        </p:nvSpPr>
        <p:spPr>
          <a:xfrm>
            <a:off x="5348624" y="2911475"/>
            <a:ext cx="7218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
        <p:nvSpPr>
          <p:cNvPr id="446" name="Google Shape;446;p35"/>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447" name="Google Shape;447;p35"/>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448" name="Google Shape;448;p35"/>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449" name="Google Shape;449;p35"/>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450" name="Google Shape;450;p35"/>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451" name="Google Shape;451;p35"/>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452" name="Google Shape;452;p35"/>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L’IA conversationnelle open source</a:t>
            </a:r>
            <a:endParaRPr/>
          </a:p>
        </p:txBody>
      </p:sp>
      <p:sp>
        <p:nvSpPr>
          <p:cNvPr id="458" name="Google Shape;458;p36"/>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Utiliser des modèles d’IA locaux</a:t>
            </a:r>
            <a:endParaRPr/>
          </a:p>
        </p:txBody>
      </p:sp>
      <p:sp>
        <p:nvSpPr>
          <p:cNvPr id="459" name="Google Shape;459;p36"/>
          <p:cNvSpPr txBox="1">
            <a:spLocks noGrp="1"/>
          </p:cNvSpPr>
          <p:nvPr>
            <p:ph type="body" idx="2"/>
          </p:nvPr>
        </p:nvSpPr>
        <p:spPr>
          <a:xfrm>
            <a:off x="158850" y="2370475"/>
            <a:ext cx="8826300" cy="2339700"/>
          </a:xfrm>
          <a:prstGeom prst="rect">
            <a:avLst/>
          </a:prstGeom>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000091"/>
              </a:buClr>
              <a:buSzPts val="1400"/>
              <a:buChar char="●"/>
            </a:pPr>
            <a:r>
              <a:rPr lang="fr"/>
              <a:t>Le modèle </a:t>
            </a:r>
            <a:r>
              <a:rPr lang="fr">
                <a:solidFill>
                  <a:srgbClr val="000091"/>
                </a:solidFill>
                <a:latin typeface="Montserrat Medium"/>
                <a:ea typeface="Montserrat Medium"/>
                <a:cs typeface="Montserrat Medium"/>
                <a:sym typeface="Montserrat Medium"/>
              </a:rPr>
              <a:t>Llama</a:t>
            </a:r>
            <a:r>
              <a:rPr lang="fr"/>
              <a:t> publié par Facebook et ses dérivés</a:t>
            </a:r>
            <a:endParaRPr/>
          </a:p>
          <a:p>
            <a:pPr marL="0" lvl="0" indent="0" algn="l" rtl="0">
              <a:lnSpc>
                <a:spcPct val="150000"/>
              </a:lnSpc>
              <a:spcBef>
                <a:spcPts val="0"/>
              </a:spcBef>
              <a:spcAft>
                <a:spcPts val="0"/>
              </a:spcAft>
              <a:buNone/>
            </a:pPr>
            <a:endParaRPr/>
          </a:p>
          <a:p>
            <a:pPr marL="457200" marR="0" lvl="0" indent="-317500" algn="l" rtl="0">
              <a:lnSpc>
                <a:spcPct val="150000"/>
              </a:lnSpc>
              <a:spcBef>
                <a:spcPts val="0"/>
              </a:spcBef>
              <a:spcAft>
                <a:spcPts val="0"/>
              </a:spcAft>
              <a:buClr>
                <a:srgbClr val="000091"/>
              </a:buClr>
              <a:buSzPts val="1400"/>
              <a:buChar char="●"/>
            </a:pPr>
            <a:r>
              <a:rPr lang="fr">
                <a:solidFill>
                  <a:srgbClr val="000091"/>
                </a:solidFill>
                <a:latin typeface="Montserrat SemiBold"/>
                <a:ea typeface="Montserrat SemiBold"/>
                <a:cs typeface="Montserrat SemiBold"/>
                <a:sym typeface="Montserrat SemiBold"/>
              </a:rPr>
              <a:t>HugginFace</a:t>
            </a:r>
            <a:r>
              <a:rPr lang="fr"/>
              <a:t> : </a:t>
            </a:r>
            <a:r>
              <a:rPr lang="fr" u="sng">
                <a:solidFill>
                  <a:schemeClr val="hlink"/>
                </a:solidFill>
                <a:hlinkClick r:id="rId3"/>
              </a:rPr>
              <a:t>https://huggingface.co/</a:t>
            </a:r>
            <a:endParaRPr/>
          </a:p>
          <a:p>
            <a:pPr marL="0" lvl="0" indent="0" algn="l" rtl="0">
              <a:lnSpc>
                <a:spcPct val="150000"/>
              </a:lnSpc>
              <a:spcBef>
                <a:spcPts val="0"/>
              </a:spcBef>
              <a:spcAft>
                <a:spcPts val="0"/>
              </a:spcAft>
              <a:buNone/>
            </a:pPr>
            <a:endParaRPr/>
          </a:p>
          <a:p>
            <a:pPr marL="457200" marR="0" lvl="0" indent="-317500" algn="l" rtl="0">
              <a:lnSpc>
                <a:spcPct val="150000"/>
              </a:lnSpc>
              <a:spcBef>
                <a:spcPts val="0"/>
              </a:spcBef>
              <a:spcAft>
                <a:spcPts val="0"/>
              </a:spcAft>
              <a:buClr>
                <a:srgbClr val="000091"/>
              </a:buClr>
              <a:buSzPts val="1400"/>
              <a:buChar char="●"/>
            </a:pPr>
            <a:r>
              <a:rPr lang="fr">
                <a:solidFill>
                  <a:srgbClr val="000091"/>
                </a:solidFill>
                <a:latin typeface="Montserrat SemiBold"/>
                <a:ea typeface="Montserrat SemiBold"/>
                <a:cs typeface="Montserrat SemiBold"/>
                <a:sym typeface="Montserrat SemiBold"/>
              </a:rPr>
              <a:t>Llama</a:t>
            </a:r>
            <a:r>
              <a:rPr lang="fr">
                <a:latin typeface="Montserrat SemiBold"/>
                <a:ea typeface="Montserrat SemiBold"/>
                <a:cs typeface="Montserrat SemiBold"/>
                <a:sym typeface="Montserrat SemiBold"/>
              </a:rPr>
              <a:t>.</a:t>
            </a:r>
            <a:r>
              <a:rPr lang="fr">
                <a:solidFill>
                  <a:srgbClr val="000091"/>
                </a:solidFill>
                <a:latin typeface="Montserrat SemiBold"/>
                <a:ea typeface="Montserrat SemiBold"/>
                <a:cs typeface="Montserrat SemiBold"/>
                <a:sym typeface="Montserrat SemiBold"/>
              </a:rPr>
              <a:t>cpp</a:t>
            </a:r>
            <a:r>
              <a:rPr lang="fr"/>
              <a:t> : </a:t>
            </a:r>
            <a:r>
              <a:rPr lang="fr" u="sng">
                <a:solidFill>
                  <a:schemeClr val="hlink"/>
                </a:solidFill>
                <a:hlinkClick r:id="rId4"/>
              </a:rPr>
              <a:t>https://github.com/ggerganov/llama.cpp</a:t>
            </a:r>
            <a:endParaRPr/>
          </a:p>
          <a:p>
            <a:pPr marL="0" lvl="0" indent="0" algn="l" rtl="0">
              <a:lnSpc>
                <a:spcPct val="150000"/>
              </a:lnSpc>
              <a:spcBef>
                <a:spcPts val="0"/>
              </a:spcBef>
              <a:spcAft>
                <a:spcPts val="0"/>
              </a:spcAft>
              <a:buNone/>
            </a:pPr>
            <a:endParaRPr/>
          </a:p>
          <a:p>
            <a:pPr marL="457200" marR="0" lvl="0" indent="-317500" algn="l" rtl="0">
              <a:lnSpc>
                <a:spcPct val="150000"/>
              </a:lnSpc>
              <a:spcBef>
                <a:spcPts val="0"/>
              </a:spcBef>
              <a:spcAft>
                <a:spcPts val="0"/>
              </a:spcAft>
              <a:buClr>
                <a:srgbClr val="000091"/>
              </a:buClr>
              <a:buSzPts val="1400"/>
              <a:buChar char="●"/>
            </a:pPr>
            <a:r>
              <a:rPr lang="fr">
                <a:solidFill>
                  <a:srgbClr val="000091"/>
                </a:solidFill>
                <a:latin typeface="Montserrat SemiBold"/>
                <a:ea typeface="Montserrat SemiBold"/>
                <a:cs typeface="Montserrat SemiBold"/>
                <a:sym typeface="Montserrat SemiBold"/>
              </a:rPr>
              <a:t>Llama</a:t>
            </a:r>
            <a:r>
              <a:rPr lang="fr">
                <a:latin typeface="Montserrat SemiBold"/>
                <a:ea typeface="Montserrat SemiBold"/>
                <a:cs typeface="Montserrat SemiBold"/>
                <a:sym typeface="Montserrat SemiBold"/>
              </a:rPr>
              <a:t>-</a:t>
            </a:r>
            <a:r>
              <a:rPr lang="fr">
                <a:solidFill>
                  <a:srgbClr val="000091"/>
                </a:solidFill>
                <a:latin typeface="Montserrat SemiBold"/>
                <a:ea typeface="Montserrat SemiBold"/>
                <a:cs typeface="Montserrat SemiBold"/>
                <a:sym typeface="Montserrat SemiBold"/>
              </a:rPr>
              <a:t>node</a:t>
            </a:r>
            <a:r>
              <a:rPr lang="fr"/>
              <a:t> : </a:t>
            </a:r>
            <a:r>
              <a:rPr lang="fr" u="sng">
                <a:solidFill>
                  <a:schemeClr val="hlink"/>
                </a:solidFill>
                <a:hlinkClick r:id="rId5"/>
              </a:rPr>
              <a:t>https://github.com/Atome-FE/llama-node/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Sémantique</a:t>
            </a:r>
            <a:endParaRPr/>
          </a:p>
        </p:txBody>
      </p:sp>
      <p:sp>
        <p:nvSpPr>
          <p:cNvPr id="64" name="Google Shape;64;p10"/>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Définition des concepts basiques</a:t>
            </a:r>
            <a:endParaRPr/>
          </a:p>
        </p:txBody>
      </p:sp>
      <p:sp>
        <p:nvSpPr>
          <p:cNvPr id="65" name="Google Shape;65;p10"/>
          <p:cNvSpPr txBox="1">
            <a:spLocks noGrp="1"/>
          </p:cNvSpPr>
          <p:nvPr>
            <p:ph type="body" idx="2"/>
          </p:nvPr>
        </p:nvSpPr>
        <p:spPr>
          <a:xfrm>
            <a:off x="158850" y="2141875"/>
            <a:ext cx="8826300" cy="2924400"/>
          </a:xfrm>
          <a:prstGeom prst="rect">
            <a:avLst/>
          </a:prstGeom>
        </p:spPr>
        <p:txBody>
          <a:bodyPr spcFirstLastPara="1" wrap="square" lIns="91425" tIns="91425" rIns="91425" bIns="91425" anchor="t" anchorCtr="0">
            <a:spAutoFit/>
          </a:bodyPr>
          <a:lstStyle/>
          <a:p>
            <a:pPr marL="457200" lvl="0" indent="-317500" algn="l" rtl="0">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Modèle :</a:t>
            </a:r>
            <a:endParaRPr sz="1000">
              <a:solidFill>
                <a:srgbClr val="000091"/>
              </a:solidFill>
              <a:latin typeface="Montserrat SemiBold"/>
              <a:ea typeface="Montserrat SemiBold"/>
              <a:cs typeface="Montserrat SemiBold"/>
              <a:sym typeface="Montserrat SemiBold"/>
            </a:endParaRPr>
          </a:p>
          <a:p>
            <a:pPr marL="457200" lvl="0" indent="0" algn="l" rtl="0">
              <a:spcBef>
                <a:spcPts val="0"/>
              </a:spcBef>
              <a:spcAft>
                <a:spcPts val="0"/>
              </a:spcAft>
              <a:buNone/>
            </a:pPr>
            <a:endParaRPr sz="1200">
              <a:solidFill>
                <a:schemeClr val="dk1"/>
              </a:solidFill>
            </a:endParaRPr>
          </a:p>
          <a:p>
            <a:pPr marL="457200" lvl="0" indent="0" algn="l" rtl="0">
              <a:spcBef>
                <a:spcPts val="0"/>
              </a:spcBef>
              <a:spcAft>
                <a:spcPts val="0"/>
              </a:spcAft>
              <a:buNone/>
            </a:pPr>
            <a:r>
              <a:rPr lang="fr" sz="1200">
                <a:solidFill>
                  <a:srgbClr val="000091"/>
                </a:solidFill>
                <a:latin typeface="Montserrat Medium"/>
                <a:ea typeface="Montserrat Medium"/>
                <a:cs typeface="Montserrat Medium"/>
                <a:sym typeface="Montserrat Medium"/>
              </a:rPr>
              <a:t>Algorithme d'apprentissage</a:t>
            </a:r>
            <a:r>
              <a:rPr lang="fr" sz="1200">
                <a:solidFill>
                  <a:schemeClr val="dk1"/>
                </a:solidFill>
              </a:rPr>
              <a:t> automatique utilisé pour entraîner et développer les capacités de l’IA </a:t>
            </a:r>
            <a:r>
              <a:rPr lang="fr" sz="1200">
                <a:solidFill>
                  <a:srgbClr val="000091"/>
                </a:solidFill>
                <a:latin typeface="Montserrat Medium"/>
                <a:ea typeface="Montserrat Medium"/>
                <a:cs typeface="Montserrat Medium"/>
                <a:sym typeface="Montserrat Medium"/>
              </a:rPr>
              <a:t>au traitement du langage naturel</a:t>
            </a:r>
            <a:r>
              <a:rPr lang="fr" sz="1200">
                <a:solidFill>
                  <a:schemeClr val="dk1"/>
                </a:solidFill>
              </a:rPr>
              <a:t>.</a:t>
            </a:r>
            <a:endParaRPr sz="1200"/>
          </a:p>
          <a:p>
            <a:pPr marL="0" lvl="0" indent="0" algn="l" rtl="0">
              <a:spcBef>
                <a:spcPts val="0"/>
              </a:spcBef>
              <a:spcAft>
                <a:spcPts val="0"/>
              </a:spcAft>
              <a:buNone/>
            </a:pPr>
            <a:endParaRPr/>
          </a:p>
          <a:p>
            <a:pPr marL="457200" lvl="0" indent="-317500" algn="l" rtl="0">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Prompt :</a:t>
            </a:r>
            <a:endParaRPr>
              <a:solidFill>
                <a:srgbClr val="000091"/>
              </a:solidFill>
              <a:latin typeface="Montserrat SemiBold"/>
              <a:ea typeface="Montserrat SemiBold"/>
              <a:cs typeface="Montserrat SemiBold"/>
              <a:sym typeface="Montserrat SemiBold"/>
            </a:endParaRPr>
          </a:p>
          <a:p>
            <a:pPr marL="457200" lvl="0" indent="0" algn="l" rtl="0">
              <a:spcBef>
                <a:spcPts val="0"/>
              </a:spcBef>
              <a:spcAft>
                <a:spcPts val="0"/>
              </a:spcAft>
              <a:buNone/>
            </a:pPr>
            <a:endParaRPr sz="1200"/>
          </a:p>
          <a:p>
            <a:pPr marL="457200" lvl="0" indent="0" algn="l" rtl="0">
              <a:spcBef>
                <a:spcPts val="0"/>
              </a:spcBef>
              <a:spcAft>
                <a:spcPts val="0"/>
              </a:spcAft>
              <a:buNone/>
            </a:pPr>
            <a:r>
              <a:rPr lang="fr" sz="1200"/>
              <a:t>Le prompt est la </a:t>
            </a:r>
            <a:r>
              <a:rPr lang="fr" sz="1200">
                <a:solidFill>
                  <a:srgbClr val="000091"/>
                </a:solidFill>
                <a:latin typeface="Montserrat Medium"/>
                <a:ea typeface="Montserrat Medium"/>
                <a:cs typeface="Montserrat Medium"/>
                <a:sym typeface="Montserrat Medium"/>
              </a:rPr>
              <a:t>première partie d'une question ou d'une déclaration</a:t>
            </a:r>
            <a:r>
              <a:rPr lang="fr" sz="1200"/>
              <a:t> qui est soumise à ChatGPT pour obtenir une réponse.</a:t>
            </a:r>
            <a:endParaRPr sz="1200"/>
          </a:p>
          <a:p>
            <a:pPr marL="0" lvl="0" indent="0" algn="l" rtl="0">
              <a:spcBef>
                <a:spcPts val="0"/>
              </a:spcBef>
              <a:spcAft>
                <a:spcPts val="0"/>
              </a:spcAft>
              <a:buNone/>
            </a:pPr>
            <a:endParaRPr/>
          </a:p>
          <a:p>
            <a:pPr marL="457200" lvl="0" indent="-317500" algn="l" rtl="0">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Conversation :</a:t>
            </a:r>
            <a:endParaRPr>
              <a:solidFill>
                <a:srgbClr val="000091"/>
              </a:solidFill>
              <a:latin typeface="Montserrat SemiBold"/>
              <a:ea typeface="Montserrat SemiBold"/>
              <a:cs typeface="Montserrat SemiBold"/>
              <a:sym typeface="Montserrat SemiBold"/>
            </a:endParaRPr>
          </a:p>
          <a:p>
            <a:pPr marL="457200" lvl="0" indent="0" algn="l" rtl="0">
              <a:spcBef>
                <a:spcPts val="0"/>
              </a:spcBef>
              <a:spcAft>
                <a:spcPts val="0"/>
              </a:spcAft>
              <a:buNone/>
            </a:pPr>
            <a:endParaRPr sz="1200">
              <a:solidFill>
                <a:schemeClr val="dk1"/>
              </a:solidFill>
            </a:endParaRPr>
          </a:p>
          <a:p>
            <a:pPr marL="457200" lvl="0" indent="0" algn="l" rtl="0">
              <a:spcBef>
                <a:spcPts val="0"/>
              </a:spcBef>
              <a:spcAft>
                <a:spcPts val="0"/>
              </a:spcAft>
              <a:buNone/>
            </a:pPr>
            <a:r>
              <a:rPr lang="fr" sz="1200">
                <a:solidFill>
                  <a:srgbClr val="000091"/>
                </a:solidFill>
                <a:latin typeface="Montserrat Medium"/>
                <a:ea typeface="Montserrat Medium"/>
                <a:cs typeface="Montserrat Medium"/>
                <a:sym typeface="Montserrat Medium"/>
              </a:rPr>
              <a:t>Échange de messages entre l’utilisateur et ChatGPT</a:t>
            </a:r>
            <a:r>
              <a:rPr lang="fr" sz="1200">
                <a:solidFill>
                  <a:schemeClr val="dk1"/>
                </a:solidFill>
              </a:rPr>
              <a:t>, où chaque message est traité par ChatGPT </a:t>
            </a:r>
            <a:r>
              <a:rPr lang="fr" sz="1200">
                <a:solidFill>
                  <a:srgbClr val="000091"/>
                </a:solidFill>
                <a:latin typeface="Montserrat Medium"/>
                <a:ea typeface="Montserrat Medium"/>
                <a:cs typeface="Montserrat Medium"/>
                <a:sym typeface="Montserrat Medium"/>
              </a:rPr>
              <a:t>en prenant en compte l'ensemble de l'historique de la conversation</a:t>
            </a:r>
            <a:r>
              <a:rPr lang="fr" sz="1200">
                <a:solidFill>
                  <a:schemeClr val="dk1"/>
                </a:solidFill>
              </a:rPr>
              <a:t>.</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37"/>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Développer avec l’IA</a:t>
            </a:r>
            <a:endParaRPr/>
          </a:p>
        </p:txBody>
      </p:sp>
      <p:sp>
        <p:nvSpPr>
          <p:cNvPr id="465" name="Google Shape;465;p37"/>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Des boîtes à outils déjà opérationnelles</a:t>
            </a:r>
            <a:endParaRPr/>
          </a:p>
        </p:txBody>
      </p:sp>
      <p:sp>
        <p:nvSpPr>
          <p:cNvPr id="466" name="Google Shape;466;p37"/>
          <p:cNvSpPr txBox="1">
            <a:spLocks noGrp="1"/>
          </p:cNvSpPr>
          <p:nvPr>
            <p:ph type="body" idx="2"/>
          </p:nvPr>
        </p:nvSpPr>
        <p:spPr>
          <a:xfrm>
            <a:off x="158850" y="2751475"/>
            <a:ext cx="8826300" cy="1477297"/>
          </a:xfrm>
          <a:prstGeom prst="rect">
            <a:avLst/>
          </a:prstGeom>
        </p:spPr>
        <p:txBody>
          <a:bodyPr spcFirstLastPara="1" wrap="square" lIns="91425" tIns="91425" rIns="91425" bIns="91425" anchor="t" anchorCtr="0">
            <a:spAutoFit/>
          </a:bodyPr>
          <a:lstStyle/>
          <a:p>
            <a:pPr marL="457200" marR="0" lvl="0" indent="-317500" algn="l" rtl="0">
              <a:lnSpc>
                <a:spcPct val="150000"/>
              </a:lnSpc>
              <a:spcBef>
                <a:spcPts val="0"/>
              </a:spcBef>
              <a:spcAft>
                <a:spcPts val="0"/>
              </a:spcAft>
              <a:buClr>
                <a:srgbClr val="000091"/>
              </a:buClr>
              <a:buSzPts val="1400"/>
              <a:buChar char="●"/>
            </a:pPr>
            <a:r>
              <a:rPr lang="fr" dirty="0" err="1">
                <a:solidFill>
                  <a:srgbClr val="000091"/>
                </a:solidFill>
                <a:latin typeface="Montserrat SemiBold"/>
                <a:ea typeface="Montserrat SemiBold"/>
                <a:cs typeface="Montserrat SemiBold"/>
                <a:sym typeface="Montserrat SemiBold"/>
              </a:rPr>
              <a:t>LangChain</a:t>
            </a:r>
            <a:r>
              <a:rPr lang="fr" dirty="0"/>
              <a:t> : </a:t>
            </a:r>
            <a:r>
              <a:rPr lang="fr" u="sng" dirty="0">
                <a:solidFill>
                  <a:schemeClr val="hlink"/>
                </a:solidFill>
                <a:hlinkClick r:id="rId3"/>
              </a:rPr>
              <a:t>https://github.com/hwchase17/langchain</a:t>
            </a:r>
            <a:endParaRPr dirty="0"/>
          </a:p>
          <a:p>
            <a:pPr marL="0" marR="0" lvl="0" indent="0" algn="l" rtl="0">
              <a:lnSpc>
                <a:spcPct val="150000"/>
              </a:lnSpc>
              <a:spcBef>
                <a:spcPts val="0"/>
              </a:spcBef>
              <a:spcAft>
                <a:spcPts val="0"/>
              </a:spcAft>
              <a:buNone/>
            </a:pPr>
            <a:r>
              <a:rPr lang="fr" dirty="0">
                <a:solidFill>
                  <a:srgbClr val="000091"/>
                </a:solidFill>
                <a:latin typeface="Montserrat Medium"/>
                <a:ea typeface="Montserrat Medium"/>
                <a:cs typeface="Montserrat Medium"/>
                <a:sym typeface="Montserrat Medium"/>
              </a:rPr>
              <a:t>          Les Tools (outils)</a:t>
            </a:r>
            <a:r>
              <a:rPr lang="fr" dirty="0"/>
              <a:t> : </a:t>
            </a:r>
            <a:r>
              <a:rPr lang="fr" u="sng" dirty="0">
                <a:solidFill>
                  <a:schemeClr val="hlink"/>
                </a:solidFill>
                <a:hlinkClick r:id="rId4"/>
              </a:rPr>
              <a:t>https://python.langchain.com/en/latest/modules/agents/tools.html</a:t>
            </a:r>
            <a:endParaRPr dirty="0"/>
          </a:p>
          <a:p>
            <a:pPr marL="0" marR="0" lvl="0" indent="0" algn="l" rtl="0">
              <a:lnSpc>
                <a:spcPct val="150000"/>
              </a:lnSpc>
              <a:spcBef>
                <a:spcPts val="0"/>
              </a:spcBef>
              <a:spcAft>
                <a:spcPts val="0"/>
              </a:spcAft>
              <a:buNone/>
            </a:pPr>
            <a:endParaRPr dirty="0"/>
          </a:p>
          <a:p>
            <a:pPr marL="457200" marR="0" lvl="0" indent="-317500" algn="l" rtl="0">
              <a:lnSpc>
                <a:spcPct val="150000"/>
              </a:lnSpc>
              <a:spcBef>
                <a:spcPts val="0"/>
              </a:spcBef>
              <a:spcAft>
                <a:spcPts val="0"/>
              </a:spcAft>
              <a:buClr>
                <a:srgbClr val="000091"/>
              </a:buClr>
              <a:buSzPts val="1400"/>
              <a:buChar char="●"/>
            </a:pPr>
            <a:r>
              <a:rPr lang="fr" dirty="0" err="1">
                <a:solidFill>
                  <a:srgbClr val="000091"/>
                </a:solidFill>
                <a:latin typeface="Montserrat SemiBold"/>
                <a:ea typeface="Montserrat SemiBold"/>
                <a:cs typeface="Montserrat SemiBold"/>
                <a:sym typeface="Montserrat SemiBold"/>
              </a:rPr>
              <a:t>Llama_index</a:t>
            </a:r>
            <a:r>
              <a:rPr lang="fr" dirty="0"/>
              <a:t> : </a:t>
            </a:r>
            <a:r>
              <a:rPr lang="fr" u="sng" dirty="0">
                <a:solidFill>
                  <a:schemeClr val="hlink"/>
                </a:solidFill>
                <a:hlinkClick r:id="rId5"/>
              </a:rPr>
              <a:t>https://github.com/jerryjliu/llama_index</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38"/>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Développer avec l’IA</a:t>
            </a:r>
            <a:endParaRPr/>
          </a:p>
        </p:txBody>
      </p:sp>
      <p:sp>
        <p:nvSpPr>
          <p:cNvPr id="472" name="Google Shape;472;p38"/>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Donner des outils à son IA</a:t>
            </a:r>
            <a:endParaRPr/>
          </a:p>
        </p:txBody>
      </p:sp>
      <p:sp>
        <p:nvSpPr>
          <p:cNvPr id="473" name="Google Shape;473;p38"/>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474" name="Google Shape;474;p38"/>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475" name="Google Shape;475;p38"/>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476" name="Google Shape;476;p38"/>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477" name="Google Shape;477;p38"/>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cxnSp>
        <p:nvCxnSpPr>
          <p:cNvPr id="478" name="Google Shape;478;p38"/>
          <p:cNvCxnSpPr/>
          <p:nvPr/>
        </p:nvCxnSpPr>
        <p:spPr>
          <a:xfrm flipH="1">
            <a:off x="2045110" y="3572219"/>
            <a:ext cx="1749000" cy="3300"/>
          </a:xfrm>
          <a:prstGeom prst="straightConnector1">
            <a:avLst/>
          </a:prstGeom>
          <a:noFill/>
          <a:ln w="19050" cap="flat" cmpd="sng">
            <a:solidFill>
              <a:schemeClr val="dk2"/>
            </a:solidFill>
            <a:prstDash val="solid"/>
            <a:round/>
            <a:headEnd type="none" w="med" len="med"/>
            <a:tailEnd type="triangle" w="med" len="med"/>
          </a:ln>
        </p:spPr>
      </p:cxnSp>
      <p:sp>
        <p:nvSpPr>
          <p:cNvPr id="479" name="Google Shape;479;p38"/>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480" name="Google Shape;480;p38"/>
          <p:cNvSpPr txBox="1"/>
          <p:nvPr/>
        </p:nvSpPr>
        <p:spPr>
          <a:xfrm>
            <a:off x="2508122" y="3597275"/>
            <a:ext cx="8613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
        <p:nvSpPr>
          <p:cNvPr id="481" name="Google Shape;481;p38"/>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sp>
        <p:nvSpPr>
          <p:cNvPr id="482" name="Google Shape;482;p38"/>
          <p:cNvSpPr/>
          <p:nvPr/>
        </p:nvSpPr>
        <p:spPr>
          <a:xfrm>
            <a:off x="5938452" y="2034700"/>
            <a:ext cx="1537800" cy="6603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4C1130"/>
                </a:solidFill>
                <a:latin typeface="Montserrat"/>
                <a:ea typeface="Montserrat"/>
                <a:cs typeface="Montserrat"/>
                <a:sym typeface="Montserrat"/>
              </a:rPr>
              <a:t>IA de conversation</a:t>
            </a:r>
            <a:endParaRPr sz="1300">
              <a:solidFill>
                <a:srgbClr val="4C1130"/>
              </a:solidFill>
              <a:latin typeface="Montserrat"/>
              <a:ea typeface="Montserrat"/>
              <a:cs typeface="Montserrat"/>
              <a:sym typeface="Montserrat"/>
            </a:endParaRPr>
          </a:p>
        </p:txBody>
      </p:sp>
      <p:cxnSp>
        <p:nvCxnSpPr>
          <p:cNvPr id="483" name="Google Shape;483;p38"/>
          <p:cNvCxnSpPr>
            <a:stCxn id="475" idx="5"/>
            <a:endCxn id="481"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484" name="Google Shape;484;p38"/>
          <p:cNvCxnSpPr>
            <a:stCxn id="481" idx="2"/>
            <a:endCxn id="475" idx="3"/>
          </p:cNvCxnSpPr>
          <p:nvPr/>
        </p:nvCxnSpPr>
        <p:spPr>
          <a:xfrm rot="10800000">
            <a:off x="4379352" y="3761688"/>
            <a:ext cx="1025700" cy="743100"/>
          </a:xfrm>
          <a:prstGeom prst="bentConnector2">
            <a:avLst/>
          </a:prstGeom>
          <a:noFill/>
          <a:ln w="19050" cap="flat" cmpd="sng">
            <a:solidFill>
              <a:schemeClr val="dk2"/>
            </a:solidFill>
            <a:prstDash val="solid"/>
            <a:round/>
            <a:headEnd type="none" w="med" len="med"/>
            <a:tailEnd type="triangle" w="med" len="med"/>
          </a:ln>
        </p:spPr>
      </p:cxnSp>
      <p:sp>
        <p:nvSpPr>
          <p:cNvPr id="485" name="Google Shape;485;p38"/>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cxnSp>
        <p:nvCxnSpPr>
          <p:cNvPr id="486" name="Google Shape;486;p38"/>
          <p:cNvCxnSpPr>
            <a:endCxn id="476"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cxnSp>
        <p:nvCxnSpPr>
          <p:cNvPr id="487" name="Google Shape;487;p38"/>
          <p:cNvCxnSpPr/>
          <p:nvPr/>
        </p:nvCxnSpPr>
        <p:spPr>
          <a:xfrm rot="10800000">
            <a:off x="6944875" y="4480500"/>
            <a:ext cx="1003200" cy="11100"/>
          </a:xfrm>
          <a:prstGeom prst="straightConnector1">
            <a:avLst/>
          </a:prstGeom>
          <a:noFill/>
          <a:ln w="19050" cap="flat" cmpd="sng">
            <a:solidFill>
              <a:schemeClr val="dk2"/>
            </a:solidFill>
            <a:prstDash val="solid"/>
            <a:round/>
            <a:headEnd type="none" w="med" len="med"/>
            <a:tailEnd type="triangle" w="med" len="med"/>
          </a:ln>
        </p:spPr>
      </p:cxnSp>
      <p:sp>
        <p:nvSpPr>
          <p:cNvPr id="488" name="Google Shape;488;p38"/>
          <p:cNvSpPr txBox="1"/>
          <p:nvPr/>
        </p:nvSpPr>
        <p:spPr>
          <a:xfrm>
            <a:off x="6933580" y="4539805"/>
            <a:ext cx="1003800" cy="169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100" i="1">
                <a:latin typeface="Montserrat"/>
                <a:ea typeface="Montserrat"/>
                <a:cs typeface="Montserrat"/>
                <a:sym typeface="Montserrat"/>
              </a:rPr>
              <a:t>Abracadabra</a:t>
            </a:r>
            <a:endParaRPr sz="1100" i="1">
              <a:latin typeface="Montserrat"/>
              <a:ea typeface="Montserrat"/>
              <a:cs typeface="Montserrat"/>
              <a:sym typeface="Montserrat"/>
            </a:endParaRPr>
          </a:p>
        </p:txBody>
      </p:sp>
      <p:cxnSp>
        <p:nvCxnSpPr>
          <p:cNvPr id="489" name="Google Shape;489;p38"/>
          <p:cNvCxnSpPr>
            <a:stCxn id="475" idx="1"/>
            <a:endCxn id="482" idx="2"/>
          </p:cNvCxnSpPr>
          <p:nvPr/>
        </p:nvCxnSpPr>
        <p:spPr>
          <a:xfrm rot="-5400000">
            <a:off x="4749350" y="2077375"/>
            <a:ext cx="819300" cy="1559100"/>
          </a:xfrm>
          <a:prstGeom prst="bentConnector2">
            <a:avLst/>
          </a:prstGeom>
          <a:noFill/>
          <a:ln w="19050" cap="flat" cmpd="sng">
            <a:solidFill>
              <a:schemeClr val="dk2"/>
            </a:solidFill>
            <a:prstDash val="solid"/>
            <a:round/>
            <a:headEnd type="none" w="med" len="med"/>
            <a:tailEnd type="triangle" w="med" len="med"/>
          </a:ln>
        </p:spPr>
      </p:cxnSp>
      <p:cxnSp>
        <p:nvCxnSpPr>
          <p:cNvPr id="490" name="Google Shape;490;p38"/>
          <p:cNvCxnSpPr>
            <a:stCxn id="482" idx="3"/>
            <a:endCxn id="475" idx="0"/>
          </p:cNvCxnSpPr>
          <p:nvPr/>
        </p:nvCxnSpPr>
        <p:spPr>
          <a:xfrm rot="5400000">
            <a:off x="5381465" y="1858150"/>
            <a:ext cx="406500" cy="2080200"/>
          </a:xfrm>
          <a:prstGeom prst="bentConnector3">
            <a:avLst>
              <a:gd name="adj1" fmla="val 50000"/>
            </a:avLst>
          </a:prstGeom>
          <a:noFill/>
          <a:ln w="19050" cap="flat" cmpd="sng">
            <a:solidFill>
              <a:schemeClr val="dk2"/>
            </a:solidFill>
            <a:prstDash val="solid"/>
            <a:round/>
            <a:headEnd type="none" w="med" len="med"/>
            <a:tailEnd type="triangle" w="med" len="med"/>
          </a:ln>
        </p:spPr>
      </p:cxnSp>
      <p:sp>
        <p:nvSpPr>
          <p:cNvPr id="491" name="Google Shape;491;p38"/>
          <p:cNvSpPr txBox="1"/>
          <p:nvPr/>
        </p:nvSpPr>
        <p:spPr>
          <a:xfrm>
            <a:off x="3755350" y="4561975"/>
            <a:ext cx="920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Documents</a:t>
            </a:r>
            <a:endParaRPr sz="1200" i="1">
              <a:latin typeface="Montserrat"/>
              <a:ea typeface="Montserrat"/>
              <a:cs typeface="Montserrat"/>
              <a:sym typeface="Montserrat"/>
            </a:endParaRPr>
          </a:p>
        </p:txBody>
      </p:sp>
      <p:sp>
        <p:nvSpPr>
          <p:cNvPr id="492" name="Google Shape;492;p38"/>
          <p:cNvSpPr/>
          <p:nvPr/>
        </p:nvSpPr>
        <p:spPr>
          <a:xfrm>
            <a:off x="3868825" y="4070395"/>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8"/>
          <p:cNvSpPr/>
          <p:nvPr/>
        </p:nvSpPr>
        <p:spPr>
          <a:xfrm>
            <a:off x="3935025" y="41458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8"/>
          <p:cNvSpPr/>
          <p:nvPr/>
        </p:nvSpPr>
        <p:spPr>
          <a:xfrm>
            <a:off x="4000800" y="42220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txBox="1"/>
          <p:nvPr/>
        </p:nvSpPr>
        <p:spPr>
          <a:xfrm>
            <a:off x="4364950" y="2264890"/>
            <a:ext cx="1449300" cy="3693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 Documents</a:t>
            </a:r>
            <a:endParaRPr sz="1200" i="1">
              <a:latin typeface="Montserrat"/>
              <a:ea typeface="Montserrat"/>
              <a:cs typeface="Montserrat"/>
              <a:sym typeface="Montserrat"/>
            </a:endParaRPr>
          </a:p>
        </p:txBody>
      </p:sp>
      <p:sp>
        <p:nvSpPr>
          <p:cNvPr id="496" name="Google Shape;496;p38"/>
          <p:cNvSpPr txBox="1"/>
          <p:nvPr/>
        </p:nvSpPr>
        <p:spPr>
          <a:xfrm>
            <a:off x="5348624" y="2911475"/>
            <a:ext cx="7218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
        <p:nvSpPr>
          <p:cNvPr id="497" name="Google Shape;497;p38"/>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498" name="Google Shape;498;p38"/>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499" name="Google Shape;499;p38"/>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500" name="Google Shape;500;p38"/>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501" name="Google Shape;501;p38"/>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502" name="Google Shape;502;p38"/>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503" name="Google Shape;503;p38"/>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
        <p:nvSpPr>
          <p:cNvPr id="504" name="Google Shape;504;p38"/>
          <p:cNvSpPr/>
          <p:nvPr/>
        </p:nvSpPr>
        <p:spPr>
          <a:xfrm>
            <a:off x="7299050" y="3054550"/>
            <a:ext cx="721800" cy="406500"/>
          </a:xfrm>
          <a:prstGeom prst="cube">
            <a:avLst>
              <a:gd name="adj" fmla="val 25000"/>
            </a:avLst>
          </a:prstGeom>
          <a:solidFill>
            <a:srgbClr val="FFF2CC"/>
          </a:solidFill>
          <a:ln w="952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7F6000"/>
                </a:solidFill>
                <a:latin typeface="Montserrat"/>
                <a:ea typeface="Montserrat"/>
                <a:cs typeface="Montserrat"/>
                <a:sym typeface="Montserrat"/>
              </a:rPr>
              <a:t>Outils</a:t>
            </a:r>
            <a:endParaRPr sz="1100">
              <a:solidFill>
                <a:srgbClr val="7F6000"/>
              </a:solidFill>
              <a:latin typeface="Montserrat"/>
              <a:ea typeface="Montserrat"/>
              <a:cs typeface="Montserrat"/>
              <a:sym typeface="Montserrat"/>
            </a:endParaRPr>
          </a:p>
        </p:txBody>
      </p:sp>
      <p:sp>
        <p:nvSpPr>
          <p:cNvPr id="505" name="Google Shape;505;p38"/>
          <p:cNvSpPr/>
          <p:nvPr/>
        </p:nvSpPr>
        <p:spPr>
          <a:xfrm>
            <a:off x="7908650" y="2444950"/>
            <a:ext cx="721800" cy="406500"/>
          </a:xfrm>
          <a:prstGeom prst="cube">
            <a:avLst>
              <a:gd name="adj" fmla="val 25000"/>
            </a:avLst>
          </a:prstGeom>
          <a:solidFill>
            <a:srgbClr val="FFF2CC"/>
          </a:solidFill>
          <a:ln w="952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7F6000"/>
                </a:solidFill>
                <a:latin typeface="Montserrat"/>
                <a:ea typeface="Montserrat"/>
                <a:cs typeface="Montserrat"/>
                <a:sym typeface="Montserrat"/>
              </a:rPr>
              <a:t>Outils</a:t>
            </a:r>
            <a:endParaRPr sz="1100">
              <a:solidFill>
                <a:srgbClr val="7F6000"/>
              </a:solidFill>
              <a:latin typeface="Montserrat"/>
              <a:ea typeface="Montserrat"/>
              <a:cs typeface="Montserrat"/>
              <a:sym typeface="Montserrat"/>
            </a:endParaRPr>
          </a:p>
        </p:txBody>
      </p:sp>
      <p:sp>
        <p:nvSpPr>
          <p:cNvPr id="506" name="Google Shape;506;p38"/>
          <p:cNvSpPr/>
          <p:nvPr/>
        </p:nvSpPr>
        <p:spPr>
          <a:xfrm>
            <a:off x="8213450" y="1759150"/>
            <a:ext cx="721800" cy="406500"/>
          </a:xfrm>
          <a:prstGeom prst="cube">
            <a:avLst>
              <a:gd name="adj" fmla="val 25000"/>
            </a:avLst>
          </a:prstGeom>
          <a:solidFill>
            <a:srgbClr val="FFF2CC"/>
          </a:solidFill>
          <a:ln w="952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7F6000"/>
                </a:solidFill>
                <a:latin typeface="Montserrat"/>
                <a:ea typeface="Montserrat"/>
                <a:cs typeface="Montserrat"/>
                <a:sym typeface="Montserrat"/>
              </a:rPr>
              <a:t>Outils</a:t>
            </a:r>
            <a:endParaRPr sz="1100">
              <a:solidFill>
                <a:srgbClr val="7F6000"/>
              </a:solidFill>
              <a:latin typeface="Montserrat"/>
              <a:ea typeface="Montserrat"/>
              <a:cs typeface="Montserrat"/>
              <a:sym typeface="Montserrat"/>
            </a:endParaRPr>
          </a:p>
        </p:txBody>
      </p:sp>
      <p:cxnSp>
        <p:nvCxnSpPr>
          <p:cNvPr id="507" name="Google Shape;507;p38"/>
          <p:cNvCxnSpPr>
            <a:stCxn id="482" idx="5"/>
            <a:endCxn id="506" idx="2"/>
          </p:cNvCxnSpPr>
          <p:nvPr/>
        </p:nvCxnSpPr>
        <p:spPr>
          <a:xfrm rot="10800000" flipH="1">
            <a:off x="7476252" y="2013213"/>
            <a:ext cx="737100" cy="269100"/>
          </a:xfrm>
          <a:prstGeom prst="curvedConnector3">
            <a:avLst>
              <a:gd name="adj1" fmla="val 50007"/>
            </a:avLst>
          </a:prstGeom>
          <a:noFill/>
          <a:ln w="9525" cap="flat" cmpd="sng">
            <a:solidFill>
              <a:schemeClr val="dk2"/>
            </a:solidFill>
            <a:prstDash val="solid"/>
            <a:round/>
            <a:headEnd type="stealth" w="med" len="med"/>
            <a:tailEnd type="stealth" w="med" len="med"/>
          </a:ln>
        </p:spPr>
      </p:cxnSp>
      <p:cxnSp>
        <p:nvCxnSpPr>
          <p:cNvPr id="508" name="Google Shape;508;p38"/>
          <p:cNvCxnSpPr>
            <a:endCxn id="505" idx="2"/>
          </p:cNvCxnSpPr>
          <p:nvPr/>
        </p:nvCxnSpPr>
        <p:spPr>
          <a:xfrm>
            <a:off x="7388150" y="2363313"/>
            <a:ext cx="520500" cy="335700"/>
          </a:xfrm>
          <a:prstGeom prst="curvedConnector3">
            <a:avLst>
              <a:gd name="adj1" fmla="val 50000"/>
            </a:avLst>
          </a:prstGeom>
          <a:noFill/>
          <a:ln w="9525" cap="flat" cmpd="sng">
            <a:solidFill>
              <a:schemeClr val="dk2"/>
            </a:solidFill>
            <a:prstDash val="solid"/>
            <a:round/>
            <a:headEnd type="stealth" w="med" len="med"/>
            <a:tailEnd type="stealth" w="med" len="med"/>
          </a:ln>
        </p:spPr>
      </p:cxnSp>
      <p:cxnSp>
        <p:nvCxnSpPr>
          <p:cNvPr id="509" name="Google Shape;509;p38"/>
          <p:cNvCxnSpPr>
            <a:stCxn id="482" idx="4"/>
            <a:endCxn id="504" idx="0"/>
          </p:cNvCxnSpPr>
          <p:nvPr/>
        </p:nvCxnSpPr>
        <p:spPr>
          <a:xfrm>
            <a:off x="7311177" y="2447388"/>
            <a:ext cx="399600" cy="607200"/>
          </a:xfrm>
          <a:prstGeom prst="curvedConnector2">
            <a:avLst/>
          </a:prstGeom>
          <a:noFill/>
          <a:ln w="9525" cap="flat" cmpd="sng">
            <a:solidFill>
              <a:schemeClr val="dk2"/>
            </a:solidFill>
            <a:prstDash val="solid"/>
            <a:round/>
            <a:headEnd type="stealth" w="med" len="med"/>
            <a:tailEnd type="stealth"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9"/>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L’IA autonome</a:t>
            </a:r>
            <a:endParaRPr/>
          </a:p>
        </p:txBody>
      </p:sp>
      <p:sp>
        <p:nvSpPr>
          <p:cNvPr id="515" name="Google Shape;515;p39"/>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Une utilisation “extrême” de GPT-4</a:t>
            </a:r>
            <a:endParaRPr/>
          </a:p>
        </p:txBody>
      </p:sp>
      <p:sp>
        <p:nvSpPr>
          <p:cNvPr id="516" name="Google Shape;516;p39"/>
          <p:cNvSpPr txBox="1">
            <a:spLocks noGrp="1"/>
          </p:cNvSpPr>
          <p:nvPr>
            <p:ph type="body" idx="2"/>
          </p:nvPr>
        </p:nvSpPr>
        <p:spPr>
          <a:xfrm>
            <a:off x="158850" y="2599075"/>
            <a:ext cx="8826300" cy="1262100"/>
          </a:xfrm>
          <a:prstGeom prst="rect">
            <a:avLst/>
          </a:prstGeom>
        </p:spPr>
        <p:txBody>
          <a:bodyPr spcFirstLastPara="1" wrap="square" lIns="91425" tIns="91425" rIns="91425" bIns="91425" anchor="t" anchorCtr="0">
            <a:spAutoFit/>
          </a:bodyPr>
          <a:lstStyle/>
          <a:p>
            <a:pPr marL="457200" lvl="0" indent="-317500" algn="l" rtl="0">
              <a:spcBef>
                <a:spcPts val="0"/>
              </a:spcBef>
              <a:spcAft>
                <a:spcPts val="0"/>
              </a:spcAft>
              <a:buClr>
                <a:srgbClr val="000091"/>
              </a:buClr>
              <a:buSzPts val="1400"/>
              <a:buChar char="●"/>
            </a:pPr>
            <a:r>
              <a:rPr lang="fr">
                <a:solidFill>
                  <a:srgbClr val="000091"/>
                </a:solidFill>
                <a:latin typeface="Montserrat SemiBold"/>
                <a:ea typeface="Montserrat SemiBold"/>
                <a:cs typeface="Montserrat SemiBold"/>
                <a:sym typeface="Montserrat SemiBold"/>
              </a:rPr>
              <a:t>Auto GPT</a:t>
            </a:r>
            <a:r>
              <a:rPr lang="fr"/>
              <a:t> : </a:t>
            </a:r>
            <a:r>
              <a:rPr lang="fr" u="sng">
                <a:solidFill>
                  <a:schemeClr val="hlink"/>
                </a:solidFill>
                <a:hlinkClick r:id="rId3"/>
              </a:rPr>
              <a:t>https://github.com/Significant-Gravitas/Auto-GPT</a:t>
            </a:r>
            <a:endParaRPr/>
          </a:p>
          <a:p>
            <a:pPr marL="0" lvl="0" indent="0" algn="l" rtl="0">
              <a:spcBef>
                <a:spcPts val="0"/>
              </a:spcBef>
              <a:spcAft>
                <a:spcPts val="0"/>
              </a:spcAft>
              <a:buNone/>
            </a:pPr>
            <a:endParaRPr/>
          </a:p>
          <a:p>
            <a:pPr marL="457200" lvl="0" indent="0" algn="l" rtl="0">
              <a:spcBef>
                <a:spcPts val="0"/>
              </a:spcBef>
              <a:spcAft>
                <a:spcPts val="0"/>
              </a:spcAft>
              <a:buNone/>
            </a:pPr>
            <a:r>
              <a:rPr lang="fr">
                <a:solidFill>
                  <a:srgbClr val="000091"/>
                </a:solidFill>
                <a:latin typeface="Montserrat Medium"/>
                <a:ea typeface="Montserrat Medium"/>
                <a:cs typeface="Montserrat Medium"/>
                <a:sym typeface="Montserrat Medium"/>
              </a:rPr>
              <a:t>Application</a:t>
            </a:r>
            <a:r>
              <a:rPr lang="fr"/>
              <a:t> open-source expérimentale </a:t>
            </a:r>
            <a:r>
              <a:rPr lang="fr">
                <a:solidFill>
                  <a:srgbClr val="000091"/>
                </a:solidFill>
                <a:latin typeface="Montserrat Medium"/>
                <a:ea typeface="Montserrat Medium"/>
                <a:cs typeface="Montserrat Medium"/>
                <a:sym typeface="Montserrat Medium"/>
              </a:rPr>
              <a:t>pilotée par GPT-4</a:t>
            </a:r>
            <a:r>
              <a:rPr lang="fr"/>
              <a:t>, qui enchaîne les "pensées" du modèle de langage </a:t>
            </a:r>
            <a:r>
              <a:rPr lang="fr">
                <a:solidFill>
                  <a:srgbClr val="000091"/>
                </a:solidFill>
                <a:latin typeface="Montserrat Medium"/>
                <a:ea typeface="Montserrat Medium"/>
                <a:cs typeface="Montserrat Medium"/>
                <a:sym typeface="Montserrat Medium"/>
              </a:rPr>
              <a:t>pour atteindre de manière autonome n'importe quel objectif</a:t>
            </a:r>
            <a:r>
              <a:rPr lang="fr"/>
              <a:t> que vous définissez.</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40"/>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L’IA autonome</a:t>
            </a:r>
            <a:endParaRPr/>
          </a:p>
        </p:txBody>
      </p:sp>
      <p:sp>
        <p:nvSpPr>
          <p:cNvPr id="522" name="Google Shape;522;p40"/>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
              <a:t>Une utilisation “extrême” de GPT-4</a:t>
            </a:r>
            <a:endParaRPr/>
          </a:p>
        </p:txBody>
      </p:sp>
      <p:sp>
        <p:nvSpPr>
          <p:cNvPr id="523" name="Google Shape;523;p40"/>
          <p:cNvSpPr/>
          <p:nvPr/>
        </p:nvSpPr>
        <p:spPr>
          <a:xfrm>
            <a:off x="1440538" y="3221500"/>
            <a:ext cx="603600" cy="572700"/>
          </a:xfrm>
          <a:prstGeom prst="smileyFace">
            <a:avLst>
              <a:gd name="adj" fmla="val 4653"/>
            </a:avLst>
          </a:prstGeom>
          <a:solidFill>
            <a:srgbClr val="FFD966"/>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524" name="Google Shape;524;p40"/>
          <p:cNvSpPr txBox="1"/>
          <p:nvPr/>
        </p:nvSpPr>
        <p:spPr>
          <a:xfrm>
            <a:off x="1402863" y="3806259"/>
            <a:ext cx="666600" cy="215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a:latin typeface="Montserrat"/>
                <a:ea typeface="Montserrat"/>
                <a:cs typeface="Montserrat"/>
                <a:sym typeface="Montserrat"/>
              </a:rPr>
              <a:t>Nous</a:t>
            </a:r>
            <a:endParaRPr>
              <a:latin typeface="Montserrat"/>
              <a:ea typeface="Montserrat"/>
              <a:cs typeface="Montserrat"/>
              <a:sym typeface="Montserrat"/>
            </a:endParaRPr>
          </a:p>
        </p:txBody>
      </p:sp>
      <p:sp>
        <p:nvSpPr>
          <p:cNvPr id="525" name="Google Shape;525;p40"/>
          <p:cNvSpPr/>
          <p:nvPr/>
        </p:nvSpPr>
        <p:spPr>
          <a:xfrm>
            <a:off x="3804838" y="3101500"/>
            <a:ext cx="1314300" cy="660300"/>
          </a:xfrm>
          <a:prstGeom prst="cube">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Application</a:t>
            </a:r>
            <a:endParaRPr sz="1300">
              <a:solidFill>
                <a:srgbClr val="000091"/>
              </a:solidFill>
              <a:latin typeface="Montserrat"/>
              <a:ea typeface="Montserrat"/>
              <a:cs typeface="Montserrat"/>
              <a:sym typeface="Montserrat"/>
            </a:endParaRPr>
          </a:p>
        </p:txBody>
      </p:sp>
      <p:sp>
        <p:nvSpPr>
          <p:cNvPr id="526" name="Google Shape;526;p40"/>
          <p:cNvSpPr/>
          <p:nvPr/>
        </p:nvSpPr>
        <p:spPr>
          <a:xfrm>
            <a:off x="7946638" y="3893350"/>
            <a:ext cx="861300" cy="905400"/>
          </a:xfrm>
          <a:prstGeom prst="can">
            <a:avLst>
              <a:gd name="adj" fmla="val 25000"/>
            </a:avLst>
          </a:prstGeom>
          <a:solidFill>
            <a:srgbClr val="CFE2F3"/>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Données</a:t>
            </a:r>
            <a:endParaRPr sz="1300">
              <a:solidFill>
                <a:srgbClr val="000091"/>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a:solidFill>
                  <a:srgbClr val="000091"/>
                </a:solidFill>
                <a:latin typeface="Montserrat"/>
                <a:ea typeface="Montserrat"/>
                <a:cs typeface="Montserrat"/>
                <a:sym typeface="Montserrat"/>
              </a:rPr>
              <a:t>métiers</a:t>
            </a:r>
            <a:endParaRPr sz="1300">
              <a:solidFill>
                <a:srgbClr val="000091"/>
              </a:solidFill>
              <a:latin typeface="Montserrat"/>
              <a:ea typeface="Montserrat"/>
              <a:cs typeface="Montserrat"/>
              <a:sym typeface="Montserrat"/>
            </a:endParaRPr>
          </a:p>
        </p:txBody>
      </p:sp>
      <p:cxnSp>
        <p:nvCxnSpPr>
          <p:cNvPr id="527" name="Google Shape;527;p40"/>
          <p:cNvCxnSpPr/>
          <p:nvPr/>
        </p:nvCxnSpPr>
        <p:spPr>
          <a:xfrm rot="10800000" flipH="1">
            <a:off x="2033410" y="3411982"/>
            <a:ext cx="1772400" cy="1500"/>
          </a:xfrm>
          <a:prstGeom prst="straightConnector1">
            <a:avLst/>
          </a:prstGeom>
          <a:noFill/>
          <a:ln w="19050" cap="flat" cmpd="sng">
            <a:solidFill>
              <a:schemeClr val="dk2"/>
            </a:solidFill>
            <a:prstDash val="solid"/>
            <a:round/>
            <a:headEnd type="none" w="med" len="med"/>
            <a:tailEnd type="triangle" w="med" len="med"/>
          </a:ln>
        </p:spPr>
      </p:cxnSp>
      <p:cxnSp>
        <p:nvCxnSpPr>
          <p:cNvPr id="528" name="Google Shape;528;p40"/>
          <p:cNvCxnSpPr/>
          <p:nvPr/>
        </p:nvCxnSpPr>
        <p:spPr>
          <a:xfrm flipH="1">
            <a:off x="2045110" y="3572219"/>
            <a:ext cx="1749000" cy="3300"/>
          </a:xfrm>
          <a:prstGeom prst="straightConnector1">
            <a:avLst/>
          </a:prstGeom>
          <a:noFill/>
          <a:ln w="19050" cap="flat" cmpd="sng">
            <a:solidFill>
              <a:schemeClr val="dk2"/>
            </a:solidFill>
            <a:prstDash val="solid"/>
            <a:round/>
            <a:headEnd type="none" w="med" len="med"/>
            <a:tailEnd type="triangle" w="med" len="med"/>
          </a:ln>
        </p:spPr>
      </p:cxnSp>
      <p:sp>
        <p:nvSpPr>
          <p:cNvPr id="529" name="Google Shape;529;p40"/>
          <p:cNvSpPr txBox="1"/>
          <p:nvPr/>
        </p:nvSpPr>
        <p:spPr>
          <a:xfrm>
            <a:off x="2508125" y="3190375"/>
            <a:ext cx="995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sp>
        <p:nvSpPr>
          <p:cNvPr id="530" name="Google Shape;530;p40"/>
          <p:cNvSpPr txBox="1"/>
          <p:nvPr/>
        </p:nvSpPr>
        <p:spPr>
          <a:xfrm>
            <a:off x="2508122" y="3597275"/>
            <a:ext cx="8613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
        <p:nvSpPr>
          <p:cNvPr id="531" name="Google Shape;531;p40"/>
          <p:cNvSpPr/>
          <p:nvPr/>
        </p:nvSpPr>
        <p:spPr>
          <a:xfrm>
            <a:off x="5405052" y="4092100"/>
            <a:ext cx="1537800" cy="660300"/>
          </a:xfrm>
          <a:prstGeom prst="cube">
            <a:avLst>
              <a:gd name="adj" fmla="val 25000"/>
            </a:avLst>
          </a:prstGeom>
          <a:solidFill>
            <a:srgbClr val="D0E0E3"/>
          </a:solidFill>
          <a:ln w="9525" cap="flat" cmpd="sng">
            <a:solidFill>
              <a:srgbClr val="0C343D"/>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0C343D"/>
                </a:solidFill>
                <a:latin typeface="Montserrat"/>
                <a:ea typeface="Montserrat"/>
                <a:cs typeface="Montserrat"/>
                <a:sym typeface="Montserrat"/>
              </a:rPr>
              <a:t>IA de recherche</a:t>
            </a:r>
            <a:endParaRPr sz="1300">
              <a:solidFill>
                <a:srgbClr val="0C343D"/>
              </a:solidFill>
              <a:latin typeface="Montserrat"/>
              <a:ea typeface="Montserrat"/>
              <a:cs typeface="Montserrat"/>
              <a:sym typeface="Montserrat"/>
            </a:endParaRPr>
          </a:p>
        </p:txBody>
      </p:sp>
      <p:sp>
        <p:nvSpPr>
          <p:cNvPr id="532" name="Google Shape;532;p40"/>
          <p:cNvSpPr/>
          <p:nvPr/>
        </p:nvSpPr>
        <p:spPr>
          <a:xfrm>
            <a:off x="5938452" y="2034700"/>
            <a:ext cx="1537800" cy="6603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300">
                <a:solidFill>
                  <a:srgbClr val="4C1130"/>
                </a:solidFill>
                <a:latin typeface="Montserrat"/>
                <a:ea typeface="Montserrat"/>
                <a:cs typeface="Montserrat"/>
                <a:sym typeface="Montserrat"/>
              </a:rPr>
              <a:t>GPT-4</a:t>
            </a:r>
            <a:endParaRPr sz="1300">
              <a:solidFill>
                <a:srgbClr val="4C1130"/>
              </a:solidFill>
              <a:latin typeface="Montserrat"/>
              <a:ea typeface="Montserrat"/>
              <a:cs typeface="Montserrat"/>
              <a:sym typeface="Montserrat"/>
            </a:endParaRPr>
          </a:p>
          <a:p>
            <a:pPr marL="0" marR="0" lvl="0" indent="0" algn="ctr" rtl="0">
              <a:lnSpc>
                <a:spcPct val="100000"/>
              </a:lnSpc>
              <a:spcBef>
                <a:spcPts val="0"/>
              </a:spcBef>
              <a:spcAft>
                <a:spcPts val="0"/>
              </a:spcAft>
              <a:buNone/>
            </a:pPr>
            <a:r>
              <a:rPr lang="fr" sz="1300" i="1">
                <a:solidFill>
                  <a:srgbClr val="4C1130"/>
                </a:solidFill>
                <a:latin typeface="Montserrat"/>
                <a:ea typeface="Montserrat"/>
                <a:cs typeface="Montserrat"/>
                <a:sym typeface="Montserrat"/>
              </a:rPr>
              <a:t>(master)</a:t>
            </a:r>
            <a:endParaRPr sz="1300" i="1">
              <a:solidFill>
                <a:srgbClr val="4C1130"/>
              </a:solidFill>
              <a:latin typeface="Montserrat"/>
              <a:ea typeface="Montserrat"/>
              <a:cs typeface="Montserrat"/>
              <a:sym typeface="Montserrat"/>
            </a:endParaRPr>
          </a:p>
        </p:txBody>
      </p:sp>
      <p:cxnSp>
        <p:nvCxnSpPr>
          <p:cNvPr id="533" name="Google Shape;533;p40"/>
          <p:cNvCxnSpPr>
            <a:stCxn id="525" idx="5"/>
            <a:endCxn id="531" idx="0"/>
          </p:cNvCxnSpPr>
          <p:nvPr/>
        </p:nvCxnSpPr>
        <p:spPr>
          <a:xfrm>
            <a:off x="5119138" y="3349113"/>
            <a:ext cx="1137300" cy="743100"/>
          </a:xfrm>
          <a:prstGeom prst="bentConnector2">
            <a:avLst/>
          </a:prstGeom>
          <a:noFill/>
          <a:ln w="19050" cap="flat" cmpd="sng">
            <a:solidFill>
              <a:schemeClr val="dk2"/>
            </a:solidFill>
            <a:prstDash val="solid"/>
            <a:round/>
            <a:headEnd type="none" w="med" len="med"/>
            <a:tailEnd type="triangle" w="med" len="med"/>
          </a:ln>
        </p:spPr>
      </p:cxnSp>
      <p:cxnSp>
        <p:nvCxnSpPr>
          <p:cNvPr id="534" name="Google Shape;534;p40"/>
          <p:cNvCxnSpPr>
            <a:stCxn id="531" idx="2"/>
            <a:endCxn id="525" idx="3"/>
          </p:cNvCxnSpPr>
          <p:nvPr/>
        </p:nvCxnSpPr>
        <p:spPr>
          <a:xfrm rot="10800000">
            <a:off x="4379352" y="3761688"/>
            <a:ext cx="1025700" cy="743100"/>
          </a:xfrm>
          <a:prstGeom prst="bentConnector2">
            <a:avLst/>
          </a:prstGeom>
          <a:noFill/>
          <a:ln w="19050" cap="flat" cmpd="sng">
            <a:solidFill>
              <a:schemeClr val="dk2"/>
            </a:solidFill>
            <a:prstDash val="solid"/>
            <a:round/>
            <a:headEnd type="none" w="med" len="med"/>
            <a:tailEnd type="triangle" w="med" len="med"/>
          </a:ln>
        </p:spPr>
      </p:cxnSp>
      <p:sp>
        <p:nvSpPr>
          <p:cNvPr id="535" name="Google Shape;535;p40"/>
          <p:cNvSpPr txBox="1"/>
          <p:nvPr/>
        </p:nvSpPr>
        <p:spPr>
          <a:xfrm>
            <a:off x="5304275" y="3418975"/>
            <a:ext cx="8907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a:t>
            </a:r>
            <a:endParaRPr sz="1200" i="1">
              <a:latin typeface="Montserrat"/>
              <a:ea typeface="Montserrat"/>
              <a:cs typeface="Montserrat"/>
              <a:sym typeface="Montserrat"/>
            </a:endParaRPr>
          </a:p>
        </p:txBody>
      </p:sp>
      <p:cxnSp>
        <p:nvCxnSpPr>
          <p:cNvPr id="536" name="Google Shape;536;p40"/>
          <p:cNvCxnSpPr>
            <a:endCxn id="526" idx="2"/>
          </p:cNvCxnSpPr>
          <p:nvPr/>
        </p:nvCxnSpPr>
        <p:spPr>
          <a:xfrm>
            <a:off x="6942838" y="4339750"/>
            <a:ext cx="1003800" cy="6300"/>
          </a:xfrm>
          <a:prstGeom prst="straightConnector1">
            <a:avLst/>
          </a:prstGeom>
          <a:noFill/>
          <a:ln w="19050" cap="flat" cmpd="sng">
            <a:solidFill>
              <a:schemeClr val="dk2"/>
            </a:solidFill>
            <a:prstDash val="solid"/>
            <a:round/>
            <a:headEnd type="none" w="med" len="med"/>
            <a:tailEnd type="triangle" w="med" len="med"/>
          </a:ln>
        </p:spPr>
      </p:cxnSp>
      <p:cxnSp>
        <p:nvCxnSpPr>
          <p:cNvPr id="537" name="Google Shape;537;p40"/>
          <p:cNvCxnSpPr/>
          <p:nvPr/>
        </p:nvCxnSpPr>
        <p:spPr>
          <a:xfrm rot="10800000">
            <a:off x="6944875" y="4480500"/>
            <a:ext cx="1003200" cy="11100"/>
          </a:xfrm>
          <a:prstGeom prst="straightConnector1">
            <a:avLst/>
          </a:prstGeom>
          <a:noFill/>
          <a:ln w="19050" cap="flat" cmpd="sng">
            <a:solidFill>
              <a:schemeClr val="dk2"/>
            </a:solidFill>
            <a:prstDash val="solid"/>
            <a:round/>
            <a:headEnd type="none" w="med" len="med"/>
            <a:tailEnd type="triangle" w="med" len="med"/>
          </a:ln>
        </p:spPr>
      </p:cxnSp>
      <p:sp>
        <p:nvSpPr>
          <p:cNvPr id="538" name="Google Shape;538;p40"/>
          <p:cNvSpPr txBox="1"/>
          <p:nvPr/>
        </p:nvSpPr>
        <p:spPr>
          <a:xfrm>
            <a:off x="6933580" y="4539805"/>
            <a:ext cx="1003800" cy="1692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100" i="1">
                <a:latin typeface="Montserrat"/>
                <a:ea typeface="Montserrat"/>
                <a:cs typeface="Montserrat"/>
                <a:sym typeface="Montserrat"/>
              </a:rPr>
              <a:t>Abracadabra</a:t>
            </a:r>
            <a:endParaRPr sz="1100" i="1">
              <a:latin typeface="Montserrat"/>
              <a:ea typeface="Montserrat"/>
              <a:cs typeface="Montserrat"/>
              <a:sym typeface="Montserrat"/>
            </a:endParaRPr>
          </a:p>
        </p:txBody>
      </p:sp>
      <p:cxnSp>
        <p:nvCxnSpPr>
          <p:cNvPr id="539" name="Google Shape;539;p40"/>
          <p:cNvCxnSpPr>
            <a:stCxn id="525" idx="1"/>
            <a:endCxn id="532" idx="2"/>
          </p:cNvCxnSpPr>
          <p:nvPr/>
        </p:nvCxnSpPr>
        <p:spPr>
          <a:xfrm rot="-5400000">
            <a:off x="4749350" y="2077375"/>
            <a:ext cx="819300" cy="1559100"/>
          </a:xfrm>
          <a:prstGeom prst="bentConnector2">
            <a:avLst/>
          </a:prstGeom>
          <a:noFill/>
          <a:ln w="19050" cap="flat" cmpd="sng">
            <a:solidFill>
              <a:schemeClr val="dk2"/>
            </a:solidFill>
            <a:prstDash val="solid"/>
            <a:round/>
            <a:headEnd type="none" w="med" len="med"/>
            <a:tailEnd type="triangle" w="med" len="med"/>
          </a:ln>
        </p:spPr>
      </p:cxnSp>
      <p:cxnSp>
        <p:nvCxnSpPr>
          <p:cNvPr id="540" name="Google Shape;540;p40"/>
          <p:cNvCxnSpPr>
            <a:stCxn id="532" idx="3"/>
            <a:endCxn id="525" idx="0"/>
          </p:cNvCxnSpPr>
          <p:nvPr/>
        </p:nvCxnSpPr>
        <p:spPr>
          <a:xfrm rot="5400000">
            <a:off x="5381465" y="1858150"/>
            <a:ext cx="406500" cy="2080200"/>
          </a:xfrm>
          <a:prstGeom prst="bentConnector3">
            <a:avLst>
              <a:gd name="adj1" fmla="val 50000"/>
            </a:avLst>
          </a:prstGeom>
          <a:noFill/>
          <a:ln w="19050" cap="flat" cmpd="sng">
            <a:solidFill>
              <a:schemeClr val="dk2"/>
            </a:solidFill>
            <a:prstDash val="solid"/>
            <a:round/>
            <a:headEnd type="none" w="med" len="med"/>
            <a:tailEnd type="triangle" w="med" len="med"/>
          </a:ln>
        </p:spPr>
      </p:cxnSp>
      <p:sp>
        <p:nvSpPr>
          <p:cNvPr id="541" name="Google Shape;541;p40"/>
          <p:cNvSpPr txBox="1"/>
          <p:nvPr/>
        </p:nvSpPr>
        <p:spPr>
          <a:xfrm>
            <a:off x="3755350" y="4561975"/>
            <a:ext cx="9201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Documents</a:t>
            </a:r>
            <a:endParaRPr sz="1200" i="1">
              <a:latin typeface="Montserrat"/>
              <a:ea typeface="Montserrat"/>
              <a:cs typeface="Montserrat"/>
              <a:sym typeface="Montserrat"/>
            </a:endParaRPr>
          </a:p>
        </p:txBody>
      </p:sp>
      <p:sp>
        <p:nvSpPr>
          <p:cNvPr id="542" name="Google Shape;542;p40"/>
          <p:cNvSpPr/>
          <p:nvPr/>
        </p:nvSpPr>
        <p:spPr>
          <a:xfrm>
            <a:off x="3868825" y="4070395"/>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0"/>
          <p:cNvSpPr/>
          <p:nvPr/>
        </p:nvSpPr>
        <p:spPr>
          <a:xfrm>
            <a:off x="3935025" y="41458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0"/>
          <p:cNvSpPr/>
          <p:nvPr/>
        </p:nvSpPr>
        <p:spPr>
          <a:xfrm>
            <a:off x="4000800" y="4222000"/>
            <a:ext cx="298800" cy="356700"/>
          </a:xfrm>
          <a:prstGeom prst="foldedCorner">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0"/>
          <p:cNvSpPr txBox="1"/>
          <p:nvPr/>
        </p:nvSpPr>
        <p:spPr>
          <a:xfrm>
            <a:off x="4364950" y="2264890"/>
            <a:ext cx="1449300" cy="3693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Question + Documents</a:t>
            </a:r>
            <a:endParaRPr sz="1200" i="1">
              <a:latin typeface="Montserrat"/>
              <a:ea typeface="Montserrat"/>
              <a:cs typeface="Montserrat"/>
              <a:sym typeface="Montserrat"/>
            </a:endParaRPr>
          </a:p>
        </p:txBody>
      </p:sp>
      <p:sp>
        <p:nvSpPr>
          <p:cNvPr id="546" name="Google Shape;546;p40"/>
          <p:cNvSpPr txBox="1"/>
          <p:nvPr/>
        </p:nvSpPr>
        <p:spPr>
          <a:xfrm>
            <a:off x="5348624" y="2911475"/>
            <a:ext cx="7218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Réponse</a:t>
            </a:r>
            <a:endParaRPr sz="1200" i="1">
              <a:latin typeface="Montserrat"/>
              <a:ea typeface="Montserrat"/>
              <a:cs typeface="Montserrat"/>
              <a:sym typeface="Montserrat"/>
            </a:endParaRPr>
          </a:p>
        </p:txBody>
      </p:sp>
      <p:sp>
        <p:nvSpPr>
          <p:cNvPr id="547" name="Google Shape;547;p40"/>
          <p:cNvSpPr/>
          <p:nvPr/>
        </p:nvSpPr>
        <p:spPr>
          <a:xfrm>
            <a:off x="1689908" y="22536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Où en est-on dans notre budget?</a:t>
            </a:r>
            <a:endParaRPr sz="1000">
              <a:solidFill>
                <a:srgbClr val="000091"/>
              </a:solidFill>
              <a:latin typeface="Montserrat"/>
              <a:ea typeface="Montserrat"/>
              <a:cs typeface="Montserrat"/>
              <a:sym typeface="Montserrat"/>
            </a:endParaRPr>
          </a:p>
        </p:txBody>
      </p:sp>
      <p:sp>
        <p:nvSpPr>
          <p:cNvPr id="548" name="Google Shape;548;p40"/>
          <p:cNvSpPr/>
          <p:nvPr/>
        </p:nvSpPr>
        <p:spPr>
          <a:xfrm flipH="1">
            <a:off x="334721" y="236160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fr" sz="1000">
                <a:solidFill>
                  <a:srgbClr val="000091"/>
                </a:solidFill>
                <a:latin typeface="Montserrat"/>
                <a:ea typeface="Montserrat"/>
                <a:cs typeface="Montserrat"/>
                <a:sym typeface="Montserrat"/>
              </a:rPr>
              <a:t>Quelle est la date de notre prochain COPIL ?</a:t>
            </a:r>
            <a:endParaRPr sz="1000">
              <a:solidFill>
                <a:srgbClr val="000091"/>
              </a:solidFill>
              <a:latin typeface="Montserrat"/>
              <a:ea typeface="Montserrat"/>
              <a:cs typeface="Montserrat"/>
              <a:sym typeface="Montserrat"/>
            </a:endParaRPr>
          </a:p>
        </p:txBody>
      </p:sp>
      <p:sp>
        <p:nvSpPr>
          <p:cNvPr id="549" name="Google Shape;549;p40"/>
          <p:cNvSpPr/>
          <p:nvPr/>
        </p:nvSpPr>
        <p:spPr>
          <a:xfrm rot="10800000" flipH="1">
            <a:off x="1692258" y="39257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550" name="Google Shape;550;p40"/>
          <p:cNvSpPr txBox="1"/>
          <p:nvPr/>
        </p:nvSpPr>
        <p:spPr>
          <a:xfrm>
            <a:off x="1767050" y="4092851"/>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Rédige un CR d’après mes notes et envoie le à l’équipe</a:t>
            </a:r>
            <a:endParaRPr sz="1000">
              <a:solidFill>
                <a:srgbClr val="000091"/>
              </a:solidFill>
              <a:latin typeface="Montserrat"/>
              <a:ea typeface="Montserrat"/>
              <a:cs typeface="Montserrat"/>
              <a:sym typeface="Montserrat"/>
            </a:endParaRPr>
          </a:p>
        </p:txBody>
      </p:sp>
      <p:sp>
        <p:nvSpPr>
          <p:cNvPr id="551" name="Google Shape;551;p40"/>
          <p:cNvSpPr/>
          <p:nvPr/>
        </p:nvSpPr>
        <p:spPr>
          <a:xfrm rot="10800000">
            <a:off x="320658" y="3849550"/>
            <a:ext cx="1314300" cy="949200"/>
          </a:xfrm>
          <a:prstGeom prst="wedgeEllipseCallout">
            <a:avLst>
              <a:gd name="adj1" fmla="val -20833"/>
              <a:gd name="adj2" fmla="val 62500"/>
            </a:avLst>
          </a:prstGeom>
          <a:solidFill>
            <a:schemeClr val="lt1"/>
          </a:solidFill>
          <a:ln w="9525" cap="flat" cmpd="sng">
            <a:solidFill>
              <a:srgbClr val="00009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endParaRPr sz="1200">
              <a:solidFill>
                <a:srgbClr val="000091"/>
              </a:solidFill>
              <a:latin typeface="Montserrat"/>
              <a:ea typeface="Montserrat"/>
              <a:cs typeface="Montserrat"/>
              <a:sym typeface="Montserrat"/>
            </a:endParaRPr>
          </a:p>
        </p:txBody>
      </p:sp>
      <p:sp>
        <p:nvSpPr>
          <p:cNvPr id="552" name="Google Shape;552;p40"/>
          <p:cNvSpPr txBox="1"/>
          <p:nvPr/>
        </p:nvSpPr>
        <p:spPr>
          <a:xfrm>
            <a:off x="395450" y="4062902"/>
            <a:ext cx="1177500" cy="6156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000">
                <a:solidFill>
                  <a:srgbClr val="000091"/>
                </a:solidFill>
                <a:latin typeface="Montserrat"/>
                <a:ea typeface="Montserrat"/>
                <a:cs typeface="Montserrat"/>
                <a:sym typeface="Montserrat"/>
              </a:rPr>
              <a:t>Dis moi si mon code respecte les standards de la Fabrique</a:t>
            </a:r>
            <a:endParaRPr sz="1000">
              <a:solidFill>
                <a:srgbClr val="000091"/>
              </a:solidFill>
              <a:latin typeface="Montserrat"/>
              <a:ea typeface="Montserrat"/>
              <a:cs typeface="Montserrat"/>
              <a:sym typeface="Montserrat"/>
            </a:endParaRPr>
          </a:p>
        </p:txBody>
      </p:sp>
      <p:sp>
        <p:nvSpPr>
          <p:cNvPr id="553" name="Google Shape;553;p40"/>
          <p:cNvSpPr txBox="1"/>
          <p:nvPr/>
        </p:nvSpPr>
        <p:spPr>
          <a:xfrm>
            <a:off x="7070446" y="4147716"/>
            <a:ext cx="666600" cy="1848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fr" sz="1200" i="1">
                <a:latin typeface="Montserrat"/>
                <a:ea typeface="Montserrat"/>
                <a:cs typeface="Montserrat"/>
                <a:sym typeface="Montserrat"/>
              </a:rPr>
              <a:t>Requête</a:t>
            </a:r>
            <a:endParaRPr sz="1200" i="1">
              <a:latin typeface="Montserrat"/>
              <a:ea typeface="Montserrat"/>
              <a:cs typeface="Montserrat"/>
              <a:sym typeface="Montserrat"/>
            </a:endParaRPr>
          </a:p>
        </p:txBody>
      </p:sp>
      <p:sp>
        <p:nvSpPr>
          <p:cNvPr id="554" name="Google Shape;554;p40"/>
          <p:cNvSpPr/>
          <p:nvPr/>
        </p:nvSpPr>
        <p:spPr>
          <a:xfrm>
            <a:off x="8213450" y="1759150"/>
            <a:ext cx="721800" cy="4065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4C1130"/>
                </a:solidFill>
                <a:latin typeface="Montserrat"/>
                <a:ea typeface="Montserrat"/>
                <a:cs typeface="Montserrat"/>
                <a:sym typeface="Montserrat"/>
              </a:rPr>
              <a:t>GPT-4</a:t>
            </a:r>
            <a:endParaRPr sz="1100">
              <a:solidFill>
                <a:srgbClr val="4C1130"/>
              </a:solidFill>
              <a:latin typeface="Montserrat"/>
              <a:ea typeface="Montserrat"/>
              <a:cs typeface="Montserrat"/>
              <a:sym typeface="Montserrat"/>
            </a:endParaRPr>
          </a:p>
        </p:txBody>
      </p:sp>
      <p:cxnSp>
        <p:nvCxnSpPr>
          <p:cNvPr id="555" name="Google Shape;555;p40"/>
          <p:cNvCxnSpPr>
            <a:stCxn id="532" idx="5"/>
            <a:endCxn id="554" idx="2"/>
          </p:cNvCxnSpPr>
          <p:nvPr/>
        </p:nvCxnSpPr>
        <p:spPr>
          <a:xfrm rot="10800000" flipH="1">
            <a:off x="7476252" y="2013213"/>
            <a:ext cx="737100" cy="269100"/>
          </a:xfrm>
          <a:prstGeom prst="curvedConnector3">
            <a:avLst>
              <a:gd name="adj1" fmla="val 50007"/>
            </a:avLst>
          </a:prstGeom>
          <a:noFill/>
          <a:ln w="9525" cap="flat" cmpd="sng">
            <a:solidFill>
              <a:schemeClr val="dk2"/>
            </a:solidFill>
            <a:prstDash val="solid"/>
            <a:round/>
            <a:headEnd type="stealth" w="med" len="med"/>
            <a:tailEnd type="stealth" w="med" len="med"/>
          </a:ln>
        </p:spPr>
      </p:cxnSp>
      <p:cxnSp>
        <p:nvCxnSpPr>
          <p:cNvPr id="556" name="Google Shape;556;p40"/>
          <p:cNvCxnSpPr>
            <a:endCxn id="557" idx="2"/>
          </p:cNvCxnSpPr>
          <p:nvPr/>
        </p:nvCxnSpPr>
        <p:spPr>
          <a:xfrm>
            <a:off x="7388150" y="2363313"/>
            <a:ext cx="520500" cy="335700"/>
          </a:xfrm>
          <a:prstGeom prst="curvedConnector3">
            <a:avLst>
              <a:gd name="adj1" fmla="val 50000"/>
            </a:avLst>
          </a:prstGeom>
          <a:noFill/>
          <a:ln w="9525" cap="flat" cmpd="sng">
            <a:solidFill>
              <a:schemeClr val="dk2"/>
            </a:solidFill>
            <a:prstDash val="solid"/>
            <a:round/>
            <a:headEnd type="stealth" w="med" len="med"/>
            <a:tailEnd type="stealth" w="med" len="med"/>
          </a:ln>
        </p:spPr>
      </p:cxnSp>
      <p:cxnSp>
        <p:nvCxnSpPr>
          <p:cNvPr id="558" name="Google Shape;558;p40"/>
          <p:cNvCxnSpPr>
            <a:stCxn id="532" idx="4"/>
            <a:endCxn id="559" idx="0"/>
          </p:cNvCxnSpPr>
          <p:nvPr/>
        </p:nvCxnSpPr>
        <p:spPr>
          <a:xfrm>
            <a:off x="7311177" y="2447388"/>
            <a:ext cx="399600" cy="607200"/>
          </a:xfrm>
          <a:prstGeom prst="curvedConnector2">
            <a:avLst/>
          </a:prstGeom>
          <a:noFill/>
          <a:ln w="9525" cap="flat" cmpd="sng">
            <a:solidFill>
              <a:schemeClr val="dk2"/>
            </a:solidFill>
            <a:prstDash val="solid"/>
            <a:round/>
            <a:headEnd type="stealth" w="med" len="med"/>
            <a:tailEnd type="stealth" w="med" len="med"/>
          </a:ln>
        </p:spPr>
      </p:cxnSp>
      <p:sp>
        <p:nvSpPr>
          <p:cNvPr id="560" name="Google Shape;560;p40"/>
          <p:cNvSpPr/>
          <p:nvPr/>
        </p:nvSpPr>
        <p:spPr>
          <a:xfrm>
            <a:off x="7908650" y="2447275"/>
            <a:ext cx="721800" cy="4065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4C1130"/>
                </a:solidFill>
                <a:latin typeface="Montserrat"/>
                <a:ea typeface="Montserrat"/>
                <a:cs typeface="Montserrat"/>
                <a:sym typeface="Montserrat"/>
              </a:rPr>
              <a:t>GPT-4</a:t>
            </a:r>
            <a:endParaRPr sz="1100">
              <a:solidFill>
                <a:srgbClr val="4C1130"/>
              </a:solidFill>
              <a:latin typeface="Montserrat"/>
              <a:ea typeface="Montserrat"/>
              <a:cs typeface="Montserrat"/>
              <a:sym typeface="Montserrat"/>
            </a:endParaRPr>
          </a:p>
        </p:txBody>
      </p:sp>
      <p:sp>
        <p:nvSpPr>
          <p:cNvPr id="561" name="Google Shape;561;p40"/>
          <p:cNvSpPr/>
          <p:nvPr/>
        </p:nvSpPr>
        <p:spPr>
          <a:xfrm>
            <a:off x="7483900" y="3049450"/>
            <a:ext cx="721800" cy="406500"/>
          </a:xfrm>
          <a:prstGeom prst="cube">
            <a:avLst>
              <a:gd name="adj" fmla="val 25000"/>
            </a:avLst>
          </a:prstGeom>
          <a:solidFill>
            <a:srgbClr val="EAD1DC"/>
          </a:solidFill>
          <a:ln w="9525" cap="flat" cmpd="sng">
            <a:solidFill>
              <a:srgbClr val="4C113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4C1130"/>
                </a:solidFill>
                <a:latin typeface="Montserrat"/>
                <a:ea typeface="Montserrat"/>
                <a:cs typeface="Montserrat"/>
                <a:sym typeface="Montserrat"/>
              </a:rPr>
              <a:t>GPT-4</a:t>
            </a:r>
            <a:endParaRPr sz="1100">
              <a:solidFill>
                <a:srgbClr val="4C1130"/>
              </a:solidFill>
              <a:latin typeface="Montserrat"/>
              <a:ea typeface="Montserrat"/>
              <a:cs typeface="Montserrat"/>
              <a:sym typeface="Montserrat"/>
            </a:endParaRPr>
          </a:p>
        </p:txBody>
      </p:sp>
      <p:sp>
        <p:nvSpPr>
          <p:cNvPr id="562" name="Google Shape;562;p40"/>
          <p:cNvSpPr/>
          <p:nvPr/>
        </p:nvSpPr>
        <p:spPr>
          <a:xfrm>
            <a:off x="6762100" y="3493925"/>
            <a:ext cx="721800" cy="406500"/>
          </a:xfrm>
          <a:prstGeom prst="cube">
            <a:avLst>
              <a:gd name="adj" fmla="val 25000"/>
            </a:avLst>
          </a:prstGeom>
          <a:solidFill>
            <a:srgbClr val="FFF2CC"/>
          </a:solidFill>
          <a:ln w="952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7F6000"/>
                </a:solidFill>
                <a:latin typeface="Montserrat"/>
                <a:ea typeface="Montserrat"/>
                <a:cs typeface="Montserrat"/>
                <a:sym typeface="Montserrat"/>
              </a:rPr>
              <a:t>Outils</a:t>
            </a:r>
            <a:endParaRPr sz="1100">
              <a:solidFill>
                <a:srgbClr val="7F6000"/>
              </a:solidFill>
              <a:latin typeface="Montserrat"/>
              <a:ea typeface="Montserrat"/>
              <a:cs typeface="Montserrat"/>
              <a:sym typeface="Montserrat"/>
            </a:endParaRPr>
          </a:p>
        </p:txBody>
      </p:sp>
      <p:sp>
        <p:nvSpPr>
          <p:cNvPr id="563" name="Google Shape;563;p40"/>
          <p:cNvSpPr/>
          <p:nvPr/>
        </p:nvSpPr>
        <p:spPr>
          <a:xfrm>
            <a:off x="7645450" y="1250425"/>
            <a:ext cx="721800" cy="406500"/>
          </a:xfrm>
          <a:prstGeom prst="cube">
            <a:avLst>
              <a:gd name="adj" fmla="val 25000"/>
            </a:avLst>
          </a:prstGeom>
          <a:solidFill>
            <a:srgbClr val="FFF2CC"/>
          </a:solidFill>
          <a:ln w="952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7F6000"/>
                </a:solidFill>
                <a:latin typeface="Montserrat"/>
                <a:ea typeface="Montserrat"/>
                <a:cs typeface="Montserrat"/>
                <a:sym typeface="Montserrat"/>
              </a:rPr>
              <a:t>Outils</a:t>
            </a:r>
            <a:endParaRPr sz="1100">
              <a:solidFill>
                <a:srgbClr val="7F6000"/>
              </a:solidFill>
              <a:latin typeface="Montserrat"/>
              <a:ea typeface="Montserrat"/>
              <a:cs typeface="Montserrat"/>
              <a:sym typeface="Montserrat"/>
            </a:endParaRPr>
          </a:p>
        </p:txBody>
      </p:sp>
      <p:sp>
        <p:nvSpPr>
          <p:cNvPr id="564" name="Google Shape;564;p40"/>
          <p:cNvSpPr/>
          <p:nvPr/>
        </p:nvSpPr>
        <p:spPr>
          <a:xfrm>
            <a:off x="8367250" y="2968675"/>
            <a:ext cx="721800" cy="406500"/>
          </a:xfrm>
          <a:prstGeom prst="cube">
            <a:avLst>
              <a:gd name="adj" fmla="val 25000"/>
            </a:avLst>
          </a:prstGeom>
          <a:solidFill>
            <a:srgbClr val="FFF2CC"/>
          </a:solidFill>
          <a:ln w="9525" cap="flat" cmpd="sng">
            <a:solidFill>
              <a:srgbClr val="7F6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fr" sz="1100">
                <a:solidFill>
                  <a:srgbClr val="7F6000"/>
                </a:solidFill>
                <a:latin typeface="Montserrat"/>
                <a:ea typeface="Montserrat"/>
                <a:cs typeface="Montserrat"/>
                <a:sym typeface="Montserrat"/>
              </a:rPr>
              <a:t>Outils</a:t>
            </a:r>
            <a:endParaRPr sz="1100">
              <a:solidFill>
                <a:srgbClr val="7F6000"/>
              </a:solidFill>
              <a:latin typeface="Montserrat"/>
              <a:ea typeface="Montserrat"/>
              <a:cs typeface="Montserrat"/>
              <a:sym typeface="Montserrat"/>
            </a:endParaRPr>
          </a:p>
        </p:txBody>
      </p:sp>
      <p:cxnSp>
        <p:nvCxnSpPr>
          <p:cNvPr id="565" name="Google Shape;565;p40"/>
          <p:cNvCxnSpPr>
            <a:stCxn id="554" idx="0"/>
            <a:endCxn id="563" idx="4"/>
          </p:cNvCxnSpPr>
          <p:nvPr/>
        </p:nvCxnSpPr>
        <p:spPr>
          <a:xfrm rot="5400000" flipH="1">
            <a:off x="8318113" y="1452100"/>
            <a:ext cx="254700" cy="359400"/>
          </a:xfrm>
          <a:prstGeom prst="curvedConnector2">
            <a:avLst/>
          </a:prstGeom>
          <a:noFill/>
          <a:ln w="9525" cap="flat" cmpd="sng">
            <a:solidFill>
              <a:schemeClr val="dk2"/>
            </a:solidFill>
            <a:prstDash val="solid"/>
            <a:round/>
            <a:headEnd type="none" w="med" len="med"/>
            <a:tailEnd type="stealth" w="med" len="med"/>
          </a:ln>
        </p:spPr>
      </p:cxnSp>
      <p:cxnSp>
        <p:nvCxnSpPr>
          <p:cNvPr id="566" name="Google Shape;566;p40"/>
          <p:cNvCxnSpPr>
            <a:stCxn id="560" idx="4"/>
            <a:endCxn id="564" idx="0"/>
          </p:cNvCxnSpPr>
          <p:nvPr/>
        </p:nvCxnSpPr>
        <p:spPr>
          <a:xfrm>
            <a:off x="8528825" y="2701338"/>
            <a:ext cx="250200" cy="267300"/>
          </a:xfrm>
          <a:prstGeom prst="curvedConnector2">
            <a:avLst/>
          </a:prstGeom>
          <a:noFill/>
          <a:ln w="9525" cap="flat" cmpd="sng">
            <a:solidFill>
              <a:schemeClr val="dk2"/>
            </a:solidFill>
            <a:prstDash val="solid"/>
            <a:round/>
            <a:headEnd type="none" w="med" len="med"/>
            <a:tailEnd type="stealth" w="med" len="med"/>
          </a:ln>
        </p:spPr>
      </p:cxnSp>
      <p:cxnSp>
        <p:nvCxnSpPr>
          <p:cNvPr id="567" name="Google Shape;567;p40"/>
          <p:cNvCxnSpPr>
            <a:stCxn id="561" idx="3"/>
            <a:endCxn id="562" idx="5"/>
          </p:cNvCxnSpPr>
          <p:nvPr/>
        </p:nvCxnSpPr>
        <p:spPr>
          <a:xfrm rot="5400000">
            <a:off x="7543638" y="3396100"/>
            <a:ext cx="190500" cy="310200"/>
          </a:xfrm>
          <a:prstGeom prst="curvedConnector2">
            <a:avLst/>
          </a:prstGeom>
          <a:noFill/>
          <a:ln w="9525" cap="flat" cmpd="sng">
            <a:solidFill>
              <a:schemeClr val="dk2"/>
            </a:solidFill>
            <a:prstDash val="solid"/>
            <a:round/>
            <a:headEnd type="none" w="med" len="med"/>
            <a:tailEnd type="stealth"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41"/>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Des questions ?</a:t>
            </a:r>
            <a:endParaRPr/>
          </a:p>
        </p:txBody>
      </p:sp>
      <p:pic>
        <p:nvPicPr>
          <p:cNvPr id="573" name="Google Shape;573;p41"/>
          <p:cNvPicPr preferRelativeResize="0"/>
          <p:nvPr/>
        </p:nvPicPr>
        <p:blipFill>
          <a:blip r:embed="rId3">
            <a:alphaModFix/>
          </a:blip>
          <a:stretch>
            <a:fillRect/>
          </a:stretch>
        </p:blipFill>
        <p:spPr>
          <a:xfrm>
            <a:off x="4312600" y="769325"/>
            <a:ext cx="4540776" cy="4376175"/>
          </a:xfrm>
          <a:prstGeom prst="rect">
            <a:avLst/>
          </a:prstGeom>
          <a:noFill/>
          <a:ln>
            <a:noFill/>
          </a:ln>
        </p:spPr>
      </p:pic>
      <p:sp>
        <p:nvSpPr>
          <p:cNvPr id="574" name="Google Shape;574;p41"/>
          <p:cNvSpPr txBox="1"/>
          <p:nvPr/>
        </p:nvSpPr>
        <p:spPr>
          <a:xfrm>
            <a:off x="499725" y="2504975"/>
            <a:ext cx="4488300" cy="226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 sz="1600">
                <a:solidFill>
                  <a:srgbClr val="000091"/>
                </a:solidFill>
                <a:latin typeface="Montserrat SemiBold"/>
                <a:ea typeface="Montserrat SemiBold"/>
                <a:cs typeface="Montserrat SemiBold"/>
                <a:sym typeface="Montserrat SemiBold"/>
              </a:rPr>
              <a:t>Qu’avez vous pensé de la présentation ?</a:t>
            </a:r>
            <a:endParaRPr sz="1600">
              <a:solidFill>
                <a:srgbClr val="000091"/>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sz="1000">
              <a:solidFill>
                <a:srgbClr val="000091"/>
              </a:solidFill>
              <a:latin typeface="Montserrat SemiBold"/>
              <a:ea typeface="Montserrat SemiBold"/>
              <a:cs typeface="Montserrat SemiBold"/>
              <a:sym typeface="Montserrat SemiBold"/>
            </a:endParaRPr>
          </a:p>
          <a:p>
            <a:pPr marL="0" lvl="0" indent="0" algn="l" rtl="0">
              <a:spcBef>
                <a:spcPts val="0"/>
              </a:spcBef>
              <a:spcAft>
                <a:spcPts val="0"/>
              </a:spcAft>
              <a:buNone/>
            </a:pPr>
            <a:r>
              <a:rPr lang="fr" sz="1600">
                <a:solidFill>
                  <a:srgbClr val="000091"/>
                </a:solidFill>
                <a:latin typeface="Montserrat SemiBold"/>
                <a:ea typeface="Montserrat SemiBold"/>
                <a:cs typeface="Montserrat SemiBold"/>
                <a:sym typeface="Montserrat SemiBold"/>
              </a:rPr>
              <a:t>Laissez votre avis dans le chat !</a:t>
            </a:r>
            <a:endParaRPr sz="1600">
              <a:solidFill>
                <a:srgbClr val="000091"/>
              </a:solidFill>
              <a:latin typeface="Montserrat SemiBold"/>
              <a:ea typeface="Montserrat SemiBold"/>
              <a:cs typeface="Montserrat SemiBold"/>
              <a:sym typeface="Montserrat SemiBold"/>
            </a:endParaRPr>
          </a:p>
          <a:p>
            <a:pPr marL="0" lvl="0" indent="0" algn="l" rtl="0">
              <a:spcBef>
                <a:spcPts val="0"/>
              </a:spcBef>
              <a:spcAft>
                <a:spcPts val="0"/>
              </a:spcAft>
              <a:buNone/>
            </a:pPr>
            <a:endParaRPr sz="1000">
              <a:latin typeface="Montserrat"/>
              <a:ea typeface="Montserrat"/>
              <a:cs typeface="Montserrat"/>
              <a:sym typeface="Montserrat"/>
            </a:endParaRPr>
          </a:p>
          <a:p>
            <a:pPr marL="0" lvl="0" indent="0" algn="l" rtl="0">
              <a:spcBef>
                <a:spcPts val="0"/>
              </a:spcBef>
              <a:spcAft>
                <a:spcPts val="0"/>
              </a:spcAft>
              <a:buNone/>
            </a:pPr>
            <a:r>
              <a:rPr lang="fr" sz="1200">
                <a:latin typeface="Montserrat"/>
                <a:ea typeface="Montserrat"/>
                <a:cs typeface="Montserrat"/>
                <a:sym typeface="Montserrat"/>
              </a:rPr>
              <a:t>Quelques suggestions…</a:t>
            </a:r>
            <a:endParaRPr sz="1200">
              <a:latin typeface="Montserrat"/>
              <a:ea typeface="Montserrat"/>
              <a:cs typeface="Montserrat"/>
              <a:sym typeface="Montserrat"/>
            </a:endParaRPr>
          </a:p>
          <a:p>
            <a:pPr marL="0" lvl="0" indent="0" algn="l" rtl="0">
              <a:spcBef>
                <a:spcPts val="0"/>
              </a:spcBef>
              <a:spcAft>
                <a:spcPts val="0"/>
              </a:spcAft>
              <a:buNone/>
            </a:pPr>
            <a:endParaRPr>
              <a:latin typeface="Montserrat"/>
              <a:ea typeface="Montserrat"/>
              <a:cs typeface="Montserrat"/>
              <a:sym typeface="Montserrat"/>
            </a:endParaRPr>
          </a:p>
          <a:p>
            <a:pPr marL="457200" lvl="0" indent="-323850" algn="l" rtl="0">
              <a:lnSpc>
                <a:spcPct val="150000"/>
              </a:lnSpc>
              <a:spcBef>
                <a:spcPts val="0"/>
              </a:spcBef>
              <a:spcAft>
                <a:spcPts val="0"/>
              </a:spcAft>
              <a:buClr>
                <a:srgbClr val="000091"/>
              </a:buClr>
              <a:buSzPts val="1500"/>
              <a:buFont typeface="Montserrat"/>
              <a:buAutoNum type="arabicPeriod"/>
            </a:pPr>
            <a:r>
              <a:rPr lang="fr" sz="1500">
                <a:latin typeface="Montserrat"/>
                <a:ea typeface="Montserrat"/>
                <a:cs typeface="Montserrat"/>
                <a:sym typeface="Montserrat"/>
              </a:rPr>
              <a:t>Je suis fan, j’adore ce que vous faites</a:t>
            </a:r>
            <a:endParaRPr sz="1500">
              <a:latin typeface="Montserrat"/>
              <a:ea typeface="Montserrat"/>
              <a:cs typeface="Montserrat"/>
              <a:sym typeface="Montserrat"/>
            </a:endParaRPr>
          </a:p>
          <a:p>
            <a:pPr marL="457200" lvl="0" indent="-298450" algn="l" rtl="0">
              <a:lnSpc>
                <a:spcPct val="150000"/>
              </a:lnSpc>
              <a:spcBef>
                <a:spcPts val="0"/>
              </a:spcBef>
              <a:spcAft>
                <a:spcPts val="0"/>
              </a:spcAft>
              <a:buClr>
                <a:srgbClr val="000091"/>
              </a:buClr>
              <a:buSzPts val="1100"/>
              <a:buFont typeface="Montserrat"/>
              <a:buAutoNum type="arabicPeriod"/>
            </a:pPr>
            <a:r>
              <a:rPr lang="fr" sz="1100">
                <a:latin typeface="Montserrat"/>
                <a:ea typeface="Montserrat"/>
                <a:cs typeface="Montserrat"/>
                <a:sym typeface="Montserrat"/>
              </a:rPr>
              <a:t>J’avais l’impression d’être aux USA</a:t>
            </a:r>
            <a:endParaRPr sz="1100">
              <a:latin typeface="Montserrat"/>
              <a:ea typeface="Montserrat"/>
              <a:cs typeface="Montserrat"/>
              <a:sym typeface="Montserrat"/>
            </a:endParaRPr>
          </a:p>
          <a:p>
            <a:pPr marL="457200" lvl="0" indent="-279400" algn="l" rtl="0">
              <a:lnSpc>
                <a:spcPct val="150000"/>
              </a:lnSpc>
              <a:spcBef>
                <a:spcPts val="0"/>
              </a:spcBef>
              <a:spcAft>
                <a:spcPts val="0"/>
              </a:spcAft>
              <a:buClr>
                <a:srgbClr val="000091"/>
              </a:buClr>
              <a:buSzPts val="800"/>
              <a:buFont typeface="Montserrat"/>
              <a:buAutoNum type="arabicPeriod"/>
            </a:pPr>
            <a:r>
              <a:rPr lang="fr" sz="800">
                <a:latin typeface="Montserrat"/>
                <a:ea typeface="Montserrat"/>
                <a:cs typeface="Montserrat"/>
                <a:sym typeface="Montserrat"/>
              </a:rPr>
              <a:t>La diapositive 19 m’a beaucoup ému</a:t>
            </a:r>
            <a:endParaRPr sz="800">
              <a:latin typeface="Montserrat"/>
              <a:ea typeface="Montserrat"/>
              <a:cs typeface="Montserrat"/>
              <a:sym typeface="Montserrat"/>
            </a:endParaRPr>
          </a:p>
          <a:p>
            <a:pPr marL="457200" lvl="0" indent="-266700" algn="l" rtl="0">
              <a:lnSpc>
                <a:spcPct val="150000"/>
              </a:lnSpc>
              <a:spcBef>
                <a:spcPts val="0"/>
              </a:spcBef>
              <a:spcAft>
                <a:spcPts val="0"/>
              </a:spcAft>
              <a:buClr>
                <a:srgbClr val="000091"/>
              </a:buClr>
              <a:buSzPts val="600"/>
              <a:buFont typeface="Montserrat"/>
              <a:buAutoNum type="arabicPeriod"/>
            </a:pPr>
            <a:r>
              <a:rPr lang="fr" sz="600">
                <a:latin typeface="Montserrat"/>
                <a:ea typeface="Montserrat"/>
                <a:cs typeface="Montserrat"/>
                <a:sym typeface="Montserrat"/>
              </a:rPr>
              <a:t>Ma carte bancaire ne passe pas</a:t>
            </a:r>
            <a:endParaRPr sz="600">
              <a:latin typeface="Montserrat"/>
              <a:ea typeface="Montserrat"/>
              <a:cs typeface="Montserrat"/>
              <a:sym typeface="Montserrat"/>
            </a:endParaRPr>
          </a:p>
        </p:txBody>
      </p:sp>
      <p:sp>
        <p:nvSpPr>
          <p:cNvPr id="575" name="Google Shape;575;p41"/>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Si vous avez des questions, levez la patte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compétences de ChatGPT</a:t>
            </a:r>
            <a:endParaRPr/>
          </a:p>
        </p:txBody>
      </p:sp>
      <p:sp>
        <p:nvSpPr>
          <p:cNvPr id="71" name="Google Shape;71;p11"/>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ChatGPT, un modèle de langage développé par OpenAI</a:t>
            </a:r>
            <a:endParaRPr/>
          </a:p>
        </p:txBody>
      </p:sp>
      <p:sp>
        <p:nvSpPr>
          <p:cNvPr id="72" name="Google Shape;72;p11"/>
          <p:cNvSpPr txBox="1">
            <a:spLocks noGrp="1"/>
          </p:cNvSpPr>
          <p:nvPr>
            <p:ph type="body" idx="2"/>
          </p:nvPr>
        </p:nvSpPr>
        <p:spPr>
          <a:xfrm>
            <a:off x="158850" y="2452600"/>
            <a:ext cx="8826300" cy="2339700"/>
          </a:xfrm>
          <a:prstGeom prst="rect">
            <a:avLst/>
          </a:prstGeom>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000091"/>
              </a:buClr>
              <a:buSzPts val="1400"/>
              <a:buChar char="●"/>
            </a:pPr>
            <a:r>
              <a:rPr lang="fr">
                <a:solidFill>
                  <a:srgbClr val="000091"/>
                </a:solidFill>
                <a:latin typeface="Montserrat SemiBold"/>
                <a:ea typeface="Montserrat SemiBold"/>
                <a:cs typeface="Montserrat SemiBold"/>
                <a:sym typeface="Montserrat SemiBold"/>
              </a:rPr>
              <a:t>Compréhension de la langue naturelle</a:t>
            </a:r>
            <a:r>
              <a:rPr lang="fr"/>
              <a:t> : capacité à comprendre et à générer des textes en plusieurs langues</a:t>
            </a:r>
            <a:endParaRPr/>
          </a:p>
          <a:p>
            <a:pPr marL="457200" lvl="0" indent="0" algn="l" rtl="0">
              <a:lnSpc>
                <a:spcPct val="150000"/>
              </a:lnSpc>
              <a:spcBef>
                <a:spcPts val="0"/>
              </a:spcBef>
              <a:spcAft>
                <a:spcPts val="0"/>
              </a:spcAft>
              <a:buNone/>
            </a:pPr>
            <a:endParaRPr/>
          </a:p>
          <a:p>
            <a:pPr marL="457200" lvl="0" indent="-317500" algn="l" rtl="0">
              <a:lnSpc>
                <a:spcPct val="150000"/>
              </a:lnSpc>
              <a:spcBef>
                <a:spcPts val="0"/>
              </a:spcBef>
              <a:spcAft>
                <a:spcPts val="0"/>
              </a:spcAft>
              <a:buClr>
                <a:srgbClr val="000091"/>
              </a:buClr>
              <a:buSzPts val="1400"/>
              <a:buChar char="●"/>
            </a:pPr>
            <a:r>
              <a:rPr lang="fr">
                <a:solidFill>
                  <a:srgbClr val="000091"/>
                </a:solidFill>
                <a:latin typeface="Montserrat SemiBold"/>
                <a:ea typeface="Montserrat SemiBold"/>
                <a:cs typeface="Montserrat SemiBold"/>
                <a:sym typeface="Montserrat SemiBold"/>
              </a:rPr>
              <a:t>Répondre aux questions</a:t>
            </a:r>
            <a:r>
              <a:rPr lang="fr">
                <a:solidFill>
                  <a:schemeClr val="dk1"/>
                </a:solidFill>
              </a:rPr>
              <a:t> : capacité à répondre aux questions en utilisant des connaissances encyclopédiques</a:t>
            </a:r>
            <a:endParaRPr>
              <a:solidFill>
                <a:schemeClr val="dk1"/>
              </a:solidFill>
            </a:endParaRPr>
          </a:p>
          <a:p>
            <a:pPr marL="457200" lvl="0" indent="0" algn="l" rtl="0">
              <a:lnSpc>
                <a:spcPct val="150000"/>
              </a:lnSpc>
              <a:spcBef>
                <a:spcPts val="0"/>
              </a:spcBef>
              <a:spcAft>
                <a:spcPts val="0"/>
              </a:spcAft>
              <a:buNone/>
            </a:pPr>
            <a:endParaRPr>
              <a:solidFill>
                <a:schemeClr val="dk1"/>
              </a:solidFill>
            </a:endParaRPr>
          </a:p>
          <a:p>
            <a:pPr marL="457200" lvl="0" indent="-317500" algn="l" rtl="0">
              <a:lnSpc>
                <a:spcPct val="150000"/>
              </a:lnSpc>
              <a:spcBef>
                <a:spcPts val="0"/>
              </a:spcBef>
              <a:spcAft>
                <a:spcPts val="0"/>
              </a:spcAft>
              <a:buClr>
                <a:srgbClr val="000091"/>
              </a:buClr>
              <a:buSzPts val="1400"/>
              <a:buChar char="●"/>
            </a:pPr>
            <a:r>
              <a:rPr lang="fr">
                <a:solidFill>
                  <a:srgbClr val="000091"/>
                </a:solidFill>
                <a:latin typeface="Montserrat SemiBold"/>
                <a:ea typeface="Montserrat SemiBold"/>
                <a:cs typeface="Montserrat SemiBold"/>
                <a:sym typeface="Montserrat SemiBold"/>
              </a:rPr>
              <a:t>Génération de texte</a:t>
            </a:r>
            <a:r>
              <a:rPr lang="fr"/>
              <a:t> : capacité à générer du texte à partir de </a:t>
            </a:r>
            <a:r>
              <a:rPr lang="fr">
                <a:solidFill>
                  <a:srgbClr val="000091"/>
                </a:solidFill>
                <a:latin typeface="Montserrat Medium"/>
                <a:ea typeface="Montserrat Medium"/>
                <a:cs typeface="Montserrat Medium"/>
                <a:sym typeface="Montserrat Medium"/>
              </a:rPr>
              <a:t>prompts</a:t>
            </a:r>
            <a:endParaRPr>
              <a:solidFill>
                <a:srgbClr val="000091"/>
              </a:solidFill>
              <a:latin typeface="Montserrat Medium"/>
              <a:ea typeface="Montserrat Medium"/>
              <a:cs typeface="Montserrat Medium"/>
              <a:sym typeface="Montserrat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compétences de ChatGPT</a:t>
            </a:r>
            <a:endParaRPr/>
          </a:p>
        </p:txBody>
      </p:sp>
      <p:sp>
        <p:nvSpPr>
          <p:cNvPr id="78" name="Google Shape;78;p12"/>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Dis moi ChatGPT, qu’est-ce que tu peux faire pour moi ?</a:t>
            </a:r>
            <a:endParaRPr/>
          </a:p>
        </p:txBody>
      </p:sp>
      <p:sp>
        <p:nvSpPr>
          <p:cNvPr id="79" name="Google Shape;79;p12"/>
          <p:cNvSpPr txBox="1">
            <a:spLocks noGrp="1"/>
          </p:cNvSpPr>
          <p:nvPr>
            <p:ph type="body" idx="2"/>
          </p:nvPr>
        </p:nvSpPr>
        <p:spPr>
          <a:xfrm>
            <a:off x="158850" y="2294275"/>
            <a:ext cx="8826300" cy="2524200"/>
          </a:xfrm>
          <a:prstGeom prst="rect">
            <a:avLst/>
          </a:prstGeom>
        </p:spPr>
        <p:txBody>
          <a:bodyPr spcFirstLastPara="1" wrap="square" lIns="91425" tIns="91425" rIns="91425" bIns="91425" anchor="t" anchorCtr="0">
            <a:spAutoFit/>
          </a:bodyPr>
          <a:lstStyle/>
          <a:p>
            <a:pPr marL="457200" lvl="0" indent="-279400" algn="l" rtl="0">
              <a:spcBef>
                <a:spcPts val="0"/>
              </a:spcBef>
              <a:spcAft>
                <a:spcPts val="0"/>
              </a:spcAft>
              <a:buSzPts val="800"/>
              <a:buChar char="●"/>
            </a:pPr>
            <a:r>
              <a:rPr lang="fr" sz="800"/>
              <a:t>ChatGPT peut créer du contenu de haute qualité pour les articles de blog, les courriels professionnels, les documents techniques, etc.</a:t>
            </a:r>
            <a:endParaRPr sz="800"/>
          </a:p>
          <a:p>
            <a:pPr marL="457200" lvl="0" indent="0" algn="l" rtl="0">
              <a:spcBef>
                <a:spcPts val="0"/>
              </a:spcBef>
              <a:spcAft>
                <a:spcPts val="0"/>
              </a:spcAft>
              <a:buNone/>
            </a:pPr>
            <a:endParaRPr sz="800"/>
          </a:p>
          <a:p>
            <a:pPr marL="457200" lvl="0" indent="-279400" algn="l" rtl="0">
              <a:spcBef>
                <a:spcPts val="0"/>
              </a:spcBef>
              <a:spcAft>
                <a:spcPts val="0"/>
              </a:spcAft>
              <a:buSzPts val="800"/>
              <a:buChar char="●"/>
            </a:pPr>
            <a:r>
              <a:rPr lang="fr" sz="800"/>
              <a:t>ChatGPT peut aider à planifier des voyages, à résoudre des problèmes mathématiques ou à répondre à des questions de culture générale</a:t>
            </a:r>
            <a:endParaRPr sz="800"/>
          </a:p>
          <a:p>
            <a:pPr marL="457200" lvl="0" indent="0" algn="l" rtl="0">
              <a:spcBef>
                <a:spcPts val="0"/>
              </a:spcBef>
              <a:spcAft>
                <a:spcPts val="0"/>
              </a:spcAft>
              <a:buNone/>
            </a:pPr>
            <a:endParaRPr sz="800"/>
          </a:p>
          <a:p>
            <a:pPr marL="457200" lvl="0" indent="-279400" algn="l" rtl="0">
              <a:spcBef>
                <a:spcPts val="0"/>
              </a:spcBef>
              <a:spcAft>
                <a:spcPts val="0"/>
              </a:spcAft>
              <a:buSzPts val="800"/>
              <a:buChar char="●"/>
            </a:pPr>
            <a:r>
              <a:rPr lang="fr" sz="800"/>
              <a:t>ChatGPT est très utile pour les entreprises et les organisations qui ont besoin d'une assistance pour la communication avec les clients ou la gestion de projet</a:t>
            </a:r>
            <a:endParaRPr sz="800"/>
          </a:p>
          <a:p>
            <a:pPr marL="457200" lvl="0" indent="0" algn="l" rtl="0">
              <a:spcBef>
                <a:spcPts val="0"/>
              </a:spcBef>
              <a:spcAft>
                <a:spcPts val="0"/>
              </a:spcAft>
              <a:buNone/>
            </a:pPr>
            <a:endParaRPr sz="800"/>
          </a:p>
          <a:p>
            <a:pPr marL="457200" lvl="0" indent="-279400" algn="l" rtl="0">
              <a:spcBef>
                <a:spcPts val="0"/>
              </a:spcBef>
              <a:spcAft>
                <a:spcPts val="0"/>
              </a:spcAft>
              <a:buClr>
                <a:schemeClr val="dk1"/>
              </a:buClr>
              <a:buSzPts val="800"/>
              <a:buChar char="●"/>
            </a:pPr>
            <a:r>
              <a:rPr lang="fr" sz="800">
                <a:solidFill>
                  <a:schemeClr val="dk1"/>
                </a:solidFill>
              </a:rPr>
              <a:t>ChatGPT peut créer un poème sur un thème donné, ce qui peut être utile pour les occasions spéciales</a:t>
            </a:r>
            <a:endParaRPr sz="800">
              <a:solidFill>
                <a:schemeClr val="dk1"/>
              </a:solidFill>
            </a:endParaRPr>
          </a:p>
          <a:p>
            <a:pPr marL="457200" lvl="0" indent="0" algn="l" rtl="0">
              <a:spcBef>
                <a:spcPts val="0"/>
              </a:spcBef>
              <a:spcAft>
                <a:spcPts val="0"/>
              </a:spcAft>
              <a:buNone/>
            </a:pPr>
            <a:endParaRPr sz="800">
              <a:solidFill>
                <a:schemeClr val="dk1"/>
              </a:solidFill>
            </a:endParaRPr>
          </a:p>
          <a:p>
            <a:pPr marL="457200" lvl="0" indent="-279400" algn="l" rtl="0">
              <a:spcBef>
                <a:spcPts val="0"/>
              </a:spcBef>
              <a:spcAft>
                <a:spcPts val="0"/>
              </a:spcAft>
              <a:buClr>
                <a:schemeClr val="dk1"/>
              </a:buClr>
              <a:buSzPts val="800"/>
              <a:buChar char="●"/>
            </a:pPr>
            <a:r>
              <a:rPr lang="fr" sz="800">
                <a:solidFill>
                  <a:schemeClr val="dk1"/>
                </a:solidFill>
              </a:rPr>
              <a:t>ChatGPT peut créer une histoire interactive avec des personnages spécifiques, ce qui peut être utilisé pour l'enseignement ou le divertissement</a:t>
            </a:r>
            <a:endParaRPr sz="800">
              <a:solidFill>
                <a:schemeClr val="dk1"/>
              </a:solidFill>
            </a:endParaRPr>
          </a:p>
          <a:p>
            <a:pPr marL="457200" lvl="0" indent="0" algn="l" rtl="0">
              <a:spcBef>
                <a:spcPts val="0"/>
              </a:spcBef>
              <a:spcAft>
                <a:spcPts val="0"/>
              </a:spcAft>
              <a:buNone/>
            </a:pPr>
            <a:endParaRPr sz="800">
              <a:solidFill>
                <a:schemeClr val="dk1"/>
              </a:solidFill>
            </a:endParaRPr>
          </a:p>
          <a:p>
            <a:pPr marL="457200" lvl="0" indent="-279400" algn="l" rtl="0">
              <a:spcBef>
                <a:spcPts val="0"/>
              </a:spcBef>
              <a:spcAft>
                <a:spcPts val="0"/>
              </a:spcAft>
              <a:buClr>
                <a:schemeClr val="dk1"/>
              </a:buClr>
              <a:buSzPts val="800"/>
              <a:buChar char="●"/>
            </a:pPr>
            <a:r>
              <a:rPr lang="fr" sz="800">
                <a:solidFill>
                  <a:schemeClr val="dk1"/>
                </a:solidFill>
              </a:rPr>
              <a:t>ChatGPT peut simuler différents styles d'écriture, y compris les styles de grands écrivains, ce qui peut être utilisé pour la création de contenu de haute qualité</a:t>
            </a:r>
            <a:endParaRPr sz="800">
              <a:solidFill>
                <a:schemeClr val="dk1"/>
              </a:solidFill>
            </a:endParaRPr>
          </a:p>
          <a:p>
            <a:pPr marL="457200" lvl="0" indent="0" algn="l" rtl="0">
              <a:spcBef>
                <a:spcPts val="0"/>
              </a:spcBef>
              <a:spcAft>
                <a:spcPts val="0"/>
              </a:spcAft>
              <a:buNone/>
            </a:pPr>
            <a:endParaRPr sz="800">
              <a:solidFill>
                <a:schemeClr val="dk1"/>
              </a:solidFill>
            </a:endParaRPr>
          </a:p>
          <a:p>
            <a:pPr marL="457200" lvl="0" indent="-279400" algn="l" rtl="0">
              <a:spcBef>
                <a:spcPts val="0"/>
              </a:spcBef>
              <a:spcAft>
                <a:spcPts val="0"/>
              </a:spcAft>
              <a:buClr>
                <a:schemeClr val="dk1"/>
              </a:buClr>
              <a:buSzPts val="800"/>
              <a:buChar char="●"/>
            </a:pPr>
            <a:r>
              <a:rPr lang="fr" sz="800">
                <a:solidFill>
                  <a:schemeClr val="dk1"/>
                </a:solidFill>
              </a:rPr>
              <a:t>ChatGPT peut réserver un billet de train en utilisant les informations fournies</a:t>
            </a:r>
            <a:endParaRPr sz="800">
              <a:solidFill>
                <a:schemeClr val="dk1"/>
              </a:solidFill>
            </a:endParaRPr>
          </a:p>
          <a:p>
            <a:pPr marL="457200" lvl="0" indent="0" algn="l" rtl="0">
              <a:spcBef>
                <a:spcPts val="0"/>
              </a:spcBef>
              <a:spcAft>
                <a:spcPts val="0"/>
              </a:spcAft>
              <a:buNone/>
            </a:pPr>
            <a:endParaRPr sz="800">
              <a:solidFill>
                <a:schemeClr val="dk1"/>
              </a:solidFill>
            </a:endParaRPr>
          </a:p>
          <a:p>
            <a:pPr marL="457200" lvl="0" indent="-279400" algn="l" rtl="0">
              <a:spcBef>
                <a:spcPts val="0"/>
              </a:spcBef>
              <a:spcAft>
                <a:spcPts val="0"/>
              </a:spcAft>
              <a:buClr>
                <a:schemeClr val="dk1"/>
              </a:buClr>
              <a:buSzPts val="800"/>
              <a:buChar char="●"/>
            </a:pPr>
            <a:r>
              <a:rPr lang="fr" sz="800">
                <a:solidFill>
                  <a:schemeClr val="dk1"/>
                </a:solidFill>
              </a:rPr>
              <a:t>ChatGPT peut générer un résumé d'article en quelques secondes</a:t>
            </a:r>
            <a:endParaRPr sz="800">
              <a:solidFill>
                <a:schemeClr val="dk1"/>
              </a:solidFill>
            </a:endParaRPr>
          </a:p>
          <a:p>
            <a:pPr marL="457200" lvl="0" indent="0" algn="l" rtl="0">
              <a:spcBef>
                <a:spcPts val="0"/>
              </a:spcBef>
              <a:spcAft>
                <a:spcPts val="0"/>
              </a:spcAft>
              <a:buNone/>
            </a:pPr>
            <a:endParaRPr sz="800">
              <a:solidFill>
                <a:schemeClr val="dk1"/>
              </a:solidFill>
            </a:endParaRPr>
          </a:p>
          <a:p>
            <a:pPr marL="457200" lvl="0" indent="-279400" algn="l" rtl="0">
              <a:spcBef>
                <a:spcPts val="0"/>
              </a:spcBef>
              <a:spcAft>
                <a:spcPts val="0"/>
              </a:spcAft>
              <a:buClr>
                <a:schemeClr val="dk1"/>
              </a:buClr>
              <a:buSzPts val="800"/>
              <a:buChar char="●"/>
            </a:pPr>
            <a:r>
              <a:rPr lang="fr" sz="800">
                <a:solidFill>
                  <a:schemeClr val="dk1"/>
                </a:solidFill>
              </a:rPr>
              <a:t>ChatGPT peut rédiger un courriel professionnel à partir d'un bref contexte</a:t>
            </a:r>
            <a:endParaRPr sz="800">
              <a:solidFill>
                <a:schemeClr val="dk1"/>
              </a:solidFill>
            </a:endParaRPr>
          </a:p>
          <a:p>
            <a:pPr marL="457200" lvl="0" indent="0" algn="l" rtl="0">
              <a:spcBef>
                <a:spcPts val="0"/>
              </a:spcBef>
              <a:spcAft>
                <a:spcPts val="0"/>
              </a:spcAft>
              <a:buNone/>
            </a:pPr>
            <a:endParaRPr sz="800">
              <a:solidFill>
                <a:schemeClr val="dk1"/>
              </a:solidFill>
            </a:endParaRPr>
          </a:p>
          <a:p>
            <a:pPr marL="457200" lvl="0" indent="-279400" algn="l" rtl="0">
              <a:spcBef>
                <a:spcPts val="0"/>
              </a:spcBef>
              <a:spcAft>
                <a:spcPts val="0"/>
              </a:spcAft>
              <a:buClr>
                <a:schemeClr val="dk1"/>
              </a:buClr>
              <a:buSzPts val="800"/>
              <a:buChar char="●"/>
            </a:pPr>
            <a:r>
              <a:rPr lang="fr" sz="800">
                <a:solidFill>
                  <a:schemeClr val="dk1"/>
                </a:solidFill>
              </a:rPr>
              <a:t>…</a:t>
            </a:r>
            <a:endParaRPr sz="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Comment ça fonctionne ?</a:t>
            </a:r>
            <a:endParaRPr/>
          </a:p>
        </p:txBody>
      </p:sp>
      <p:sp>
        <p:nvSpPr>
          <p:cNvPr id="85" name="Google Shape;85;p13"/>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fr"/>
              <a:t>Les bases d’une intelligence très artificielle</a:t>
            </a:r>
            <a:endParaRPr/>
          </a:p>
        </p:txBody>
      </p:sp>
      <p:sp>
        <p:nvSpPr>
          <p:cNvPr id="86" name="Google Shape;86;p13"/>
          <p:cNvSpPr txBox="1">
            <a:spLocks noGrp="1"/>
          </p:cNvSpPr>
          <p:nvPr>
            <p:ph type="body" idx="2"/>
          </p:nvPr>
        </p:nvSpPr>
        <p:spPr>
          <a:xfrm>
            <a:off x="158850" y="2294275"/>
            <a:ext cx="8826300" cy="400200"/>
          </a:xfrm>
          <a:prstGeom prst="rect">
            <a:avLst/>
          </a:prstGeom>
        </p:spPr>
        <p:txBody>
          <a:bodyPr spcFirstLastPara="1" wrap="square" lIns="91425" tIns="91425" rIns="91425" bIns="91425" anchor="t" anchorCtr="0">
            <a:spAutoFit/>
          </a:bodyPr>
          <a:lstStyle/>
          <a:p>
            <a:pPr marL="457200" lvl="0" indent="-317500" algn="l" rtl="0">
              <a:spcBef>
                <a:spcPts val="0"/>
              </a:spcBef>
              <a:spcAft>
                <a:spcPts val="0"/>
              </a:spcAft>
              <a:buClr>
                <a:srgbClr val="000091"/>
              </a:buClr>
              <a:buSzPts val="1400"/>
              <a:buChar char="●"/>
            </a:pPr>
            <a:r>
              <a:rPr lang="fr"/>
              <a:t>Binary decision tree via recursive partitioning :</a:t>
            </a:r>
            <a:endParaRPr/>
          </a:p>
        </p:txBody>
      </p:sp>
      <p:pic>
        <p:nvPicPr>
          <p:cNvPr id="87" name="Google Shape;87;p13"/>
          <p:cNvPicPr preferRelativeResize="0"/>
          <p:nvPr/>
        </p:nvPicPr>
        <p:blipFill>
          <a:blip r:embed="rId3">
            <a:alphaModFix/>
          </a:blip>
          <a:stretch>
            <a:fillRect/>
          </a:stretch>
        </p:blipFill>
        <p:spPr>
          <a:xfrm>
            <a:off x="888538" y="2887625"/>
            <a:ext cx="7080021" cy="673725"/>
          </a:xfrm>
          <a:prstGeom prst="rect">
            <a:avLst/>
          </a:prstGeom>
          <a:noFill/>
          <a:ln>
            <a:noFill/>
          </a:ln>
        </p:spPr>
      </p:pic>
      <p:sp>
        <p:nvSpPr>
          <p:cNvPr id="88" name="Google Shape;88;p13"/>
          <p:cNvSpPr txBox="1">
            <a:spLocks noGrp="1"/>
          </p:cNvSpPr>
          <p:nvPr>
            <p:ph type="body" idx="2"/>
          </p:nvPr>
        </p:nvSpPr>
        <p:spPr>
          <a:xfrm>
            <a:off x="158850" y="3742075"/>
            <a:ext cx="8826300" cy="400200"/>
          </a:xfrm>
          <a:prstGeom prst="rect">
            <a:avLst/>
          </a:prstGeom>
        </p:spPr>
        <p:txBody>
          <a:bodyPr spcFirstLastPara="1" wrap="square" lIns="91425" tIns="91425" rIns="91425" bIns="91425" anchor="t" anchorCtr="0">
            <a:spAutoFit/>
          </a:bodyPr>
          <a:lstStyle/>
          <a:p>
            <a:pPr marL="457200" lvl="0" indent="-317500" algn="l" rtl="0">
              <a:spcBef>
                <a:spcPts val="0"/>
              </a:spcBef>
              <a:spcAft>
                <a:spcPts val="0"/>
              </a:spcAft>
              <a:buClr>
                <a:srgbClr val="000091"/>
              </a:buClr>
              <a:buSzPts val="1400"/>
              <a:buChar char="●"/>
            </a:pPr>
            <a:r>
              <a:rPr lang="fr"/>
              <a:t>Leverage a pre-trained LLM to extract a feature representation :</a:t>
            </a:r>
            <a:endParaRPr/>
          </a:p>
        </p:txBody>
      </p:sp>
      <p:pic>
        <p:nvPicPr>
          <p:cNvPr id="89" name="Google Shape;89;p13"/>
          <p:cNvPicPr preferRelativeResize="0"/>
          <p:nvPr/>
        </p:nvPicPr>
        <p:blipFill>
          <a:blip r:embed="rId4">
            <a:alphaModFix/>
          </a:blip>
          <a:stretch>
            <a:fillRect/>
          </a:stretch>
        </p:blipFill>
        <p:spPr>
          <a:xfrm>
            <a:off x="2339638" y="4321725"/>
            <a:ext cx="2917519" cy="572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Comment ça fonctionne ?</a:t>
            </a:r>
            <a:endParaRPr/>
          </a:p>
        </p:txBody>
      </p:sp>
      <p:sp>
        <p:nvSpPr>
          <p:cNvPr id="95" name="Google Shape;95;p14"/>
          <p:cNvSpPr txBox="1">
            <a:spLocks noGrp="1"/>
          </p:cNvSpPr>
          <p:nvPr>
            <p:ph type="subTitle" idx="1"/>
          </p:nvPr>
        </p:nvSpPr>
        <p:spPr>
          <a:xfrm>
            <a:off x="168250" y="1570750"/>
            <a:ext cx="88170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Les bases d’une intelligence très artificielle (en 3 minutes)</a:t>
            </a:r>
            <a:endParaRPr/>
          </a:p>
        </p:txBody>
      </p:sp>
      <p:pic>
        <p:nvPicPr>
          <p:cNvPr id="96" name="Google Shape;96;p14" descr="Merci d'avoir regardé !&#10;&#10;Aujourd'hui, je vais vous parler du machine learning, et vous allez voir comme les robots font pour apprendre !&#10;&#10;&#10;&#10;&amp;===================================­=====&amp;&#10;&#10;&#10;&#10;╚► La chaîne de Scienticfiz : https://www.youtube.com/channel/UCIUbSRKVVOpWl_xB3soLU1g&#10;&#10;&#10;&#10;╚► Mes deux autres chaînes :&#10;&#10;   ●   DIMENSION CODE : https://www.youtube.com/channel/UC5RpJCwtjS7hzr7honc0o-Q&#10;&#10;   ●   DIMENSION DÉBAT : https://www.youtube.com/channel/UCIZD8Mg2ag1lFLv0bpewXCA&#10;&#10;&#10;&#10;&amp;===================================­=====&amp;&#10;&#10;&#10;&#10;╚► Pour me soutenir : &#10;&#10;   ●   Devenir membre de la chaîne : https://www.youtube.com/channel/UCiw_8x43hludK0PhuN9AJGg/join&#10;&#10;   ●   uTip : https://utip.io/dimension&#10;&#10;   ●   Boutique : https://shop.spreadshirt.fr/DIMENSI0N/&#10;&#10;&#10;&#10;╚► Mes réseaux :&#10;&#10;   ●   Twitter : https://twitter.com/DIMENSION_YT&#10;&#10;   ●   Discord : https://discord.gg/yzkaEjp&#10;&#10;   ●   SoundCloud : https://soundcloud.com/dimension_yt&#10;&#10;   ●   Facebook : https://www.facebook.com/dimensionofficiel/&#10;&#10;   ●   Instagram : https://www.instagram.com/dimension_videos/&#10;&#10;   ●   Adresse e-mail : dimensionytcontact@gmail.com&#10;&#10;&#10;&#10;&amp;===================================­=====&amp;&#10;&#10;&#10;&#10;╚► Musiques : &#10;&#10;   ●   Générique : https://soundcloud.com/yolaxy/dimension&#10;&#10;   ●   Fond : https://soundcloud.com/galshi-revolution/comment-faire-une-intelligence-artificielle-soundtrack-par-galshi-revolution&#10;&#10;&#10;&#10;╚► Musiciens : &#10;&#10;   ●   Yolaxy : https://www.youtube.com/c/yolaxy&#10;&#10;   ●   Galshi Revolution : https://www.youtube.com/GalshiRevolution&#10;&#10;&#10;&#10;&amp;===================================­=====&amp;&#10;&#10;&#10;&#10;(Si tu vois ce message, c'est que tu es un petit chenapan !)" title="► COMMENT FAIRE UNE INTELLIGENCE ARTIFICIELLE ? 🤖🔧">
            <a:hlinkClick r:id="rId3"/>
          </p:cNvPr>
          <p:cNvPicPr preferRelativeResize="0"/>
          <p:nvPr/>
        </p:nvPicPr>
        <p:blipFill>
          <a:blip r:embed="rId4">
            <a:alphaModFix/>
          </a:blip>
          <a:stretch>
            <a:fillRect/>
          </a:stretch>
        </p:blipFill>
        <p:spPr>
          <a:xfrm>
            <a:off x="2545937" y="2191800"/>
            <a:ext cx="3765225" cy="2117950"/>
          </a:xfrm>
          <a:prstGeom prst="rect">
            <a:avLst/>
          </a:prstGeom>
          <a:noFill/>
          <a:ln>
            <a:noFill/>
          </a:ln>
        </p:spPr>
      </p:pic>
      <p:sp>
        <p:nvSpPr>
          <p:cNvPr id="97" name="Google Shape;97;p14"/>
          <p:cNvSpPr txBox="1"/>
          <p:nvPr/>
        </p:nvSpPr>
        <p:spPr>
          <a:xfrm>
            <a:off x="2001854" y="4482275"/>
            <a:ext cx="48534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 sz="1800">
                <a:solidFill>
                  <a:srgbClr val="000091"/>
                </a:solidFill>
                <a:latin typeface="Courier New"/>
                <a:ea typeface="Courier New"/>
                <a:cs typeface="Courier New"/>
                <a:sym typeface="Courier New"/>
              </a:rPr>
              <a:t>https://openai.com/blog/chatgpt</a:t>
            </a:r>
            <a:endParaRPr sz="1800">
              <a:solidFill>
                <a:srgbClr val="000091"/>
              </a:solidFill>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10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Les limitations</a:t>
            </a:r>
            <a:endParaRPr/>
          </a:p>
        </p:txBody>
      </p:sp>
      <p:sp>
        <p:nvSpPr>
          <p:cNvPr id="103" name="Google Shape;103;p15"/>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Une puissance maîtrisée… pour le moment</a:t>
            </a:r>
            <a:endParaRPr/>
          </a:p>
        </p:txBody>
      </p:sp>
      <p:sp>
        <p:nvSpPr>
          <p:cNvPr id="104" name="Google Shape;104;p15"/>
          <p:cNvSpPr txBox="1">
            <a:spLocks noGrp="1"/>
          </p:cNvSpPr>
          <p:nvPr>
            <p:ph type="body" idx="2"/>
          </p:nvPr>
        </p:nvSpPr>
        <p:spPr>
          <a:xfrm>
            <a:off x="158850" y="2522875"/>
            <a:ext cx="8826300" cy="2016300"/>
          </a:xfrm>
          <a:prstGeom prst="rect">
            <a:avLst/>
          </a:prstGeom>
        </p:spPr>
        <p:txBody>
          <a:bodyPr spcFirstLastPara="1" wrap="square" lIns="91425" tIns="91425" rIns="91425" bIns="91425" anchor="t" anchorCtr="0">
            <a:spAutoFit/>
          </a:bodyPr>
          <a:lstStyle/>
          <a:p>
            <a:pPr marL="457200" lvl="0" indent="-317500" algn="l" rtl="0">
              <a:lnSpc>
                <a:spcPct val="150000"/>
              </a:lnSpc>
              <a:spcBef>
                <a:spcPts val="0"/>
              </a:spcBef>
              <a:spcAft>
                <a:spcPts val="0"/>
              </a:spcAft>
              <a:buClr>
                <a:srgbClr val="000091"/>
              </a:buClr>
              <a:buSzPts val="1400"/>
              <a:buChar char="●"/>
            </a:pPr>
            <a:r>
              <a:rPr lang="fr">
                <a:solidFill>
                  <a:srgbClr val="000091"/>
                </a:solidFill>
                <a:latin typeface="Montserrat Medium"/>
                <a:ea typeface="Montserrat Medium"/>
                <a:cs typeface="Montserrat Medium"/>
                <a:sym typeface="Montserrat Medium"/>
              </a:rPr>
              <a:t>Données bloquées en 2021</a:t>
            </a:r>
            <a:r>
              <a:rPr lang="fr"/>
              <a:t>, avec probablement des exceptions comme Wikipedia, Youtube, Github ou d’autres…</a:t>
            </a:r>
            <a:endParaRPr/>
          </a:p>
          <a:p>
            <a:pPr marL="457200" lvl="0" indent="0" algn="l" rtl="0">
              <a:lnSpc>
                <a:spcPct val="150000"/>
              </a:lnSpc>
              <a:spcBef>
                <a:spcPts val="0"/>
              </a:spcBef>
              <a:spcAft>
                <a:spcPts val="0"/>
              </a:spcAft>
              <a:buNone/>
            </a:pPr>
            <a:endParaRPr/>
          </a:p>
          <a:p>
            <a:pPr marL="457200" lvl="0" indent="-317500" algn="l" rtl="0">
              <a:lnSpc>
                <a:spcPct val="150000"/>
              </a:lnSpc>
              <a:spcBef>
                <a:spcPts val="0"/>
              </a:spcBef>
              <a:spcAft>
                <a:spcPts val="0"/>
              </a:spcAft>
              <a:buClr>
                <a:srgbClr val="000091"/>
              </a:buClr>
              <a:buSzPts val="1400"/>
              <a:buChar char="●"/>
            </a:pPr>
            <a:r>
              <a:rPr lang="fr"/>
              <a:t>Une </a:t>
            </a:r>
            <a:r>
              <a:rPr lang="fr">
                <a:solidFill>
                  <a:srgbClr val="000091"/>
                </a:solidFill>
                <a:latin typeface="Montserrat Medium"/>
                <a:ea typeface="Montserrat Medium"/>
                <a:cs typeface="Montserrat Medium"/>
                <a:sym typeface="Montserrat Medium"/>
              </a:rPr>
              <a:t>intelligence bridée</a:t>
            </a:r>
            <a:r>
              <a:rPr lang="fr"/>
              <a:t>, pour des raisons commerciales, juridiques, politiques, techniques…</a:t>
            </a:r>
            <a:endParaRPr/>
          </a:p>
          <a:p>
            <a:pPr marL="0" lvl="0" indent="0" algn="l" rtl="0">
              <a:lnSpc>
                <a:spcPct val="150000"/>
              </a:lnSpc>
              <a:spcBef>
                <a:spcPts val="0"/>
              </a:spcBef>
              <a:spcAft>
                <a:spcPts val="0"/>
              </a:spcAft>
              <a:buNone/>
            </a:pPr>
            <a:endParaRPr/>
          </a:p>
          <a:p>
            <a:pPr marL="457200" lvl="0" indent="-317500" algn="l" rtl="0">
              <a:lnSpc>
                <a:spcPct val="150000"/>
              </a:lnSpc>
              <a:spcBef>
                <a:spcPts val="0"/>
              </a:spcBef>
              <a:spcAft>
                <a:spcPts val="0"/>
              </a:spcAft>
              <a:buClr>
                <a:srgbClr val="000091"/>
              </a:buClr>
              <a:buSzPts val="1400"/>
              <a:buChar char="●"/>
            </a:pPr>
            <a:r>
              <a:rPr lang="fr">
                <a:solidFill>
                  <a:srgbClr val="000091"/>
                </a:solidFill>
                <a:latin typeface="Montserrat Medium"/>
                <a:ea typeface="Montserrat Medium"/>
                <a:cs typeface="Montserrat Medium"/>
                <a:sym typeface="Montserrat Medium"/>
              </a:rPr>
              <a:t>Aucun accès</a:t>
            </a:r>
            <a:r>
              <a:rPr lang="fr"/>
              <a:t> aux </a:t>
            </a:r>
            <a:r>
              <a:rPr lang="fr">
                <a:solidFill>
                  <a:srgbClr val="000091"/>
                </a:solidFill>
                <a:latin typeface="Montserrat Medium"/>
                <a:ea typeface="Montserrat Medium"/>
                <a:cs typeface="Montserrat Medium"/>
                <a:sym typeface="Montserrat Medium"/>
              </a:rPr>
              <a:t>données professionnelles ou personnelles</a:t>
            </a:r>
            <a:endParaRPr>
              <a:solidFill>
                <a:srgbClr val="000091"/>
              </a:solidFill>
              <a:latin typeface="Montserrat Medium"/>
              <a:ea typeface="Montserrat Medium"/>
              <a:cs typeface="Montserrat Medium"/>
              <a:sym typeface="Montserrat Medium"/>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168250" y="9785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a:t>Le potentiel</a:t>
            </a:r>
            <a:endParaRPr/>
          </a:p>
        </p:txBody>
      </p:sp>
      <p:sp>
        <p:nvSpPr>
          <p:cNvPr id="110" name="Google Shape;110;p16"/>
          <p:cNvSpPr txBox="1">
            <a:spLocks noGrp="1"/>
          </p:cNvSpPr>
          <p:nvPr>
            <p:ph type="subTitle" idx="1"/>
          </p:nvPr>
        </p:nvSpPr>
        <p:spPr>
          <a:xfrm>
            <a:off x="168250" y="1570750"/>
            <a:ext cx="7260300" cy="4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
              <a:t>Un potentiel important malgré les limitations</a:t>
            </a:r>
            <a:endParaRPr/>
          </a:p>
        </p:txBody>
      </p:sp>
      <p:sp>
        <p:nvSpPr>
          <p:cNvPr id="111" name="Google Shape;111;p16"/>
          <p:cNvSpPr txBox="1">
            <a:spLocks noGrp="1"/>
          </p:cNvSpPr>
          <p:nvPr>
            <p:ph type="body" idx="2"/>
          </p:nvPr>
        </p:nvSpPr>
        <p:spPr>
          <a:xfrm>
            <a:off x="158850" y="2370475"/>
            <a:ext cx="8826300" cy="2447400"/>
          </a:xfrm>
          <a:prstGeom prst="rect">
            <a:avLst/>
          </a:prstGeom>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Prompt / Conversation :</a:t>
            </a:r>
            <a:endParaRPr>
              <a:solidFill>
                <a:srgbClr val="000091"/>
              </a:solidFill>
              <a:latin typeface="Montserrat SemiBold"/>
              <a:ea typeface="Montserrat SemiBold"/>
              <a:cs typeface="Montserrat SemiBold"/>
              <a:sym typeface="Montserrat SemiBold"/>
            </a:endParaRPr>
          </a:p>
          <a:p>
            <a:pPr marL="0" lvl="0" indent="457200" algn="l" rtl="0">
              <a:lnSpc>
                <a:spcPct val="100000"/>
              </a:lnSpc>
              <a:spcBef>
                <a:spcPts val="0"/>
              </a:spcBef>
              <a:spcAft>
                <a:spcPts val="0"/>
              </a:spcAft>
              <a:buNone/>
            </a:pPr>
            <a:endParaRPr sz="1100"/>
          </a:p>
          <a:p>
            <a:pPr marL="0" lvl="0" indent="457200" algn="l" rtl="0">
              <a:lnSpc>
                <a:spcPct val="100000"/>
              </a:lnSpc>
              <a:spcBef>
                <a:spcPts val="0"/>
              </a:spcBef>
              <a:spcAft>
                <a:spcPts val="0"/>
              </a:spcAft>
              <a:buNone/>
            </a:pPr>
            <a:r>
              <a:rPr lang="fr" sz="1100">
                <a:solidFill>
                  <a:srgbClr val="000091"/>
                </a:solidFill>
                <a:latin typeface="Montserrat Medium"/>
                <a:ea typeface="Montserrat Medium"/>
                <a:cs typeface="Montserrat Medium"/>
                <a:sym typeface="Montserrat Medium"/>
              </a:rPr>
              <a:t>4000 tokens par requête</a:t>
            </a:r>
            <a:r>
              <a:rPr lang="fr" sz="1100"/>
              <a:t> (1 token = 1 à 4 caractères), partagés entre la question et la réponse</a:t>
            </a:r>
            <a:endParaRPr sz="1100"/>
          </a:p>
          <a:p>
            <a:pPr marL="0" lvl="0" indent="0" algn="l" rtl="0">
              <a:lnSpc>
                <a:spcPct val="100000"/>
              </a:lnSpc>
              <a:spcBef>
                <a:spcPts val="0"/>
              </a:spcBef>
              <a:spcAft>
                <a:spcPts val="0"/>
              </a:spcAft>
              <a:buNone/>
            </a:pPr>
            <a:endParaRPr>
              <a:solidFill>
                <a:srgbClr val="000091"/>
              </a:solidFill>
              <a:latin typeface="Montserrat SemiBold"/>
              <a:ea typeface="Montserrat SemiBold"/>
              <a:cs typeface="Montserrat SemiBold"/>
              <a:sym typeface="Montserrat SemiBold"/>
            </a:endParaRPr>
          </a:p>
          <a:p>
            <a:pPr marL="457200" lvl="0" indent="-317500" algn="l" rtl="0">
              <a:lnSpc>
                <a:spcPct val="100000"/>
              </a:lnSpc>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Conversation / Entraînement :</a:t>
            </a:r>
            <a:endParaRPr>
              <a:solidFill>
                <a:srgbClr val="000091"/>
              </a:solidFill>
              <a:latin typeface="Montserrat SemiBold"/>
              <a:ea typeface="Montserrat SemiBold"/>
              <a:cs typeface="Montserrat SemiBold"/>
              <a:sym typeface="Montserrat SemiBold"/>
            </a:endParaRPr>
          </a:p>
          <a:p>
            <a:pPr marL="0" lvl="0" indent="457200" algn="l" rtl="0">
              <a:lnSpc>
                <a:spcPct val="100000"/>
              </a:lnSpc>
              <a:spcBef>
                <a:spcPts val="0"/>
              </a:spcBef>
              <a:spcAft>
                <a:spcPts val="0"/>
              </a:spcAft>
              <a:buNone/>
            </a:pPr>
            <a:endParaRPr sz="1100"/>
          </a:p>
          <a:p>
            <a:pPr marL="457200" lvl="0" indent="0" algn="l" rtl="0">
              <a:lnSpc>
                <a:spcPct val="100000"/>
              </a:lnSpc>
              <a:spcBef>
                <a:spcPts val="0"/>
              </a:spcBef>
              <a:spcAft>
                <a:spcPts val="0"/>
              </a:spcAft>
              <a:buNone/>
            </a:pPr>
            <a:r>
              <a:rPr lang="fr" sz="1100">
                <a:solidFill>
                  <a:srgbClr val="000091"/>
                </a:solidFill>
                <a:latin typeface="Montserrat Medium"/>
                <a:ea typeface="Montserrat Medium"/>
                <a:cs typeface="Montserrat Medium"/>
                <a:sym typeface="Montserrat Medium"/>
              </a:rPr>
              <a:t>Ajouter du contexte au prompt</a:t>
            </a:r>
            <a:r>
              <a:rPr lang="fr" sz="1100"/>
              <a:t> pour aiguiller l’IA, comme l’historique d’une conversation fictive ou le rôle que doit jouer ChatGPT</a:t>
            </a:r>
            <a:endParaRPr sz="1100"/>
          </a:p>
          <a:p>
            <a:pPr marL="0" lvl="0" indent="0" algn="l" rtl="0">
              <a:lnSpc>
                <a:spcPct val="100000"/>
              </a:lnSpc>
              <a:spcBef>
                <a:spcPts val="0"/>
              </a:spcBef>
              <a:spcAft>
                <a:spcPts val="0"/>
              </a:spcAft>
              <a:buNone/>
            </a:pPr>
            <a:endParaRPr>
              <a:solidFill>
                <a:srgbClr val="000091"/>
              </a:solidFill>
              <a:latin typeface="Montserrat SemiBold"/>
              <a:ea typeface="Montserrat SemiBold"/>
              <a:cs typeface="Montserrat SemiBold"/>
              <a:sym typeface="Montserrat SemiBold"/>
            </a:endParaRPr>
          </a:p>
          <a:p>
            <a:pPr marL="457200" lvl="0" indent="-317500" algn="l" rtl="0">
              <a:lnSpc>
                <a:spcPct val="100000"/>
              </a:lnSpc>
              <a:spcBef>
                <a:spcPts val="0"/>
              </a:spcBef>
              <a:spcAft>
                <a:spcPts val="0"/>
              </a:spcAft>
              <a:buClr>
                <a:srgbClr val="000091"/>
              </a:buClr>
              <a:buSzPts val="1400"/>
              <a:buFont typeface="Montserrat SemiBold"/>
              <a:buChar char="●"/>
            </a:pPr>
            <a:r>
              <a:rPr lang="fr">
                <a:solidFill>
                  <a:srgbClr val="000091"/>
                </a:solidFill>
                <a:latin typeface="Montserrat SemiBold"/>
                <a:ea typeface="Montserrat SemiBold"/>
                <a:cs typeface="Montserrat SemiBold"/>
                <a:sym typeface="Montserrat SemiBold"/>
              </a:rPr>
              <a:t>Les formats de réponse :</a:t>
            </a:r>
            <a:endParaRPr>
              <a:solidFill>
                <a:srgbClr val="000091"/>
              </a:solidFill>
              <a:latin typeface="Montserrat SemiBold"/>
              <a:ea typeface="Montserrat SemiBold"/>
              <a:cs typeface="Montserrat SemiBold"/>
              <a:sym typeface="Montserrat SemiBold"/>
            </a:endParaRPr>
          </a:p>
          <a:p>
            <a:pPr marL="0" lvl="0" indent="457200" algn="l" rtl="0">
              <a:lnSpc>
                <a:spcPct val="100000"/>
              </a:lnSpc>
              <a:spcBef>
                <a:spcPts val="0"/>
              </a:spcBef>
              <a:spcAft>
                <a:spcPts val="0"/>
              </a:spcAft>
              <a:buNone/>
            </a:pPr>
            <a:endParaRPr sz="1100"/>
          </a:p>
          <a:p>
            <a:pPr marL="0" lvl="0" indent="457200" algn="l" rtl="0">
              <a:lnSpc>
                <a:spcPct val="100000"/>
              </a:lnSpc>
              <a:spcBef>
                <a:spcPts val="0"/>
              </a:spcBef>
              <a:spcAft>
                <a:spcPts val="0"/>
              </a:spcAft>
              <a:buNone/>
            </a:pPr>
            <a:r>
              <a:rPr lang="fr" sz="1100">
                <a:solidFill>
                  <a:srgbClr val="000091"/>
                </a:solidFill>
                <a:latin typeface="Montserrat Medium"/>
                <a:ea typeface="Montserrat Medium"/>
                <a:cs typeface="Montserrat Medium"/>
                <a:sym typeface="Montserrat Medium"/>
              </a:rPr>
              <a:t>Obtenir</a:t>
            </a:r>
            <a:r>
              <a:rPr lang="fr" sz="1100"/>
              <a:t> de l’IA </a:t>
            </a:r>
            <a:r>
              <a:rPr lang="fr" sz="1100">
                <a:solidFill>
                  <a:srgbClr val="000091"/>
                </a:solidFill>
                <a:latin typeface="Montserrat Medium"/>
                <a:ea typeface="Montserrat Medium"/>
                <a:cs typeface="Montserrat Medium"/>
                <a:sym typeface="Montserrat Medium"/>
              </a:rPr>
              <a:t>des réponses dans différents formats</a:t>
            </a:r>
            <a:r>
              <a:rPr lang="fr" sz="1100"/>
              <a:t>, comme des tableaux ou des schémas</a:t>
            </a:r>
            <a:endParaRPr sz="1100"/>
          </a:p>
        </p:txBody>
      </p:sp>
    </p:spTree>
  </p:cSld>
  <p:clrMapOvr>
    <a:masterClrMapping/>
  </p:clrMapOvr>
</p:sld>
</file>

<file path=ppt/theme/theme1.xml><?xml version="1.0" encoding="utf-8"?>
<a:theme xmlns:a="http://schemas.openxmlformats.org/drawingml/2006/main" name="Fabrique Numériqu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2791</Words>
  <Application>Microsoft Macintosh PowerPoint</Application>
  <PresentationFormat>On-screen Show (16:9)</PresentationFormat>
  <Paragraphs>462</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Montserrat</vt:lpstr>
      <vt:lpstr>Calibri</vt:lpstr>
      <vt:lpstr>Montserrat ExtraBold</vt:lpstr>
      <vt:lpstr>Montserrat Medium</vt:lpstr>
      <vt:lpstr>Montserrat SemiBold</vt:lpstr>
      <vt:lpstr>Courier New</vt:lpstr>
      <vt:lpstr>Fabrique Numérique</vt:lpstr>
      <vt:lpstr>ChatGPT</vt:lpstr>
      <vt:lpstr>Création d’un compte</vt:lpstr>
      <vt:lpstr>Sémantique</vt:lpstr>
      <vt:lpstr>Les compétences de ChatGPT</vt:lpstr>
      <vt:lpstr>Les compétences de ChatGPT</vt:lpstr>
      <vt:lpstr>Comment ça fonctionne ?</vt:lpstr>
      <vt:lpstr>Comment ça fonctionne ?</vt:lpstr>
      <vt:lpstr>Les limitations</vt:lpstr>
      <vt:lpstr>Le potentiel</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Intégrer ChatGPT à nos outils</vt:lpstr>
      <vt:lpstr>L’IA conversationnelle open source</vt:lpstr>
      <vt:lpstr>Développer avec l’IA</vt:lpstr>
      <vt:lpstr>Développer avec l’IA</vt:lpstr>
      <vt:lpstr>L’IA autonome</vt:lpstr>
      <vt:lpstr>L’IA autonome</vt:lpstr>
      <vt:lpstr>Des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dc:title>
  <cp:lastModifiedBy>VAN WOERKENS, Gary (DNUM/FabNum)</cp:lastModifiedBy>
  <cp:revision>1</cp:revision>
  <dcterms:modified xsi:type="dcterms:W3CDTF">2023-05-12T07:25:50Z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1db7355-aeca-4109-a800-15480e35f6d9_Enabled">
    <vt:lpwstr>true</vt:lpwstr>
  </property>
  <property fmtid="{D5CDD505-2E9C-101B-9397-08002B2CF9AE}" pid="3" name="MSIP_Label_91db7355-aeca-4109-a800-15480e35f6d9_SetDate">
    <vt:lpwstr>2023-05-12T00:55:34Z</vt:lpwstr>
  </property>
  <property fmtid="{D5CDD505-2E9C-101B-9397-08002B2CF9AE}" pid="4" name="MSIP_Label_91db7355-aeca-4109-a800-15480e35f6d9_Method">
    <vt:lpwstr>Privileged</vt:lpwstr>
  </property>
  <property fmtid="{D5CDD505-2E9C-101B-9397-08002B2CF9AE}" pid="5" name="MSIP_Label_91db7355-aeca-4109-a800-15480e35f6d9_Name">
    <vt:lpwstr>[Prod v4] C1 - Public</vt:lpwstr>
  </property>
  <property fmtid="{D5CDD505-2E9C-101B-9397-08002B2CF9AE}" pid="6" name="MSIP_Label_91db7355-aeca-4109-a800-15480e35f6d9_SiteId">
    <vt:lpwstr>035e5292-5a25-4509-bb08-a555f7d31a8b</vt:lpwstr>
  </property>
  <property fmtid="{D5CDD505-2E9C-101B-9397-08002B2CF9AE}" pid="7" name="MSIP_Label_91db7355-aeca-4109-a800-15480e35f6d9_ActionId">
    <vt:lpwstr>be04483c-3780-44a9-a2c6-1ee1b22c2ec8</vt:lpwstr>
  </property>
  <property fmtid="{D5CDD505-2E9C-101B-9397-08002B2CF9AE}" pid="8" name="MSIP_Label_91db7355-aeca-4109-a800-15480e35f6d9_ContentBits">
    <vt:lpwstr>2</vt:lpwstr>
  </property>
  <property fmtid="{D5CDD505-2E9C-101B-9397-08002B2CF9AE}" pid="9" name="ClassificationContentMarkingFooterLocations">
    <vt:lpwstr>Fabrique Numérique:3</vt:lpwstr>
  </property>
  <property fmtid="{D5CDD505-2E9C-101B-9397-08002B2CF9AE}" pid="10" name="ClassificationContentMarkingFooterText">
    <vt:lpwstr>C1 - Public</vt:lpwstr>
  </property>
</Properties>
</file>