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4" r:id="rId2"/>
    <p:sldId id="257" r:id="rId3"/>
    <p:sldId id="297" r:id="rId4"/>
    <p:sldId id="259" r:id="rId5"/>
    <p:sldId id="260" r:id="rId6"/>
    <p:sldId id="302" r:id="rId7"/>
    <p:sldId id="261" r:id="rId8"/>
    <p:sldId id="310" r:id="rId9"/>
    <p:sldId id="262" r:id="rId10"/>
    <p:sldId id="266" r:id="rId11"/>
    <p:sldId id="267" r:id="rId12"/>
    <p:sldId id="268" r:id="rId13"/>
    <p:sldId id="269" r:id="rId14"/>
    <p:sldId id="311" r:id="rId15"/>
    <p:sldId id="312" r:id="rId16"/>
    <p:sldId id="313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304" r:id="rId43"/>
    <p:sldId id="303" r:id="rId44"/>
    <p:sldId id="299" r:id="rId45"/>
    <p:sldId id="307" r:id="rId46"/>
    <p:sldId id="306" r:id="rId47"/>
    <p:sldId id="305" r:id="rId48"/>
    <p:sldId id="317" r:id="rId49"/>
    <p:sldId id="314" r:id="rId50"/>
    <p:sldId id="308" r:id="rId51"/>
    <p:sldId id="263" r:id="rId52"/>
    <p:sldId id="315" r:id="rId53"/>
    <p:sldId id="316" r:id="rId54"/>
    <p:sldId id="298" r:id="rId55"/>
    <p:sldId id="309" r:id="rId5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e B" initials="NB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706"/>
  </p:normalViewPr>
  <p:slideViewPr>
    <p:cSldViewPr>
      <p:cViewPr varScale="1">
        <p:scale>
          <a:sx n="121" d="100"/>
          <a:sy n="121" d="100"/>
        </p:scale>
        <p:origin x="5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F6E7A-4310-4A7A-A97F-D9020DE68ADF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5F235-A023-4F1F-8164-C4CAC72AD4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71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73D45-B1B4-6E4D-BFC2-1FA1928CB4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630F-F7B9-4133-BB0D-CD878EA37EA7}" type="datetime1">
              <a:rPr lang="de-DE" smtClean="0"/>
              <a:t>29.11.2017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2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D429-69A2-4DDB-9F5A-2E55E310EBBC}" type="datetime1">
              <a:rPr lang="de-DE" smtClean="0"/>
              <a:t>29.11.2017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23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B5E0-55A5-4233-8BEB-704862657CA9}" type="datetime1">
              <a:rPr lang="de-DE" smtClean="0"/>
              <a:t>29.11.2017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684C-D3BB-4C7C-AD2A-044C42169F46}" type="datetime1">
              <a:rPr lang="de-DE" smtClean="0"/>
              <a:t>29.11.2017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0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780-1C07-4460-A766-718DE7AD1320}" type="datetime1">
              <a:rPr lang="de-DE" smtClean="0"/>
              <a:t>29.11.2017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30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0D15-8EF3-45AA-98DD-344CD3E317AA}" type="datetime1">
              <a:rPr lang="de-DE" smtClean="0"/>
              <a:t>29.11.2017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07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0C4E-D126-4162-95FC-642B0EDE2F8E}" type="datetime1">
              <a:rPr lang="de-DE" smtClean="0"/>
              <a:t>29.11.2017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9945-983E-489E-AF67-534526EF001B}" type="datetime1">
              <a:rPr lang="de-DE" smtClean="0"/>
              <a:t>29.11.2017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54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B913-653F-4E9B-ACF6-7146CB109FF8}" type="datetime1">
              <a:rPr lang="de-DE" smtClean="0"/>
              <a:t>29.11.2017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4A68-2305-4371-83F5-7DE898754567}" type="datetime1">
              <a:rPr lang="de-DE" smtClean="0"/>
              <a:t>29.11.2017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5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DE-B666-4275-BEEA-6B8CF98E08B8}" type="datetime1">
              <a:rPr lang="de-DE" smtClean="0"/>
              <a:t>29.11.2017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79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47CC-1867-47BE-A092-5B0DE077253F}" type="datetime1">
              <a:rPr lang="de-DE" smtClean="0"/>
              <a:t>29.11.2017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7A98-92A5-4ACB-8D46-930946F9B4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1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ristianegrill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sites.google.com/site/nbrezna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odel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ypoHj-ZmUNq7LwZoqW5bQ2b7M_kax3b/view?usp=shar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ypoHj-ZmUNq7LwZoqW5bQ2b7M_kax3b/view?usp=shari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vRO77fk8v1RaGTbU-_tvx6X-HmQrMSn/view?usp=shari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vRO77fk8v1RaGTbU-_tvx6X-HmQrMSn/view?usp=shari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rive.google.com/file/d/1MvRO77fk8v1RaGTbU-_tvx6X-HmQrMSn/view?usp=shar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vkoxt79pAxj9wEloYp_Hs4r2z3EFETC/view?usp=sharin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vkoxt79pAxj9wEloYp_Hs4r2z3EFETC/view?usp=shari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w230Gsg5J0qcfK4fI1zHfVZQMCxWtnr/view?usp=sharing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w230Gsg5J0qcfK4fI1zHfVZQMCxWtnr/view?usp=sharing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w230Gsg5J0qcfK4fI1zHfVZQMCxWtnr/view?usp=shari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w230Gsg5J0qcfK4fI1zHfVZQMCxWtnr/view?usp=sharing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08ekTYi4I_PSesfqwlklQOzbaKxrfnun/view?usp=sharing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08ekTYi4I_PSesfqwlklQOzbaKxrfnun/view?usp=sharin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08ekTYi4I_PSesfqwlklQOzbaKxrfnun/view?usp=sharing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avidakenny.net/cm/fit.htm" TargetMode="External"/><Relationship Id="rId2" Type="http://schemas.openxmlformats.org/officeDocument/2006/relationships/hyperlink" Target="https://drive.google.com/file/d/1xK-SJBHWP5SFeJ7dR_5WA-UftPsSRIVK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avidakenny.net/cm/fit.htm" TargetMode="External"/><Relationship Id="rId2" Type="http://schemas.openxmlformats.org/officeDocument/2006/relationships/hyperlink" Target="https://drive.google.com/file/d/1xK-SJBHWP5SFeJ7dR_5WA-UftPsSRIVK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avidakenny.net/cm/fit.htm" TargetMode="External"/><Relationship Id="rId2" Type="http://schemas.openxmlformats.org/officeDocument/2006/relationships/hyperlink" Target="https://drive.google.com/file/d/1xK-SJBHWP5SFeJ7dR_5WA-UftPsSRIVK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rive.google.com/file/d/1xK-SJBHWP5SFeJ7dR_5WA-UftPsSRIVK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tEXFC77ItSJPyEZNmAah_ct2fDJnkkeb/view?usp=sharing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avidakenny.net/cm/fit.htm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avidakenny.net/cm/fit.htm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ymcCgCzurHcfJ9mQrHB3uHVrzXgF6vs/view?usp=sharing" TargetMode="External"/><Relationship Id="rId2" Type="http://schemas.openxmlformats.org/officeDocument/2006/relationships/hyperlink" Target="https://drive.google.com/file/d/1PZlolq_p5a947zIAQIRHTC4umzrveatS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OItl2t9YVEIYzsqfGgv6jBaeM-rQSgSn/view?usp=sharing" TargetMode="External"/><Relationship Id="rId4" Type="http://schemas.openxmlformats.org/officeDocument/2006/relationships/hyperlink" Target="https://drive.google.com/file/d/1OI3_DsXtENeGVMymybUjQuFOaR2DQU8N/view?usp=sharing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Qz_QdQwDnEeKA9QmdLi3pXWXOdxkGRSy?usp=sharing" TargetMode="External"/><Relationship Id="rId2" Type="http://schemas.openxmlformats.org/officeDocument/2006/relationships/hyperlink" Target="https://drive.google.com/file/d/1PTlVpJYnUzFNZ73f33tWpMqM8VTdjcrn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tmodel.com/" TargetMode="External"/><Relationship Id="rId4" Type="http://schemas.openxmlformats.org/officeDocument/2006/relationships/hyperlink" Target="http://www2.gsu.edu/~mkteer/semnet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w9_qIwl6PMY5enB9a9MBZsW9fvQhBMi/view?usp=sharing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ymcCgCzurHcfJ9mQrHB3uHVrzXgF6vs/view?usp=sharing" TargetMode="External"/><Relationship Id="rId2" Type="http://schemas.openxmlformats.org/officeDocument/2006/relationships/hyperlink" Target="https://drive.google.com/file/d/1PZlolq_p5a947zIAQIRHTC4umzrveatS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OItl2t9YVEIYzsqfGgv6jBaeM-rQSgSn/view?usp=sharing" TargetMode="External"/><Relationship Id="rId4" Type="http://schemas.openxmlformats.org/officeDocument/2006/relationships/hyperlink" Target="https://drive.google.com/file/d/1OI3_DsXtENeGVMymybUjQuFOaR2DQU8N/view?usp=shar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2742377" cy="2088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SEM</a:t>
            </a:r>
            <a:br>
              <a:rPr lang="en-US" dirty="0" smtClean="0"/>
            </a:br>
            <a:r>
              <a:rPr lang="en-US" sz="2400" dirty="0" smtClean="0"/>
              <a:t>with examples from Stata and </a:t>
            </a:r>
            <a:r>
              <a:rPr lang="en-US" sz="2400" dirty="0" err="1" smtClean="0"/>
              <a:t>Mplus</a:t>
            </a:r>
            <a:endParaRPr lang="de-DE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61048"/>
            <a:ext cx="7086600" cy="21602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Christiane Grill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Nate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Breznau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500" dirty="0" smtClean="0"/>
          </a:p>
          <a:p>
            <a:r>
              <a:rPr lang="en-US" sz="2400" dirty="0" smtClean="0"/>
              <a:t>Mannheim Centre for European Social Research</a:t>
            </a:r>
          </a:p>
          <a:p>
            <a:r>
              <a:rPr lang="en-US" sz="2400" dirty="0" smtClean="0"/>
              <a:t>Social Science Data Lab</a:t>
            </a:r>
          </a:p>
          <a:p>
            <a:r>
              <a:rPr lang="en-US" sz="2400" dirty="0" smtClean="0"/>
              <a:t>29.11.2017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1</a:t>
            </a:fld>
            <a:endParaRPr lang="de-DE"/>
          </a:p>
        </p:txBody>
      </p:sp>
      <p:pic>
        <p:nvPicPr>
          <p:cNvPr id="17" name="Bild 24" descr="mzes-logo-solo-4c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117" y="840337"/>
            <a:ext cx="1457960" cy="874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80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8"/>
          <a:stretch/>
        </p:blipFill>
        <p:spPr>
          <a:xfrm>
            <a:off x="743437" y="1655018"/>
            <a:ext cx="7023026" cy="3954597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591592" y="5374986"/>
            <a:ext cx="1756337" cy="469259"/>
          </a:xfrm>
          <a:prstGeom prst="rect">
            <a:avLst/>
          </a:prstGeom>
          <a:solidFill>
            <a:schemeClr val="bg2"/>
          </a:solidFill>
          <a:ln w="50800" cap="rnd">
            <a:solidFill>
              <a:schemeClr val="accent6">
                <a:lumMod val="50000"/>
              </a:schemeClr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sz="1350" b="1" dirty="0">
                <a:hlinkClick r:id="rId3"/>
              </a:rPr>
              <a:t>www.statmodel.com</a:t>
            </a:r>
            <a:r>
              <a:rPr lang="en-US" sz="1350" b="1" dirty="0"/>
              <a:t> </a:t>
            </a:r>
            <a:endParaRPr lang="de-DE" sz="135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0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269289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Mplus</a:t>
            </a:r>
            <a:r>
              <a:rPr lang="en-US" dirty="0" smtClean="0"/>
              <a:t> editor</a:t>
            </a:r>
          </a:p>
          <a:p>
            <a:r>
              <a:rPr lang="en-US" dirty="0" err="1" smtClean="0"/>
              <a:t>Mplus</a:t>
            </a:r>
            <a:r>
              <a:rPr lang="en-US" dirty="0" smtClean="0"/>
              <a:t> input file: *.</a:t>
            </a:r>
            <a:r>
              <a:rPr lang="en-US" dirty="0" err="1" smtClean="0"/>
              <a:t>inp</a:t>
            </a:r>
            <a:endParaRPr lang="en-US" dirty="0" smtClean="0"/>
          </a:p>
          <a:p>
            <a:r>
              <a:rPr lang="en-US" dirty="0" err="1" smtClean="0"/>
              <a:t>Mplus</a:t>
            </a:r>
            <a:r>
              <a:rPr lang="en-US" dirty="0" smtClean="0"/>
              <a:t> output file: *.out</a:t>
            </a:r>
          </a:p>
          <a:p>
            <a:r>
              <a:rPr lang="en-US" dirty="0" smtClean="0"/>
              <a:t>Input data file: *.</a:t>
            </a:r>
            <a:r>
              <a:rPr lang="en-US" dirty="0" err="1" smtClean="0"/>
              <a:t>dat</a:t>
            </a:r>
            <a:endParaRPr lang="en-US" dirty="0"/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missings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software runs </a:t>
            </a:r>
            <a:r>
              <a:rPr lang="en-US" dirty="0" err="1" smtClean="0"/>
              <a:t>Mplus</a:t>
            </a:r>
            <a:endParaRPr lang="en-US" dirty="0" smtClean="0"/>
          </a:p>
          <a:p>
            <a:pPr lvl="1"/>
            <a:r>
              <a:rPr lang="en-US" dirty="0" err="1" smtClean="0"/>
              <a:t>runmplus</a:t>
            </a:r>
            <a:r>
              <a:rPr lang="en-US" dirty="0" smtClean="0"/>
              <a:t> (Stata)</a:t>
            </a:r>
          </a:p>
          <a:p>
            <a:pPr lvl="1"/>
            <a:r>
              <a:rPr lang="en-US" dirty="0" err="1" smtClean="0"/>
              <a:t>MplusAutomation</a:t>
            </a:r>
            <a:r>
              <a:rPr lang="en-US" dirty="0" smtClean="0"/>
              <a:t> (R)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80" b="30252"/>
          <a:stretch/>
        </p:blipFill>
        <p:spPr>
          <a:xfrm>
            <a:off x="3658897" y="1316783"/>
            <a:ext cx="5396204" cy="45900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MPLUS 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47"/>
          <a:stretch/>
        </p:blipFill>
        <p:spPr>
          <a:xfrm>
            <a:off x="386692" y="1936750"/>
            <a:ext cx="2848967" cy="3525158"/>
          </a:xfrm>
        </p:spPr>
      </p:pic>
      <p:sp>
        <p:nvSpPr>
          <p:cNvPr id="5" name="TextBox 4"/>
          <p:cNvSpPr txBox="1"/>
          <p:nvPr/>
        </p:nvSpPr>
        <p:spPr>
          <a:xfrm>
            <a:off x="167951" y="1655017"/>
            <a:ext cx="32864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Command block 	Options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9"/>
          <a:stretch/>
        </p:blipFill>
        <p:spPr>
          <a:xfrm>
            <a:off x="5287985" y="1887764"/>
            <a:ext cx="2848967" cy="35143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9244" y="1606032"/>
            <a:ext cx="32864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Command block 	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3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MPLUS Syntax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2" y="1777164"/>
            <a:ext cx="6676178" cy="34716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0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97" y="1417638"/>
            <a:ext cx="4543605" cy="396002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14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979712" y="5713117"/>
            <a:ext cx="332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et al 2017: Figure 2.1)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028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0" y="1894249"/>
            <a:ext cx="7668164" cy="26312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8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346478" cy="237368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0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Exploratory factor analysis (EFA) is used to determine the number </a:t>
            </a:r>
            <a:r>
              <a:rPr lang="en-US" dirty="0" smtClean="0"/>
              <a:t>of continuous </a:t>
            </a:r>
            <a:r>
              <a:rPr lang="en-US" dirty="0"/>
              <a:t>latent variables that are needed to explain the </a:t>
            </a:r>
            <a:r>
              <a:rPr lang="en-US" dirty="0" smtClean="0"/>
              <a:t>correlations among </a:t>
            </a:r>
            <a:r>
              <a:rPr lang="en-US" dirty="0"/>
              <a:t>a set of observed variables.</a:t>
            </a:r>
          </a:p>
          <a:p>
            <a:r>
              <a:rPr lang="en-US" dirty="0"/>
              <a:t>The continuous latent variables are referred to as factors, and </a:t>
            </a:r>
            <a:r>
              <a:rPr lang="en-US" dirty="0" smtClean="0"/>
              <a:t>the observed </a:t>
            </a:r>
            <a:r>
              <a:rPr lang="en-US" dirty="0"/>
              <a:t>variables are referred to as factor indicators (</a:t>
            </a:r>
            <a:r>
              <a:rPr lang="en-US" dirty="0" smtClean="0"/>
              <a:t>manifest variables</a:t>
            </a:r>
            <a:r>
              <a:rPr lang="en-US" dirty="0"/>
              <a:t>). In EFA, factor indicators can be continuous, </a:t>
            </a:r>
            <a:r>
              <a:rPr lang="en-US" dirty="0" smtClean="0"/>
              <a:t>censored, binary</a:t>
            </a:r>
            <a:r>
              <a:rPr lang="en-US" dirty="0"/>
              <a:t>, ordered categorical (ordinal), counts, or combinations of </a:t>
            </a:r>
            <a:r>
              <a:rPr lang="en-US" dirty="0" smtClean="0"/>
              <a:t>these variable </a:t>
            </a:r>
            <a:r>
              <a:rPr lang="en-US" dirty="0"/>
              <a:t>types.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8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questions can be answered with exploratory factor analysis:</a:t>
            </a:r>
          </a:p>
          <a:p>
            <a:r>
              <a:rPr lang="en-US" dirty="0"/>
              <a:t>How many factors are needed to explain the associations between </a:t>
            </a:r>
            <a:r>
              <a:rPr lang="en-US" dirty="0" smtClean="0"/>
              <a:t>the measurements </a:t>
            </a:r>
            <a:r>
              <a:rPr lang="en-US" dirty="0"/>
              <a:t>(manifest variables)?</a:t>
            </a:r>
          </a:p>
          <a:p>
            <a:r>
              <a:rPr lang="en-US" dirty="0"/>
              <a:t>How strong are the relationships between the factors and </a:t>
            </a:r>
            <a:r>
              <a:rPr lang="en-US" dirty="0" smtClean="0"/>
              <a:t>the measurements </a:t>
            </a:r>
            <a:r>
              <a:rPr lang="en-US" dirty="0"/>
              <a:t>(manifest variables)?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3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0" y="1844824"/>
            <a:ext cx="7508700" cy="31262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19</a:t>
            </a:fld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683568" y="5090531"/>
            <a:ext cx="332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et al 2017: Figure 2.2)</a:t>
            </a:r>
            <a:endParaRPr lang="de-DE" sz="1400" dirty="0"/>
          </a:p>
        </p:txBody>
      </p:sp>
      <p:sp>
        <p:nvSpPr>
          <p:cNvPr id="6" name="Rectangle 5"/>
          <p:cNvSpPr/>
          <p:nvPr/>
        </p:nvSpPr>
        <p:spPr>
          <a:xfrm>
            <a:off x="6049144" y="2275756"/>
            <a:ext cx="10081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</a:t>
            </a:r>
            <a:r>
              <a:rPr lang="de-DE" sz="1600" dirty="0" smtClean="0">
                <a:solidFill>
                  <a:schemeClr val="tx1"/>
                </a:solidFill>
              </a:rPr>
              <a:t>atent </a:t>
            </a:r>
            <a:r>
              <a:rPr lang="de-DE" sz="1600" smtClean="0">
                <a:solidFill>
                  <a:schemeClr val="tx1"/>
                </a:solidFill>
              </a:rPr>
              <a:t>variable 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3728" y="2275756"/>
            <a:ext cx="10081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</a:t>
            </a:r>
            <a:r>
              <a:rPr lang="de-DE" sz="1600" dirty="0" smtClean="0">
                <a:solidFill>
                  <a:schemeClr val="tx1"/>
                </a:solidFill>
              </a:rPr>
              <a:t>atent variable 1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Structural</a:t>
            </a:r>
            <a:r>
              <a:rPr lang="en-US" dirty="0" smtClean="0"/>
              <a:t> – human built, constructed</a:t>
            </a:r>
            <a:endParaRPr lang="en-US" sz="2800" dirty="0" smtClean="0"/>
          </a:p>
          <a:p>
            <a:r>
              <a:rPr lang="en-US" b="1" dirty="0" smtClean="0"/>
              <a:t>Equation</a:t>
            </a:r>
          </a:p>
          <a:p>
            <a:pPr lvl="1"/>
            <a:r>
              <a:rPr lang="en-US" dirty="0" smtClean="0"/>
              <a:t>a logical statement (“=”) </a:t>
            </a:r>
          </a:p>
          <a:p>
            <a:pPr lvl="1"/>
            <a:r>
              <a:rPr lang="en-US" dirty="0" smtClean="0"/>
              <a:t>a mathematical statement (</a:t>
            </a:r>
            <a:r>
              <a:rPr lang="en-US" dirty="0" err="1" smtClean="0"/>
              <a:t>5x</a:t>
            </a:r>
            <a:r>
              <a:rPr lang="en-US" dirty="0" smtClean="0"/>
              <a:t>=</a:t>
            </a:r>
            <a:r>
              <a:rPr lang="en-US" dirty="0" err="1" smtClean="0"/>
              <a:t>2y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statistical in some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9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1595" y="4587424"/>
            <a:ext cx="54864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25"/>
              </a:spcAft>
            </a:pPr>
            <a:r>
              <a:rPr lang="en-US" sz="1350" dirty="0"/>
              <a:t>Note: oblique rotation of </a:t>
            </a:r>
            <a:r>
              <a:rPr lang="en-US" sz="1350" dirty="0" err="1"/>
              <a:t>geomin</a:t>
            </a:r>
            <a:r>
              <a:rPr lang="en-US" sz="1350" dirty="0"/>
              <a:t> per default</a:t>
            </a:r>
          </a:p>
          <a:p>
            <a:pPr>
              <a:spcAft>
                <a:spcPts val="225"/>
              </a:spcAft>
            </a:pPr>
            <a:r>
              <a:rPr lang="en-US" sz="1350" dirty="0"/>
              <a:t>Specification of rotation:</a:t>
            </a:r>
          </a:p>
          <a:p>
            <a:pPr>
              <a:spcAft>
                <a:spcPts val="225"/>
              </a:spcAft>
            </a:pPr>
            <a:r>
              <a:rPr lang="en-US" sz="1350" dirty="0"/>
              <a:t>ANALYSIS: ROTATION = GEOMIN (OBLIQUE, .5);</a:t>
            </a:r>
          </a:p>
          <a:p>
            <a:pPr>
              <a:spcAft>
                <a:spcPts val="225"/>
              </a:spcAft>
            </a:pPr>
            <a:r>
              <a:rPr lang="en-US" sz="1350" dirty="0"/>
              <a:t>ANALYSIS: ROTATION =  CF-VARIMAX (ORTHOGONAL);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0" y="1655017"/>
            <a:ext cx="6131188" cy="26950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20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271971" y="6327073"/>
            <a:ext cx="45852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3"/>
              </a:rPr>
              <a:t>M2</a:t>
            </a:r>
            <a:r>
              <a:rPr lang="en-US" sz="1400" dirty="0" smtClean="0"/>
              <a:t>, taken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91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1"/>
          <a:stretch/>
        </p:blipFill>
        <p:spPr>
          <a:xfrm>
            <a:off x="1043608" y="2864714"/>
            <a:ext cx="6501753" cy="1842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21</a:t>
            </a:fld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1475656" y="249289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Results for Exploratory Factor Analysis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1971" y="6327073"/>
            <a:ext cx="45852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3"/>
              </a:rPr>
              <a:t>M2</a:t>
            </a:r>
            <a:r>
              <a:rPr lang="en-US" sz="1400" dirty="0" smtClean="0"/>
              <a:t>, taken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551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9" y="1386699"/>
            <a:ext cx="3528393" cy="51196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22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9" y="1351362"/>
            <a:ext cx="3796604" cy="51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9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74" y="1783874"/>
            <a:ext cx="4714437" cy="13859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73" y="3658486"/>
            <a:ext cx="5164931" cy="15846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23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051720" y="2204864"/>
            <a:ext cx="338437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smtClean="0"/>
              <a:t>Jews have too much influence</a:t>
            </a:r>
          </a:p>
          <a:p>
            <a:r>
              <a:rPr lang="en-US" sz="950" dirty="0" smtClean="0"/>
              <a:t>Jews responsible for own persecution</a:t>
            </a:r>
          </a:p>
          <a:p>
            <a:r>
              <a:rPr lang="en-US" sz="950" dirty="0" smtClean="0"/>
              <a:t>German ancestry immigrants should be better off than others</a:t>
            </a:r>
          </a:p>
          <a:p>
            <a:r>
              <a:rPr lang="en-US" sz="950" dirty="0" smtClean="0"/>
              <a:t>White people should rule the world</a:t>
            </a:r>
          </a:p>
          <a:p>
            <a:r>
              <a:rPr lang="en-US" sz="950" dirty="0" smtClean="0"/>
              <a:t>Muslims make me feel like a stranger</a:t>
            </a:r>
          </a:p>
          <a:p>
            <a:r>
              <a:rPr lang="en-US" sz="950" dirty="0" smtClean="0"/>
              <a:t>Muslims should be prohibited</a:t>
            </a:r>
            <a:endParaRPr lang="de-DE" sz="950" dirty="0"/>
          </a:p>
        </p:txBody>
      </p:sp>
    </p:spTree>
    <p:extLst>
      <p:ext uri="{BB962C8B-B14F-4D97-AF65-F5344CB8AC3E}">
        <p14:creationId xmlns:p14="http://schemas.microsoft.com/office/powerpoint/2010/main" val="431934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6" y="1772816"/>
            <a:ext cx="7506107" cy="338673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24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818946" y="5260293"/>
            <a:ext cx="332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et al 2017: Figure 2.3)</a:t>
            </a:r>
            <a:endParaRPr lang="de-DE" sz="1400" dirty="0"/>
          </a:p>
        </p:txBody>
      </p:sp>
      <p:sp>
        <p:nvSpPr>
          <p:cNvPr id="6" name="Rectangle 5"/>
          <p:cNvSpPr/>
          <p:nvPr/>
        </p:nvSpPr>
        <p:spPr>
          <a:xfrm>
            <a:off x="2123728" y="2492896"/>
            <a:ext cx="10081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</a:t>
            </a:r>
            <a:r>
              <a:rPr lang="de-DE" sz="1600" dirty="0" smtClean="0">
                <a:solidFill>
                  <a:schemeClr val="tx1"/>
                </a:solidFill>
              </a:rPr>
              <a:t>atent variable 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9144" y="2492896"/>
            <a:ext cx="10081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</a:t>
            </a:r>
            <a:r>
              <a:rPr lang="de-DE" sz="1600" dirty="0" smtClean="0">
                <a:solidFill>
                  <a:schemeClr val="tx1"/>
                </a:solidFill>
              </a:rPr>
              <a:t>atent </a:t>
            </a:r>
            <a:r>
              <a:rPr lang="de-DE" sz="1600" smtClean="0">
                <a:solidFill>
                  <a:schemeClr val="tx1"/>
                </a:solidFill>
              </a:rPr>
              <a:t>variable 2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7637"/>
            <a:ext cx="4968552" cy="48889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25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051720" y="6336863"/>
            <a:ext cx="332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et al 2017: Figure 2.4)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991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8" y="1607171"/>
            <a:ext cx="5636725" cy="434573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26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271971" y="6327073"/>
            <a:ext cx="45852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3"/>
              </a:rPr>
              <a:t>M3</a:t>
            </a:r>
            <a:r>
              <a:rPr lang="en-US" sz="1400" dirty="0" smtClean="0"/>
              <a:t>, taken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27628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3. CFA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3640820" cy="482453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27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271971" y="6327073"/>
            <a:ext cx="45852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3"/>
              </a:rPr>
              <a:t>M3</a:t>
            </a:r>
            <a:r>
              <a:rPr lang="en-US" sz="1400" dirty="0" smtClean="0"/>
              <a:t>, taken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9536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28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043608" y="1554577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3. 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for 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Confirmatory 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Analysis, STDYX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1971" y="6327073"/>
            <a:ext cx="45852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M3</a:t>
            </a:r>
            <a:r>
              <a:rPr lang="en-US" sz="1400" dirty="0" smtClean="0"/>
              <a:t>, taken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42"/>
          <a:stretch/>
        </p:blipFill>
        <p:spPr>
          <a:xfrm>
            <a:off x="436031" y="2060848"/>
            <a:ext cx="4094412" cy="3493157"/>
          </a:xfrm>
        </p:spPr>
      </p:pic>
      <p:pic>
        <p:nvPicPr>
          <p:cNvPr id="9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6"/>
          <a:stretch/>
        </p:blipFill>
        <p:spPr>
          <a:xfrm>
            <a:off x="4618856" y="2996952"/>
            <a:ext cx="4067944" cy="233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93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MPLUS </a:t>
            </a:r>
            <a:r>
              <a:rPr lang="en-US" dirty="0" err="1" smtClean="0"/>
              <a:t>Diagrammer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4" y="1417638"/>
            <a:ext cx="4292406" cy="47354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9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Structural</a:t>
            </a:r>
            <a:r>
              <a:rPr lang="en-US" dirty="0" smtClean="0"/>
              <a:t> – human built, constructed</a:t>
            </a:r>
            <a:endParaRPr lang="en-US" sz="2800" dirty="0" smtClean="0"/>
          </a:p>
          <a:p>
            <a:r>
              <a:rPr lang="en-US" b="1" dirty="0" smtClean="0"/>
              <a:t>Equation</a:t>
            </a:r>
          </a:p>
          <a:p>
            <a:pPr lvl="1"/>
            <a:r>
              <a:rPr lang="en-US" dirty="0" smtClean="0"/>
              <a:t>a logical statement (“=”) </a:t>
            </a:r>
          </a:p>
          <a:p>
            <a:pPr lvl="1"/>
            <a:r>
              <a:rPr lang="en-US" dirty="0" smtClean="0"/>
              <a:t>a mathematical statement (</a:t>
            </a:r>
            <a:r>
              <a:rPr lang="en-US" dirty="0" err="1" smtClean="0"/>
              <a:t>5x</a:t>
            </a:r>
            <a:r>
              <a:rPr lang="en-US" dirty="0" smtClean="0"/>
              <a:t>=</a:t>
            </a:r>
            <a:r>
              <a:rPr lang="en-US" dirty="0" err="1" smtClean="0"/>
              <a:t>2y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statistical in some way</a:t>
            </a:r>
          </a:p>
          <a:p>
            <a:r>
              <a:rPr lang="en-US" b="1" dirty="0" smtClean="0"/>
              <a:t>Structural Equation </a:t>
            </a:r>
            <a:r>
              <a:rPr lang="en-US" dirty="0" smtClean="0"/>
              <a:t>– </a:t>
            </a:r>
            <a:r>
              <a:rPr lang="en-US" sz="2800" dirty="0" smtClean="0"/>
              <a:t>one equation dependent on 	others</a:t>
            </a:r>
          </a:p>
          <a:p>
            <a:r>
              <a:rPr lang="en-US" b="1" dirty="0" smtClean="0"/>
              <a:t>Models</a:t>
            </a:r>
            <a:r>
              <a:rPr lang="en-US" dirty="0" smtClean="0"/>
              <a:t> – </a:t>
            </a:r>
            <a:r>
              <a:rPr lang="en-US" sz="2800" dirty="0" smtClean="0"/>
              <a:t>descriptions of theory in mathematical 	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14" y="1655018"/>
            <a:ext cx="5349796" cy="41064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30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271971" y="6327073"/>
            <a:ext cx="45852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3"/>
              </a:rPr>
              <a:t>M4</a:t>
            </a:r>
            <a:r>
              <a:rPr lang="en-US" sz="1400" dirty="0" smtClean="0"/>
              <a:t>, taken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27628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Alternative CFA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53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3" y="1266340"/>
            <a:ext cx="3630045" cy="492330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31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271971" y="6327073"/>
            <a:ext cx="45852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3"/>
              </a:rPr>
              <a:t>M4</a:t>
            </a:r>
            <a:r>
              <a:rPr lang="en-US" sz="1400" dirty="0" smtClean="0"/>
              <a:t>, taken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600872" y="299695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Alternative CFA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82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Equation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5" y="1866582"/>
            <a:ext cx="6108693" cy="300257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32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475655" y="4877860"/>
            <a:ext cx="332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et al 2017: Figure 3.1)</a:t>
            </a:r>
            <a:endParaRPr lang="de-DE" sz="1400" dirty="0"/>
          </a:p>
        </p:txBody>
      </p:sp>
      <p:sp>
        <p:nvSpPr>
          <p:cNvPr id="7" name="Rectangle 6"/>
          <p:cNvSpPr/>
          <p:nvPr/>
        </p:nvSpPr>
        <p:spPr>
          <a:xfrm>
            <a:off x="5652120" y="2348880"/>
            <a:ext cx="79208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</a:rPr>
              <a:t>l</a:t>
            </a:r>
            <a:r>
              <a:rPr lang="de-DE" sz="1300" dirty="0" smtClean="0">
                <a:solidFill>
                  <a:schemeClr val="tx1"/>
                </a:solidFill>
              </a:rPr>
              <a:t>atent variable 2</a:t>
            </a:r>
            <a:endParaRPr lang="de-DE" sz="13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7784" y="2348880"/>
            <a:ext cx="72008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solidFill>
                  <a:schemeClr val="tx1"/>
                </a:solidFill>
              </a:rPr>
              <a:t>l</a:t>
            </a:r>
            <a:r>
              <a:rPr lang="de-DE" sz="1300" dirty="0" smtClean="0">
                <a:solidFill>
                  <a:schemeClr val="tx1"/>
                </a:solidFill>
              </a:rPr>
              <a:t>atent variable 1</a:t>
            </a:r>
            <a:endParaRPr lang="de-DE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74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Equation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6" y="1655017"/>
            <a:ext cx="5004845" cy="416232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33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271971" y="6327073"/>
            <a:ext cx="45852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3"/>
              </a:rPr>
              <a:t>M5</a:t>
            </a:r>
            <a:r>
              <a:rPr lang="en-US" sz="1400" dirty="0" smtClean="0"/>
              <a:t>, taken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27628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SEM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19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/>
              <a:t>Structural Equation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80" y="1052784"/>
            <a:ext cx="3816424" cy="564279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34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4556760" y="6048573"/>
            <a:ext cx="37497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3"/>
              </a:rPr>
              <a:t>M5</a:t>
            </a:r>
            <a:r>
              <a:rPr lang="en-US" sz="1400" dirty="0" smtClean="0"/>
              <a:t>, taken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256504" y="3315791"/>
            <a:ext cx="362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5. Full SEM – Measurement plus Path Model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09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Equation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5967"/>
            <a:ext cx="3276719" cy="446604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35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697108" y="6327358"/>
            <a:ext cx="37497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3"/>
              </a:rPr>
              <a:t>M5</a:t>
            </a:r>
            <a:r>
              <a:rPr lang="en-US" sz="1400" dirty="0" smtClean="0"/>
              <a:t>, taken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927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Equation Model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82930"/>
            <a:ext cx="5293515" cy="426181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36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697108" y="6327358"/>
            <a:ext cx="37497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3"/>
              </a:rPr>
              <a:t>M5</a:t>
            </a:r>
            <a:r>
              <a:rPr lang="en-US" sz="1400" dirty="0" smtClean="0"/>
              <a:t>, taken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7795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Mediation Model: Indirect and Direct Effects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6552530" cy="291223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37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259632" y="4685052"/>
            <a:ext cx="332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et al 2017: Figure 3.2)</a:t>
            </a:r>
            <a:endParaRPr lang="de-DE" sz="1400" dirty="0"/>
          </a:p>
        </p:txBody>
      </p:sp>
      <p:sp>
        <p:nvSpPr>
          <p:cNvPr id="6" name="Oval 5"/>
          <p:cNvSpPr/>
          <p:nvPr/>
        </p:nvSpPr>
        <p:spPr>
          <a:xfrm>
            <a:off x="5796136" y="3537120"/>
            <a:ext cx="1728192" cy="9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Group-focused enmity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63888" y="2132856"/>
            <a:ext cx="1843273" cy="10342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Appreciation of </a:t>
            </a:r>
            <a:r>
              <a:rPr lang="en-US" sz="1600" smtClean="0">
                <a:solidFill>
                  <a:schemeClr val="tx1"/>
                </a:solidFill>
              </a:rPr>
              <a:t>cultural diversity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9632" y="3537120"/>
            <a:ext cx="1872208" cy="9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Intergroup contact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Mediation Model: Indirect and Direct Effects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9" y="1976920"/>
            <a:ext cx="5291723" cy="33242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38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697108" y="6327358"/>
            <a:ext cx="37497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3"/>
              </a:rPr>
              <a:t>M6</a:t>
            </a:r>
            <a:r>
              <a:rPr lang="en-US" sz="1400" dirty="0" smtClean="0"/>
              <a:t>, taken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04920" y="147658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Direct and Indirect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053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Mediation Model: Indirect and Direct Effects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" y="1655018"/>
            <a:ext cx="6093347" cy="36080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39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697108" y="6327358"/>
            <a:ext cx="37497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3"/>
              </a:rPr>
              <a:t>M6</a:t>
            </a:r>
            <a:r>
              <a:rPr lang="en-US" sz="1400" dirty="0" smtClean="0"/>
              <a:t>, taken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27628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6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8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17860" y="1489027"/>
            <a:ext cx="7708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1. Same Variables. Alternative Models.</a:t>
            </a:r>
          </a:p>
          <a:p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				   (b)			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				   (d)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SEM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39173" y="1824190"/>
            <a:ext cx="3100145" cy="2598225"/>
            <a:chOff x="-252536" y="2558967"/>
            <a:chExt cx="3100145" cy="2598225"/>
          </a:xfrm>
        </p:grpSpPr>
        <p:grpSp>
          <p:nvGrpSpPr>
            <p:cNvPr id="27" name="Group 26"/>
            <p:cNvGrpSpPr/>
            <p:nvPr/>
          </p:nvGrpSpPr>
          <p:grpSpPr>
            <a:xfrm>
              <a:off x="736739" y="3141188"/>
              <a:ext cx="2110870" cy="1429358"/>
              <a:chOff x="889817" y="3193849"/>
              <a:chExt cx="2110870" cy="1429358"/>
            </a:xfrm>
          </p:grpSpPr>
          <p:sp>
            <p:nvSpPr>
              <p:cNvPr id="28" name="TextBox 4"/>
              <p:cNvSpPr txBox="1"/>
              <p:nvPr/>
            </p:nvSpPr>
            <p:spPr>
              <a:xfrm>
                <a:off x="2368076" y="3742544"/>
                <a:ext cx="6326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Anti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Box 8"/>
              <p:cNvSpPr txBox="1"/>
              <p:nvPr/>
            </p:nvSpPr>
            <p:spPr>
              <a:xfrm>
                <a:off x="889817" y="3193849"/>
                <a:ext cx="82703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dirty="0" smtClean="0">
                    <a:solidFill>
                      <a:srgbClr val="000000"/>
                    </a:solidFill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Culture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Box 3"/>
              <p:cNvSpPr txBox="1"/>
              <p:nvPr/>
            </p:nvSpPr>
            <p:spPr>
              <a:xfrm>
                <a:off x="890030" y="4315430"/>
                <a:ext cx="82681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Contact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33" name="Arc 32"/>
            <p:cNvSpPr/>
            <p:nvPr/>
          </p:nvSpPr>
          <p:spPr>
            <a:xfrm>
              <a:off x="-252536" y="3275949"/>
              <a:ext cx="3020838" cy="1881243"/>
            </a:xfrm>
            <a:prstGeom prst="arc">
              <a:avLst>
                <a:gd name="adj1" fmla="val 17196466"/>
                <a:gd name="adj2" fmla="val 20179454"/>
              </a:avLst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9871" y="2558967"/>
              <a:ext cx="2686569" cy="1856525"/>
            </a:xfrm>
            <a:prstGeom prst="arc">
              <a:avLst>
                <a:gd name="adj1" fmla="val 1426324"/>
                <a:gd name="adj2" fmla="val 4661644"/>
              </a:avLst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>
              <a:off x="380372" y="3275949"/>
              <a:ext cx="738952" cy="1174462"/>
            </a:xfrm>
            <a:prstGeom prst="arc">
              <a:avLst>
                <a:gd name="adj1" fmla="val 5432500"/>
                <a:gd name="adj2" fmla="val 16213940"/>
              </a:avLst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76056" y="2406411"/>
            <a:ext cx="2455526" cy="1466007"/>
            <a:chOff x="3136565" y="3104539"/>
            <a:chExt cx="2455526" cy="1466007"/>
          </a:xfrm>
        </p:grpSpPr>
        <p:grpSp>
          <p:nvGrpSpPr>
            <p:cNvPr id="21" name="Group 20"/>
            <p:cNvGrpSpPr/>
            <p:nvPr/>
          </p:nvGrpSpPr>
          <p:grpSpPr>
            <a:xfrm>
              <a:off x="3495303" y="3104539"/>
              <a:ext cx="2096788" cy="1466007"/>
              <a:chOff x="899592" y="3157200"/>
              <a:chExt cx="2096788" cy="1466007"/>
            </a:xfrm>
          </p:grpSpPr>
          <p:sp>
            <p:nvSpPr>
              <p:cNvPr id="22" name="TextBox 4"/>
              <p:cNvSpPr txBox="1"/>
              <p:nvPr/>
            </p:nvSpPr>
            <p:spPr>
              <a:xfrm>
                <a:off x="2363769" y="3728199"/>
                <a:ext cx="6326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Anti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TextBox 8"/>
              <p:cNvSpPr txBox="1"/>
              <p:nvPr/>
            </p:nvSpPr>
            <p:spPr>
              <a:xfrm>
                <a:off x="899592" y="3157200"/>
                <a:ext cx="82270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Culture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3"/>
                <a:endCxn id="22" idx="1"/>
              </p:cNvCxnSpPr>
              <p:nvPr/>
            </p:nvCxnSpPr>
            <p:spPr>
              <a:xfrm>
                <a:off x="1722296" y="3311089"/>
                <a:ext cx="641473" cy="5709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6" idx="3"/>
                <a:endCxn id="22" idx="1"/>
              </p:cNvCxnSpPr>
              <p:nvPr/>
            </p:nvCxnSpPr>
            <p:spPr>
              <a:xfrm flipV="1">
                <a:off x="1722296" y="3882088"/>
                <a:ext cx="641473" cy="5872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3"/>
              <p:cNvSpPr txBox="1"/>
              <p:nvPr/>
            </p:nvSpPr>
            <p:spPr>
              <a:xfrm>
                <a:off x="899592" y="4315430"/>
                <a:ext cx="82270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Contact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36" name="Arc 35"/>
            <p:cNvSpPr/>
            <p:nvPr/>
          </p:nvSpPr>
          <p:spPr>
            <a:xfrm>
              <a:off x="3136565" y="3242196"/>
              <a:ext cx="722002" cy="1208215"/>
            </a:xfrm>
            <a:prstGeom prst="arc">
              <a:avLst>
                <a:gd name="adj1" fmla="val 5432500"/>
                <a:gd name="adj2" fmla="val 16213940"/>
              </a:avLst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4</a:t>
            </a:fld>
            <a:endParaRPr lang="de-DE"/>
          </a:p>
        </p:txBody>
      </p:sp>
      <p:grpSp>
        <p:nvGrpSpPr>
          <p:cNvPr id="52" name="Group 51"/>
          <p:cNvGrpSpPr/>
          <p:nvPr/>
        </p:nvGrpSpPr>
        <p:grpSpPr>
          <a:xfrm>
            <a:off x="1533031" y="4484020"/>
            <a:ext cx="2107239" cy="1482239"/>
            <a:chOff x="1533031" y="4484020"/>
            <a:chExt cx="2107239" cy="1482239"/>
          </a:xfrm>
        </p:grpSpPr>
        <p:grpSp>
          <p:nvGrpSpPr>
            <p:cNvPr id="20" name="Group 19"/>
            <p:cNvGrpSpPr/>
            <p:nvPr/>
          </p:nvGrpSpPr>
          <p:grpSpPr>
            <a:xfrm>
              <a:off x="1533031" y="4484020"/>
              <a:ext cx="1474628" cy="1482239"/>
              <a:chOff x="899591" y="3140968"/>
              <a:chExt cx="1474628" cy="1482239"/>
            </a:xfrm>
          </p:grpSpPr>
          <p:sp>
            <p:nvSpPr>
              <p:cNvPr id="5" name="TextBox 8"/>
              <p:cNvSpPr txBox="1"/>
              <p:nvPr/>
            </p:nvSpPr>
            <p:spPr>
              <a:xfrm>
                <a:off x="899591" y="3140968"/>
                <a:ext cx="82244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Culture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" name="Straight Arrow Connector 5"/>
              <p:cNvCxnSpPr>
                <a:stCxn id="5" idx="2"/>
                <a:endCxn id="8" idx="0"/>
              </p:cNvCxnSpPr>
              <p:nvPr/>
            </p:nvCxnSpPr>
            <p:spPr>
              <a:xfrm>
                <a:off x="1310816" y="3448745"/>
                <a:ext cx="0" cy="8666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8" idx="3"/>
              </p:cNvCxnSpPr>
              <p:nvPr/>
            </p:nvCxnSpPr>
            <p:spPr>
              <a:xfrm flipV="1">
                <a:off x="1722040" y="3882090"/>
                <a:ext cx="652179" cy="5872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3"/>
              <p:cNvSpPr txBox="1"/>
              <p:nvPr/>
            </p:nvSpPr>
            <p:spPr>
              <a:xfrm>
                <a:off x="899592" y="4315430"/>
                <a:ext cx="82244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Contact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61" name="Straight Arrow Connector 60"/>
            <p:cNvCxnSpPr>
              <a:stCxn id="5" idx="3"/>
            </p:cNvCxnSpPr>
            <p:nvPr/>
          </p:nvCxnSpPr>
          <p:spPr>
            <a:xfrm>
              <a:off x="2355480" y="4637909"/>
              <a:ext cx="652179" cy="5872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4"/>
            <p:cNvSpPr txBox="1"/>
            <p:nvPr/>
          </p:nvSpPr>
          <p:spPr>
            <a:xfrm>
              <a:off x="3007659" y="5053827"/>
              <a:ext cx="6326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Anti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424343" y="4484020"/>
            <a:ext cx="2107239" cy="1482239"/>
            <a:chOff x="5424343" y="4484020"/>
            <a:chExt cx="2107239" cy="1482239"/>
          </a:xfrm>
        </p:grpSpPr>
        <p:grpSp>
          <p:nvGrpSpPr>
            <p:cNvPr id="64" name="Group 63"/>
            <p:cNvGrpSpPr/>
            <p:nvPr/>
          </p:nvGrpSpPr>
          <p:grpSpPr>
            <a:xfrm>
              <a:off x="5424343" y="4484020"/>
              <a:ext cx="1474628" cy="1482239"/>
              <a:chOff x="899591" y="3140968"/>
              <a:chExt cx="1474628" cy="1482239"/>
            </a:xfrm>
          </p:grpSpPr>
          <p:sp>
            <p:nvSpPr>
              <p:cNvPr id="66" name="TextBox 8"/>
              <p:cNvSpPr txBox="1"/>
              <p:nvPr/>
            </p:nvSpPr>
            <p:spPr>
              <a:xfrm>
                <a:off x="899591" y="3140968"/>
                <a:ext cx="83315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Culture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7" name="Straight Arrow Connector 66"/>
              <p:cNvCxnSpPr>
                <a:stCxn id="66" idx="2"/>
                <a:endCxn id="69" idx="0"/>
              </p:cNvCxnSpPr>
              <p:nvPr/>
            </p:nvCxnSpPr>
            <p:spPr>
              <a:xfrm>
                <a:off x="1316169" y="3448745"/>
                <a:ext cx="0" cy="8666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9" idx="3"/>
              </p:cNvCxnSpPr>
              <p:nvPr/>
            </p:nvCxnSpPr>
            <p:spPr>
              <a:xfrm flipV="1">
                <a:off x="1732746" y="3882090"/>
                <a:ext cx="641473" cy="5872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3"/>
              <p:cNvSpPr txBox="1"/>
              <p:nvPr/>
            </p:nvSpPr>
            <p:spPr>
              <a:xfrm>
                <a:off x="899592" y="4315430"/>
                <a:ext cx="83315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Contact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41" name="TextBox 4"/>
            <p:cNvSpPr txBox="1"/>
            <p:nvPr/>
          </p:nvSpPr>
          <p:spPr>
            <a:xfrm>
              <a:off x="6898971" y="5084563"/>
              <a:ext cx="6326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Anti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102867" y="1374729"/>
            <a:ext cx="267765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Anti</a:t>
            </a:r>
            <a:r>
              <a:rPr lang="en-US" sz="1400" dirty="0" smtClean="0"/>
              <a:t>-immigrant attitudes</a:t>
            </a:r>
          </a:p>
          <a:p>
            <a:r>
              <a:rPr lang="en-US" sz="1400" b="1" i="1" dirty="0" smtClean="0"/>
              <a:t>Culture</a:t>
            </a:r>
            <a:r>
              <a:rPr lang="en-US" sz="1400" dirty="0"/>
              <a:t>:</a:t>
            </a:r>
            <a:r>
              <a:rPr lang="en-US" sz="1400" dirty="0" smtClean="0"/>
              <a:t> value of cultural diversity</a:t>
            </a:r>
          </a:p>
          <a:p>
            <a:r>
              <a:rPr lang="en-US" sz="1400" b="1" i="1" dirty="0" smtClean="0"/>
              <a:t>Contact</a:t>
            </a:r>
            <a:r>
              <a:rPr lang="en-US" sz="1400" dirty="0" smtClean="0"/>
              <a:t> with immigrants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136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Mediation Model: Indirect and Direct Effects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5" y="2247672"/>
            <a:ext cx="5992201" cy="338437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40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433735" y="1743616"/>
            <a:ext cx="46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6. Direct and Indirect Effects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7108" y="6327358"/>
            <a:ext cx="37497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3"/>
              </a:rPr>
              <a:t>M6</a:t>
            </a:r>
            <a:r>
              <a:rPr lang="en-US" sz="1400" dirty="0" smtClean="0"/>
              <a:t>, taken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9036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Model Fit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41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4850924" y="5803482"/>
            <a:ext cx="37497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M7</a:t>
            </a:r>
            <a:r>
              <a:rPr lang="en-US" sz="1400" dirty="0" smtClean="0"/>
              <a:t>, data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40811" y="134076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7. Exact Fit Test. Fit Statistics for Mediation Model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660" y="6483115"/>
            <a:ext cx="793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(see Kline 2016; also easy to follow discussion from David A. </a:t>
            </a:r>
            <a:r>
              <a:rPr lang="en-US" sz="1400" dirty="0"/>
              <a:t>Kenney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davidakenny.net/cm/fit.htm</a:t>
            </a:r>
            <a:r>
              <a:rPr lang="en-US" sz="1400" dirty="0" smtClean="0"/>
              <a:t>)</a:t>
            </a:r>
            <a:endParaRPr lang="de-D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3356992"/>
            <a:ext cx="2808312" cy="646331"/>
          </a:xfrm>
          <a:prstGeom prst="rect">
            <a:avLst/>
          </a:prstGeom>
          <a:solidFill>
            <a:srgbClr val="F7FEB4"/>
          </a:solidFill>
          <a:ln w="31750" cap="rnd">
            <a:solidFill>
              <a:schemeClr val="accent3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pPr algn="ctr"/>
            <a:r>
              <a:rPr lang="en-US" sz="1800" b="0" dirty="0"/>
              <a:t>Models must be nested for chi-square </a:t>
            </a:r>
            <a:r>
              <a:rPr lang="en-US" sz="1800" b="0" dirty="0" smtClean="0"/>
              <a:t>tests!</a:t>
            </a:r>
            <a:endParaRPr lang="de-DE" sz="18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334" t="8000" r="69371" b="16401"/>
          <a:stretch/>
        </p:blipFill>
        <p:spPr>
          <a:xfrm>
            <a:off x="357660" y="904243"/>
            <a:ext cx="3799560" cy="5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02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Model Fit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42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4850924" y="5803482"/>
            <a:ext cx="37497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M7</a:t>
            </a:r>
            <a:r>
              <a:rPr lang="en-US" sz="1400" dirty="0" smtClean="0"/>
              <a:t>, data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40811" y="134076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7. Exact Fit Test. Fit Statistics for Mediation Model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660" y="6483115"/>
            <a:ext cx="793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(see Kline 2016; also easy to follow discussion from David A. </a:t>
            </a:r>
            <a:r>
              <a:rPr lang="en-US" sz="1400" dirty="0"/>
              <a:t>Kenney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davidakenny.net/cm/fit.htm</a:t>
            </a:r>
            <a:r>
              <a:rPr lang="en-US" sz="1400" dirty="0" smtClean="0"/>
              <a:t>)</a:t>
            </a:r>
            <a:endParaRPr lang="de-DE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334" t="8000" r="69371" b="16401"/>
          <a:stretch/>
        </p:blipFill>
        <p:spPr>
          <a:xfrm>
            <a:off x="357660" y="904243"/>
            <a:ext cx="3799560" cy="55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6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Model Fit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43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4850924" y="5803482"/>
            <a:ext cx="37497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M7</a:t>
            </a:r>
            <a:r>
              <a:rPr lang="en-US" sz="1400" dirty="0" smtClean="0"/>
              <a:t>, data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40811" y="134076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7. Exact Fit Test. Fit Statistics for Mediation Model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660" y="6483115"/>
            <a:ext cx="793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(see Kline 2016; also easy to follow discussion from David A. </a:t>
            </a:r>
            <a:r>
              <a:rPr lang="en-US" sz="1400" dirty="0"/>
              <a:t>Kenney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davidakenny.net/cm/fit.htm</a:t>
            </a:r>
            <a:r>
              <a:rPr lang="en-US" sz="1400" dirty="0" smtClean="0"/>
              <a:t>)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2650802"/>
            <a:ext cx="2462454" cy="1569660"/>
          </a:xfrm>
          <a:prstGeom prst="rect">
            <a:avLst/>
          </a:prstGeom>
          <a:solidFill>
            <a:srgbClr val="F7FEB4"/>
          </a:solidFill>
          <a:ln w="31750" cap="rnd">
            <a:solidFill>
              <a:schemeClr val="accent3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Chi-Square (</a:t>
            </a:r>
            <a:r>
              <a:rPr lang="el-GR" sz="1200" b="1" dirty="0" smtClean="0"/>
              <a:t>χ</a:t>
            </a:r>
            <a:r>
              <a:rPr lang="en-US" sz="1200" b="1" baseline="30000" dirty="0" smtClean="0"/>
              <a:t>2</a:t>
            </a:r>
            <a:r>
              <a:rPr lang="en-US" sz="1200" b="1" dirty="0" smtClean="0"/>
              <a:t>)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Degrees of Freedom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Significance – </a:t>
            </a:r>
            <a:r>
              <a:rPr lang="en-US" sz="1200" dirty="0" smtClean="0"/>
              <a:t>Tests whether this model fits the data </a:t>
            </a:r>
            <a:r>
              <a:rPr lang="en-US" sz="1200" i="1" dirty="0" smtClean="0"/>
              <a:t>worse</a:t>
            </a:r>
            <a:r>
              <a:rPr lang="en-US" sz="1200" dirty="0" smtClean="0"/>
              <a:t> than the baseline model. A significant p means </a:t>
            </a:r>
            <a:r>
              <a:rPr lang="en-US" sz="1200" i="1" dirty="0" smtClean="0"/>
              <a:t>it does not fit worse</a:t>
            </a:r>
            <a:r>
              <a:rPr lang="en-US" sz="1200" dirty="0" smtClean="0"/>
              <a:t>.</a:t>
            </a:r>
            <a:endParaRPr lang="en-US" sz="1200" b="1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334" t="8000" r="69371" b="16401"/>
          <a:stretch/>
        </p:blipFill>
        <p:spPr>
          <a:xfrm>
            <a:off x="357660" y="904243"/>
            <a:ext cx="3799560" cy="551549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996459" y="3174778"/>
            <a:ext cx="936104" cy="504056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Connector 10"/>
          <p:cNvCxnSpPr>
            <a:stCxn id="9" idx="1"/>
            <a:endCxn id="8" idx="6"/>
          </p:cNvCxnSpPr>
          <p:nvPr/>
        </p:nvCxnSpPr>
        <p:spPr>
          <a:xfrm flipH="1" flipV="1">
            <a:off x="3932563" y="3426806"/>
            <a:ext cx="1287509" cy="882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95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Model Fit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44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4840811" y="6048573"/>
            <a:ext cx="37497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M7</a:t>
            </a:r>
            <a:r>
              <a:rPr lang="en-US" sz="1400" dirty="0" smtClean="0"/>
              <a:t>, data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2618196"/>
            <a:ext cx="2717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Modification Indices (‘MODINDICES’)</a:t>
            </a:r>
          </a:p>
          <a:p>
            <a:endParaRPr lang="en-US" dirty="0"/>
          </a:p>
          <a:p>
            <a:r>
              <a:rPr lang="en-US" dirty="0" err="1" smtClean="0"/>
              <a:t>Savedata</a:t>
            </a:r>
            <a:r>
              <a:rPr lang="en-US" dirty="0" smtClean="0"/>
              <a:t>: ‘DIFFTEST’</a:t>
            </a:r>
          </a:p>
          <a:p>
            <a:r>
              <a:rPr lang="en-US" dirty="0" smtClean="0"/>
              <a:t>(for MLMV WLSMV)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278" t="62600" r="78822" b="31895"/>
          <a:stretch/>
        </p:blipFill>
        <p:spPr>
          <a:xfrm>
            <a:off x="5580112" y="4383299"/>
            <a:ext cx="2880320" cy="471954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840811" y="134076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7. Exact Fit Test. Fit Statistics for Mediation Model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334" t="8840" r="63701" b="13881"/>
          <a:stretch/>
        </p:blipFill>
        <p:spPr>
          <a:xfrm>
            <a:off x="403024" y="969970"/>
            <a:ext cx="4137400" cy="51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3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45</a:t>
            </a:fld>
            <a:endParaRPr lang="de-D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Model Fit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840811" y="112474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Equal Fit Test after Modifications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33" t="18080" r="69845" b="12201"/>
          <a:stretch/>
        </p:blipFill>
        <p:spPr>
          <a:xfrm>
            <a:off x="251520" y="980728"/>
            <a:ext cx="4104456" cy="55847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02" y="2132856"/>
            <a:ext cx="3464371" cy="22387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076056" y="4653136"/>
            <a:ext cx="2520280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Table 1. </a:t>
            </a:r>
            <a:r>
              <a:rPr lang="en-US" sz="1200" dirty="0" smtClean="0">
                <a:hlinkClick r:id="rId4"/>
              </a:rPr>
              <a:t>Excel Chi-Square Calculator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33031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46</a:t>
            </a:fld>
            <a:endParaRPr lang="de-D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Model Fit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840811" y="112474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Equal Fit Test after Modifications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33" t="18080" r="69845" b="12201"/>
          <a:stretch/>
        </p:blipFill>
        <p:spPr>
          <a:xfrm>
            <a:off x="251520" y="980728"/>
            <a:ext cx="4104456" cy="55847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02" y="2132856"/>
            <a:ext cx="3464371" cy="22387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652120" y="4582226"/>
            <a:ext cx="2462454" cy="1938992"/>
          </a:xfrm>
          <a:prstGeom prst="rect">
            <a:avLst/>
          </a:prstGeom>
          <a:solidFill>
            <a:srgbClr val="F7FEB4"/>
          </a:solidFill>
          <a:ln w="31750" cap="rnd">
            <a:solidFill>
              <a:schemeClr val="accent3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Exact Fit Hypothesis:</a:t>
            </a:r>
          </a:p>
          <a:p>
            <a:r>
              <a:rPr lang="en-US" sz="1200" dirty="0" smtClean="0"/>
              <a:t>That the tested model is significantly different from the baseline (p&gt;0.05 rejects; supports tested model)</a:t>
            </a:r>
          </a:p>
          <a:p>
            <a:endParaRPr lang="en-US" sz="1200" b="1" dirty="0"/>
          </a:p>
          <a:p>
            <a:r>
              <a:rPr lang="en-US" sz="1200" b="1" dirty="0" smtClean="0"/>
              <a:t>Equal Fit Hypothesis:</a:t>
            </a:r>
          </a:p>
          <a:p>
            <a:r>
              <a:rPr lang="en-US" sz="1200" dirty="0" smtClean="0"/>
              <a:t>That the larger model (less </a:t>
            </a:r>
            <a:r>
              <a:rPr lang="en-US" sz="1200" dirty="0" err="1" smtClean="0"/>
              <a:t>df</a:t>
            </a:r>
            <a:r>
              <a:rPr lang="en-US" sz="1200" dirty="0" smtClean="0"/>
              <a:t>) is significantly better fitting than the smaller model (more </a:t>
            </a:r>
            <a:r>
              <a:rPr lang="en-US" sz="1200" dirty="0" err="1" smtClean="0"/>
              <a:t>df</a:t>
            </a:r>
            <a:r>
              <a:rPr lang="en-US" sz="1200" dirty="0" smtClean="0"/>
              <a:t>) (p&gt;0.05 rejects; supports the smaller model)</a:t>
            </a:r>
          </a:p>
        </p:txBody>
      </p:sp>
    </p:spTree>
    <p:extLst>
      <p:ext uri="{BB962C8B-B14F-4D97-AF65-F5344CB8AC3E}">
        <p14:creationId xmlns:p14="http://schemas.microsoft.com/office/powerpoint/2010/main" val="8491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47</a:t>
            </a:fld>
            <a:endParaRPr lang="de-D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Model Fit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840811" y="134076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Equal Fit Test after Modifications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33" t="18080" r="69845" b="12201"/>
          <a:stretch/>
        </p:blipFill>
        <p:spPr>
          <a:xfrm>
            <a:off x="251520" y="980728"/>
            <a:ext cx="4104456" cy="5584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660" y="6483115"/>
            <a:ext cx="793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(see Kline 2016; also easy to follow discussion from David A. </a:t>
            </a:r>
            <a:r>
              <a:rPr lang="en-US" sz="1400" dirty="0"/>
              <a:t>Kenney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davidakenny.net/cm/fit.htm</a:t>
            </a:r>
            <a:r>
              <a:rPr lang="en-US" sz="1400" dirty="0" smtClean="0"/>
              <a:t>)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3645024"/>
            <a:ext cx="2736304" cy="2136482"/>
          </a:xfrm>
          <a:prstGeom prst="rect">
            <a:avLst/>
          </a:prstGeom>
          <a:solidFill>
            <a:srgbClr val="F7FEB4"/>
          </a:solidFill>
          <a:ln w="31750" cap="rnd">
            <a:solidFill>
              <a:schemeClr val="accent3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RMSEA</a:t>
            </a:r>
            <a:r>
              <a:rPr lang="en-US" sz="1200" b="1" dirty="0" smtClean="0"/>
              <a:t>:</a:t>
            </a:r>
            <a:endParaRPr lang="en-US" sz="1200" b="1" dirty="0" smtClean="0"/>
          </a:p>
          <a:p>
            <a:r>
              <a:rPr lang="en-US" sz="1200" dirty="0" smtClean="0"/>
              <a:t>Reviewer approved… &lt;0.05</a:t>
            </a:r>
          </a:p>
          <a:p>
            <a:endParaRPr lang="en-US" sz="1200" dirty="0" smtClean="0"/>
          </a:p>
          <a:p>
            <a:pPr algn="ctr"/>
            <a:r>
              <a:rPr lang="el-GR" sz="1200" dirty="0">
                <a:solidFill>
                  <a:srgbClr val="000000"/>
                </a:solidFill>
                <a:latin typeface="Arial" panose="020B0604020202020204" pitchFamily="34" charset="0"/>
              </a:rPr>
              <a:t>√(</a:t>
            </a:r>
            <a:r>
              <a:rPr lang="el-G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χ</a:t>
            </a:r>
            <a:r>
              <a:rPr lang="el-GR" sz="1200" baseline="30000" dirty="0" err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l-GR" sz="1200" dirty="0">
                <a:solidFill>
                  <a:srgbClr val="000000"/>
                </a:solidFill>
                <a:latin typeface="Arial" panose="020B0604020202020204" pitchFamily="34" charset="0"/>
              </a:rPr>
              <a:t> -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df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1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__________  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√[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df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(N - 1)]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200" b="1" dirty="0" smtClean="0"/>
          </a:p>
          <a:p>
            <a:r>
              <a:rPr lang="en-US" sz="1200" dirty="0" smtClean="0"/>
              <a:t>(where </a:t>
            </a:r>
            <a:r>
              <a:rPr lang="en-US" sz="1200" dirty="0" err="1" smtClean="0"/>
              <a:t>df</a:t>
            </a:r>
            <a:r>
              <a:rPr lang="en-US" sz="1200" dirty="0" smtClean="0"/>
              <a:t> = Model </a:t>
            </a:r>
            <a:r>
              <a:rPr lang="en-US" sz="1200" dirty="0" err="1" smtClean="0"/>
              <a:t>df</a:t>
            </a:r>
            <a:r>
              <a:rPr lang="en-US" sz="1200" dirty="0" smtClean="0"/>
              <a:t> (i.e., “moments” or estimated “parameters”))</a:t>
            </a:r>
          </a:p>
          <a:p>
            <a:endParaRPr lang="en-US" sz="1200" dirty="0"/>
          </a:p>
          <a:p>
            <a:r>
              <a:rPr lang="en-US" sz="1200" dirty="0" smtClean="0"/>
              <a:t>Note: Universal cutoffs are a ‘bad’ idea (Chen et al 2008)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24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48</a:t>
            </a:fld>
            <a:endParaRPr lang="de-D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Model Fit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840811" y="134076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Equal Fit Test after Modifications</a:t>
            </a:r>
            <a:endParaRPr lang="de-DE" u="sng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33" t="18080" r="69845" b="12201"/>
          <a:stretch/>
        </p:blipFill>
        <p:spPr>
          <a:xfrm>
            <a:off x="251520" y="980728"/>
            <a:ext cx="4104456" cy="5584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660" y="6483115"/>
            <a:ext cx="793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(see Kline 2016; also easy to follow discussion from David A. </a:t>
            </a:r>
            <a:r>
              <a:rPr lang="en-US" sz="1400" dirty="0"/>
              <a:t>Kenney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davidakenny.net/cm/fit.htm</a:t>
            </a:r>
            <a:r>
              <a:rPr lang="en-US" sz="1400" dirty="0" smtClean="0"/>
              <a:t>)</a:t>
            </a:r>
            <a:endParaRPr lang="de-DE" sz="14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25501" y="2830482"/>
            <a:ext cx="4333375" cy="2862322"/>
          </a:xfrm>
          <a:prstGeom prst="rect">
            <a:avLst/>
          </a:prstGeom>
          <a:solidFill>
            <a:srgbClr val="F7FEB4"/>
          </a:solidFill>
          <a:ln w="31750" cap="rnd">
            <a:solidFill>
              <a:schemeClr val="accent3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1200" b="1" dirty="0" smtClean="0"/>
              <a:t>Paradigm Shift Looming…</a:t>
            </a:r>
          </a:p>
          <a:p>
            <a:r>
              <a:rPr lang="en-US" altLang="en-US" sz="1200" b="1" dirty="0" smtClean="0"/>
              <a:t>or, Chi-square is THE ONLY global fit test one needs</a:t>
            </a:r>
          </a:p>
          <a:p>
            <a:endParaRPr lang="en-US" altLang="en-US" sz="1200" b="1" dirty="0" smtClean="0"/>
          </a:p>
          <a:p>
            <a:r>
              <a:rPr lang="en-US" altLang="en-US" sz="1200" dirty="0" smtClean="0"/>
              <a:t>“</a:t>
            </a:r>
            <a:r>
              <a:rPr lang="en-US" altLang="en-US" sz="1200" dirty="0"/>
              <a:t>A telling anecdote in this regard comes from Dag </a:t>
            </a:r>
            <a:r>
              <a:rPr lang="en-US" altLang="en-US" sz="1200" dirty="0" err="1"/>
              <a:t>Sorböm</a:t>
            </a:r>
            <a:r>
              <a:rPr lang="en-US" altLang="en-US" sz="1200" dirty="0"/>
              <a:t>, a long-time collaborator of Karl </a:t>
            </a:r>
            <a:r>
              <a:rPr lang="en-US" altLang="en-US" sz="1200" dirty="0" err="1"/>
              <a:t>Joreskög</a:t>
            </a:r>
            <a:r>
              <a:rPr lang="en-US" altLang="en-US" sz="1200" dirty="0"/>
              <a:t>, </a:t>
            </a:r>
            <a:r>
              <a:rPr lang="en-US" altLang="en-US" sz="1200" dirty="0" smtClean="0"/>
              <a:t>one </a:t>
            </a:r>
            <a:r>
              <a:rPr lang="en-US" altLang="en-US" sz="1200" dirty="0"/>
              <a:t>of the key pioneers of SEM and creator of the LISREL software package. In recounting a LISREL </a:t>
            </a:r>
            <a:r>
              <a:rPr lang="en-US" altLang="en-US" sz="1200" dirty="0" smtClean="0"/>
              <a:t>workshop </a:t>
            </a:r>
            <a:r>
              <a:rPr lang="en-US" altLang="en-US" sz="1200" dirty="0"/>
              <a:t>that he jointly gave with </a:t>
            </a:r>
            <a:r>
              <a:rPr lang="en-US" altLang="en-US" sz="1200" dirty="0" err="1"/>
              <a:t>Joreskög</a:t>
            </a:r>
            <a:r>
              <a:rPr lang="en-US" altLang="en-US" sz="1200" dirty="0"/>
              <a:t> in 1985, </a:t>
            </a:r>
            <a:r>
              <a:rPr lang="en-US" altLang="en-US" sz="1200" dirty="0" err="1"/>
              <a:t>Sorböm</a:t>
            </a:r>
            <a:r>
              <a:rPr lang="en-US" altLang="en-US" sz="1200" dirty="0"/>
              <a:t> notes that, in his lecture Karl would say </a:t>
            </a:r>
            <a:r>
              <a:rPr lang="en-US" altLang="en-US" sz="1200" dirty="0" smtClean="0"/>
              <a:t>that </a:t>
            </a:r>
            <a:r>
              <a:rPr lang="en-US" altLang="en-US" sz="1200" dirty="0"/>
              <a:t>the Chi-square is all you really need. One participant then asked ‘Why have you then added GFI </a:t>
            </a:r>
            <a:r>
              <a:rPr lang="en-US" altLang="en-US" sz="1200" dirty="0" smtClean="0"/>
              <a:t>[</a:t>
            </a:r>
            <a:r>
              <a:rPr lang="en-US" altLang="en-US" sz="1200" dirty="0"/>
              <a:t>goodness-of-fit index]?’ Whereupon Karl answered ‘Well, users threaten us saying they would stop </a:t>
            </a:r>
            <a:r>
              <a:rPr lang="en-US" altLang="en-US" sz="1200" dirty="0" smtClean="0"/>
              <a:t>using </a:t>
            </a:r>
            <a:r>
              <a:rPr lang="en-US" altLang="en-US" sz="1200" dirty="0"/>
              <a:t>LISREL if it always produces such large Chi-squares. So we had to invent something to make </a:t>
            </a:r>
            <a:r>
              <a:rPr lang="en-US" altLang="en-US" sz="1200" dirty="0" smtClean="0"/>
              <a:t>people </a:t>
            </a:r>
            <a:r>
              <a:rPr lang="en-US" altLang="en-US" sz="1200" dirty="0"/>
              <a:t>happy. </a:t>
            </a:r>
            <a:r>
              <a:rPr lang="en-US" altLang="en-US" sz="1200" dirty="0"/>
              <a:t>GFI serves that purpose’” (</a:t>
            </a:r>
            <a:r>
              <a:rPr lang="en-US" altLang="en-US" sz="1200" dirty="0" err="1"/>
              <a:t>McIntosch</a:t>
            </a:r>
            <a:r>
              <a:rPr lang="en-US" altLang="en-US" sz="1200" dirty="0"/>
              <a:t> 2012:10) </a:t>
            </a:r>
          </a:p>
          <a:p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838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Identification? </a:t>
            </a:r>
          </a:p>
          <a:p>
            <a:pPr lvl="1"/>
            <a:r>
              <a:rPr lang="en-US" dirty="0" smtClean="0"/>
              <a:t>Under-identified</a:t>
            </a:r>
          </a:p>
          <a:p>
            <a:pPr lvl="1"/>
            <a:r>
              <a:rPr lang="en-US" dirty="0" smtClean="0"/>
              <a:t>See discussion of “counting rule” in Kline (2016:145)</a:t>
            </a:r>
          </a:p>
          <a:p>
            <a:r>
              <a:rPr lang="en-US" dirty="0" smtClean="0"/>
              <a:t>Mplus identifies parameter problems</a:t>
            </a:r>
          </a:p>
          <a:p>
            <a:pPr lvl="1"/>
            <a:r>
              <a:rPr lang="en-US" dirty="0" smtClean="0"/>
              <a:t>TECH 4 in Mplus</a:t>
            </a:r>
          </a:p>
          <a:p>
            <a:r>
              <a:rPr lang="en-US" dirty="0" smtClean="0"/>
              <a:t>More iterations?</a:t>
            </a:r>
          </a:p>
          <a:p>
            <a:r>
              <a:rPr lang="en-US" dirty="0" smtClean="0"/>
              <a:t>Start Values</a:t>
            </a:r>
          </a:p>
          <a:p>
            <a:pPr lvl="1"/>
            <a:r>
              <a:rPr lang="en-US" dirty="0" smtClean="0"/>
              <a:t>Maximum Likelihood, depends on</a:t>
            </a:r>
          </a:p>
          <a:p>
            <a:pPr lvl="1"/>
            <a:r>
              <a:rPr lang="en-US" dirty="0" smtClean="0"/>
              <a:t>*# …in Mplus</a:t>
            </a:r>
          </a:p>
          <a:p>
            <a:pPr lvl="1"/>
            <a:r>
              <a:rPr lang="en-US" dirty="0" smtClean="0"/>
              <a:t>(</a:t>
            </a:r>
            <a:r>
              <a:rPr lang="en-US" i="1" dirty="0" err="1" smtClean="0"/>
              <a:t>var</a:t>
            </a:r>
            <a:r>
              <a:rPr lang="en-US" dirty="0" smtClean="0"/>
              <a:t>, </a:t>
            </a:r>
            <a:r>
              <a:rPr lang="en-US" dirty="0" err="1" smtClean="0"/>
              <a:t>init</a:t>
            </a:r>
            <a:r>
              <a:rPr lang="en-US" dirty="0" smtClean="0"/>
              <a:t>(#)) …in Stata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5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17860" y="1489027"/>
            <a:ext cx="7708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1. Same Variables. Alternative Models.</a:t>
            </a:r>
          </a:p>
          <a:p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				   (b)			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				   (d)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71971" y="6327073"/>
            <a:ext cx="45852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/>
              <a:t>Mplus</a:t>
            </a:r>
            <a:r>
              <a:rPr lang="en-US" sz="1400" i="1" dirty="0" smtClean="0"/>
              <a:t> 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M1a</a:t>
            </a:r>
            <a:r>
              <a:rPr lang="en-US" sz="1400" dirty="0" smtClean="0"/>
              <a:t>; </a:t>
            </a:r>
            <a:r>
              <a:rPr lang="en-US" sz="1400" dirty="0" smtClean="0">
                <a:hlinkClick r:id="rId3"/>
              </a:rPr>
              <a:t>M1b</a:t>
            </a:r>
            <a:r>
              <a:rPr lang="en-US" sz="1400" dirty="0" smtClean="0"/>
              <a:t>; </a:t>
            </a:r>
            <a:r>
              <a:rPr lang="en-US" sz="1400" dirty="0" smtClean="0">
                <a:hlinkClick r:id="rId4"/>
              </a:rPr>
              <a:t>M1c</a:t>
            </a:r>
            <a:r>
              <a:rPr lang="en-US" sz="1400" dirty="0" smtClean="0"/>
              <a:t>; </a:t>
            </a:r>
            <a:r>
              <a:rPr lang="en-US" sz="1400" dirty="0" smtClean="0">
                <a:hlinkClick r:id="rId5"/>
              </a:rPr>
              <a:t>M1d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08693" y="2422310"/>
            <a:ext cx="2352873" cy="1446650"/>
            <a:chOff x="808693" y="2422310"/>
            <a:chExt cx="2352873" cy="1446650"/>
          </a:xfrm>
        </p:grpSpPr>
        <p:sp>
          <p:nvSpPr>
            <p:cNvPr id="9" name="TextBox 8"/>
            <p:cNvSpPr txBox="1"/>
            <p:nvPr/>
          </p:nvSpPr>
          <p:spPr>
            <a:xfrm>
              <a:off x="2637675" y="2422310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-0.74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12781" y="3591961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-0.24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8693" y="2989903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0.25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72941" y="2537156"/>
            <a:ext cx="2271639" cy="1244200"/>
            <a:chOff x="4672941" y="2537156"/>
            <a:chExt cx="2271639" cy="1244200"/>
          </a:xfrm>
        </p:grpSpPr>
        <p:sp>
          <p:nvSpPr>
            <p:cNvPr id="42" name="TextBox 41"/>
            <p:cNvSpPr txBox="1"/>
            <p:nvPr/>
          </p:nvSpPr>
          <p:spPr>
            <a:xfrm>
              <a:off x="6403187" y="3504357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-0.06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03187" y="2537156"/>
              <a:ext cx="541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-0.73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72941" y="3029465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0.25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60923" y="4620256"/>
            <a:ext cx="1579057" cy="1239684"/>
            <a:chOff x="1460923" y="4620256"/>
            <a:chExt cx="1579057" cy="1239684"/>
          </a:xfrm>
        </p:grpSpPr>
        <p:sp>
          <p:nvSpPr>
            <p:cNvPr id="45" name="TextBox 44"/>
            <p:cNvSpPr txBox="1"/>
            <p:nvPr/>
          </p:nvSpPr>
          <p:spPr>
            <a:xfrm>
              <a:off x="2504757" y="5582941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-0.06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8587" y="4620256"/>
              <a:ext cx="541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-0.73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60923" y="5104093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0.25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5</a:t>
            </a:fld>
            <a:endParaRPr lang="de-DE"/>
          </a:p>
        </p:txBody>
      </p:sp>
      <p:grpSp>
        <p:nvGrpSpPr>
          <p:cNvPr id="51" name="Group 50"/>
          <p:cNvGrpSpPr/>
          <p:nvPr/>
        </p:nvGrpSpPr>
        <p:grpSpPr>
          <a:xfrm>
            <a:off x="539173" y="1824190"/>
            <a:ext cx="3100145" cy="2598225"/>
            <a:chOff x="-252536" y="2558967"/>
            <a:chExt cx="3100145" cy="2598225"/>
          </a:xfrm>
        </p:grpSpPr>
        <p:grpSp>
          <p:nvGrpSpPr>
            <p:cNvPr id="52" name="Group 51"/>
            <p:cNvGrpSpPr/>
            <p:nvPr/>
          </p:nvGrpSpPr>
          <p:grpSpPr>
            <a:xfrm>
              <a:off x="736739" y="3141188"/>
              <a:ext cx="2110870" cy="1429358"/>
              <a:chOff x="889817" y="3193849"/>
              <a:chExt cx="2110870" cy="1429358"/>
            </a:xfrm>
          </p:grpSpPr>
          <p:sp>
            <p:nvSpPr>
              <p:cNvPr id="56" name="TextBox 4"/>
              <p:cNvSpPr txBox="1"/>
              <p:nvPr/>
            </p:nvSpPr>
            <p:spPr>
              <a:xfrm>
                <a:off x="2368076" y="3742544"/>
                <a:ext cx="6326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Anti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7" name="TextBox 8"/>
              <p:cNvSpPr txBox="1"/>
              <p:nvPr/>
            </p:nvSpPr>
            <p:spPr>
              <a:xfrm>
                <a:off x="889817" y="3193849"/>
                <a:ext cx="82703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dirty="0" smtClean="0">
                    <a:solidFill>
                      <a:srgbClr val="000000"/>
                    </a:solidFill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Culture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8" name="TextBox 3"/>
              <p:cNvSpPr txBox="1"/>
              <p:nvPr/>
            </p:nvSpPr>
            <p:spPr>
              <a:xfrm>
                <a:off x="890030" y="4315430"/>
                <a:ext cx="82681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Contact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-252536" y="3275949"/>
              <a:ext cx="3020838" cy="1881243"/>
            </a:xfrm>
            <a:prstGeom prst="arc">
              <a:avLst>
                <a:gd name="adj1" fmla="val 17196466"/>
                <a:gd name="adj2" fmla="val 20179454"/>
              </a:avLst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19871" y="2558967"/>
              <a:ext cx="2686569" cy="1856525"/>
            </a:xfrm>
            <a:prstGeom prst="arc">
              <a:avLst>
                <a:gd name="adj1" fmla="val 1426324"/>
                <a:gd name="adj2" fmla="val 4661644"/>
              </a:avLst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>
              <a:off x="380372" y="3275949"/>
              <a:ext cx="738952" cy="1174462"/>
            </a:xfrm>
            <a:prstGeom prst="arc">
              <a:avLst>
                <a:gd name="adj1" fmla="val 5432500"/>
                <a:gd name="adj2" fmla="val 16213940"/>
              </a:avLst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076056" y="2406411"/>
            <a:ext cx="2455526" cy="1466007"/>
            <a:chOff x="3136565" y="3104539"/>
            <a:chExt cx="2455526" cy="1466007"/>
          </a:xfrm>
        </p:grpSpPr>
        <p:grpSp>
          <p:nvGrpSpPr>
            <p:cNvPr id="60" name="Group 59"/>
            <p:cNvGrpSpPr/>
            <p:nvPr/>
          </p:nvGrpSpPr>
          <p:grpSpPr>
            <a:xfrm>
              <a:off x="3495303" y="3104539"/>
              <a:ext cx="2096788" cy="1466007"/>
              <a:chOff x="899592" y="3157200"/>
              <a:chExt cx="2096788" cy="1466007"/>
            </a:xfrm>
          </p:grpSpPr>
          <p:sp>
            <p:nvSpPr>
              <p:cNvPr id="63" name="TextBox 4"/>
              <p:cNvSpPr txBox="1"/>
              <p:nvPr/>
            </p:nvSpPr>
            <p:spPr>
              <a:xfrm>
                <a:off x="2363769" y="3728199"/>
                <a:ext cx="6326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Anti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0" name="TextBox 8"/>
              <p:cNvSpPr txBox="1"/>
              <p:nvPr/>
            </p:nvSpPr>
            <p:spPr>
              <a:xfrm>
                <a:off x="899592" y="3157200"/>
                <a:ext cx="82270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Culture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70" idx="3"/>
                <a:endCxn id="63" idx="1"/>
              </p:cNvCxnSpPr>
              <p:nvPr/>
            </p:nvCxnSpPr>
            <p:spPr>
              <a:xfrm>
                <a:off x="1722296" y="3311089"/>
                <a:ext cx="641473" cy="5709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73" idx="3"/>
                <a:endCxn id="63" idx="1"/>
              </p:cNvCxnSpPr>
              <p:nvPr/>
            </p:nvCxnSpPr>
            <p:spPr>
              <a:xfrm flipV="1">
                <a:off x="1722296" y="3882088"/>
                <a:ext cx="641473" cy="5872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3"/>
              <p:cNvSpPr txBox="1"/>
              <p:nvPr/>
            </p:nvSpPr>
            <p:spPr>
              <a:xfrm>
                <a:off x="899592" y="4315430"/>
                <a:ext cx="82270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Contact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62" name="Arc 61"/>
            <p:cNvSpPr/>
            <p:nvPr/>
          </p:nvSpPr>
          <p:spPr>
            <a:xfrm>
              <a:off x="3136565" y="3242196"/>
              <a:ext cx="722002" cy="1208215"/>
            </a:xfrm>
            <a:prstGeom prst="arc">
              <a:avLst>
                <a:gd name="adj1" fmla="val 5432500"/>
                <a:gd name="adj2" fmla="val 16213940"/>
              </a:avLst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533031" y="4484020"/>
            <a:ext cx="2107239" cy="1482239"/>
            <a:chOff x="1533031" y="4484020"/>
            <a:chExt cx="2107239" cy="1482239"/>
          </a:xfrm>
        </p:grpSpPr>
        <p:grpSp>
          <p:nvGrpSpPr>
            <p:cNvPr id="75" name="Group 74"/>
            <p:cNvGrpSpPr/>
            <p:nvPr/>
          </p:nvGrpSpPr>
          <p:grpSpPr>
            <a:xfrm>
              <a:off x="1533031" y="4484020"/>
              <a:ext cx="1474628" cy="1482239"/>
              <a:chOff x="899591" y="3140968"/>
              <a:chExt cx="1474628" cy="1482239"/>
            </a:xfrm>
          </p:grpSpPr>
          <p:sp>
            <p:nvSpPr>
              <p:cNvPr id="78" name="TextBox 8"/>
              <p:cNvSpPr txBox="1"/>
              <p:nvPr/>
            </p:nvSpPr>
            <p:spPr>
              <a:xfrm>
                <a:off x="899591" y="3140968"/>
                <a:ext cx="82244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Culture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9" name="Straight Arrow Connector 78"/>
              <p:cNvCxnSpPr>
                <a:stCxn id="78" idx="2"/>
                <a:endCxn id="81" idx="0"/>
              </p:cNvCxnSpPr>
              <p:nvPr/>
            </p:nvCxnSpPr>
            <p:spPr>
              <a:xfrm>
                <a:off x="1310816" y="3448745"/>
                <a:ext cx="0" cy="8666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81" idx="3"/>
              </p:cNvCxnSpPr>
              <p:nvPr/>
            </p:nvCxnSpPr>
            <p:spPr>
              <a:xfrm flipV="1">
                <a:off x="1722040" y="3882090"/>
                <a:ext cx="652179" cy="5872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3"/>
              <p:cNvSpPr txBox="1"/>
              <p:nvPr/>
            </p:nvSpPr>
            <p:spPr>
              <a:xfrm>
                <a:off x="899592" y="4315430"/>
                <a:ext cx="82244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Contact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76" name="Straight Arrow Connector 75"/>
            <p:cNvCxnSpPr>
              <a:stCxn id="78" idx="3"/>
            </p:cNvCxnSpPr>
            <p:nvPr/>
          </p:nvCxnSpPr>
          <p:spPr>
            <a:xfrm>
              <a:off x="2355480" y="4637909"/>
              <a:ext cx="652179" cy="5872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4"/>
            <p:cNvSpPr txBox="1"/>
            <p:nvPr/>
          </p:nvSpPr>
          <p:spPr>
            <a:xfrm>
              <a:off x="3007659" y="5053827"/>
              <a:ext cx="6326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Anti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24343" y="4484020"/>
            <a:ext cx="2107239" cy="1482239"/>
            <a:chOff x="5424343" y="4484020"/>
            <a:chExt cx="2107239" cy="1482239"/>
          </a:xfrm>
        </p:grpSpPr>
        <p:sp>
          <p:nvSpPr>
            <p:cNvPr id="49" name="TextBox 48"/>
            <p:cNvSpPr txBox="1"/>
            <p:nvPr/>
          </p:nvSpPr>
          <p:spPr>
            <a:xfrm>
              <a:off x="5450091" y="5123812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0.20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424343" y="4484020"/>
              <a:ext cx="2107239" cy="1482239"/>
              <a:chOff x="5424343" y="4484020"/>
              <a:chExt cx="2107239" cy="1482239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386382" y="4606287"/>
                <a:ext cx="5238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rial Narrow" panose="020B0606020202030204" pitchFamily="34" charset="0"/>
                  </a:rPr>
                  <a:t>-0.74</a:t>
                </a:r>
                <a:endParaRPr lang="en-US" sz="1200" dirty="0">
                  <a:latin typeface="Arial Narrow" panose="020B0606020202030204" pitchFamily="34" charset="0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5424343" y="4484020"/>
                <a:ext cx="2107239" cy="1482239"/>
                <a:chOff x="5424343" y="4484020"/>
                <a:chExt cx="2107239" cy="1482239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5424343" y="4484020"/>
                  <a:ext cx="1474628" cy="1482239"/>
                  <a:chOff x="899591" y="3140968"/>
                  <a:chExt cx="1474628" cy="1482239"/>
                </a:xfrm>
              </p:grpSpPr>
              <p:sp>
                <p:nvSpPr>
                  <p:cNvPr id="85" name="TextBox 8"/>
                  <p:cNvSpPr txBox="1"/>
                  <p:nvPr/>
                </p:nvSpPr>
                <p:spPr>
                  <a:xfrm>
                    <a:off x="899591" y="3140968"/>
                    <a:ext cx="833155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400" kern="1200" dirty="0" smtClean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Culture</a:t>
                    </a:r>
                    <a:endParaRPr lang="en-US" sz="1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86" name="Straight Arrow Connector 85"/>
                  <p:cNvCxnSpPr>
                    <a:stCxn id="85" idx="2"/>
                    <a:endCxn id="88" idx="0"/>
                  </p:cNvCxnSpPr>
                  <p:nvPr/>
                </p:nvCxnSpPr>
                <p:spPr>
                  <a:xfrm>
                    <a:off x="1316169" y="3448745"/>
                    <a:ext cx="0" cy="8666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/>
                  <p:cNvCxnSpPr>
                    <a:stCxn id="85" idx="3"/>
                  </p:cNvCxnSpPr>
                  <p:nvPr/>
                </p:nvCxnSpPr>
                <p:spPr>
                  <a:xfrm>
                    <a:off x="1732746" y="3294857"/>
                    <a:ext cx="641473" cy="5872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TextBox 3"/>
                  <p:cNvSpPr txBox="1"/>
                  <p:nvPr/>
                </p:nvSpPr>
                <p:spPr>
                  <a:xfrm>
                    <a:off x="899592" y="4315430"/>
                    <a:ext cx="83315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400" kern="1200" dirty="0" smtClean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Contact</a:t>
                    </a:r>
                    <a:endParaRPr lang="en-US" sz="1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4" name="TextBox 4"/>
                <p:cNvSpPr txBox="1"/>
                <p:nvPr/>
              </p:nvSpPr>
              <p:spPr>
                <a:xfrm>
                  <a:off x="6898971" y="5084563"/>
                  <a:ext cx="6326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kern="1200" dirty="0" smtClean="0">
                      <a:solidFill>
                        <a:srgbClr val="000000"/>
                      </a:solidFill>
                      <a:effectLst/>
                      <a:latin typeface="Book Antiqua" panose="0204060205030503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Anti</a:t>
                  </a:r>
                  <a:endPara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89" name="TextBox 88"/>
          <p:cNvSpPr txBox="1"/>
          <p:nvPr/>
        </p:nvSpPr>
        <p:spPr>
          <a:xfrm>
            <a:off x="6102867" y="1374729"/>
            <a:ext cx="267765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Anti</a:t>
            </a:r>
            <a:r>
              <a:rPr lang="en-US" sz="1400" dirty="0" smtClean="0"/>
              <a:t>-immigrant attitudes</a:t>
            </a:r>
          </a:p>
          <a:p>
            <a:r>
              <a:rPr lang="en-US" sz="1400" b="1" i="1" dirty="0" smtClean="0"/>
              <a:t>Culture</a:t>
            </a:r>
            <a:r>
              <a:rPr lang="en-US" sz="1400" dirty="0"/>
              <a:t>:</a:t>
            </a:r>
            <a:r>
              <a:rPr lang="en-US" sz="1400" dirty="0" smtClean="0"/>
              <a:t> value of cultural diversity</a:t>
            </a:r>
          </a:p>
          <a:p>
            <a:r>
              <a:rPr lang="en-US" sz="1400" b="1" i="1" dirty="0" smtClean="0"/>
              <a:t>Contact</a:t>
            </a:r>
            <a:r>
              <a:rPr lang="en-US" sz="1400" dirty="0" smtClean="0"/>
              <a:t> with immigrants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7130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Technical appendix </a:t>
            </a:r>
            <a:r>
              <a:rPr lang="en-US" sz="2800" dirty="0" smtClean="0"/>
              <a:t>with Stata syntax and a dictionary of SEM terms (still under construction)</a:t>
            </a:r>
          </a:p>
          <a:p>
            <a:r>
              <a:rPr lang="en-US" sz="2800" dirty="0" smtClean="0"/>
              <a:t>Follow all hyperlinks in the slides, or find all examples in </a:t>
            </a:r>
            <a:r>
              <a:rPr lang="en-US" sz="2800" dirty="0" smtClean="0">
                <a:hlinkClick r:id="rId3"/>
              </a:rPr>
              <a:t>this folder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SEMNET</a:t>
            </a:r>
            <a:r>
              <a:rPr lang="en-US" sz="2800" dirty="0" smtClean="0"/>
              <a:t>, a vibrant listserv for SEM questions and discussion</a:t>
            </a:r>
          </a:p>
          <a:p>
            <a:r>
              <a:rPr lang="en-US" sz="2800" dirty="0" smtClean="0"/>
              <a:t>Mplus discussion forum at </a:t>
            </a:r>
            <a:r>
              <a:rPr lang="en-US" sz="2800" dirty="0" smtClean="0">
                <a:hlinkClick r:id="rId5"/>
              </a:rPr>
              <a:t>www.statmodel.com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541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Bollen</a:t>
            </a:r>
            <a:r>
              <a:rPr lang="en-US" dirty="0"/>
              <a:t>, Kenneth A. 1989. </a:t>
            </a:r>
            <a:r>
              <a:rPr lang="en-US" i="1" dirty="0"/>
              <a:t>Structural Equations with Latent Variables</a:t>
            </a:r>
            <a:r>
              <a:rPr lang="en-US" dirty="0"/>
              <a:t>. New York, NY: John Wiley &amp; Sons.</a:t>
            </a:r>
          </a:p>
          <a:p>
            <a:r>
              <a:rPr lang="de-DE" dirty="0" smtClean="0"/>
              <a:t>Bollen</a:t>
            </a:r>
            <a:r>
              <a:rPr lang="de-DE" dirty="0"/>
              <a:t>, Kenneth A,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Judea</a:t>
            </a:r>
            <a:r>
              <a:rPr lang="de-DE" dirty="0"/>
              <a:t> Pearl. 2013. “</a:t>
            </a:r>
            <a:r>
              <a:rPr lang="de-DE" dirty="0" err="1"/>
              <a:t>Eight</a:t>
            </a:r>
            <a:r>
              <a:rPr lang="de-DE" dirty="0"/>
              <a:t> </a:t>
            </a:r>
            <a:r>
              <a:rPr lang="de-DE" dirty="0" err="1"/>
              <a:t>Myths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Causality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Models.” In </a:t>
            </a:r>
            <a:r>
              <a:rPr lang="de-DE" i="1" dirty="0"/>
              <a:t>Handbook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Causal</a:t>
            </a:r>
            <a:r>
              <a:rPr lang="de-DE" i="1" dirty="0"/>
              <a:t> Analysis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Social</a:t>
            </a:r>
            <a:r>
              <a:rPr lang="de-DE" i="1" dirty="0"/>
              <a:t> Research</a:t>
            </a:r>
            <a:r>
              <a:rPr lang="de-DE" dirty="0"/>
              <a:t>, </a:t>
            </a:r>
            <a:r>
              <a:rPr lang="de-DE" dirty="0" err="1"/>
              <a:t>ed</a:t>
            </a:r>
            <a:r>
              <a:rPr lang="de-DE" dirty="0"/>
              <a:t>. Stephen L. Morgan. Dordrecht, </a:t>
            </a:r>
            <a:r>
              <a:rPr lang="de-DE" dirty="0" err="1"/>
              <a:t>Netherlands</a:t>
            </a:r>
            <a:r>
              <a:rPr lang="de-DE" dirty="0"/>
              <a:t>: Springer Science &amp; Business Media, 301–28</a:t>
            </a:r>
            <a:r>
              <a:rPr lang="de-DE" dirty="0" smtClean="0"/>
              <a:t>.</a:t>
            </a:r>
          </a:p>
          <a:p>
            <a:r>
              <a:rPr lang="en-US" dirty="0"/>
              <a:t>Chen, </a:t>
            </a:r>
            <a:r>
              <a:rPr lang="en-US" dirty="0" err="1"/>
              <a:t>Feinian</a:t>
            </a:r>
            <a:r>
              <a:rPr lang="en-US" dirty="0"/>
              <a:t>, Patrick J. Curran, Kenneth A. </a:t>
            </a:r>
            <a:r>
              <a:rPr lang="en-US" dirty="0" err="1"/>
              <a:t>Bollen</a:t>
            </a:r>
            <a:r>
              <a:rPr lang="en-US" dirty="0"/>
              <a:t>, James Kirby, and Pamela Paxton. 2008. “An Empirical Evaluation of the Use of Fixed Cutoff Points in RMSEA Test Statistic in Structural Equation Models.” </a:t>
            </a:r>
            <a:r>
              <a:rPr lang="en-US" i="1" dirty="0"/>
              <a:t>Sociological Methods &amp; Research</a:t>
            </a:r>
            <a:r>
              <a:rPr lang="en-US" dirty="0"/>
              <a:t> 36(4):462–94.</a:t>
            </a:r>
          </a:p>
          <a:p>
            <a:r>
              <a:rPr lang="en-US" dirty="0" smtClean="0"/>
              <a:t>Kline</a:t>
            </a:r>
            <a:r>
              <a:rPr lang="en-US" dirty="0"/>
              <a:t>, Rex B. 2016. </a:t>
            </a:r>
            <a:r>
              <a:rPr lang="en-US" i="1" dirty="0"/>
              <a:t>Principles and Practice of Structural Equation Modeling</a:t>
            </a:r>
            <a:r>
              <a:rPr lang="en-US" dirty="0"/>
              <a:t>. 4th </a:t>
            </a:r>
            <a:r>
              <a:rPr lang="en-US" dirty="0" smtClean="0"/>
              <a:t>Edition. </a:t>
            </a:r>
            <a:r>
              <a:rPr lang="en-US" dirty="0"/>
              <a:t>New York and London: Guilford Press</a:t>
            </a:r>
            <a:r>
              <a:rPr lang="en-US" dirty="0" smtClean="0"/>
              <a:t>.</a:t>
            </a:r>
          </a:p>
          <a:p>
            <a:r>
              <a:rPr lang="de-DE" dirty="0" err="1"/>
              <a:t>Kleinke</a:t>
            </a:r>
            <a:r>
              <a:rPr lang="de-DE" dirty="0"/>
              <a:t>, Kristian, Elmar Schlüter, </a:t>
            </a:r>
            <a:r>
              <a:rPr lang="de-DE" dirty="0" err="1"/>
              <a:t>and</a:t>
            </a:r>
            <a:r>
              <a:rPr lang="de-DE" dirty="0"/>
              <a:t> Oliver Christ. 2017. </a:t>
            </a:r>
            <a:r>
              <a:rPr lang="de-DE" i="1" dirty="0"/>
              <a:t>Strukturgleichungsmodelle Mit </a:t>
            </a:r>
            <a:r>
              <a:rPr lang="de-DE" i="1" dirty="0" err="1"/>
              <a:t>Mplus</a:t>
            </a:r>
            <a:r>
              <a:rPr lang="de-DE" i="1" dirty="0"/>
              <a:t>: Eine Praktische Einführung</a:t>
            </a:r>
            <a:r>
              <a:rPr lang="de-DE" dirty="0"/>
              <a:t>. Oldenburg: Walter de </a:t>
            </a:r>
            <a:r>
              <a:rPr lang="de-DE" dirty="0" err="1"/>
              <a:t>Gruyter</a:t>
            </a:r>
            <a:r>
              <a:rPr lang="de-DE" dirty="0" smtClean="0"/>
              <a:t>.</a:t>
            </a:r>
          </a:p>
          <a:p>
            <a:r>
              <a:rPr lang="en-US" dirty="0"/>
              <a:t>McIntosh, Cameron N. 2012. “Improving the Evaluation of Model Fit in Confirmatory Factor Analysis: A Commentary on Gundy, C.M., </a:t>
            </a:r>
            <a:r>
              <a:rPr lang="en-US" dirty="0" err="1"/>
              <a:t>Fayers</a:t>
            </a:r>
            <a:r>
              <a:rPr lang="en-US" dirty="0"/>
              <a:t>, P.M., </a:t>
            </a:r>
            <a:r>
              <a:rPr lang="en-US" dirty="0" err="1"/>
              <a:t>Groenvold</a:t>
            </a:r>
            <a:r>
              <a:rPr lang="en-US" dirty="0"/>
              <a:t>, M., Petersen, M. Aa., Scott, N.W., </a:t>
            </a:r>
            <a:r>
              <a:rPr lang="en-US" dirty="0" err="1"/>
              <a:t>Sprangers</a:t>
            </a:r>
            <a:r>
              <a:rPr lang="en-US" dirty="0"/>
              <a:t>, M.A.J., </a:t>
            </a:r>
            <a:r>
              <a:rPr lang="en-US" dirty="0" err="1"/>
              <a:t>Velikov</a:t>
            </a:r>
            <a:r>
              <a:rPr lang="en-US" dirty="0"/>
              <a:t>, G., Aaronson, N.K. (2011). Comparing Higher-Order Models for the EORTC QLQ-C30. Quality of Life Research, </a:t>
            </a:r>
            <a:r>
              <a:rPr lang="en-US" dirty="0" err="1"/>
              <a:t>doi:10.1007</a:t>
            </a:r>
            <a:r>
              <a:rPr lang="en-US" dirty="0"/>
              <a:t>/</a:t>
            </a:r>
            <a:r>
              <a:rPr lang="en-US" dirty="0" err="1"/>
              <a:t>s11136</a:t>
            </a:r>
            <a:r>
              <a:rPr lang="en-US" dirty="0"/>
              <a:t>-011-0082-6.” </a:t>
            </a:r>
            <a:r>
              <a:rPr lang="en-US" i="1" dirty="0"/>
              <a:t>Quality of Life Research</a:t>
            </a:r>
            <a:r>
              <a:rPr lang="en-US" dirty="0"/>
              <a:t> 21(9):1619–21</a:t>
            </a:r>
            <a:r>
              <a:rPr lang="en-US" dirty="0" smtClean="0"/>
              <a:t>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0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Hayduk</a:t>
            </a:r>
            <a:r>
              <a:rPr lang="en-US" dirty="0"/>
              <a:t>, Leslie A. and H. </a:t>
            </a:r>
            <a:r>
              <a:rPr lang="en-US" dirty="0" err="1"/>
              <a:t>Pazderka</a:t>
            </a:r>
            <a:r>
              <a:rPr lang="en-US" dirty="0"/>
              <a:t>-Robinson. 2007. “Fighting to Understand the World Causally: Three Battles Connected to the Causal Implications of Structural Equation Models.” in </a:t>
            </a:r>
            <a:r>
              <a:rPr lang="en-US" i="1" dirty="0"/>
              <a:t>Sage Handbook of Social Science Methodology</a:t>
            </a:r>
            <a:r>
              <a:rPr lang="en-US" dirty="0"/>
              <a:t>, edited by W. </a:t>
            </a:r>
            <a:r>
              <a:rPr lang="en-US" dirty="0" err="1"/>
              <a:t>Outhwaite</a:t>
            </a:r>
            <a:r>
              <a:rPr lang="en-US" dirty="0"/>
              <a:t> and S. Turner. London: Sage Publications.</a:t>
            </a:r>
          </a:p>
          <a:p>
            <a:r>
              <a:rPr lang="en-US" dirty="0" err="1"/>
              <a:t>Hayduk</a:t>
            </a:r>
            <a:r>
              <a:rPr lang="en-US" dirty="0"/>
              <a:t>, Leslie A., Greta Cummings, Kwame </a:t>
            </a:r>
            <a:r>
              <a:rPr lang="en-US" dirty="0" err="1"/>
              <a:t>Boadu</a:t>
            </a:r>
            <a:r>
              <a:rPr lang="en-US" dirty="0"/>
              <a:t>, Hannah </a:t>
            </a:r>
            <a:r>
              <a:rPr lang="en-US" dirty="0" err="1"/>
              <a:t>Pazderka</a:t>
            </a:r>
            <a:r>
              <a:rPr lang="en-US" dirty="0"/>
              <a:t>-Robinson, and Shelley </a:t>
            </a:r>
            <a:r>
              <a:rPr lang="en-US" dirty="0" err="1"/>
              <a:t>Boulianne</a:t>
            </a:r>
            <a:r>
              <a:rPr lang="en-US" dirty="0"/>
              <a:t>. 2007. “Testing! Testing! One, Two, Three – Testing the Theory in Structural Equation Models!” </a:t>
            </a:r>
            <a:r>
              <a:rPr lang="en-US" i="1" dirty="0"/>
              <a:t>Personality and Individual Differences</a:t>
            </a:r>
            <a:r>
              <a:rPr lang="en-US" dirty="0"/>
              <a:t> 42(5):841–50.</a:t>
            </a:r>
          </a:p>
          <a:p>
            <a:r>
              <a:rPr lang="en-US" dirty="0" err="1"/>
              <a:t>Hayduk</a:t>
            </a:r>
            <a:r>
              <a:rPr lang="en-US" dirty="0"/>
              <a:t>, Leslie A. 2014. “Seeing Perfectly Fitting Factor Models That Are Causally </a:t>
            </a:r>
            <a:r>
              <a:rPr lang="en-US" dirty="0" err="1"/>
              <a:t>Misspecified</a:t>
            </a:r>
            <a:r>
              <a:rPr lang="en-US" dirty="0"/>
              <a:t>: Understanding That Close-Fitting Models Can Be Worse.” </a:t>
            </a:r>
            <a:r>
              <a:rPr lang="en-US" i="1" dirty="0"/>
              <a:t>Educational and Psychological Measurement</a:t>
            </a:r>
            <a:r>
              <a:rPr lang="en-US" dirty="0"/>
              <a:t> 74(6):905–26.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Pearl, Judea. 2015. “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Haavelmo</a:t>
            </a:r>
            <a:r>
              <a:rPr lang="en-US" dirty="0"/>
              <a:t> and the Emergence of Causal Calculus.” </a:t>
            </a:r>
            <a:r>
              <a:rPr lang="en-US" i="1" dirty="0"/>
              <a:t>Economic Theory</a:t>
            </a:r>
            <a:r>
              <a:rPr lang="en-US" dirty="0"/>
              <a:t> 31:152–79.</a:t>
            </a:r>
          </a:p>
          <a:p>
            <a:r>
              <a:rPr lang="en-US" dirty="0"/>
              <a:t>Wright, Sewall. 1934. “The Method of Path Coefficients.” </a:t>
            </a:r>
            <a:r>
              <a:rPr lang="en-US" i="1" dirty="0"/>
              <a:t>The Annals of Mathematical Statistics</a:t>
            </a:r>
            <a:r>
              <a:rPr lang="en-US" dirty="0"/>
              <a:t> 5(3):161–215.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54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64" y="817578"/>
            <a:ext cx="6979471" cy="5374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704" y="1628800"/>
            <a:ext cx="4320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v1</a:t>
            </a:r>
          </a:p>
          <a:p>
            <a:r>
              <a:rPr lang="en-US" sz="1400" dirty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*</a:t>
            </a:r>
            <a:endParaRPr lang="en-US" sz="1400" dirty="0" smtClean="0">
              <a:latin typeface="Batang" panose="02030600000101010101" pitchFamily="18" charset="-127"/>
              <a:ea typeface="Batang" panose="02030600000101010101" pitchFamily="18" charset="-127"/>
              <a:cs typeface="Arabic Typesetting" panose="03020402040406030203" pitchFamily="66" charset="-78"/>
            </a:endParaRP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v2</a:t>
            </a: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v3</a:t>
            </a: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v4</a:t>
            </a: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v5</a:t>
            </a: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v6</a:t>
            </a:r>
            <a:endParaRPr lang="de-DE" sz="1400" dirty="0">
              <a:latin typeface="Batang" panose="02030600000101010101" pitchFamily="18" charset="-127"/>
              <a:ea typeface="Batang" panose="02030600000101010101" pitchFamily="18" charset="-127"/>
              <a:cs typeface="Arabic Typesetting" panose="03020402040406030203" pitchFamily="66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3159135"/>
            <a:ext cx="576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v8</a:t>
            </a: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v9</a:t>
            </a: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v12</a:t>
            </a: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v13</a:t>
            </a: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v14</a:t>
            </a:r>
          </a:p>
          <a:p>
            <a:endParaRPr lang="en-US" sz="1400" dirty="0" smtClean="0">
              <a:latin typeface="Batang" panose="02030600000101010101" pitchFamily="18" charset="-127"/>
              <a:ea typeface="Batang" panose="02030600000101010101" pitchFamily="18" charset="-127"/>
              <a:cs typeface="Arabic Typesetting" panose="03020402040406030203" pitchFamily="66" charset="-78"/>
            </a:endParaRP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v15</a:t>
            </a:r>
            <a:endParaRPr lang="de-DE" sz="1400" dirty="0">
              <a:latin typeface="Batang" panose="02030600000101010101" pitchFamily="18" charset="-127"/>
              <a:ea typeface="Batang" panose="02030600000101010101" pitchFamily="18" charset="-127"/>
              <a:cs typeface="Arabic Typesetting" panose="03020402040406030203" pitchFamily="66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4674003"/>
            <a:ext cx="576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v16</a:t>
            </a: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v17</a:t>
            </a: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v10</a:t>
            </a: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v11</a:t>
            </a: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v20</a:t>
            </a: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82263" y="6094740"/>
            <a:ext cx="6979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dy04q6r  v18 – different cultures enrich German culture</a:t>
            </a:r>
          </a:p>
          <a:p>
            <a:r>
              <a:rPr lang="en-US" sz="1400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dy02q6r  v19 – appreciation of different cultures</a:t>
            </a:r>
            <a:endParaRPr lang="en-US" sz="1400" dirty="0">
              <a:latin typeface="Batang" panose="02030600000101010101" pitchFamily="18" charset="-127"/>
              <a:ea typeface="Batang" panose="02030600000101010101" pitchFamily="18" charset="-127"/>
              <a:cs typeface="Arabic Typesetting" panose="03020402040406030203" pitchFamily="66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6887" y="366666"/>
            <a:ext cx="3322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et al 2017)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56292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Stata Example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55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11" y="1412776"/>
            <a:ext cx="6615578" cy="4963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8204" y="6356350"/>
            <a:ext cx="374978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3"/>
              </a:rPr>
              <a:t>StataModel</a:t>
            </a:r>
            <a:r>
              <a:rPr lang="en-US" sz="1400" dirty="0" smtClean="0"/>
              <a:t>, or see Technical Appendix, data from </a:t>
            </a:r>
            <a:r>
              <a:rPr lang="en-US" sz="1400" dirty="0" err="1" smtClean="0"/>
              <a:t>Kleinke</a:t>
            </a:r>
            <a:r>
              <a:rPr lang="en-US" sz="1400" dirty="0" smtClean="0"/>
              <a:t> (et al 2017).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809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17860" y="1489027"/>
            <a:ext cx="7708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1. Same Variables. Alternative Models.</a:t>
            </a:r>
          </a:p>
          <a:p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				   (b)			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				   (d)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71971" y="6327073"/>
            <a:ext cx="45852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Code</a:t>
            </a:r>
            <a:r>
              <a:rPr lang="en-US" sz="1400" dirty="0" smtClean="0"/>
              <a:t>: </a:t>
            </a:r>
            <a:r>
              <a:rPr lang="en-US" sz="1400" dirty="0" err="1" smtClean="0">
                <a:hlinkClick r:id="rId2"/>
              </a:rPr>
              <a:t>fig1a</a:t>
            </a:r>
            <a:r>
              <a:rPr lang="en-US" sz="1400" dirty="0" smtClean="0"/>
              <a:t>; </a:t>
            </a:r>
            <a:r>
              <a:rPr lang="en-US" sz="1400" dirty="0" err="1" smtClean="0">
                <a:hlinkClick r:id="rId3"/>
              </a:rPr>
              <a:t>fig1b</a:t>
            </a:r>
            <a:r>
              <a:rPr lang="en-US" sz="1400" dirty="0" smtClean="0"/>
              <a:t>; </a:t>
            </a:r>
            <a:r>
              <a:rPr lang="en-US" sz="1400" dirty="0" err="1" smtClean="0">
                <a:hlinkClick r:id="rId4"/>
              </a:rPr>
              <a:t>fig1c</a:t>
            </a:r>
            <a:r>
              <a:rPr lang="en-US" sz="1400" dirty="0" smtClean="0"/>
              <a:t>; </a:t>
            </a:r>
            <a:r>
              <a:rPr lang="en-US" sz="1400" dirty="0" err="1" smtClean="0">
                <a:hlinkClick r:id="rId5"/>
              </a:rPr>
              <a:t>fig1d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08693" y="2422310"/>
            <a:ext cx="2352873" cy="1446650"/>
            <a:chOff x="808693" y="2422310"/>
            <a:chExt cx="2352873" cy="1446650"/>
          </a:xfrm>
        </p:grpSpPr>
        <p:sp>
          <p:nvSpPr>
            <p:cNvPr id="9" name="TextBox 8"/>
            <p:cNvSpPr txBox="1"/>
            <p:nvPr/>
          </p:nvSpPr>
          <p:spPr>
            <a:xfrm>
              <a:off x="2637675" y="2422310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-0.74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12781" y="3591961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-0.24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8693" y="2989903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0.25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72941" y="2537156"/>
            <a:ext cx="2271639" cy="1244200"/>
            <a:chOff x="4672941" y="2537156"/>
            <a:chExt cx="2271639" cy="1244200"/>
          </a:xfrm>
        </p:grpSpPr>
        <p:sp>
          <p:nvSpPr>
            <p:cNvPr id="42" name="TextBox 41"/>
            <p:cNvSpPr txBox="1"/>
            <p:nvPr/>
          </p:nvSpPr>
          <p:spPr>
            <a:xfrm>
              <a:off x="6403187" y="3504357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-0.06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03187" y="2537156"/>
              <a:ext cx="541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-0.73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72941" y="3029465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0.25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60923" y="4620256"/>
            <a:ext cx="1579057" cy="1239684"/>
            <a:chOff x="1460923" y="4620256"/>
            <a:chExt cx="1579057" cy="1239684"/>
          </a:xfrm>
        </p:grpSpPr>
        <p:sp>
          <p:nvSpPr>
            <p:cNvPr id="45" name="TextBox 44"/>
            <p:cNvSpPr txBox="1"/>
            <p:nvPr/>
          </p:nvSpPr>
          <p:spPr>
            <a:xfrm>
              <a:off x="2504757" y="5582941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-0.06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8587" y="4620256"/>
              <a:ext cx="541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-0.73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60923" y="5104093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0.25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6</a:t>
            </a:fld>
            <a:endParaRPr lang="de-DE"/>
          </a:p>
        </p:txBody>
      </p:sp>
      <p:grpSp>
        <p:nvGrpSpPr>
          <p:cNvPr id="51" name="Group 50"/>
          <p:cNvGrpSpPr/>
          <p:nvPr/>
        </p:nvGrpSpPr>
        <p:grpSpPr>
          <a:xfrm>
            <a:off x="539173" y="1824190"/>
            <a:ext cx="3100145" cy="2598225"/>
            <a:chOff x="-252536" y="2558967"/>
            <a:chExt cx="3100145" cy="2598225"/>
          </a:xfrm>
        </p:grpSpPr>
        <p:grpSp>
          <p:nvGrpSpPr>
            <p:cNvPr id="52" name="Group 51"/>
            <p:cNvGrpSpPr/>
            <p:nvPr/>
          </p:nvGrpSpPr>
          <p:grpSpPr>
            <a:xfrm>
              <a:off x="736739" y="3141188"/>
              <a:ext cx="2110870" cy="1429358"/>
              <a:chOff x="889817" y="3193849"/>
              <a:chExt cx="2110870" cy="1429358"/>
            </a:xfrm>
          </p:grpSpPr>
          <p:sp>
            <p:nvSpPr>
              <p:cNvPr id="56" name="TextBox 4"/>
              <p:cNvSpPr txBox="1"/>
              <p:nvPr/>
            </p:nvSpPr>
            <p:spPr>
              <a:xfrm>
                <a:off x="2368076" y="3742544"/>
                <a:ext cx="6326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Anti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7" name="TextBox 8"/>
              <p:cNvSpPr txBox="1"/>
              <p:nvPr/>
            </p:nvSpPr>
            <p:spPr>
              <a:xfrm>
                <a:off x="889817" y="3193849"/>
                <a:ext cx="82703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dirty="0" smtClean="0">
                    <a:solidFill>
                      <a:srgbClr val="000000"/>
                    </a:solidFill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Culture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8" name="TextBox 3"/>
              <p:cNvSpPr txBox="1"/>
              <p:nvPr/>
            </p:nvSpPr>
            <p:spPr>
              <a:xfrm>
                <a:off x="890030" y="4315430"/>
                <a:ext cx="82681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Contact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-252536" y="3275949"/>
              <a:ext cx="3020838" cy="1881243"/>
            </a:xfrm>
            <a:prstGeom prst="arc">
              <a:avLst>
                <a:gd name="adj1" fmla="val 17196466"/>
                <a:gd name="adj2" fmla="val 20179454"/>
              </a:avLst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19871" y="2558967"/>
              <a:ext cx="2686569" cy="1856525"/>
            </a:xfrm>
            <a:prstGeom prst="arc">
              <a:avLst>
                <a:gd name="adj1" fmla="val 1426324"/>
                <a:gd name="adj2" fmla="val 4661644"/>
              </a:avLst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>
              <a:off x="380372" y="3275949"/>
              <a:ext cx="738952" cy="1174462"/>
            </a:xfrm>
            <a:prstGeom prst="arc">
              <a:avLst>
                <a:gd name="adj1" fmla="val 5432500"/>
                <a:gd name="adj2" fmla="val 16213940"/>
              </a:avLst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076056" y="2406411"/>
            <a:ext cx="2455526" cy="1466007"/>
            <a:chOff x="3136565" y="3104539"/>
            <a:chExt cx="2455526" cy="1466007"/>
          </a:xfrm>
        </p:grpSpPr>
        <p:grpSp>
          <p:nvGrpSpPr>
            <p:cNvPr id="60" name="Group 59"/>
            <p:cNvGrpSpPr/>
            <p:nvPr/>
          </p:nvGrpSpPr>
          <p:grpSpPr>
            <a:xfrm>
              <a:off x="3495303" y="3104539"/>
              <a:ext cx="2096788" cy="1466007"/>
              <a:chOff x="899592" y="3157200"/>
              <a:chExt cx="2096788" cy="1466007"/>
            </a:xfrm>
          </p:grpSpPr>
          <p:sp>
            <p:nvSpPr>
              <p:cNvPr id="63" name="TextBox 4"/>
              <p:cNvSpPr txBox="1"/>
              <p:nvPr/>
            </p:nvSpPr>
            <p:spPr>
              <a:xfrm>
                <a:off x="2363769" y="3728199"/>
                <a:ext cx="6326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Anti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0" name="TextBox 8"/>
              <p:cNvSpPr txBox="1"/>
              <p:nvPr/>
            </p:nvSpPr>
            <p:spPr>
              <a:xfrm>
                <a:off x="899592" y="3157200"/>
                <a:ext cx="82270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Culture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70" idx="3"/>
                <a:endCxn id="63" idx="1"/>
              </p:cNvCxnSpPr>
              <p:nvPr/>
            </p:nvCxnSpPr>
            <p:spPr>
              <a:xfrm>
                <a:off x="1722296" y="3311089"/>
                <a:ext cx="641473" cy="5709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73" idx="3"/>
                <a:endCxn id="63" idx="1"/>
              </p:cNvCxnSpPr>
              <p:nvPr/>
            </p:nvCxnSpPr>
            <p:spPr>
              <a:xfrm flipV="1">
                <a:off x="1722296" y="3882088"/>
                <a:ext cx="641473" cy="5872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3"/>
              <p:cNvSpPr txBox="1"/>
              <p:nvPr/>
            </p:nvSpPr>
            <p:spPr>
              <a:xfrm>
                <a:off x="899592" y="4315430"/>
                <a:ext cx="82270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Contact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62" name="Arc 61"/>
            <p:cNvSpPr/>
            <p:nvPr/>
          </p:nvSpPr>
          <p:spPr>
            <a:xfrm>
              <a:off x="3136565" y="3242196"/>
              <a:ext cx="722002" cy="1208215"/>
            </a:xfrm>
            <a:prstGeom prst="arc">
              <a:avLst>
                <a:gd name="adj1" fmla="val 5432500"/>
                <a:gd name="adj2" fmla="val 16213940"/>
              </a:avLst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533031" y="4484020"/>
            <a:ext cx="2107239" cy="1482239"/>
            <a:chOff x="1533031" y="4484020"/>
            <a:chExt cx="2107239" cy="1482239"/>
          </a:xfrm>
        </p:grpSpPr>
        <p:grpSp>
          <p:nvGrpSpPr>
            <p:cNvPr id="75" name="Group 74"/>
            <p:cNvGrpSpPr/>
            <p:nvPr/>
          </p:nvGrpSpPr>
          <p:grpSpPr>
            <a:xfrm>
              <a:off x="1533031" y="4484020"/>
              <a:ext cx="1474628" cy="1482239"/>
              <a:chOff x="899591" y="3140968"/>
              <a:chExt cx="1474628" cy="1482239"/>
            </a:xfrm>
          </p:grpSpPr>
          <p:sp>
            <p:nvSpPr>
              <p:cNvPr id="78" name="TextBox 8"/>
              <p:cNvSpPr txBox="1"/>
              <p:nvPr/>
            </p:nvSpPr>
            <p:spPr>
              <a:xfrm>
                <a:off x="899591" y="3140968"/>
                <a:ext cx="82244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Culture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9" name="Straight Arrow Connector 78"/>
              <p:cNvCxnSpPr>
                <a:stCxn id="78" idx="2"/>
                <a:endCxn id="81" idx="0"/>
              </p:cNvCxnSpPr>
              <p:nvPr/>
            </p:nvCxnSpPr>
            <p:spPr>
              <a:xfrm>
                <a:off x="1310816" y="3448745"/>
                <a:ext cx="0" cy="8666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81" idx="3"/>
              </p:cNvCxnSpPr>
              <p:nvPr/>
            </p:nvCxnSpPr>
            <p:spPr>
              <a:xfrm flipV="1">
                <a:off x="1722040" y="3882090"/>
                <a:ext cx="652179" cy="5872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3"/>
              <p:cNvSpPr txBox="1"/>
              <p:nvPr/>
            </p:nvSpPr>
            <p:spPr>
              <a:xfrm>
                <a:off x="899592" y="4315430"/>
                <a:ext cx="82244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Contact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76" name="Straight Arrow Connector 75"/>
            <p:cNvCxnSpPr>
              <a:stCxn id="78" idx="3"/>
            </p:cNvCxnSpPr>
            <p:nvPr/>
          </p:nvCxnSpPr>
          <p:spPr>
            <a:xfrm>
              <a:off x="2355480" y="4637909"/>
              <a:ext cx="652179" cy="5872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4"/>
            <p:cNvSpPr txBox="1"/>
            <p:nvPr/>
          </p:nvSpPr>
          <p:spPr>
            <a:xfrm>
              <a:off x="3007659" y="5053827"/>
              <a:ext cx="6326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000000"/>
                  </a:solidFill>
                  <a:effectLst/>
                  <a:latin typeface="Book Antiqua" panose="020406020503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Anti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24343" y="4484020"/>
            <a:ext cx="2107239" cy="1482239"/>
            <a:chOff x="5424343" y="4484020"/>
            <a:chExt cx="2107239" cy="1482239"/>
          </a:xfrm>
        </p:grpSpPr>
        <p:sp>
          <p:nvSpPr>
            <p:cNvPr id="49" name="TextBox 48"/>
            <p:cNvSpPr txBox="1"/>
            <p:nvPr/>
          </p:nvSpPr>
          <p:spPr>
            <a:xfrm>
              <a:off x="5450091" y="5123812"/>
              <a:ext cx="523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Narrow" panose="020B0606020202030204" pitchFamily="34" charset="0"/>
                </a:rPr>
                <a:t>0.20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424343" y="4484020"/>
              <a:ext cx="2107239" cy="1482239"/>
              <a:chOff x="5424343" y="4484020"/>
              <a:chExt cx="2107239" cy="1482239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386382" y="4606287"/>
                <a:ext cx="5238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Arial Narrow" panose="020B0606020202030204" pitchFamily="34" charset="0"/>
                  </a:rPr>
                  <a:t>-0.74</a:t>
                </a:r>
                <a:endParaRPr lang="en-US" sz="1200" dirty="0">
                  <a:latin typeface="Arial Narrow" panose="020B0606020202030204" pitchFamily="34" charset="0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5424343" y="4484020"/>
                <a:ext cx="2107239" cy="1482239"/>
                <a:chOff x="5424343" y="4484020"/>
                <a:chExt cx="2107239" cy="1482239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5424343" y="4484020"/>
                  <a:ext cx="1474628" cy="1482239"/>
                  <a:chOff x="899591" y="3140968"/>
                  <a:chExt cx="1474628" cy="1482239"/>
                </a:xfrm>
              </p:grpSpPr>
              <p:sp>
                <p:nvSpPr>
                  <p:cNvPr id="85" name="TextBox 8"/>
                  <p:cNvSpPr txBox="1"/>
                  <p:nvPr/>
                </p:nvSpPr>
                <p:spPr>
                  <a:xfrm>
                    <a:off x="899591" y="3140968"/>
                    <a:ext cx="833155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400" kern="1200" dirty="0" smtClean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Culture</a:t>
                    </a:r>
                    <a:endParaRPr lang="en-US" sz="1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86" name="Straight Arrow Connector 85"/>
                  <p:cNvCxnSpPr>
                    <a:stCxn id="85" idx="2"/>
                    <a:endCxn id="88" idx="0"/>
                  </p:cNvCxnSpPr>
                  <p:nvPr/>
                </p:nvCxnSpPr>
                <p:spPr>
                  <a:xfrm>
                    <a:off x="1316169" y="3448745"/>
                    <a:ext cx="0" cy="8666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/>
                  <p:cNvCxnSpPr>
                    <a:stCxn id="85" idx="3"/>
                  </p:cNvCxnSpPr>
                  <p:nvPr/>
                </p:nvCxnSpPr>
                <p:spPr>
                  <a:xfrm>
                    <a:off x="1732746" y="3294857"/>
                    <a:ext cx="641473" cy="5872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TextBox 3"/>
                  <p:cNvSpPr txBox="1"/>
                  <p:nvPr/>
                </p:nvSpPr>
                <p:spPr>
                  <a:xfrm>
                    <a:off x="899592" y="4315430"/>
                    <a:ext cx="83315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400" kern="1200" dirty="0" smtClean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Contact</a:t>
                    </a:r>
                    <a:endParaRPr lang="en-US" sz="1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4" name="TextBox 4"/>
                <p:cNvSpPr txBox="1"/>
                <p:nvPr/>
              </p:nvSpPr>
              <p:spPr>
                <a:xfrm>
                  <a:off x="6898971" y="5084563"/>
                  <a:ext cx="6326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kern="1200" dirty="0" smtClean="0">
                      <a:solidFill>
                        <a:srgbClr val="000000"/>
                      </a:solidFill>
                      <a:effectLst/>
                      <a:latin typeface="Book Antiqua" panose="0204060205030503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Anti</a:t>
                  </a:r>
                  <a:endPara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89" name="TextBox 88"/>
          <p:cNvSpPr txBox="1"/>
          <p:nvPr/>
        </p:nvSpPr>
        <p:spPr>
          <a:xfrm>
            <a:off x="6102867" y="1374729"/>
            <a:ext cx="267765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Anti</a:t>
            </a:r>
            <a:r>
              <a:rPr lang="en-US" sz="1400" dirty="0" smtClean="0"/>
              <a:t>-immigrant attitudes</a:t>
            </a:r>
          </a:p>
          <a:p>
            <a:r>
              <a:rPr lang="en-US" sz="1400" b="1" i="1" dirty="0" smtClean="0"/>
              <a:t>Culture</a:t>
            </a:r>
            <a:r>
              <a:rPr lang="en-US" sz="1400" dirty="0"/>
              <a:t>:</a:t>
            </a:r>
            <a:r>
              <a:rPr lang="en-US" sz="1400" dirty="0" smtClean="0"/>
              <a:t> value of cultural diversity</a:t>
            </a:r>
          </a:p>
          <a:p>
            <a:r>
              <a:rPr lang="en-US" sz="1400" b="1" i="1" dirty="0" smtClean="0"/>
              <a:t>Contact</a:t>
            </a:r>
            <a:r>
              <a:rPr lang="en-US" sz="1400" dirty="0" smtClean="0"/>
              <a:t> with immigrants</a:t>
            </a:r>
            <a:endParaRPr lang="de-DE" sz="1400" dirty="0"/>
          </a:p>
        </p:txBody>
      </p:sp>
      <p:sp>
        <p:nvSpPr>
          <p:cNvPr id="6" name="Oval 5"/>
          <p:cNvSpPr/>
          <p:nvPr/>
        </p:nvSpPr>
        <p:spPr>
          <a:xfrm>
            <a:off x="5292081" y="5084562"/>
            <a:ext cx="681902" cy="368717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578234" y="3945362"/>
            <a:ext cx="2462454" cy="461665"/>
          </a:xfrm>
          <a:prstGeom prst="rect">
            <a:avLst/>
          </a:prstGeom>
          <a:solidFill>
            <a:srgbClr val="F7FEB4"/>
          </a:solidFill>
          <a:ln w="31750" cap="rnd">
            <a:solidFill>
              <a:schemeClr val="accent3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Structural coefficient!</a:t>
            </a:r>
          </a:p>
          <a:p>
            <a:r>
              <a:rPr lang="en-US" sz="1200" dirty="0" smtClean="0"/>
              <a:t>E(Culture)|Contact, Contact </a:t>
            </a:r>
            <a:r>
              <a:rPr lang="de-DE" sz="1200" dirty="0" smtClean="0"/>
              <a:t>⊥ </a:t>
            </a:r>
            <a:r>
              <a:rPr lang="en-US" sz="1200" dirty="0" smtClean="0"/>
              <a:t>Anti</a:t>
            </a:r>
            <a:endParaRPr lang="de-DE" sz="1200" dirty="0"/>
          </a:p>
        </p:txBody>
      </p:sp>
      <p:cxnSp>
        <p:nvCxnSpPr>
          <p:cNvPr id="14" name="Straight Connector 13"/>
          <p:cNvCxnSpPr>
            <a:endCxn id="6" idx="6"/>
          </p:cNvCxnSpPr>
          <p:nvPr/>
        </p:nvCxnSpPr>
        <p:spPr>
          <a:xfrm flipH="1">
            <a:off x="5973983" y="4407027"/>
            <a:ext cx="604251" cy="86189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1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88640"/>
            <a:ext cx="8229600" cy="1143000"/>
          </a:xfrm>
        </p:spPr>
        <p:txBody>
          <a:bodyPr/>
          <a:lstStyle/>
          <a:p>
            <a:r>
              <a:rPr lang="en-US" dirty="0" smtClean="0"/>
              <a:t>What is SEM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75" y="1700808"/>
            <a:ext cx="6172449" cy="492500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7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88640"/>
            <a:ext cx="8229600" cy="1143000"/>
          </a:xfrm>
        </p:spPr>
        <p:txBody>
          <a:bodyPr/>
          <a:lstStyle/>
          <a:p>
            <a:r>
              <a:rPr lang="en-US" dirty="0" smtClean="0"/>
              <a:t>What is SEM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75" y="1700808"/>
            <a:ext cx="6172449" cy="492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6808" y="3789040"/>
            <a:ext cx="4490381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rnd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264 Models with 4 variables;</a:t>
            </a:r>
          </a:p>
          <a:p>
            <a:pPr algn="ctr"/>
            <a:r>
              <a:rPr lang="en-US" sz="2800" dirty="0" smtClean="0"/>
              <a:t>11,664 with 5!</a:t>
            </a:r>
            <a:endParaRPr lang="de-D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31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but True. SEM…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…is analysis of covariance structures</a:t>
            </a:r>
          </a:p>
          <a:p>
            <a:r>
              <a:rPr lang="en-US" dirty="0"/>
              <a:t>…does not minimize error terms</a:t>
            </a:r>
            <a:endParaRPr lang="de-DE" dirty="0"/>
          </a:p>
          <a:p>
            <a:r>
              <a:rPr lang="en-US" dirty="0" smtClean="0"/>
              <a:t>…cannot identify causality</a:t>
            </a:r>
          </a:p>
          <a:p>
            <a:r>
              <a:rPr lang="en-US" dirty="0" smtClean="0"/>
              <a:t>…requires qualitative assumptions</a:t>
            </a:r>
          </a:p>
          <a:p>
            <a:r>
              <a:rPr lang="en-US" dirty="0" smtClean="0"/>
              <a:t>…’s structural coefficients ≠ regression coefficients</a:t>
            </a:r>
          </a:p>
          <a:p>
            <a:r>
              <a:rPr lang="en-US" dirty="0" smtClean="0"/>
              <a:t>…</a:t>
            </a:r>
            <a:r>
              <a:rPr lang="en-US" i="1" dirty="0" smtClean="0"/>
              <a:t>any</a:t>
            </a:r>
            <a:r>
              <a:rPr lang="en-US" dirty="0" smtClean="0"/>
              <a:t> model can eventually fit the data perfectly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6199743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Bollen</a:t>
            </a:r>
            <a:r>
              <a:rPr lang="en-US" dirty="0" smtClean="0"/>
              <a:t> 1989; </a:t>
            </a:r>
            <a:r>
              <a:rPr lang="en-US" dirty="0" err="1" smtClean="0"/>
              <a:t>Bollen</a:t>
            </a:r>
            <a:r>
              <a:rPr lang="en-US" dirty="0" smtClean="0"/>
              <a:t> and Pearl 2013)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A98-92A5-4ACB-8D46-930946F9B45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38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2096</Words>
  <Application>Microsoft Office PowerPoint</Application>
  <PresentationFormat>On-screen Show (4:3)</PresentationFormat>
  <Paragraphs>399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Batang</vt:lpstr>
      <vt:lpstr>Arabic Typesetting</vt:lpstr>
      <vt:lpstr>Arial</vt:lpstr>
      <vt:lpstr>Arial Narrow</vt:lpstr>
      <vt:lpstr>Book Antiqua</vt:lpstr>
      <vt:lpstr>Calibri</vt:lpstr>
      <vt:lpstr>Times New Roman</vt:lpstr>
      <vt:lpstr>Office Theme</vt:lpstr>
      <vt:lpstr>Intro to SEM with examples from Stata and Mplus</vt:lpstr>
      <vt:lpstr>What is SEM</vt:lpstr>
      <vt:lpstr>What is SEM</vt:lpstr>
      <vt:lpstr>What is SEM</vt:lpstr>
      <vt:lpstr>What is SEM</vt:lpstr>
      <vt:lpstr>What is SEM</vt:lpstr>
      <vt:lpstr>What is SEM</vt:lpstr>
      <vt:lpstr>What is SEM</vt:lpstr>
      <vt:lpstr>Surprising but True. SEM…</vt:lpstr>
      <vt:lpstr>MPLUS</vt:lpstr>
      <vt:lpstr>MPLUS</vt:lpstr>
      <vt:lpstr>MPLUS Syntax</vt:lpstr>
      <vt:lpstr>MPLUS Syntax</vt:lpstr>
      <vt:lpstr>Factor Analysis</vt:lpstr>
      <vt:lpstr>Factor Analysis</vt:lpstr>
      <vt:lpstr>Factor Analysis</vt:lpstr>
      <vt:lpstr>Exploratory Factor Analysis</vt:lpstr>
      <vt:lpstr>Exploratory Factor Analysis</vt:lpstr>
      <vt:lpstr>Exploratory Factor Analysis</vt:lpstr>
      <vt:lpstr>Exploratory Factor Analysis</vt:lpstr>
      <vt:lpstr>Exploratory Factor Analysis</vt:lpstr>
      <vt:lpstr>Exploratory Factor Analysis</vt:lpstr>
      <vt:lpstr>Exploratory Factor Analysis</vt:lpstr>
      <vt:lpstr>Confirmatory Factor Analysis</vt:lpstr>
      <vt:lpstr>Confirmatory Factor Analysis</vt:lpstr>
      <vt:lpstr>Confirmatory Factor Analysis</vt:lpstr>
      <vt:lpstr>Confirmatory Factor Analysis</vt:lpstr>
      <vt:lpstr>Confirmatory Factor Analysis</vt:lpstr>
      <vt:lpstr>MPLUS Diagrammer</vt:lpstr>
      <vt:lpstr>Confirmatory Factor Analysis</vt:lpstr>
      <vt:lpstr>Confirmatory Factor Analysis</vt:lpstr>
      <vt:lpstr>Structural Equation Model</vt:lpstr>
      <vt:lpstr>Structural Equation Model</vt:lpstr>
      <vt:lpstr>Structural Equation Model</vt:lpstr>
      <vt:lpstr>Structural Equation Model</vt:lpstr>
      <vt:lpstr>Structural Equation Model</vt:lpstr>
      <vt:lpstr>Mediation Model: Indirect and Direct Effects </vt:lpstr>
      <vt:lpstr>Mediation Model: Indirect and Direct Effects </vt:lpstr>
      <vt:lpstr>Mediation Model: Indirect and Direct Effects </vt:lpstr>
      <vt:lpstr>Mediation Model: Indirect and Direct Effects </vt:lpstr>
      <vt:lpstr>Model Fit</vt:lpstr>
      <vt:lpstr>Model Fit</vt:lpstr>
      <vt:lpstr>Model Fit</vt:lpstr>
      <vt:lpstr>Model Fit</vt:lpstr>
      <vt:lpstr>Model Fit</vt:lpstr>
      <vt:lpstr>Model Fit</vt:lpstr>
      <vt:lpstr>Model Fit</vt:lpstr>
      <vt:lpstr>Model Fit</vt:lpstr>
      <vt:lpstr>Non-Convergence</vt:lpstr>
      <vt:lpstr>Thank You</vt:lpstr>
      <vt:lpstr>References</vt:lpstr>
      <vt:lpstr>Further Reading</vt:lpstr>
      <vt:lpstr>SEM History</vt:lpstr>
      <vt:lpstr>PowerPoint Presentation</vt:lpstr>
      <vt:lpstr>A Stata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nbreznau</cp:lastModifiedBy>
  <cp:revision>69</cp:revision>
  <dcterms:created xsi:type="dcterms:W3CDTF">2016-11-30T23:53:38Z</dcterms:created>
  <dcterms:modified xsi:type="dcterms:W3CDTF">2017-11-29T10:02:02Z</dcterms:modified>
</cp:coreProperties>
</file>