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  <p:sldId id="261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61B29-BC09-4797-92F5-878577801FD1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D6F4C-6D2D-45E3-82F4-F2DAE426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17A7-8B90-4FD1-9C5C-3216B4FAB8FB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C981-9934-4CB8-A912-BCE4DFBF9607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C8DE-BF7C-424A-B46B-AA445C79A196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C42-2F4A-4B02-B43E-F664B2A0568D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9736-DAF0-4578-9D48-48CA570D6469}" type="datetime1">
              <a:rPr lang="en-US" smtClean="0"/>
              <a:t>2/6/2015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5BE9-53C5-4C7E-B41A-3A35BCDB3D74}" type="datetime1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2C20-83B6-4962-A506-69C26C7DDF5F}" type="datetime1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C716-A1BF-4667-8A8F-97F3708712EE}" type="datetime1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29A0-1A93-4223-8DA1-E13A1FEEB954}" type="datetime1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3085-1444-4767-BF88-295C409BD488}" type="datetime1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3CA8-3DEA-46E7-806C-FEBA25274137}" type="datetime1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9A650ED-2BF0-4ADE-B99C-F47DE2C9587D}" type="datetime1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CAF17A-F4EB-4CF1-ADDD-4613A78247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" TargetMode="External"/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more/" TargetMode="External"/><Relationship Id="rId4" Type="http://schemas.openxmlformats.org/officeDocument/2006/relationships/hyperlink" Target="http://code.google.com/apis/youtube/overvie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voiceobjects.com/docs/en/VO9/021-welcome.htm" TargetMode="External"/><Relationship Id="rId2" Type="http://schemas.openxmlformats.org/officeDocument/2006/relationships/hyperlink" Target="http://www.w3schools.com/webservices/ws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dam.com/blog/top-10-web-apis_bridging-todays-technolog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4571999"/>
          </a:xfrm>
        </p:spPr>
        <p:txBody>
          <a:bodyPr/>
          <a:lstStyle/>
          <a:p>
            <a:pPr algn="ctr"/>
            <a:r>
              <a:rPr lang="en-US" dirty="0" smtClean="0"/>
              <a:t>Chapter 13</a:t>
            </a:r>
            <a:br>
              <a:rPr lang="en-US" dirty="0" smtClean="0"/>
            </a:br>
            <a:r>
              <a:rPr lang="en-US" sz="5200" dirty="0" smtClean="0"/>
              <a:t>Using web services</a:t>
            </a:r>
            <a:br>
              <a:rPr lang="en-US" sz="5200" dirty="0" smtClean="0"/>
            </a:br>
            <a:r>
              <a:rPr lang="en-US" sz="5200" dirty="0"/>
              <a:t/>
            </a:r>
            <a:br>
              <a:rPr lang="en-US" sz="5200" dirty="0"/>
            </a:br>
            <a:r>
              <a:rPr lang="en-US" sz="2500" dirty="0" smtClean="0"/>
              <a:t>from python for informatics</a:t>
            </a:r>
            <a:br>
              <a:rPr lang="en-US" sz="2500" dirty="0" smtClean="0"/>
            </a:br>
            <a:r>
              <a:rPr lang="en-US" sz="2500" dirty="0" smtClean="0"/>
              <a:t>By: Charles severance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Melissa Serrano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/>
              <a:t>What are web services?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Application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Allows Applications to Communicate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Platform/Framework Independent 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Protocols for Accessing Web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SOAP vs. REST </a:t>
            </a:r>
            <a:r>
              <a:rPr lang="en-US" sz="2500" dirty="0" smtClean="0"/>
              <a:t>      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99028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Data exchange formats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4419600" cy="990600"/>
          </a:xfrm>
        </p:spPr>
        <p:txBody>
          <a:bodyPr/>
          <a:lstStyle/>
          <a:p>
            <a:r>
              <a:rPr lang="en-US" sz="3000" dirty="0" smtClean="0"/>
              <a:t>XML </a:t>
            </a:r>
          </a:p>
          <a:p>
            <a:r>
              <a:rPr lang="en-US" sz="1600" dirty="0" smtClean="0"/>
              <a:t>extensible markup Language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59366"/>
            <a:ext cx="4114800" cy="38404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Use for exchanging document-style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Tree structure, looks similar to HTML but it is more structured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Uses tags with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Syntax is more robust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Traditionally used for a long time as the data exchange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19200"/>
            <a:ext cx="4191000" cy="993330"/>
          </a:xfrm>
        </p:spPr>
        <p:txBody>
          <a:bodyPr/>
          <a:lstStyle/>
          <a:p>
            <a:r>
              <a:rPr lang="en-US" sz="3000" dirty="0" err="1" smtClean="0"/>
              <a:t>Json</a:t>
            </a:r>
            <a:endParaRPr lang="en-US" sz="3000" dirty="0" smtClean="0"/>
          </a:p>
          <a:p>
            <a:r>
              <a:rPr lang="en-US" sz="1600" dirty="0" err="1" smtClean="0"/>
              <a:t>Javascript</a:t>
            </a:r>
            <a:r>
              <a:rPr lang="en-US" sz="1600" dirty="0" smtClean="0"/>
              <a:t> object notation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259366"/>
            <a:ext cx="4114800" cy="38404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to </a:t>
            </a:r>
            <a:r>
              <a:rPr lang="en-US" sz="1400" dirty="0"/>
              <a:t>e</a:t>
            </a:r>
            <a:r>
              <a:rPr lang="en-US" sz="1400" dirty="0" smtClean="0"/>
              <a:t>xchange dictionaries, lists, or other internal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Object and array structure, format similar to a combination of Python lists and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Uses 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Syntax is more simplistic, less robust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Syntax is natural for developers since most programming languages provide some type of key-value pair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these reasons JSON is quickly becoming the format of choice for nearly all data exchange applications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72768"/>
            <a:ext cx="3886200" cy="639762"/>
          </a:xfrm>
        </p:spPr>
        <p:txBody>
          <a:bodyPr/>
          <a:lstStyle/>
          <a:p>
            <a:pPr algn="ctr"/>
            <a:r>
              <a:rPr lang="en-US" sz="3000" dirty="0" smtClean="0"/>
              <a:t>XML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09800"/>
            <a:ext cx="4038600" cy="3840480"/>
          </a:xfrm>
        </p:spPr>
        <p:txBody>
          <a:bodyPr>
            <a:normAutofit/>
          </a:bodyPr>
          <a:lstStyle/>
          <a:p>
            <a:endParaRPr lang="en-US" sz="1600" b="0" dirty="0" smtClean="0"/>
          </a:p>
          <a:p>
            <a:r>
              <a:rPr lang="en-US" sz="1600" b="0" dirty="0" smtClean="0"/>
              <a:t>&lt;</a:t>
            </a:r>
            <a:r>
              <a:rPr lang="en-US" sz="1600" b="0" dirty="0"/>
              <a:t>person&gt;</a:t>
            </a:r>
          </a:p>
          <a:p>
            <a:r>
              <a:rPr lang="en-US" sz="1600" b="0" dirty="0" smtClean="0"/>
              <a:t>    &lt;</a:t>
            </a:r>
            <a:r>
              <a:rPr lang="en-US" sz="1600" b="0" dirty="0"/>
              <a:t>name&gt;Chuck&lt;/name&gt;</a:t>
            </a:r>
          </a:p>
          <a:p>
            <a:r>
              <a:rPr lang="en-US" sz="1600" b="0" dirty="0" smtClean="0"/>
              <a:t>    &lt;</a:t>
            </a:r>
            <a:r>
              <a:rPr lang="en-US" sz="1600" b="0" dirty="0"/>
              <a:t>phone type="</a:t>
            </a:r>
            <a:r>
              <a:rPr lang="en-US" sz="1600" b="0" dirty="0" err="1"/>
              <a:t>intl</a:t>
            </a:r>
            <a:r>
              <a:rPr lang="en-US" sz="1600" b="0" dirty="0"/>
              <a:t>"&gt;</a:t>
            </a:r>
          </a:p>
          <a:p>
            <a:r>
              <a:rPr lang="en-US" sz="1600" b="0" dirty="0" smtClean="0"/>
              <a:t>         +</a:t>
            </a:r>
            <a:r>
              <a:rPr lang="en-US" sz="1600" b="0" dirty="0"/>
              <a:t>1 734 303 4456</a:t>
            </a:r>
          </a:p>
          <a:p>
            <a:r>
              <a:rPr lang="en-US" sz="1600" b="0" dirty="0" smtClean="0"/>
              <a:t>    &lt;/</a:t>
            </a:r>
            <a:r>
              <a:rPr lang="en-US" sz="1600" b="0" dirty="0"/>
              <a:t>phone&gt;</a:t>
            </a:r>
          </a:p>
          <a:p>
            <a:r>
              <a:rPr lang="en-US" sz="1600" b="0" dirty="0" smtClean="0"/>
              <a:t>    &lt;</a:t>
            </a:r>
            <a:r>
              <a:rPr lang="en-US" sz="1600" b="0" dirty="0"/>
              <a:t>email hide="yes"/&gt;</a:t>
            </a:r>
          </a:p>
          <a:p>
            <a:r>
              <a:rPr lang="en-US" sz="1600" b="0" dirty="0"/>
              <a:t>&lt;/person&gt;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572768"/>
            <a:ext cx="4038600" cy="639762"/>
          </a:xfrm>
        </p:spPr>
        <p:txBody>
          <a:bodyPr/>
          <a:lstStyle/>
          <a:p>
            <a:pPr algn="ctr"/>
            <a:r>
              <a:rPr lang="en-US" sz="3000" dirty="0" smtClean="0"/>
              <a:t>JSON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59366"/>
            <a:ext cx="3962400" cy="3840480"/>
          </a:xfrm>
        </p:spPr>
        <p:txBody>
          <a:bodyPr>
            <a:normAutofit/>
          </a:bodyPr>
          <a:lstStyle/>
          <a:p>
            <a:r>
              <a:rPr lang="en-US" sz="1600" b="0" dirty="0"/>
              <a:t>{</a:t>
            </a:r>
          </a:p>
          <a:p>
            <a:r>
              <a:rPr lang="en-US" sz="1600" b="0" dirty="0"/>
              <a:t> </a:t>
            </a:r>
            <a:r>
              <a:rPr lang="en-US" sz="1600" b="0" dirty="0" smtClean="0"/>
              <a:t>   "</a:t>
            </a:r>
            <a:r>
              <a:rPr lang="en-US" sz="1600" b="0" dirty="0"/>
              <a:t>name" : "Chuck",</a:t>
            </a:r>
          </a:p>
          <a:p>
            <a:r>
              <a:rPr lang="en-US" sz="1600" b="0" dirty="0" smtClean="0"/>
              <a:t>    "</a:t>
            </a:r>
            <a:r>
              <a:rPr lang="en-US" sz="1600" b="0" dirty="0"/>
              <a:t>phone" : {</a:t>
            </a:r>
          </a:p>
          <a:p>
            <a:r>
              <a:rPr lang="en-US" sz="1600" b="0" dirty="0" smtClean="0"/>
              <a:t>          "</a:t>
            </a:r>
            <a:r>
              <a:rPr lang="en-US" sz="1600" b="0" dirty="0"/>
              <a:t>type" : "</a:t>
            </a:r>
            <a:r>
              <a:rPr lang="en-US" sz="1600" b="0" dirty="0" err="1"/>
              <a:t>intl</a:t>
            </a:r>
            <a:r>
              <a:rPr lang="en-US" sz="1600" b="0" dirty="0"/>
              <a:t>",</a:t>
            </a:r>
          </a:p>
          <a:p>
            <a:r>
              <a:rPr lang="en-US" sz="1600" b="0" dirty="0" smtClean="0"/>
              <a:t>           "</a:t>
            </a:r>
            <a:r>
              <a:rPr lang="en-US" sz="1600" b="0" dirty="0"/>
              <a:t>number" : "+1 734 303 4456"</a:t>
            </a:r>
          </a:p>
          <a:p>
            <a:r>
              <a:rPr lang="en-US" sz="1600" b="0" dirty="0" smtClean="0"/>
              <a:t>      },</a:t>
            </a:r>
            <a:endParaRPr lang="en-US" sz="1600" b="0" dirty="0"/>
          </a:p>
          <a:p>
            <a:r>
              <a:rPr lang="en-US" sz="1600" b="0" dirty="0" smtClean="0"/>
              <a:t>      "</a:t>
            </a:r>
            <a:r>
              <a:rPr lang="en-US" sz="1600" b="0" dirty="0"/>
              <a:t>email" : {</a:t>
            </a:r>
          </a:p>
          <a:p>
            <a:r>
              <a:rPr lang="en-US" sz="1600" b="0" dirty="0" smtClean="0"/>
              <a:t>      "</a:t>
            </a:r>
            <a:r>
              <a:rPr lang="en-US" sz="1600" b="0" dirty="0"/>
              <a:t>hide" : "yes"</a:t>
            </a:r>
          </a:p>
          <a:p>
            <a:r>
              <a:rPr lang="en-US" sz="1600" b="0" dirty="0" smtClean="0"/>
              <a:t>       }</a:t>
            </a:r>
            <a:endParaRPr lang="en-US" sz="1600" b="0" dirty="0"/>
          </a:p>
          <a:p>
            <a:r>
              <a:rPr lang="en-US" sz="1600" b="0" dirty="0"/>
              <a:t>}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718"/>
            <a:ext cx="9067800" cy="91408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Application Programming interfaces (</a:t>
            </a:r>
            <a:r>
              <a:rPr lang="en-US" sz="2600" dirty="0" err="1" smtClean="0"/>
              <a:t>api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formats give us the ability to exchange data between applications.</a:t>
            </a:r>
          </a:p>
          <a:p>
            <a:endParaRPr lang="en-US" dirty="0"/>
          </a:p>
          <a:p>
            <a:r>
              <a:rPr lang="en-US" dirty="0" smtClean="0"/>
              <a:t>Generally application-to-application contracts are called APIs.  Usually when we use an API, one program makes a set of services available for use by other applications and publishes the APIs.</a:t>
            </a:r>
          </a:p>
          <a:p>
            <a:endParaRPr lang="en-US" dirty="0"/>
          </a:p>
          <a:p>
            <a:r>
              <a:rPr lang="en-US" dirty="0" smtClean="0"/>
              <a:t>When we build programs where the functionality of our program includes access to services provided by other programs, we call the approach Service-Oriented Architecture (SOA).</a:t>
            </a:r>
          </a:p>
          <a:p>
            <a:endParaRPr lang="en-US" dirty="0"/>
          </a:p>
          <a:p>
            <a:r>
              <a:rPr lang="en-US" dirty="0" smtClean="0"/>
              <a:t>When an application makes a set of services in its API available over the web, we call these web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990282"/>
          </a:xfrm>
        </p:spPr>
        <p:txBody>
          <a:bodyPr/>
          <a:lstStyle/>
          <a:p>
            <a:pPr algn="ctr"/>
            <a:r>
              <a:rPr lang="en-US" dirty="0" smtClean="0"/>
              <a:t>Security and </a:t>
            </a:r>
            <a:r>
              <a:rPr lang="en-US" dirty="0" err="1" smtClean="0"/>
              <a:t>api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It is common to need an API key to make use of a vendor’s API.  They generally want to know who is using their services and how much each user is using it.</a:t>
            </a:r>
          </a:p>
          <a:p>
            <a:r>
              <a:rPr lang="en-US" dirty="0" smtClean="0"/>
              <a:t>Sometimes once you get your API key, you will include it as part of POST data or as a parameter on the URL when calling the API.</a:t>
            </a:r>
          </a:p>
          <a:p>
            <a:endParaRPr lang="en-US" dirty="0" smtClean="0"/>
          </a:p>
          <a:p>
            <a:r>
              <a:rPr lang="en-US" dirty="0" smtClean="0"/>
              <a:t>Some vendors want increased assurance of the source of the requests and expect you to send cryptographically signed messages using shared keys and secrets.  A very common technology that is used to sign requests over the Internet is called </a:t>
            </a:r>
            <a:r>
              <a:rPr lang="en-US" dirty="0" err="1" smtClean="0"/>
              <a:t>OAuth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Twitter has went from an open and public API to an API that requires the use of </a:t>
            </a:r>
            <a:r>
              <a:rPr lang="en-US" dirty="0" err="1" smtClean="0"/>
              <a:t>OAuth</a:t>
            </a:r>
            <a:r>
              <a:rPr lang="en-US" dirty="0" smtClean="0"/>
              <a:t> signatures on each API request.</a:t>
            </a:r>
          </a:p>
          <a:p>
            <a:endParaRPr lang="en-US" dirty="0" smtClean="0"/>
          </a:p>
          <a:p>
            <a:r>
              <a:rPr lang="en-US" dirty="0" smtClean="0"/>
              <a:t>There are a number of convenient and free </a:t>
            </a:r>
            <a:r>
              <a:rPr lang="en-US" dirty="0" err="1" smtClean="0"/>
              <a:t>OAuth</a:t>
            </a:r>
            <a:r>
              <a:rPr lang="en-US" dirty="0" smtClean="0"/>
              <a:t>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Popular </a:t>
            </a:r>
            <a:r>
              <a:rPr lang="en-US" sz="4000" dirty="0" err="1" smtClean="0"/>
              <a:t>api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534400" cy="49530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FaceBook</a:t>
            </a:r>
            <a:r>
              <a:rPr lang="en-US" dirty="0" smtClean="0"/>
              <a:t> API </a:t>
            </a:r>
            <a:r>
              <a:rPr lang="en-US" b="0" dirty="0">
                <a:hlinkClick r:id="rId2"/>
              </a:rPr>
              <a:t>https://developers.facebook.com</a:t>
            </a:r>
            <a:r>
              <a:rPr lang="en-US" b="0" dirty="0" smtClean="0">
                <a:hlinkClick r:id="rId2"/>
              </a:rPr>
              <a:t>/</a:t>
            </a:r>
            <a:r>
              <a:rPr lang="en-US" b="0" dirty="0" smtClean="0"/>
              <a:t>  Allows programmers to integrate </a:t>
            </a:r>
            <a:r>
              <a:rPr lang="en-US" b="0" dirty="0"/>
              <a:t>a more personalized social experience on their own websites, including the ability to “Like” and share pages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Twitter API </a:t>
            </a:r>
            <a:r>
              <a:rPr lang="en-US" b="0" dirty="0">
                <a:hlinkClick r:id="rId3"/>
              </a:rPr>
              <a:t>https://</a:t>
            </a:r>
            <a:r>
              <a:rPr lang="en-US" b="0" dirty="0" smtClean="0">
                <a:hlinkClick r:id="rId3"/>
              </a:rPr>
              <a:t>dev.twitter.com/docs</a:t>
            </a:r>
            <a:r>
              <a:rPr lang="en-US" b="0" dirty="0" smtClean="0"/>
              <a:t> </a:t>
            </a:r>
            <a:r>
              <a:rPr lang="en-US" b="0" dirty="0"/>
              <a:t>Twitter provides several options, including a Twitter for Websites (</a:t>
            </a:r>
            <a:r>
              <a:rPr lang="en-US" b="0" dirty="0" err="1"/>
              <a:t>TfW</a:t>
            </a:r>
            <a:r>
              <a:rPr lang="en-US" b="0" dirty="0"/>
              <a:t>) suite of integration tools, along with a Search API, REST API, and Streaming API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YouTube API  </a:t>
            </a:r>
            <a:r>
              <a:rPr lang="en-US" b="0" dirty="0">
                <a:hlinkClick r:id="rId4"/>
              </a:rPr>
              <a:t>http://</a:t>
            </a:r>
            <a:r>
              <a:rPr lang="en-US" b="0" dirty="0" smtClean="0">
                <a:hlinkClick r:id="rId4"/>
              </a:rPr>
              <a:t>code.google.com/apis/youtube/overview.html</a:t>
            </a:r>
            <a:r>
              <a:rPr lang="en-US" b="0" dirty="0" smtClean="0"/>
              <a:t> YouTube </a:t>
            </a:r>
            <a:r>
              <a:rPr lang="en-US" b="0" dirty="0"/>
              <a:t>provides both a YouTube Data API and a YouTube Player API, allowing programmers great flexibility and control over YouTube’s functionality and content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Google API </a:t>
            </a:r>
            <a:r>
              <a:rPr lang="en-US" b="0" dirty="0">
                <a:hlinkClick r:id="rId5"/>
              </a:rPr>
              <a:t>http://code.google.com/more</a:t>
            </a:r>
            <a:r>
              <a:rPr lang="en-US" b="0" dirty="0" smtClean="0">
                <a:hlinkClick r:id="rId5"/>
              </a:rPr>
              <a:t>/</a:t>
            </a:r>
            <a:r>
              <a:rPr lang="en-US" b="0" dirty="0" smtClean="0"/>
              <a:t> </a:t>
            </a:r>
            <a:r>
              <a:rPr lang="en-US" b="0" dirty="0"/>
              <a:t>Google APIs allow </a:t>
            </a:r>
            <a:r>
              <a:rPr lang="en-US" b="0" dirty="0" smtClean="0"/>
              <a:t>their various </a:t>
            </a:r>
            <a:r>
              <a:rPr lang="en-US" b="0" dirty="0"/>
              <a:t>tools and services to be interfaced via many </a:t>
            </a:r>
            <a:r>
              <a:rPr lang="en-US" b="0" dirty="0" smtClean="0"/>
              <a:t>applications</a:t>
            </a:r>
          </a:p>
          <a:p>
            <a:r>
              <a:rPr lang="en-US" dirty="0" smtClean="0"/>
              <a:t>The Google Maps API is particularly useful for many different applications.</a:t>
            </a:r>
            <a:r>
              <a:rPr lang="en-US" b="0" dirty="0" smtClean="0"/>
              <a:t>  </a:t>
            </a:r>
            <a:r>
              <a:rPr lang="en-US" dirty="0" smtClean="0"/>
              <a:t>Next we’ll take a look at using both JSON and XML as a data exchange format when working with the Google Maps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Change </a:t>
            </a:r>
            <a:r>
              <a:rPr lang="en-US" b="0" dirty="0" smtClean="0"/>
              <a:t>the </a:t>
            </a:r>
          </a:p>
          <a:p>
            <a:r>
              <a:rPr lang="en-US" b="0" dirty="0" smtClean="0"/>
              <a:t>www.py4inf.com/code/geojson.py (to demonstrate JSON)</a:t>
            </a:r>
            <a:endParaRPr lang="en-US" b="0" dirty="0"/>
          </a:p>
          <a:p>
            <a:r>
              <a:rPr lang="en-US" b="0" dirty="0" smtClean="0"/>
              <a:t>AND www.py4inf.com/code/geoxml.py (to demonstrate XML)</a:t>
            </a:r>
          </a:p>
          <a:p>
            <a:r>
              <a:rPr lang="en-US" b="0" dirty="0" smtClean="0"/>
              <a:t>to </a:t>
            </a:r>
            <a:r>
              <a:rPr lang="en-US" b="0" dirty="0"/>
              <a:t>print out the two-character country code </a:t>
            </a:r>
            <a:r>
              <a:rPr lang="en-US" b="0" dirty="0" smtClean="0"/>
              <a:t>from the </a:t>
            </a:r>
            <a:r>
              <a:rPr lang="en-US" b="0" dirty="0"/>
              <a:t>retrieved data. </a:t>
            </a:r>
            <a:endParaRPr lang="en-US" b="0" dirty="0" smtClean="0"/>
          </a:p>
          <a:p>
            <a:r>
              <a:rPr lang="en-US" b="0" dirty="0" smtClean="0"/>
              <a:t>Add </a:t>
            </a:r>
            <a:r>
              <a:rPr lang="en-US" b="0" dirty="0"/>
              <a:t>error checking so your program does not </a:t>
            </a:r>
            <a:r>
              <a:rPr lang="en-US" b="0" dirty="0" err="1"/>
              <a:t>traceback</a:t>
            </a:r>
            <a:r>
              <a:rPr lang="en-US" b="0" dirty="0"/>
              <a:t> if the</a:t>
            </a:r>
          </a:p>
          <a:p>
            <a:r>
              <a:rPr lang="en-US" b="0" dirty="0"/>
              <a:t>country code is not there. </a:t>
            </a:r>
            <a:endParaRPr lang="en-US" b="0" dirty="0" smtClean="0"/>
          </a:p>
          <a:p>
            <a:r>
              <a:rPr lang="en-US" b="0" dirty="0" smtClean="0"/>
              <a:t>Once </a:t>
            </a:r>
            <a:r>
              <a:rPr lang="en-US" b="0" dirty="0"/>
              <a:t>you have it working, search for “Atlantic </a:t>
            </a:r>
            <a:r>
              <a:rPr lang="en-US" b="0" dirty="0" smtClean="0"/>
              <a:t>Ocean” and </a:t>
            </a:r>
            <a:r>
              <a:rPr lang="en-US" b="0" dirty="0"/>
              <a:t>make sure it can handle locations that are not in any country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Let’s go over to </a:t>
            </a:r>
            <a:r>
              <a:rPr lang="en-US" dirty="0" err="1" smtClean="0"/>
              <a:t>WingIDE</a:t>
            </a:r>
            <a:r>
              <a:rPr lang="en-US" dirty="0" smtClean="0"/>
              <a:t> to check out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Python For Informatics, Exploring Information  Version 0.0.9-d2, By: Charles Severance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www.w3schools.com/webservices/ws_intro.asp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developers.voiceobjects.com/docs/en/VO9/021-welcome.htm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http://www.webdam.com/blog/top-10-web-apis_bridging-todays-technology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F17A-F4EB-4CF1-ADDD-4613A78247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890</TotalTime>
  <Words>751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Chapter 13 Using web services  from python for informatics By: Charles severance</vt:lpstr>
      <vt:lpstr>What are web services?</vt:lpstr>
      <vt:lpstr>Data exchange formats</vt:lpstr>
      <vt:lpstr>SYNTAX</vt:lpstr>
      <vt:lpstr>Application Programming interfaces (api)</vt:lpstr>
      <vt:lpstr>Security and api usage</vt:lpstr>
      <vt:lpstr>Popular api </vt:lpstr>
      <vt:lpstr>Exercise 13.1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Using web services  from python for informatics By: Charles severance</dc:title>
  <dc:creator>Misael N Melissa Serrano</dc:creator>
  <cp:lastModifiedBy>Misael N Melissa Serrano</cp:lastModifiedBy>
  <cp:revision>30</cp:revision>
  <dcterms:created xsi:type="dcterms:W3CDTF">2015-02-06T16:04:10Z</dcterms:created>
  <dcterms:modified xsi:type="dcterms:W3CDTF">2015-02-07T06:54:54Z</dcterms:modified>
</cp:coreProperties>
</file>