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351" r:id="rId4"/>
    <p:sldId id="503" r:id="rId5"/>
    <p:sldId id="518" r:id="rId6"/>
    <p:sldId id="516" r:id="rId7"/>
    <p:sldId id="517" r:id="rId8"/>
    <p:sldId id="519" r:id="rId9"/>
    <p:sldId id="520" r:id="rId10"/>
    <p:sldId id="424" r:id="rId12"/>
    <p:sldId id="584" r:id="rId13"/>
    <p:sldId id="585" r:id="rId14"/>
    <p:sldId id="577" r:id="rId15"/>
    <p:sldId id="460" r:id="rId16"/>
    <p:sldId id="521" r:id="rId17"/>
    <p:sldId id="522" r:id="rId18"/>
    <p:sldId id="578" r:id="rId19"/>
    <p:sldId id="582" r:id="rId20"/>
    <p:sldId id="523" r:id="rId21"/>
    <p:sldId id="524" r:id="rId22"/>
    <p:sldId id="525" r:id="rId23"/>
    <p:sldId id="527" r:id="rId24"/>
    <p:sldId id="529" r:id="rId25"/>
    <p:sldId id="528" r:id="rId26"/>
    <p:sldId id="540" r:id="rId27"/>
    <p:sldId id="580" r:id="rId28"/>
    <p:sldId id="581" r:id="rId29"/>
    <p:sldId id="541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38" r:id="rId38"/>
    <p:sldId id="583" r:id="rId39"/>
    <p:sldId id="539" r:id="rId40"/>
    <p:sldId id="542" r:id="rId41"/>
    <p:sldId id="586" r:id="rId42"/>
    <p:sldId id="505" r:id="rId43"/>
    <p:sldId id="510" r:id="rId44"/>
    <p:sldId id="543" r:id="rId45"/>
    <p:sldId id="544" r:id="rId46"/>
    <p:sldId id="506" r:id="rId47"/>
    <p:sldId id="507" r:id="rId48"/>
    <p:sldId id="508" r:id="rId49"/>
    <p:sldId id="509" r:id="rId50"/>
    <p:sldId id="545" r:id="rId51"/>
    <p:sldId id="546" r:id="rId52"/>
    <p:sldId id="547" r:id="rId53"/>
    <p:sldId id="548" r:id="rId54"/>
    <p:sldId id="512" r:id="rId55"/>
    <p:sldId id="549" r:id="rId56"/>
    <p:sldId id="513" r:id="rId57"/>
    <p:sldId id="550" r:id="rId58"/>
    <p:sldId id="552" r:id="rId59"/>
    <p:sldId id="553" r:id="rId60"/>
  </p:sldIdLst>
  <p:sldSz cx="12192000" cy="6858000"/>
  <p:notesSz cx="6858000" cy="9144000"/>
  <p:custDataLst>
    <p:tags r:id="rId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A660B96-8963-4E6D-BC95-53F94DCFE25B}">
          <p14:sldIdLst>
            <p14:sldId id="351"/>
            <p14:sldId id="503"/>
            <p14:sldId id="518"/>
            <p14:sldId id="516"/>
            <p14:sldId id="517"/>
            <p14:sldId id="519"/>
            <p14:sldId id="520"/>
            <p14:sldId id="424"/>
          </p14:sldIdLst>
        </p14:section>
        <p14:section name="Design and Impl" id="{08C40508-0124-4DAB-9BE4-EF3C8C5AC210}">
          <p14:sldIdLst>
            <p14:sldId id="584"/>
            <p14:sldId id="585"/>
            <p14:sldId id="577"/>
            <p14:sldId id="460"/>
            <p14:sldId id="521"/>
            <p14:sldId id="522"/>
            <p14:sldId id="578"/>
            <p14:sldId id="582"/>
            <p14:sldId id="523"/>
            <p14:sldId id="524"/>
            <p14:sldId id="525"/>
            <p14:sldId id="527"/>
            <p14:sldId id="529"/>
            <p14:sldId id="528"/>
            <p14:sldId id="540"/>
            <p14:sldId id="580"/>
            <p14:sldId id="581"/>
            <p14:sldId id="541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83"/>
            <p14:sldId id="539"/>
            <p14:sldId id="542"/>
          </p14:sldIdLst>
        </p14:section>
        <p14:section name="Results" id="{0F256EBD-8585-447D-9B98-3773145C20A5}">
          <p14:sldIdLst>
            <p14:sldId id="505"/>
            <p14:sldId id="510"/>
            <p14:sldId id="543"/>
            <p14:sldId id="544"/>
            <p14:sldId id="506"/>
            <p14:sldId id="507"/>
            <p14:sldId id="508"/>
            <p14:sldId id="509"/>
            <p14:sldId id="545"/>
            <p14:sldId id="546"/>
            <p14:sldId id="547"/>
            <p14:sldId id="548"/>
            <p14:sldId id="512"/>
            <p14:sldId id="549"/>
            <p14:sldId id="513"/>
            <p14:sldId id="586"/>
          </p14:sldIdLst>
        </p14:section>
        <p14:section name="Summary" id="{752EA745-BA50-4E8B-AD28-46F683CBE9C1}">
          <p14:sldIdLst>
            <p14:sldId id="550"/>
            <p14:sldId id="552"/>
            <p14:sldId id="55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33"/>
    <a:srgbClr val="66CCFF"/>
    <a:srgbClr val="33CC33"/>
    <a:srgbClr val="99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gs" Target="tags/tag10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1A094-240F-45A2-B658-802F8820B6C3}" type="datetimeFigureOut">
              <a:rPr lang="en-GB" smtClean="0"/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7B9A6-1EF8-46E5-A3EA-EAE40502FA85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7B9A6-1EF8-46E5-A3EA-EAE40502FA8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7B9A6-1EF8-46E5-A3EA-EAE40502FA8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7B9A6-1EF8-46E5-A3EA-EAE40502FA8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397A-DF55-4C98-AE12-A0A215ACB589}" type="datetimeFigureOut">
              <a:rPr lang="en-GB" smtClean="0"/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D64B-686C-4D59-8BEE-A1E3DD8378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397A-DF55-4C98-AE12-A0A215ACB589}" type="datetimeFigureOut">
              <a:rPr lang="en-GB" smtClean="0"/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D64B-686C-4D59-8BEE-A1E3DD8378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397A-DF55-4C98-AE12-A0A215ACB589}" type="datetimeFigureOut">
              <a:rPr lang="en-GB" smtClean="0"/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D64B-686C-4D59-8BEE-A1E3DD8378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397A-DF55-4C98-AE12-A0A215ACB589}" type="datetimeFigureOut">
              <a:rPr lang="en-GB" smtClean="0"/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D64B-686C-4D59-8BEE-A1E3DD8378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5244" y="86444"/>
            <a:ext cx="8859982" cy="83169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74765" y="631964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5F9FE7-35A5-4B0E-A8F1-F017C1010AB9}" type="datetime1">
              <a:rPr lang="en-US" altLang="zh-CN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616955" y="6358316"/>
            <a:ext cx="480291" cy="36512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fld id="{6799F9B0-1470-4AB9-B9C3-DB9AA813FF82}" type="slidenum">
              <a:rPr lang="en-US" altLang="zh-CN" smtClean="0"/>
            </a:fld>
            <a:endParaRPr 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0" y="1005110"/>
            <a:ext cx="122145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1" y="1449342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397A-DF55-4C98-AE12-A0A215ACB589}" type="datetimeFigureOut">
              <a:rPr lang="en-GB" smtClean="0"/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D64B-686C-4D59-8BEE-A1E3DD8378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397A-DF55-4C98-AE12-A0A215ACB589}" type="datetimeFigureOut">
              <a:rPr lang="en-GB" smtClean="0"/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D64B-686C-4D59-8BEE-A1E3DD8378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397A-DF55-4C98-AE12-A0A215ACB589}" type="datetimeFigureOut">
              <a:rPr lang="en-GB" smtClean="0"/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D64B-686C-4D59-8BEE-A1E3DD8378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397A-DF55-4C98-AE12-A0A215ACB589}" type="datetimeFigureOut">
              <a:rPr lang="en-GB" smtClean="0"/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D64B-686C-4D59-8BEE-A1E3DD8378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397A-DF55-4C98-AE12-A0A215ACB589}" type="datetimeFigureOut">
              <a:rPr lang="en-GB" smtClean="0"/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D64B-686C-4D59-8BEE-A1E3DD8378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397A-DF55-4C98-AE12-A0A215ACB589}" type="datetimeFigureOut">
              <a:rPr lang="en-GB" smtClean="0"/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D64B-686C-4D59-8BEE-A1E3DD8378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397A-DF55-4C98-AE12-A0A215ACB589}" type="datetimeFigureOut">
              <a:rPr lang="en-GB" smtClean="0"/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D64B-686C-4D59-8BEE-A1E3DD83781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F397A-DF55-4C98-AE12-A0A215ACB589}" type="datetimeFigureOut">
              <a:rPr lang="en-GB" smtClean="0"/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FD64B-686C-4D59-8BEE-A1E3DD837819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799F9B0-1470-4AB9-B9C3-DB9AA813FF8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3.xml"/><Relationship Id="rId2" Type="http://schemas.openxmlformats.org/officeDocument/2006/relationships/tags" Target="../tags/tag6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7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3.xml"/><Relationship Id="rId7" Type="http://schemas.openxmlformats.org/officeDocument/2006/relationships/tags" Target="../tags/tag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hyperlink" Target="https://security.googleblog.com/2022/12/memory-safe-languages-in-android-13.html" TargetMode="Externa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14.png"/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hyperlink" Target="https://www.rust-lang.org/" TargetMode="Externa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9.xml"/><Relationship Id="rId1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13.png"/><Relationship Id="rId3" Type="http://schemas.openxmlformats.org/officeDocument/2006/relationships/image" Target="../media/image31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hyperlink" Target="https://github.com/rust-lang/rust/issues/60784" TargetMode="External"/><Relationship Id="rId2" Type="http://schemas.openxmlformats.org/officeDocument/2006/relationships/hyperlink" Target="https://cve.mitre.org/cgi-bin/cvename.cgi?name=CVE-2019-12083" TargetMode="Externa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5454" y="1507733"/>
            <a:ext cx="11221092" cy="1745466"/>
          </a:xfrm>
        </p:spPr>
        <p:txBody>
          <a:bodyPr>
            <a:normAutofit/>
          </a:bodyPr>
          <a:lstStyle/>
          <a:p>
            <a:r>
              <a:rPr lang="en-GB" altLang="zh-CN" sz="4000" b="1" dirty="0"/>
              <a:t>Demystifying Compiler Unstable Feature Usage and Impacts in the Rust Ecosystem</a:t>
            </a:r>
            <a:endParaRPr lang="zh-CN" altLang="en-US" sz="4000" b="1" dirty="0"/>
          </a:p>
        </p:txBody>
      </p:sp>
      <p:sp>
        <p:nvSpPr>
          <p:cNvPr id="4" name="副标题 2"/>
          <p:cNvSpPr txBox="1"/>
          <p:nvPr/>
        </p:nvSpPr>
        <p:spPr>
          <a:xfrm>
            <a:off x="4013270" y="5239821"/>
            <a:ext cx="4021620" cy="123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Accepted in ICSE’24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Presenter: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Chenghao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 Li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+mn-cs"/>
            </a:endParaRPr>
          </a:p>
          <a:p>
            <a:pPr>
              <a:defRPr/>
            </a:pPr>
            <a:r>
              <a:rPr lang="en-GB" sz="2000" dirty="0">
                <a:solidFill>
                  <a:schemeClr val="bg1"/>
                </a:solidFill>
              </a:rPr>
              <a:t>Mail: loancold.zju.edu.cn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030" name="Picture 6" descr="浙江大学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46" y="235745"/>
            <a:ext cx="22383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 txBox="1"/>
          <p:nvPr/>
        </p:nvSpPr>
        <p:spPr>
          <a:xfrm>
            <a:off x="883577" y="3877488"/>
            <a:ext cx="10281007" cy="1362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Chenghao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 Li^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,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Yifei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 Wu^,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Wenbo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 Shen^,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Zichen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 Zhao^, Rui Chang^,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Chengwei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 Liu*, Yang Liu*,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Kui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 Ren^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GB" altLang="zh-CN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Zhejiang University^</a:t>
            </a:r>
            <a:endParaRPr lang="en-GB" altLang="zh-CN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等线" panose="02010600030101010101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Nanyang Technological University*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pic>
        <p:nvPicPr>
          <p:cNvPr id="2058" name="Picture 10" descr="Incredible Story of Nanyang Technological University in Singapore's - NT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206" y="173642"/>
            <a:ext cx="2763748" cy="98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Content List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B60-8ED8-40EB-8288-7D1EEC4AF0DB}" type="datetime1">
              <a:rPr lang="en-US" altLang="zh-CN" smtClean="0"/>
            </a:fld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449342"/>
            <a:ext cx="10515600" cy="4870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altLang="zh-CN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  <a:endParaRPr lang="en-GB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GB" altLang="zh-CN" dirty="0"/>
              <a:t>Design and Implementation</a:t>
            </a:r>
            <a:endParaRPr lang="en-GB" altLang="zh-CN" dirty="0"/>
          </a:p>
          <a:p>
            <a:pPr lvl="1">
              <a:lnSpc>
                <a:spcPct val="100000"/>
              </a:lnSpc>
            </a:pPr>
            <a:r>
              <a:rPr lang="en-GB" altLang="zh-CN" dirty="0"/>
              <a:t>RUF Status Extraction</a:t>
            </a:r>
            <a:endParaRPr lang="en-GB" altLang="zh-CN" dirty="0"/>
          </a:p>
          <a:p>
            <a:pPr lvl="1">
              <a:lnSpc>
                <a:spcPct val="100000"/>
              </a:lnSpc>
            </a:pPr>
            <a:r>
              <a:rPr lang="en-GB" altLang="zh-CN" dirty="0"/>
              <a:t>RUF Configuration Extraction</a:t>
            </a:r>
            <a:endParaRPr lang="en-GB" altLang="zh-CN" dirty="0"/>
          </a:p>
          <a:p>
            <a:pPr lvl="1">
              <a:lnSpc>
                <a:spcPct val="100000"/>
              </a:lnSpc>
            </a:pPr>
            <a:r>
              <a:rPr lang="en-GB" altLang="zh-CN" dirty="0"/>
              <a:t>Ecosystem Dependency Resolution</a:t>
            </a:r>
            <a:endParaRPr lang="en-GB" altLang="zh-CN" dirty="0"/>
          </a:p>
          <a:p>
            <a:pPr>
              <a:lnSpc>
                <a:spcPct val="100000"/>
              </a:lnSpc>
            </a:pPr>
            <a:r>
              <a:rPr lang="en-GB" altLang="zh-CN" dirty="0">
                <a:solidFill>
                  <a:schemeClr val="bg1">
                    <a:lumMod val="65000"/>
                  </a:schemeClr>
                </a:solidFill>
              </a:rPr>
              <a:t>Ecosystem-Scale Study</a:t>
            </a:r>
            <a:endParaRPr lang="en-GB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altLang="zh-CN" dirty="0">
                <a:solidFill>
                  <a:schemeClr val="bg1">
                    <a:lumMod val="65000"/>
                  </a:schemeClr>
                </a:solidFill>
              </a:rPr>
              <a:t>RQ1. RUF Lifetime</a:t>
            </a:r>
            <a:endParaRPr lang="en-GB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altLang="zh-CN" dirty="0">
                <a:solidFill>
                  <a:schemeClr val="bg1">
                    <a:lumMod val="65000"/>
                  </a:schemeClr>
                </a:solidFill>
              </a:rPr>
              <a:t>RQ2. RUF Usage</a:t>
            </a:r>
            <a:endParaRPr lang="en-GB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altLang="zh-CN" dirty="0">
                <a:solidFill>
                  <a:schemeClr val="bg1">
                    <a:lumMod val="65000"/>
                  </a:schemeClr>
                </a:solidFill>
              </a:rPr>
              <a:t>RQ3. RUF Impact</a:t>
            </a:r>
            <a:endParaRPr lang="en-GB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altLang="zh-CN" dirty="0">
                <a:solidFill>
                  <a:schemeClr val="bg1">
                    <a:lumMod val="65000"/>
                  </a:schemeClr>
                </a:solidFill>
              </a:rPr>
              <a:t>RUF Impact Mitigation</a:t>
            </a:r>
            <a:endParaRPr lang="en-GB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GB" altLang="zh-CN" dirty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25270" y="3705860"/>
            <a:ext cx="4029710" cy="104584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82495" y="3705860"/>
            <a:ext cx="2882900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Ecosystem Dependency 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3225" y="3999865"/>
            <a:ext cx="177355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Virtual Environment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84295" y="3999865"/>
            <a:ext cx="143065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63590" y="4458335"/>
            <a:ext cx="1596390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 Graph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6555" y="2550160"/>
            <a:ext cx="178244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Minimal Configuration Extraction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80790" y="2550160"/>
            <a:ext cx="140779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Compilation Data-flow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Interception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525270" y="2449195"/>
            <a:ext cx="6082665" cy="108712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83280" y="3218180"/>
            <a:ext cx="261556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3446145" y="4318635"/>
            <a:ext cx="43751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30190" y="4342765"/>
            <a:ext cx="68707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3"/>
            <a:endCxn id="16" idx="1"/>
          </p:cNvCxnSpPr>
          <p:nvPr/>
        </p:nvCxnSpPr>
        <p:spPr>
          <a:xfrm>
            <a:off x="3429000" y="2868930"/>
            <a:ext cx="35179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23" idx="1"/>
          </p:cNvCxnSpPr>
          <p:nvPr/>
        </p:nvCxnSpPr>
        <p:spPr>
          <a:xfrm>
            <a:off x="5188585" y="2868930"/>
            <a:ext cx="335915" cy="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523865" y="2550795"/>
            <a:ext cx="1870710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Semantic Identification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of 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24" name="直接箭头连接符 23"/>
          <p:cNvCxnSpPr>
            <a:stCxn id="23" idx="3"/>
          </p:cNvCxnSpPr>
          <p:nvPr/>
        </p:nvCxnSpPr>
        <p:spPr>
          <a:xfrm>
            <a:off x="7394575" y="2869565"/>
            <a:ext cx="56705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6263005" y="3754755"/>
            <a:ext cx="736600" cy="698500"/>
            <a:chOff x="4986383" y="1467227"/>
            <a:chExt cx="1465936" cy="1411971"/>
          </a:xfrm>
          <a:solidFill>
            <a:schemeClr val="bg1"/>
          </a:solidFill>
        </p:grpSpPr>
        <p:cxnSp>
          <p:nvCxnSpPr>
            <p:cNvPr id="26" name="直接连接符 2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30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箭头连接符 40"/>
          <p:cNvCxnSpPr/>
          <p:nvPr/>
        </p:nvCxnSpPr>
        <p:spPr>
          <a:xfrm flipV="1">
            <a:off x="7343775" y="4319270"/>
            <a:ext cx="622935" cy="44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iles_221449"/>
          <p:cNvSpPr/>
          <p:nvPr/>
        </p:nvSpPr>
        <p:spPr>
          <a:xfrm>
            <a:off x="1925320" y="1281430"/>
            <a:ext cx="306070" cy="36131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3" name="files_221449"/>
          <p:cNvSpPr/>
          <p:nvPr/>
        </p:nvSpPr>
        <p:spPr>
          <a:xfrm>
            <a:off x="1925320" y="1979295"/>
            <a:ext cx="306070" cy="36131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9385" y="1611630"/>
            <a:ext cx="1734185" cy="479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Rust Compiler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(All Release Versions)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38630" y="1637030"/>
            <a:ext cx="671830" cy="2876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……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366645" y="1780540"/>
            <a:ext cx="440690" cy="317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2806065" y="1277620"/>
            <a:ext cx="4592955" cy="101219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904490" y="1337310"/>
            <a:ext cx="2423795" cy="37211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Parsing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07030" y="1780540"/>
            <a:ext cx="2423795" cy="41529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Abnormal RUF Status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Transition Detection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344160" y="1630680"/>
            <a:ext cx="211518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7387590" y="1817370"/>
            <a:ext cx="55118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ig-database_76117"/>
          <p:cNvSpPr/>
          <p:nvPr/>
        </p:nvSpPr>
        <p:spPr>
          <a:xfrm>
            <a:off x="8366760" y="2465070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0825" y="3031490"/>
            <a:ext cx="153352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8625840" y="3319145"/>
            <a:ext cx="0" cy="3473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8235950" y="3746500"/>
            <a:ext cx="736600" cy="698500"/>
            <a:chOff x="4986383" y="1467227"/>
            <a:chExt cx="1465936" cy="1411971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124190" y="4514215"/>
            <a:ext cx="1060450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103870" y="1283335"/>
            <a:ext cx="103314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8633460" y="2087245"/>
            <a:ext cx="0" cy="3473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310370" y="1861820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031095" y="1570990"/>
            <a:ext cx="161607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RQ1. RUF Lifetime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9310370" y="2869565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0031095" y="2578735"/>
            <a:ext cx="161607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RQ2. RUF Usage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9304655" y="3925570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22840" y="3614420"/>
            <a:ext cx="1616710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062210" y="4354195"/>
            <a:ext cx="1553845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Ecosystem-scale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Study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9779000" y="1373505"/>
            <a:ext cx="2078355" cy="348869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big-database_76117"/>
          <p:cNvSpPr/>
          <p:nvPr/>
        </p:nvSpPr>
        <p:spPr>
          <a:xfrm>
            <a:off x="443865" y="3839210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67640" y="4405630"/>
            <a:ext cx="109410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4" name="big-database_76117"/>
          <p:cNvSpPr/>
          <p:nvPr/>
        </p:nvSpPr>
        <p:spPr>
          <a:xfrm>
            <a:off x="462280" y="2581275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74625" y="3134995"/>
            <a:ext cx="1137920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Source Code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42670" y="2881630"/>
            <a:ext cx="46482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1035685" y="4176395"/>
            <a:ext cx="463550" cy="1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7938770" y="1523365"/>
            <a:ext cx="1398270" cy="546735"/>
            <a:chOff x="7796009" y="1940018"/>
            <a:chExt cx="1325957" cy="526448"/>
          </a:xfrm>
        </p:grpSpPr>
        <p:sp>
          <p:nvSpPr>
            <p:cNvPr id="89" name="文本框 88"/>
            <p:cNvSpPr txBox="1"/>
            <p:nvPr/>
          </p:nvSpPr>
          <p:spPr>
            <a:xfrm>
              <a:off x="7796009" y="2235634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Active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8192899" y="2136774"/>
              <a:ext cx="221728" cy="140686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272975" y="1940018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Stable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2" name="任意多边形: 形状 91"/>
            <p:cNvSpPr/>
            <p:nvPr/>
          </p:nvSpPr>
          <p:spPr>
            <a:xfrm rot="19627590" flipV="1">
              <a:off x="8312821" y="2278987"/>
              <a:ext cx="217283" cy="143565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457650" y="2177319"/>
              <a:ext cx="664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Remove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96" name="任意多边形: 形状 95"/>
          <p:cNvSpPr/>
          <p:nvPr/>
        </p:nvSpPr>
        <p:spPr>
          <a:xfrm>
            <a:off x="8678545" y="4871085"/>
            <a:ext cx="894080" cy="574040"/>
          </a:xfrm>
          <a:custGeom>
            <a:avLst/>
            <a:gdLst>
              <a:gd name="connsiteX0" fmla="*/ 0 w 847725"/>
              <a:gd name="connsiteY0" fmla="*/ 0 h 552450"/>
              <a:gd name="connsiteX1" fmla="*/ 666750 w 847725"/>
              <a:gd name="connsiteY1" fmla="*/ 171450 h 552450"/>
              <a:gd name="connsiteX2" fmla="*/ 847725 w 847725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25" h="552450">
                <a:moveTo>
                  <a:pt x="0" y="0"/>
                </a:moveTo>
                <a:cubicBezTo>
                  <a:pt x="262731" y="39687"/>
                  <a:pt x="525463" y="79375"/>
                  <a:pt x="666750" y="171450"/>
                </a:cubicBezTo>
                <a:cubicBezTo>
                  <a:pt x="808037" y="263525"/>
                  <a:pt x="827881" y="407987"/>
                  <a:pt x="847725" y="552450"/>
                </a:cubicBezTo>
              </a:path>
            </a:pathLst>
          </a:cu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82330" y="5577205"/>
            <a:ext cx="217932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 Mitigation</a:t>
            </a:r>
            <a:endParaRPr lang="zh-CN" altLang="en-US" sz="1600" b="1" dirty="0">
              <a:solidFill>
                <a:prstClr val="white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</a:t>
            </a:r>
            <a:r>
              <a:rPr lang="en-US" altLang="zh-CN" dirty="0" err="1"/>
              <a:t>Impl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2138679" y="3705860"/>
            <a:ext cx="2793844" cy="104584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5170" y="3982739"/>
            <a:ext cx="288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rgbClr val="FFC000"/>
                </a:solidFill>
              </a:rPr>
              <a:t> Ecosystem Dependency Resolution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63590" y="4458335"/>
            <a:ext cx="1596390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 Graph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715521" y="2459941"/>
            <a:ext cx="3047478" cy="955566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41673" y="2781847"/>
            <a:ext cx="291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rgbClr val="FFC000"/>
                </a:solidFill>
              </a:rPr>
              <a:t>RUF Configuration Extraction 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944362" y="2864485"/>
            <a:ext cx="1017268" cy="50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6263005" y="3754755"/>
            <a:ext cx="736600" cy="698500"/>
            <a:chOff x="4986383" y="1467227"/>
            <a:chExt cx="1465936" cy="1411971"/>
          </a:xfrm>
          <a:solidFill>
            <a:schemeClr val="bg1"/>
          </a:solidFill>
        </p:grpSpPr>
        <p:cxnSp>
          <p:nvCxnSpPr>
            <p:cNvPr id="26" name="直接连接符 2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30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箭头连接符 40"/>
          <p:cNvCxnSpPr/>
          <p:nvPr/>
        </p:nvCxnSpPr>
        <p:spPr>
          <a:xfrm flipV="1">
            <a:off x="7343775" y="4319270"/>
            <a:ext cx="622935" cy="44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iles_221449"/>
          <p:cNvSpPr/>
          <p:nvPr/>
        </p:nvSpPr>
        <p:spPr>
          <a:xfrm>
            <a:off x="1950963" y="1227983"/>
            <a:ext cx="306070" cy="36131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3" name="files_221449"/>
          <p:cNvSpPr/>
          <p:nvPr/>
        </p:nvSpPr>
        <p:spPr>
          <a:xfrm>
            <a:off x="1950963" y="1925848"/>
            <a:ext cx="306070" cy="36131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85028" y="1558183"/>
            <a:ext cx="1734185" cy="479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Rust Compiler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(All Release Versions)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64273" y="1583583"/>
            <a:ext cx="671830" cy="2876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……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529604" y="1783734"/>
            <a:ext cx="99392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3730353" y="1352952"/>
            <a:ext cx="3008685" cy="831699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240667" y="1614912"/>
            <a:ext cx="211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Extraction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889361" y="1794539"/>
            <a:ext cx="1059326" cy="524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ig-database_76117"/>
          <p:cNvSpPr/>
          <p:nvPr/>
        </p:nvSpPr>
        <p:spPr>
          <a:xfrm>
            <a:off x="8366760" y="2465070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0825" y="3031490"/>
            <a:ext cx="153352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8625840" y="3319145"/>
            <a:ext cx="0" cy="3473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8235950" y="3746500"/>
            <a:ext cx="736600" cy="698500"/>
            <a:chOff x="4986383" y="1467227"/>
            <a:chExt cx="1465936" cy="1411971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124190" y="4514215"/>
            <a:ext cx="1060450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103870" y="1283335"/>
            <a:ext cx="103314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8633460" y="2087245"/>
            <a:ext cx="0" cy="3473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310370" y="1861820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031095" y="1570990"/>
            <a:ext cx="161607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RQ1. RUF Lifetime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9310370" y="2869565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0031095" y="2578735"/>
            <a:ext cx="161607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RQ2. RUF Usage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9304655" y="3925570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22840" y="3614420"/>
            <a:ext cx="1616710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062210" y="4354195"/>
            <a:ext cx="1553845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Ecosystem-scale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Study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9779000" y="1373505"/>
            <a:ext cx="2078355" cy="348869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big-database_76117"/>
          <p:cNvSpPr/>
          <p:nvPr/>
        </p:nvSpPr>
        <p:spPr>
          <a:xfrm>
            <a:off x="443865" y="3839210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67640" y="4405630"/>
            <a:ext cx="109410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4" name="big-database_76117"/>
          <p:cNvSpPr/>
          <p:nvPr/>
        </p:nvSpPr>
        <p:spPr>
          <a:xfrm>
            <a:off x="1367548" y="2559231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52120" y="3162817"/>
            <a:ext cx="1137920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Source Code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2297489" y="2956624"/>
            <a:ext cx="112561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1166946" y="4169363"/>
            <a:ext cx="809559" cy="19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7938770" y="1523365"/>
            <a:ext cx="1398270" cy="546735"/>
            <a:chOff x="7796009" y="1940018"/>
            <a:chExt cx="1325957" cy="526448"/>
          </a:xfrm>
        </p:grpSpPr>
        <p:sp>
          <p:nvSpPr>
            <p:cNvPr id="89" name="文本框 88"/>
            <p:cNvSpPr txBox="1"/>
            <p:nvPr/>
          </p:nvSpPr>
          <p:spPr>
            <a:xfrm>
              <a:off x="7796009" y="2235634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Active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8192899" y="2136774"/>
              <a:ext cx="221728" cy="140686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272975" y="1940018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Stable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2" name="任意多边形: 形状 91"/>
            <p:cNvSpPr/>
            <p:nvPr/>
          </p:nvSpPr>
          <p:spPr>
            <a:xfrm rot="19627590" flipV="1">
              <a:off x="8312821" y="2278987"/>
              <a:ext cx="217283" cy="143565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457650" y="2177319"/>
              <a:ext cx="664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Remove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96" name="任意多边形: 形状 95"/>
          <p:cNvSpPr/>
          <p:nvPr/>
        </p:nvSpPr>
        <p:spPr>
          <a:xfrm>
            <a:off x="8678545" y="4871085"/>
            <a:ext cx="894080" cy="574040"/>
          </a:xfrm>
          <a:custGeom>
            <a:avLst/>
            <a:gdLst>
              <a:gd name="connsiteX0" fmla="*/ 0 w 847725"/>
              <a:gd name="connsiteY0" fmla="*/ 0 h 552450"/>
              <a:gd name="connsiteX1" fmla="*/ 666750 w 847725"/>
              <a:gd name="connsiteY1" fmla="*/ 171450 h 552450"/>
              <a:gd name="connsiteX2" fmla="*/ 847725 w 847725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25" h="552450">
                <a:moveTo>
                  <a:pt x="0" y="0"/>
                </a:moveTo>
                <a:cubicBezTo>
                  <a:pt x="262731" y="39687"/>
                  <a:pt x="525463" y="79375"/>
                  <a:pt x="666750" y="171450"/>
                </a:cubicBezTo>
                <a:cubicBezTo>
                  <a:pt x="808037" y="263525"/>
                  <a:pt x="827881" y="407987"/>
                  <a:pt x="847725" y="552450"/>
                </a:cubicBezTo>
              </a:path>
            </a:pathLst>
          </a:cu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82330" y="5577205"/>
            <a:ext cx="217932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rgbClr val="FFC000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 Mitigation</a:t>
            </a:r>
            <a:endParaRPr lang="zh-CN" altLang="en-US" sz="1600" b="1" dirty="0">
              <a:solidFill>
                <a:srgbClr val="FFC000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5196280" y="4217058"/>
            <a:ext cx="809030" cy="1079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</a:t>
            </a:r>
            <a:r>
              <a:rPr lang="en-US" altLang="zh-CN" dirty="0" err="1"/>
              <a:t>Impl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2" name="files_221449"/>
          <p:cNvSpPr/>
          <p:nvPr/>
        </p:nvSpPr>
        <p:spPr>
          <a:xfrm>
            <a:off x="1925092" y="1281407"/>
            <a:ext cx="306163" cy="361560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3" name="files_221449"/>
          <p:cNvSpPr/>
          <p:nvPr/>
        </p:nvSpPr>
        <p:spPr>
          <a:xfrm>
            <a:off x="1925092" y="1978980"/>
            <a:ext cx="306163" cy="361560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9664" y="1611343"/>
            <a:ext cx="1734470" cy="47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Rust Compiler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(All Release Versions)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38884" y="1636819"/>
            <a:ext cx="671632" cy="2876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……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366815" y="1780655"/>
            <a:ext cx="440944" cy="317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2806142" y="1277656"/>
            <a:ext cx="4592638" cy="1012352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904219" y="1337348"/>
            <a:ext cx="2423889" cy="3722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Parsing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06775" y="1780655"/>
            <a:ext cx="2423889" cy="4155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Abnormal RUF Status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Transition Detection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344196" y="1630368"/>
            <a:ext cx="2115281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103813" y="1283273"/>
            <a:ext cx="1033296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031141" y="1570956"/>
            <a:ext cx="1616050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RQ1. RUF Lifetime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38754" y="1523478"/>
            <a:ext cx="1398416" cy="546734"/>
            <a:chOff x="7796009" y="1940018"/>
            <a:chExt cx="1325957" cy="526448"/>
          </a:xfrm>
        </p:grpSpPr>
        <p:sp>
          <p:nvSpPr>
            <p:cNvPr id="89" name="文本框 88"/>
            <p:cNvSpPr txBox="1"/>
            <p:nvPr/>
          </p:nvSpPr>
          <p:spPr>
            <a:xfrm>
              <a:off x="7796009" y="2235634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Active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8192899" y="2136774"/>
              <a:ext cx="221728" cy="140686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272975" y="1940018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Stable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2" name="任意多边形: 形状 91"/>
            <p:cNvSpPr/>
            <p:nvPr/>
          </p:nvSpPr>
          <p:spPr>
            <a:xfrm rot="19627590" flipV="1">
              <a:off x="8312821" y="2278987"/>
              <a:ext cx="217283" cy="143565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457650" y="2177319"/>
              <a:ext cx="664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Remove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04306" y="3181631"/>
            <a:ext cx="434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RUF Status varies in different compiler versions.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976" y="4092282"/>
            <a:ext cx="4782217" cy="800212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75" y="5458603"/>
            <a:ext cx="5325218" cy="438211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65976" y="4931412"/>
            <a:ext cx="434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v1.36.0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04306" y="5959386"/>
            <a:ext cx="434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v1.41.0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8042268" y="5139253"/>
            <a:ext cx="198887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1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Active/Unstable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04" name="!!任意多边形: 形状 103"/>
          <p:cNvSpPr/>
          <p:nvPr/>
        </p:nvSpPr>
        <p:spPr>
          <a:xfrm>
            <a:off x="10017326" y="4808702"/>
            <a:ext cx="445775" cy="313007"/>
          </a:xfrm>
          <a:custGeom>
            <a:avLst/>
            <a:gdLst>
              <a:gd name="connsiteX0" fmla="*/ 0 w 441214"/>
              <a:gd name="connsiteY0" fmla="*/ 377270 h 377270"/>
              <a:gd name="connsiteX1" fmla="*/ 31972 w 441214"/>
              <a:gd name="connsiteY1" fmla="*/ 313326 h 377270"/>
              <a:gd name="connsiteX2" fmla="*/ 147071 w 441214"/>
              <a:gd name="connsiteY2" fmla="*/ 108705 h 377270"/>
              <a:gd name="connsiteX3" fmla="*/ 441214 w 441214"/>
              <a:gd name="connsiteY3" fmla="*/ 0 h 3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14" h="377270">
                <a:moveTo>
                  <a:pt x="0" y="377270"/>
                </a:moveTo>
                <a:cubicBezTo>
                  <a:pt x="3730" y="367678"/>
                  <a:pt x="7460" y="358087"/>
                  <a:pt x="31972" y="313326"/>
                </a:cubicBezTo>
                <a:cubicBezTo>
                  <a:pt x="56484" y="268565"/>
                  <a:pt x="78864" y="160926"/>
                  <a:pt x="147071" y="108705"/>
                </a:cubicBezTo>
                <a:cubicBezTo>
                  <a:pt x="215278" y="56484"/>
                  <a:pt x="328246" y="28242"/>
                  <a:pt x="441214" y="0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0481322" y="4577568"/>
            <a:ext cx="118469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1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Stable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srgbClr val="99FF99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06" name="!!任意多边形: 形状 105"/>
          <p:cNvSpPr/>
          <p:nvPr/>
        </p:nvSpPr>
        <p:spPr>
          <a:xfrm rot="19627590" flipV="1">
            <a:off x="10132132" y="5472668"/>
            <a:ext cx="436838" cy="319412"/>
          </a:xfrm>
          <a:custGeom>
            <a:avLst/>
            <a:gdLst>
              <a:gd name="connsiteX0" fmla="*/ 0 w 441214"/>
              <a:gd name="connsiteY0" fmla="*/ 377270 h 377270"/>
              <a:gd name="connsiteX1" fmla="*/ 31972 w 441214"/>
              <a:gd name="connsiteY1" fmla="*/ 313326 h 377270"/>
              <a:gd name="connsiteX2" fmla="*/ 147071 w 441214"/>
              <a:gd name="connsiteY2" fmla="*/ 108705 h 377270"/>
              <a:gd name="connsiteX3" fmla="*/ 441214 w 441214"/>
              <a:gd name="connsiteY3" fmla="*/ 0 h 3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14" h="377270">
                <a:moveTo>
                  <a:pt x="0" y="377270"/>
                </a:moveTo>
                <a:cubicBezTo>
                  <a:pt x="3730" y="367678"/>
                  <a:pt x="7460" y="358087"/>
                  <a:pt x="31972" y="313326"/>
                </a:cubicBezTo>
                <a:cubicBezTo>
                  <a:pt x="56484" y="268565"/>
                  <a:pt x="78864" y="160926"/>
                  <a:pt x="147071" y="108705"/>
                </a:cubicBezTo>
                <a:cubicBezTo>
                  <a:pt x="215278" y="56484"/>
                  <a:pt x="328246" y="28242"/>
                  <a:pt x="441214" y="0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0656582" y="5447708"/>
            <a:ext cx="133557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1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Remove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 flipV="1">
            <a:off x="7433193" y="5354400"/>
            <a:ext cx="623209" cy="4206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文本框 108"/>
          <p:cNvSpPr txBox="1"/>
          <p:nvPr/>
        </p:nvSpPr>
        <p:spPr>
          <a:xfrm>
            <a:off x="6107502" y="5139253"/>
            <a:ext cx="133557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1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Unknown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107502" y="3292075"/>
            <a:ext cx="569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We need to track RUF status to get RUF lifetime, especially those that behave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abnormally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144817" y="2476886"/>
            <a:ext cx="3925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How do RUF evolve with time?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RQ1. RUF Lifetime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cxnSp>
        <p:nvCxnSpPr>
          <p:cNvPr id="4" name="直接箭头连接符 3"/>
          <p:cNvCxnSpPr/>
          <p:nvPr>
            <p:custDataLst>
              <p:tags r:id="rId3"/>
            </p:custDataLst>
          </p:nvPr>
        </p:nvCxnSpPr>
        <p:spPr>
          <a:xfrm>
            <a:off x="7387590" y="1817370"/>
            <a:ext cx="55118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>
            <p:custDataLst>
              <p:tags r:id="rId4"/>
            </p:custDataLst>
          </p:nvPr>
        </p:nvCxnSpPr>
        <p:spPr>
          <a:xfrm>
            <a:off x="9310370" y="1861820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231120" y="689057"/>
            <a:ext cx="5026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Ecosystem Dependency Resolution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 animBg="1"/>
      <p:bldP spid="105" grpId="0"/>
      <p:bldP spid="106" grpId="0" animBg="1"/>
      <p:bldP spid="107" grpId="0"/>
      <p:bldP spid="109" grpId="0"/>
      <p:bldP spid="1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</a:t>
            </a:r>
            <a:r>
              <a:rPr lang="en-US" altLang="zh-CN" dirty="0" err="1"/>
              <a:t>Impl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2" name="files_221449"/>
          <p:cNvSpPr/>
          <p:nvPr/>
        </p:nvSpPr>
        <p:spPr>
          <a:xfrm>
            <a:off x="1925092" y="1281407"/>
            <a:ext cx="306163" cy="361560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3" name="files_221449"/>
          <p:cNvSpPr/>
          <p:nvPr/>
        </p:nvSpPr>
        <p:spPr>
          <a:xfrm>
            <a:off x="1925092" y="1978980"/>
            <a:ext cx="306163" cy="361560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9664" y="1611343"/>
            <a:ext cx="1734470" cy="47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Rust Compiler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(All Release Versions)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38884" y="1636819"/>
            <a:ext cx="671632" cy="2876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……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366815" y="1780655"/>
            <a:ext cx="440944" cy="317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2806142" y="1277656"/>
            <a:ext cx="4592638" cy="1012352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904219" y="1337348"/>
            <a:ext cx="2423889" cy="3722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Parsing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06775" y="1780655"/>
            <a:ext cx="2423889" cy="4155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Abnormal RUF Status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Transition Detection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344196" y="1630368"/>
            <a:ext cx="2115281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7387597" y="1817259"/>
            <a:ext cx="55115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103813" y="1283273"/>
            <a:ext cx="1033296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9310596" y="1861626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031141" y="1570956"/>
            <a:ext cx="1616050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RQ1. RUF Lifetime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38754" y="1523478"/>
            <a:ext cx="1398416" cy="546734"/>
            <a:chOff x="7796009" y="1940018"/>
            <a:chExt cx="1325957" cy="526448"/>
          </a:xfrm>
        </p:grpSpPr>
        <p:sp>
          <p:nvSpPr>
            <p:cNvPr id="89" name="文本框 88"/>
            <p:cNvSpPr txBox="1"/>
            <p:nvPr/>
          </p:nvSpPr>
          <p:spPr>
            <a:xfrm>
              <a:off x="7796009" y="2235634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Active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8192899" y="2136774"/>
              <a:ext cx="221728" cy="140686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272975" y="1940018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Stable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2" name="任意多边形: 形状 91"/>
            <p:cNvSpPr/>
            <p:nvPr/>
          </p:nvSpPr>
          <p:spPr>
            <a:xfrm rot="19627590" flipV="1">
              <a:off x="8312821" y="2278987"/>
              <a:ext cx="217283" cy="143565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457650" y="2177319"/>
              <a:ext cx="664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Remove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57734" y="3113853"/>
            <a:ext cx="434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RUF Status Extraction Challenges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98746" y="4628226"/>
            <a:ext cx="56948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Existing Tool: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tidy</a:t>
            </a:r>
            <a:r>
              <a:rPr kumimoji="0" lang="en-US" altLang="zh-CN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in Rust compiler. But it supports partial compiler version and RUF definition. </a:t>
            </a:r>
            <a:endParaRPr lang="en-US" altLang="zh-CN" sz="2000" dirty="0">
              <a:solidFill>
                <a:prstClr val="white"/>
              </a:solidFill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We cannot modify compiler codes as the compiler architecture frequently changes.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10516" y="2503989"/>
            <a:ext cx="0" cy="569017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文本框 8"/>
          <p:cNvSpPr txBox="1"/>
          <p:nvPr/>
        </p:nvSpPr>
        <p:spPr>
          <a:xfrm>
            <a:off x="498746" y="3573034"/>
            <a:ext cx="4714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Scattered RUF Definition.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Frequently Changed Definition Syntax.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17189" y="4325020"/>
            <a:ext cx="5694813" cy="646331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</a:rPr>
              <a:t> ("([a-zA-Z0-9]+?)", .+,(</a:t>
            </a:r>
            <a:r>
              <a:rPr lang="en-GB" i="1" dirty="0" err="1">
                <a:solidFill>
                  <a:schemeClr val="bg1"/>
                </a:solidFill>
              </a:rPr>
              <a:t>Active|Accepted|Removed</a:t>
            </a:r>
            <a:r>
              <a:rPr lang="en-GB" i="1" dirty="0">
                <a:solidFill>
                  <a:schemeClr val="bg1"/>
                </a:solidFill>
              </a:rPr>
              <a:t>))</a:t>
            </a:r>
            <a:endParaRPr lang="en-GB" i="1" dirty="0">
              <a:solidFill>
                <a:schemeClr val="bg1"/>
              </a:solidFill>
            </a:endParaRPr>
          </a:p>
          <a:p>
            <a:pPr algn="ctr"/>
            <a:r>
              <a:rPr lang="en-GB" i="1" dirty="0">
                <a:solidFill>
                  <a:schemeClr val="bg1"/>
                </a:solidFill>
              </a:rPr>
              <a:t> ((</a:t>
            </a:r>
            <a:r>
              <a:rPr lang="en-GB" i="1" dirty="0" err="1">
                <a:solidFill>
                  <a:schemeClr val="bg1"/>
                </a:solidFill>
              </a:rPr>
              <a:t>active|accepted|removed</a:t>
            </a:r>
            <a:r>
              <a:rPr lang="en-GB" i="1" dirty="0">
                <a:solidFill>
                  <a:schemeClr val="bg1"/>
                </a:solidFill>
              </a:rPr>
              <a:t>),([a-zA-Z0-9]+?),.+)</a:t>
            </a:r>
            <a:endParaRPr lang="en-GB" i="1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39453" y="3189124"/>
            <a:ext cx="569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We extend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tidy</a:t>
            </a:r>
            <a:r>
              <a:rPr kumimoji="0" lang="en-US" altLang="zh-CN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 and use regular expressions to help parse the RUF definition.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31120" y="689057"/>
            <a:ext cx="5026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Ecosystem Dependency Resolution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</a:t>
            </a:r>
            <a:r>
              <a:rPr lang="en-US" altLang="zh-CN" dirty="0" err="1"/>
              <a:t>Impl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2138679" y="3705860"/>
            <a:ext cx="2793844" cy="104584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5170" y="3982739"/>
            <a:ext cx="288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rgbClr val="FFC000"/>
                </a:solidFill>
              </a:rPr>
              <a:t> Ecosystem Dependency Resolution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63590" y="4458335"/>
            <a:ext cx="1596390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 Graph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715521" y="2459941"/>
            <a:ext cx="3047478" cy="955566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41673" y="2781847"/>
            <a:ext cx="291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rgbClr val="FFC000"/>
                </a:solidFill>
              </a:rPr>
              <a:t>RUF Configuration Extraction 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944362" y="2864485"/>
            <a:ext cx="1017268" cy="50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6263005" y="3754755"/>
            <a:ext cx="736600" cy="698500"/>
            <a:chOff x="4986383" y="1467227"/>
            <a:chExt cx="1465936" cy="1411971"/>
          </a:xfrm>
          <a:solidFill>
            <a:schemeClr val="bg1"/>
          </a:solidFill>
        </p:grpSpPr>
        <p:cxnSp>
          <p:nvCxnSpPr>
            <p:cNvPr id="26" name="直接连接符 2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30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箭头连接符 40"/>
          <p:cNvCxnSpPr/>
          <p:nvPr/>
        </p:nvCxnSpPr>
        <p:spPr>
          <a:xfrm flipV="1">
            <a:off x="7343775" y="4319270"/>
            <a:ext cx="622935" cy="44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iles_221449"/>
          <p:cNvSpPr/>
          <p:nvPr/>
        </p:nvSpPr>
        <p:spPr>
          <a:xfrm>
            <a:off x="1950963" y="1227983"/>
            <a:ext cx="306070" cy="36131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3" name="files_221449"/>
          <p:cNvSpPr/>
          <p:nvPr/>
        </p:nvSpPr>
        <p:spPr>
          <a:xfrm>
            <a:off x="1950963" y="1925848"/>
            <a:ext cx="306070" cy="36131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85028" y="1558183"/>
            <a:ext cx="1734185" cy="479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Rust Compiler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(All Release Versions)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64273" y="1583583"/>
            <a:ext cx="671830" cy="2876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……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529604" y="1783734"/>
            <a:ext cx="99392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3730353" y="1352952"/>
            <a:ext cx="3008685" cy="831699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240667" y="1614912"/>
            <a:ext cx="211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Extraction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889361" y="1794539"/>
            <a:ext cx="1059326" cy="524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ig-database_76117"/>
          <p:cNvSpPr/>
          <p:nvPr/>
        </p:nvSpPr>
        <p:spPr>
          <a:xfrm>
            <a:off x="8366760" y="2465070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0825" y="3031490"/>
            <a:ext cx="153352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8625840" y="3319145"/>
            <a:ext cx="0" cy="3473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8235950" y="3746500"/>
            <a:ext cx="736600" cy="698500"/>
            <a:chOff x="4986383" y="1467227"/>
            <a:chExt cx="1465936" cy="1411971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124190" y="4514215"/>
            <a:ext cx="1060450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103870" y="1283335"/>
            <a:ext cx="103314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8633460" y="2087245"/>
            <a:ext cx="0" cy="3473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310370" y="1861820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031095" y="1570990"/>
            <a:ext cx="161607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RQ1. RUF Lifetime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9310370" y="2869565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0031095" y="2578735"/>
            <a:ext cx="161607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RQ2. RUF Usage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9304655" y="3925570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22840" y="3614420"/>
            <a:ext cx="1616710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062210" y="4354195"/>
            <a:ext cx="1553845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Ecosystem-scale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Study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9779000" y="1373505"/>
            <a:ext cx="2078355" cy="348869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big-database_76117"/>
          <p:cNvSpPr/>
          <p:nvPr/>
        </p:nvSpPr>
        <p:spPr>
          <a:xfrm>
            <a:off x="443865" y="3839210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67640" y="4405630"/>
            <a:ext cx="109410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4" name="big-database_76117"/>
          <p:cNvSpPr/>
          <p:nvPr/>
        </p:nvSpPr>
        <p:spPr>
          <a:xfrm>
            <a:off x="1367548" y="2559231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52120" y="3162817"/>
            <a:ext cx="1137920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Source Code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2297489" y="2956624"/>
            <a:ext cx="112561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1166946" y="4169363"/>
            <a:ext cx="809559" cy="19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7938770" y="1523365"/>
            <a:ext cx="1398270" cy="546735"/>
            <a:chOff x="7796009" y="1940018"/>
            <a:chExt cx="1325957" cy="526448"/>
          </a:xfrm>
        </p:grpSpPr>
        <p:sp>
          <p:nvSpPr>
            <p:cNvPr id="89" name="文本框 88"/>
            <p:cNvSpPr txBox="1"/>
            <p:nvPr/>
          </p:nvSpPr>
          <p:spPr>
            <a:xfrm>
              <a:off x="7796009" y="2235634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Active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8192899" y="2136774"/>
              <a:ext cx="221728" cy="140686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272975" y="1940018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Stable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2" name="任意多边形: 形状 91"/>
            <p:cNvSpPr/>
            <p:nvPr/>
          </p:nvSpPr>
          <p:spPr>
            <a:xfrm rot="19627590" flipV="1">
              <a:off x="8312821" y="2278987"/>
              <a:ext cx="217283" cy="143565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457650" y="2177319"/>
              <a:ext cx="664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Remove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96" name="任意多边形: 形状 95"/>
          <p:cNvSpPr/>
          <p:nvPr/>
        </p:nvSpPr>
        <p:spPr>
          <a:xfrm>
            <a:off x="8678545" y="4871085"/>
            <a:ext cx="894080" cy="574040"/>
          </a:xfrm>
          <a:custGeom>
            <a:avLst/>
            <a:gdLst>
              <a:gd name="connsiteX0" fmla="*/ 0 w 847725"/>
              <a:gd name="connsiteY0" fmla="*/ 0 h 552450"/>
              <a:gd name="connsiteX1" fmla="*/ 666750 w 847725"/>
              <a:gd name="connsiteY1" fmla="*/ 171450 h 552450"/>
              <a:gd name="connsiteX2" fmla="*/ 847725 w 847725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25" h="552450">
                <a:moveTo>
                  <a:pt x="0" y="0"/>
                </a:moveTo>
                <a:cubicBezTo>
                  <a:pt x="262731" y="39687"/>
                  <a:pt x="525463" y="79375"/>
                  <a:pt x="666750" y="171450"/>
                </a:cubicBezTo>
                <a:cubicBezTo>
                  <a:pt x="808037" y="263525"/>
                  <a:pt x="827881" y="407987"/>
                  <a:pt x="847725" y="552450"/>
                </a:cubicBezTo>
              </a:path>
            </a:pathLst>
          </a:cu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82330" y="5577205"/>
            <a:ext cx="217932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rgbClr val="FFC000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 Mitigation</a:t>
            </a:r>
            <a:endParaRPr lang="zh-CN" altLang="en-US" sz="1600" b="1" dirty="0">
              <a:solidFill>
                <a:srgbClr val="FFC000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5196280" y="4217058"/>
            <a:ext cx="809030" cy="1079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</a:t>
            </a:r>
            <a:r>
              <a:rPr lang="en-US" altLang="zh-CN" dirty="0" err="1"/>
              <a:t>Impl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2138679" y="3705860"/>
            <a:ext cx="2793844" cy="104584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5170" y="3982739"/>
            <a:ext cx="288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Ecosystem Dependency Resolution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63590" y="4458335"/>
            <a:ext cx="1596390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 Graph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715521" y="2459941"/>
            <a:ext cx="3047478" cy="955566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41673" y="2781847"/>
            <a:ext cx="291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rgbClr val="FFC000"/>
                </a:solidFill>
              </a:rPr>
              <a:t>RUF Configuration Extraction 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944362" y="2864485"/>
            <a:ext cx="1017268" cy="50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6263005" y="3754755"/>
            <a:ext cx="736600" cy="698500"/>
            <a:chOff x="4986383" y="1467227"/>
            <a:chExt cx="1465936" cy="1411971"/>
          </a:xfrm>
          <a:solidFill>
            <a:schemeClr val="bg1">
              <a:lumMod val="65000"/>
            </a:schemeClr>
          </a:solidFill>
        </p:grpSpPr>
        <p:cxnSp>
          <p:nvCxnSpPr>
            <p:cNvPr id="26" name="直接连接符 2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grpFill/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grpFill/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30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grpFill/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grpFill/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grpFill/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grpFill/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grpFill/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箭头连接符 40"/>
          <p:cNvCxnSpPr/>
          <p:nvPr/>
        </p:nvCxnSpPr>
        <p:spPr>
          <a:xfrm flipV="1">
            <a:off x="7343775" y="4319270"/>
            <a:ext cx="622935" cy="444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iles_221449"/>
          <p:cNvSpPr/>
          <p:nvPr/>
        </p:nvSpPr>
        <p:spPr>
          <a:xfrm>
            <a:off x="1950963" y="1227983"/>
            <a:ext cx="306070" cy="36131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3" name="files_221449"/>
          <p:cNvSpPr/>
          <p:nvPr/>
        </p:nvSpPr>
        <p:spPr>
          <a:xfrm>
            <a:off x="1950963" y="1925848"/>
            <a:ext cx="306070" cy="36131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85028" y="1558183"/>
            <a:ext cx="1734185" cy="479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Rust Compiler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(All Release Versions)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64273" y="1583583"/>
            <a:ext cx="671830" cy="2876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……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529604" y="1783734"/>
            <a:ext cx="99392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3730353" y="1352952"/>
            <a:ext cx="3008685" cy="83169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240667" y="1614912"/>
            <a:ext cx="211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Extraction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889361" y="1794539"/>
            <a:ext cx="1059326" cy="524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ig-database_76117"/>
          <p:cNvSpPr/>
          <p:nvPr/>
        </p:nvSpPr>
        <p:spPr>
          <a:xfrm>
            <a:off x="8366760" y="2465070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0825" y="3031490"/>
            <a:ext cx="153352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8625840" y="3319145"/>
            <a:ext cx="0" cy="3473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8235950" y="3746500"/>
            <a:ext cx="736600" cy="698500"/>
            <a:chOff x="4986383" y="1467227"/>
            <a:chExt cx="1465936" cy="1411971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124190" y="4514215"/>
            <a:ext cx="1060450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103870" y="1283335"/>
            <a:ext cx="103314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8633460" y="2087245"/>
            <a:ext cx="0" cy="3473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310370" y="1861820"/>
            <a:ext cx="61214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031095" y="1570990"/>
            <a:ext cx="1616075" cy="63754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RQ1. RUF Lifetime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9310370" y="2869565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0031095" y="2578735"/>
            <a:ext cx="161607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RQ2. RUF Usage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9304655" y="3925570"/>
            <a:ext cx="61214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22840" y="3614420"/>
            <a:ext cx="1616710" cy="63754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062210" y="4354195"/>
            <a:ext cx="1553845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Ecosystem-scale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Study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9779000" y="1373505"/>
            <a:ext cx="2078355" cy="3488690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big-database_76117"/>
          <p:cNvSpPr/>
          <p:nvPr/>
        </p:nvSpPr>
        <p:spPr>
          <a:xfrm>
            <a:off x="443865" y="3839210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67640" y="4405630"/>
            <a:ext cx="109410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4" name="big-database_76117"/>
          <p:cNvSpPr/>
          <p:nvPr/>
        </p:nvSpPr>
        <p:spPr>
          <a:xfrm>
            <a:off x="1367548" y="2559231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52120" y="3162817"/>
            <a:ext cx="1137920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Source Code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2297489" y="2956624"/>
            <a:ext cx="112561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1166946" y="4169363"/>
            <a:ext cx="809559" cy="195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7938770" y="1523365"/>
            <a:ext cx="1398270" cy="546735"/>
            <a:chOff x="7796009" y="1940018"/>
            <a:chExt cx="1325957" cy="526448"/>
          </a:xfrm>
        </p:grpSpPr>
        <p:sp>
          <p:nvSpPr>
            <p:cNvPr id="89" name="文本框 88"/>
            <p:cNvSpPr txBox="1"/>
            <p:nvPr/>
          </p:nvSpPr>
          <p:spPr>
            <a:xfrm>
              <a:off x="7796009" y="2235634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Active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8192899" y="2136774"/>
              <a:ext cx="221728" cy="140686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272975" y="1940018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Stable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2" name="任意多边形: 形状 91"/>
            <p:cNvSpPr/>
            <p:nvPr/>
          </p:nvSpPr>
          <p:spPr>
            <a:xfrm rot="19627590" flipV="1">
              <a:off x="8312821" y="2278987"/>
              <a:ext cx="217283" cy="143565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457650" y="2177319"/>
              <a:ext cx="664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Remove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96" name="任意多边形: 形状 95"/>
          <p:cNvSpPr/>
          <p:nvPr/>
        </p:nvSpPr>
        <p:spPr>
          <a:xfrm>
            <a:off x="8678545" y="4871085"/>
            <a:ext cx="894080" cy="574040"/>
          </a:xfrm>
          <a:custGeom>
            <a:avLst/>
            <a:gdLst>
              <a:gd name="connsiteX0" fmla="*/ 0 w 847725"/>
              <a:gd name="connsiteY0" fmla="*/ 0 h 552450"/>
              <a:gd name="connsiteX1" fmla="*/ 666750 w 847725"/>
              <a:gd name="connsiteY1" fmla="*/ 171450 h 552450"/>
              <a:gd name="connsiteX2" fmla="*/ 847725 w 847725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25" h="552450">
                <a:moveTo>
                  <a:pt x="0" y="0"/>
                </a:moveTo>
                <a:cubicBezTo>
                  <a:pt x="262731" y="39687"/>
                  <a:pt x="525463" y="79375"/>
                  <a:pt x="666750" y="171450"/>
                </a:cubicBezTo>
                <a:cubicBezTo>
                  <a:pt x="808037" y="263525"/>
                  <a:pt x="827881" y="407987"/>
                  <a:pt x="847725" y="552450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82330" y="5577205"/>
            <a:ext cx="217932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 Mitigation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5196280" y="4217058"/>
            <a:ext cx="809030" cy="1079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25152" y="3706150"/>
            <a:ext cx="4029769" cy="104590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82330" y="3706150"/>
            <a:ext cx="288281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Ecosystem Dependency 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3060" y="3999653"/>
            <a:ext cx="1773362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Virtual Environment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84003" y="3999654"/>
            <a:ext cx="1430746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63834" y="4458325"/>
            <a:ext cx="1596267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 Graph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6747" y="2550171"/>
            <a:ext cx="1782348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Minimal Configuration Extraction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80570" y="2550171"/>
            <a:ext cx="1407836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Compilation Data-flow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Interception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525152" y="2449424"/>
            <a:ext cx="6082857" cy="1087409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83384" y="3218294"/>
            <a:ext cx="2615699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3446422" y="4318484"/>
            <a:ext cx="43758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30345" y="4343020"/>
            <a:ext cx="68696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3"/>
            <a:endCxn id="16" idx="1"/>
          </p:cNvCxnSpPr>
          <p:nvPr/>
        </p:nvCxnSpPr>
        <p:spPr>
          <a:xfrm>
            <a:off x="3429095" y="2869003"/>
            <a:ext cx="35147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23" idx="1"/>
          </p:cNvCxnSpPr>
          <p:nvPr/>
        </p:nvCxnSpPr>
        <p:spPr>
          <a:xfrm>
            <a:off x="5188406" y="2869003"/>
            <a:ext cx="335612" cy="4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524018" y="2550577"/>
            <a:ext cx="1870552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Semantic Identification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of 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24" name="直接箭头连接符 23"/>
          <p:cNvCxnSpPr>
            <a:stCxn id="23" idx="3"/>
          </p:cNvCxnSpPr>
          <p:nvPr/>
        </p:nvCxnSpPr>
        <p:spPr>
          <a:xfrm>
            <a:off x="7394569" y="2869408"/>
            <a:ext cx="56690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6263056" y="3754490"/>
            <a:ext cx="736552" cy="698598"/>
            <a:chOff x="4986383" y="1467227"/>
            <a:chExt cx="1465936" cy="1411971"/>
          </a:xfrm>
          <a:solidFill>
            <a:schemeClr val="bg1"/>
          </a:solidFill>
        </p:grpSpPr>
        <p:cxnSp>
          <p:nvCxnSpPr>
            <p:cNvPr id="26" name="直接连接符 2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30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箭头连接符 40"/>
          <p:cNvCxnSpPr/>
          <p:nvPr/>
        </p:nvCxnSpPr>
        <p:spPr>
          <a:xfrm flipV="1">
            <a:off x="7343699" y="4319436"/>
            <a:ext cx="623209" cy="42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iles_221449"/>
          <p:cNvSpPr/>
          <p:nvPr/>
        </p:nvSpPr>
        <p:spPr>
          <a:xfrm>
            <a:off x="1925092" y="1281407"/>
            <a:ext cx="306163" cy="361560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3" name="files_221449"/>
          <p:cNvSpPr/>
          <p:nvPr/>
        </p:nvSpPr>
        <p:spPr>
          <a:xfrm>
            <a:off x="1925092" y="1978980"/>
            <a:ext cx="306163" cy="361560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9664" y="1611343"/>
            <a:ext cx="1734470" cy="47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Rust Compiler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(All Release Versions)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38884" y="1636819"/>
            <a:ext cx="671632" cy="2876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……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366815" y="1780655"/>
            <a:ext cx="440944" cy="317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2806142" y="1277656"/>
            <a:ext cx="4592638" cy="1012352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904219" y="1337348"/>
            <a:ext cx="2423889" cy="3722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Parsing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06775" y="1780655"/>
            <a:ext cx="2423889" cy="4155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Abnormal RUF Status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Transition Detection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344196" y="1630368"/>
            <a:ext cx="2115281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7387597" y="1817259"/>
            <a:ext cx="55115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!!big-database_76117"/>
          <p:cNvSpPr/>
          <p:nvPr/>
        </p:nvSpPr>
        <p:spPr>
          <a:xfrm>
            <a:off x="8366979" y="2465207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1030" y="3031561"/>
            <a:ext cx="1533714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8625613" y="3319234"/>
            <a:ext cx="0" cy="3471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8235834" y="3746466"/>
            <a:ext cx="736552" cy="698598"/>
            <a:chOff x="4986383" y="1467227"/>
            <a:chExt cx="1465936" cy="1411971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124147" y="4514428"/>
            <a:ext cx="106034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103813" y="1283273"/>
            <a:ext cx="1033296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8633696" y="2087118"/>
            <a:ext cx="0" cy="34748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310596" y="1861626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031141" y="1570956"/>
            <a:ext cx="1616050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RQ1. RUF Lifetime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9310596" y="2869408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0031141" y="2579003"/>
            <a:ext cx="1616050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RQ2. RUF Usage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9304948" y="3925887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22983" y="3614504"/>
            <a:ext cx="1616781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062165" y="4354070"/>
            <a:ext cx="1554002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Ecosystem-scale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Study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9778715" y="1373386"/>
            <a:ext cx="2078385" cy="3488627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big-database_76117"/>
          <p:cNvSpPr/>
          <p:nvPr/>
        </p:nvSpPr>
        <p:spPr>
          <a:xfrm>
            <a:off x="444118" y="3839071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67943" y="4405425"/>
            <a:ext cx="1094157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4" name="big-database_76117"/>
          <p:cNvSpPr/>
          <p:nvPr/>
        </p:nvSpPr>
        <p:spPr>
          <a:xfrm>
            <a:off x="461976" y="2581034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74429" y="3135049"/>
            <a:ext cx="1138113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Source Code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42942" y="2881720"/>
            <a:ext cx="464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1035471" y="4176409"/>
            <a:ext cx="463860" cy="129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7938754" y="1523478"/>
            <a:ext cx="1398416" cy="546734"/>
            <a:chOff x="7796009" y="1940018"/>
            <a:chExt cx="1325957" cy="526448"/>
          </a:xfrm>
        </p:grpSpPr>
        <p:sp>
          <p:nvSpPr>
            <p:cNvPr id="89" name="文本框 88"/>
            <p:cNvSpPr txBox="1"/>
            <p:nvPr/>
          </p:nvSpPr>
          <p:spPr>
            <a:xfrm>
              <a:off x="7796009" y="2235634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Active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8192899" y="2136774"/>
              <a:ext cx="221728" cy="140686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272975" y="1940018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Stable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2" name="任意多边形: 形状 91"/>
            <p:cNvSpPr/>
            <p:nvPr/>
          </p:nvSpPr>
          <p:spPr>
            <a:xfrm rot="19627590" flipV="1">
              <a:off x="8312821" y="2278987"/>
              <a:ext cx="217283" cy="143565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457650" y="2177319"/>
              <a:ext cx="664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Remove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96" name="!!任意多边形: 形状 95"/>
          <p:cNvSpPr/>
          <p:nvPr/>
        </p:nvSpPr>
        <p:spPr>
          <a:xfrm>
            <a:off x="8678509" y="4870832"/>
            <a:ext cx="894050" cy="573738"/>
          </a:xfrm>
          <a:custGeom>
            <a:avLst/>
            <a:gdLst>
              <a:gd name="connsiteX0" fmla="*/ 0 w 847725"/>
              <a:gd name="connsiteY0" fmla="*/ 0 h 552450"/>
              <a:gd name="connsiteX1" fmla="*/ 666750 w 847725"/>
              <a:gd name="connsiteY1" fmla="*/ 171450 h 552450"/>
              <a:gd name="connsiteX2" fmla="*/ 847725 w 847725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25" h="552450">
                <a:moveTo>
                  <a:pt x="0" y="0"/>
                </a:moveTo>
                <a:cubicBezTo>
                  <a:pt x="262731" y="39687"/>
                  <a:pt x="525463" y="79375"/>
                  <a:pt x="666750" y="171450"/>
                </a:cubicBezTo>
                <a:cubicBezTo>
                  <a:pt x="808037" y="263525"/>
                  <a:pt x="827881" y="407987"/>
                  <a:pt x="847725" y="552450"/>
                </a:cubicBezTo>
              </a:path>
            </a:pathLst>
          </a:cu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82232" y="5577445"/>
            <a:ext cx="2179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 Mitigation</a:t>
            </a:r>
            <a:endParaRPr lang="zh-CN" altLang="en-US" sz="1600" b="1" dirty="0">
              <a:solidFill>
                <a:prstClr val="white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25152" y="3706150"/>
            <a:ext cx="4029769" cy="104590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82330" y="3706150"/>
            <a:ext cx="2882815" cy="2876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Ecosystem Dependency 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3060" y="3999653"/>
            <a:ext cx="1773362" cy="63766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Virtual Environment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84003" y="3999654"/>
            <a:ext cx="1430746" cy="63766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63834" y="4458325"/>
            <a:ext cx="1596267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 Graph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6747" y="2550171"/>
            <a:ext cx="1782348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Minimal Configuration Extraction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80570" y="2550171"/>
            <a:ext cx="1407836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Compilation Data-flow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Interception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525152" y="2449424"/>
            <a:ext cx="6082857" cy="1087409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83384" y="3218294"/>
            <a:ext cx="2615699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3446422" y="4318484"/>
            <a:ext cx="437581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30345" y="4343020"/>
            <a:ext cx="68696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3"/>
            <a:endCxn id="16" idx="1"/>
          </p:cNvCxnSpPr>
          <p:nvPr/>
        </p:nvCxnSpPr>
        <p:spPr>
          <a:xfrm>
            <a:off x="3429095" y="2869003"/>
            <a:ext cx="35147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23" idx="1"/>
          </p:cNvCxnSpPr>
          <p:nvPr/>
        </p:nvCxnSpPr>
        <p:spPr>
          <a:xfrm>
            <a:off x="5188406" y="2869003"/>
            <a:ext cx="335612" cy="4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524018" y="2550577"/>
            <a:ext cx="1870552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Semantic Identification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of 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24" name="直接箭头连接符 23"/>
          <p:cNvCxnSpPr>
            <a:stCxn id="23" idx="3"/>
          </p:cNvCxnSpPr>
          <p:nvPr/>
        </p:nvCxnSpPr>
        <p:spPr>
          <a:xfrm>
            <a:off x="7394569" y="2869408"/>
            <a:ext cx="56690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6263056" y="3754490"/>
            <a:ext cx="736552" cy="698598"/>
            <a:chOff x="4986383" y="1467227"/>
            <a:chExt cx="1465936" cy="1411971"/>
          </a:xfrm>
          <a:solidFill>
            <a:schemeClr val="bg1"/>
          </a:solidFill>
        </p:grpSpPr>
        <p:cxnSp>
          <p:nvCxnSpPr>
            <p:cNvPr id="26" name="直接连接符 2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grpFill/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grpFill/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30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grpFill/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grpFill/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grpFill/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grpFill/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grpFill/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箭头连接符 40"/>
          <p:cNvCxnSpPr/>
          <p:nvPr/>
        </p:nvCxnSpPr>
        <p:spPr>
          <a:xfrm flipV="1">
            <a:off x="7343699" y="4319436"/>
            <a:ext cx="623209" cy="420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iles_221449"/>
          <p:cNvSpPr/>
          <p:nvPr/>
        </p:nvSpPr>
        <p:spPr>
          <a:xfrm>
            <a:off x="1925092" y="1281407"/>
            <a:ext cx="306163" cy="361560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3" name="files_221449"/>
          <p:cNvSpPr/>
          <p:nvPr/>
        </p:nvSpPr>
        <p:spPr>
          <a:xfrm>
            <a:off x="1925092" y="1978980"/>
            <a:ext cx="306163" cy="361560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9664" y="1611343"/>
            <a:ext cx="1734470" cy="47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Rust Compiler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(All Release Versions)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38884" y="1636819"/>
            <a:ext cx="671632" cy="2876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……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366815" y="1780655"/>
            <a:ext cx="440944" cy="317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2806142" y="1277656"/>
            <a:ext cx="4592638" cy="1012352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904219" y="1337348"/>
            <a:ext cx="2423889" cy="37226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Parsing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06775" y="1780655"/>
            <a:ext cx="2423889" cy="41556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Abnormal RUF Status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Transition Detection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344196" y="1630368"/>
            <a:ext cx="2115281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7387597" y="1817259"/>
            <a:ext cx="55115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ig-database_76117"/>
          <p:cNvSpPr/>
          <p:nvPr/>
        </p:nvSpPr>
        <p:spPr>
          <a:xfrm>
            <a:off x="8366979" y="2465207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1030" y="3031561"/>
            <a:ext cx="1533714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8625613" y="3319234"/>
            <a:ext cx="0" cy="3471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8124147" y="4514428"/>
            <a:ext cx="106034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103813" y="1283273"/>
            <a:ext cx="1033296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8633696" y="2087118"/>
            <a:ext cx="0" cy="34748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310596" y="1861626"/>
            <a:ext cx="61234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031141" y="1570956"/>
            <a:ext cx="1616050" cy="63766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RQ1. RUF Lifetime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9310596" y="2869408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0031141" y="2579003"/>
            <a:ext cx="1616050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RQ2. RUF Usage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9304948" y="3925887"/>
            <a:ext cx="61234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22983" y="3614504"/>
            <a:ext cx="1616781" cy="63766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062165" y="4354070"/>
            <a:ext cx="1554002" cy="4794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Ecosystem-scale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Study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9778715" y="1373386"/>
            <a:ext cx="2078385" cy="3488627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big-database_76117"/>
          <p:cNvSpPr/>
          <p:nvPr/>
        </p:nvSpPr>
        <p:spPr>
          <a:xfrm>
            <a:off x="444118" y="3839071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67943" y="4405425"/>
            <a:ext cx="1094157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4" name="big-database_76117"/>
          <p:cNvSpPr/>
          <p:nvPr/>
        </p:nvSpPr>
        <p:spPr>
          <a:xfrm>
            <a:off x="461976" y="2581034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74429" y="3135049"/>
            <a:ext cx="1138113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Source Code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42942" y="2881720"/>
            <a:ext cx="464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1035471" y="4176409"/>
            <a:ext cx="463860" cy="129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7938754" y="1523478"/>
            <a:ext cx="1398416" cy="546734"/>
            <a:chOff x="7796009" y="1940018"/>
            <a:chExt cx="1325957" cy="526448"/>
          </a:xfrm>
        </p:grpSpPr>
        <p:sp>
          <p:nvSpPr>
            <p:cNvPr id="89" name="文本框 88"/>
            <p:cNvSpPr txBox="1"/>
            <p:nvPr/>
          </p:nvSpPr>
          <p:spPr>
            <a:xfrm>
              <a:off x="7796009" y="2235634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Active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8192899" y="2136774"/>
              <a:ext cx="221728" cy="140686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272975" y="1940018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Stable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2" name="任意多边形: 形状 91"/>
            <p:cNvSpPr/>
            <p:nvPr/>
          </p:nvSpPr>
          <p:spPr>
            <a:xfrm rot="19627590" flipV="1">
              <a:off x="8312821" y="2278987"/>
              <a:ext cx="217283" cy="143565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457650" y="2177319"/>
              <a:ext cx="664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Remove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96" name="任意多边形: 形状 95"/>
          <p:cNvSpPr/>
          <p:nvPr/>
        </p:nvSpPr>
        <p:spPr>
          <a:xfrm>
            <a:off x="8678509" y="4870832"/>
            <a:ext cx="894050" cy="573738"/>
          </a:xfrm>
          <a:custGeom>
            <a:avLst/>
            <a:gdLst>
              <a:gd name="connsiteX0" fmla="*/ 0 w 847725"/>
              <a:gd name="connsiteY0" fmla="*/ 0 h 552450"/>
              <a:gd name="connsiteX1" fmla="*/ 666750 w 847725"/>
              <a:gd name="connsiteY1" fmla="*/ 171450 h 552450"/>
              <a:gd name="connsiteX2" fmla="*/ 847725 w 847725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25" h="552450">
                <a:moveTo>
                  <a:pt x="0" y="0"/>
                </a:moveTo>
                <a:cubicBezTo>
                  <a:pt x="262731" y="39687"/>
                  <a:pt x="525463" y="79375"/>
                  <a:pt x="666750" y="171450"/>
                </a:cubicBezTo>
                <a:cubicBezTo>
                  <a:pt x="808037" y="263525"/>
                  <a:pt x="827881" y="407987"/>
                  <a:pt x="847725" y="552450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82232" y="5577445"/>
            <a:ext cx="2179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 Mitigation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8235834" y="3746466"/>
            <a:ext cx="736552" cy="698598"/>
            <a:chOff x="4986383" y="1467227"/>
            <a:chExt cx="1465936" cy="1411971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endCxn id="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椭圆 105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transition advClick="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</a:t>
            </a:r>
            <a:r>
              <a:rPr lang="en-US" altLang="zh-CN" dirty="0" err="1"/>
              <a:t>Impl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7083" y="1373369"/>
            <a:ext cx="1782348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Minimal Configuration Extraction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80906" y="1373369"/>
            <a:ext cx="1407836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Compilation Data-flow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Interception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525488" y="1272622"/>
            <a:ext cx="6082857" cy="1087409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83720" y="2041492"/>
            <a:ext cx="2615699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21" name="直接箭头连接符 20"/>
          <p:cNvCxnSpPr>
            <a:stCxn id="15" idx="3"/>
            <a:endCxn id="16" idx="1"/>
          </p:cNvCxnSpPr>
          <p:nvPr/>
        </p:nvCxnSpPr>
        <p:spPr>
          <a:xfrm>
            <a:off x="3429431" y="1692201"/>
            <a:ext cx="35147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23" idx="1"/>
          </p:cNvCxnSpPr>
          <p:nvPr/>
        </p:nvCxnSpPr>
        <p:spPr>
          <a:xfrm>
            <a:off x="5188742" y="1692201"/>
            <a:ext cx="335612" cy="4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524354" y="1373775"/>
            <a:ext cx="1870552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Semantic Identification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of 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2" name="big-database_76117"/>
          <p:cNvSpPr/>
          <p:nvPr/>
        </p:nvSpPr>
        <p:spPr>
          <a:xfrm>
            <a:off x="8367315" y="1288405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1366" y="1854759"/>
            <a:ext cx="1533714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671930" y="1072346"/>
            <a:ext cx="1033296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9310932" y="1692606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0031477" y="1402201"/>
            <a:ext cx="1616050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RQ2. RUF Usage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4" name="big-database_76117"/>
          <p:cNvSpPr/>
          <p:nvPr/>
        </p:nvSpPr>
        <p:spPr>
          <a:xfrm>
            <a:off x="462312" y="1404232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74765" y="1958247"/>
            <a:ext cx="1138113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Source Code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43278" y="1704918"/>
            <a:ext cx="464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1941565" y="3588147"/>
            <a:ext cx="2941480" cy="120032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#![feature(box_syntax)] </a:t>
            </a:r>
            <a:endParaRPr lang="en-GB" sz="5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b="1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fn</a:t>
            </a:r>
            <a:r>
              <a:rPr lang="en-GB" b="1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main() { </a:t>
            </a:r>
            <a:endParaRPr lang="en-GB" sz="5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	let </a:t>
            </a:r>
            <a:r>
              <a:rPr lang="en-GB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x = </a:t>
            </a:r>
            <a:r>
              <a:rPr lang="en-GB" b="1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box </a:t>
            </a:r>
            <a:r>
              <a:rPr lang="en-GB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1; </a:t>
            </a:r>
            <a:endParaRPr lang="en-GB" sz="5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endParaRPr lang="en-GB" sz="5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814144" y="3695048"/>
            <a:ext cx="4980361" cy="120032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FFC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#![cfg_attr(compiler_flag, feature(</a:t>
            </a:r>
            <a:r>
              <a:rPr lang="en-GB" dirty="0" err="1">
                <a:solidFill>
                  <a:schemeClr val="bg1"/>
                </a:solidFill>
              </a:rPr>
              <a:t>ruf</a:t>
            </a:r>
            <a:r>
              <a:rPr lang="en-GB" dirty="0">
                <a:solidFill>
                  <a:schemeClr val="bg1"/>
                </a:solidFill>
              </a:rPr>
              <a:t>))] 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#![cfg_attr(target_os = "</a:t>
            </a:r>
            <a:r>
              <a:rPr lang="en-GB" dirty="0" err="1">
                <a:solidFill>
                  <a:schemeClr val="bg1"/>
                </a:solidFill>
              </a:rPr>
              <a:t>linux</a:t>
            </a:r>
            <a:r>
              <a:rPr lang="en-GB" dirty="0">
                <a:solidFill>
                  <a:schemeClr val="bg1"/>
                </a:solidFill>
              </a:rPr>
              <a:t>",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feature(</a:t>
            </a:r>
            <a:r>
              <a:rPr lang="en-GB" dirty="0" err="1">
                <a:solidFill>
                  <a:schemeClr val="bg1"/>
                </a:solidFill>
              </a:rPr>
              <a:t>llvm_asm</a:t>
            </a:r>
            <a:r>
              <a:rPr lang="en-GB" dirty="0">
                <a:solidFill>
                  <a:schemeClr val="bg1"/>
                </a:solidFill>
              </a:rPr>
              <a:t>))] 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#![cfg_attr(feature = "pf", feature(</a:t>
            </a:r>
            <a:r>
              <a:rPr lang="en-GB" dirty="0" err="1">
                <a:solidFill>
                  <a:schemeClr val="bg1"/>
                </a:solidFill>
              </a:rPr>
              <a:t>box_syntax</a:t>
            </a:r>
            <a:r>
              <a:rPr lang="en-GB" dirty="0">
                <a:solidFill>
                  <a:schemeClr val="bg1"/>
                </a:solidFill>
              </a:rPr>
              <a:t>))]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177400" y="5030035"/>
            <a:ext cx="434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RUF Usage Example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87625" y="5030035"/>
            <a:ext cx="434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RUF Configuration Example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6953315" y="3652804"/>
            <a:ext cx="1500095" cy="43545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8389165" y="3659067"/>
            <a:ext cx="1500095" cy="43545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946666" y="3160280"/>
            <a:ext cx="400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Configuration Predicates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8497572" y="3196261"/>
            <a:ext cx="223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RUF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9486648" y="2086907"/>
            <a:ext cx="1033296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09" name="任意多边形: 形状 108"/>
          <p:cNvSpPr/>
          <p:nvPr/>
        </p:nvSpPr>
        <p:spPr>
          <a:xfrm>
            <a:off x="7041505" y="2851316"/>
            <a:ext cx="445775" cy="313007"/>
          </a:xfrm>
          <a:custGeom>
            <a:avLst/>
            <a:gdLst>
              <a:gd name="connsiteX0" fmla="*/ 0 w 441214"/>
              <a:gd name="connsiteY0" fmla="*/ 377270 h 377270"/>
              <a:gd name="connsiteX1" fmla="*/ 31972 w 441214"/>
              <a:gd name="connsiteY1" fmla="*/ 313326 h 377270"/>
              <a:gd name="connsiteX2" fmla="*/ 147071 w 441214"/>
              <a:gd name="connsiteY2" fmla="*/ 108705 h 377270"/>
              <a:gd name="connsiteX3" fmla="*/ 441214 w 441214"/>
              <a:gd name="connsiteY3" fmla="*/ 0 h 3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14" h="377270">
                <a:moveTo>
                  <a:pt x="0" y="377270"/>
                </a:moveTo>
                <a:cubicBezTo>
                  <a:pt x="3730" y="367678"/>
                  <a:pt x="7460" y="358087"/>
                  <a:pt x="31972" y="313326"/>
                </a:cubicBezTo>
                <a:cubicBezTo>
                  <a:pt x="56484" y="268565"/>
                  <a:pt x="78864" y="160926"/>
                  <a:pt x="147071" y="108705"/>
                </a:cubicBezTo>
                <a:cubicBezTo>
                  <a:pt x="215278" y="56484"/>
                  <a:pt x="328246" y="28242"/>
                  <a:pt x="441214" y="0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412805" y="2672207"/>
            <a:ext cx="221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Can be Complex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930900" y="5957871"/>
            <a:ext cx="858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Can we just compile the package and get RUF usage?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4" name="直接箭头连接符 53"/>
          <p:cNvCxnSpPr/>
          <p:nvPr>
            <p:custDataLst>
              <p:tags r:id="rId1"/>
            </p:custDataLst>
          </p:nvPr>
        </p:nvCxnSpPr>
        <p:spPr>
          <a:xfrm>
            <a:off x="9138693" y="1794599"/>
            <a:ext cx="577215" cy="1924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3" idx="3"/>
          </p:cNvCxnSpPr>
          <p:nvPr/>
        </p:nvCxnSpPr>
        <p:spPr>
          <a:xfrm flipV="1">
            <a:off x="7394906" y="1692201"/>
            <a:ext cx="580694" cy="4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9138693" y="1360019"/>
            <a:ext cx="577215" cy="1925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231120" y="689057"/>
            <a:ext cx="5026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Ecosystem Dependency Resolution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/>
      <p:bldP spid="104" grpId="0"/>
      <p:bldP spid="109" grpId="0" animBg="1"/>
      <p:bldP spid="110" grpId="0"/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Quick Note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449342"/>
            <a:ext cx="10515600" cy="4870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altLang="zh-CN" dirty="0"/>
              <a:t>While people study Rust unstable codes and bugs, we decide to look at the compiler itself and the Rust ecosystem.</a:t>
            </a:r>
            <a:endParaRPr lang="en-GB" altLang="zh-CN" dirty="0"/>
          </a:p>
          <a:p>
            <a:pPr>
              <a:lnSpc>
                <a:spcPct val="100000"/>
              </a:lnSpc>
            </a:pPr>
            <a:r>
              <a:rPr lang="en-GB" altLang="zh-CN" dirty="0"/>
              <a:t>At most 44% of package versions in Rust ecosystem are affected by compiler unstable features, causing compiling failures for at most 12% of package versions.</a:t>
            </a:r>
            <a:endParaRPr lang="en-GB" altLang="zh-CN" dirty="0"/>
          </a:p>
          <a:p>
            <a:pPr>
              <a:lnSpc>
                <a:spcPct val="100000"/>
              </a:lnSpc>
            </a:pPr>
            <a:r>
              <a:rPr lang="en-GB" altLang="zh-CN" dirty="0"/>
              <a:t>We can recover up to 90% of the failure.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</a:t>
            </a:r>
            <a:r>
              <a:rPr lang="en-US" altLang="zh-CN" dirty="0" err="1"/>
              <a:t>Impl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7083" y="1373369"/>
            <a:ext cx="1782348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Minimal Configuration Extraction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80906" y="1373369"/>
            <a:ext cx="1407836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Compilation Data-flow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Interception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525488" y="1272622"/>
            <a:ext cx="6082857" cy="1087409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83720" y="2041492"/>
            <a:ext cx="2615699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21" name="直接箭头连接符 20"/>
          <p:cNvCxnSpPr>
            <a:stCxn id="15" idx="3"/>
            <a:endCxn id="16" idx="1"/>
          </p:cNvCxnSpPr>
          <p:nvPr/>
        </p:nvCxnSpPr>
        <p:spPr>
          <a:xfrm>
            <a:off x="3429431" y="1692201"/>
            <a:ext cx="35147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23" idx="1"/>
          </p:cNvCxnSpPr>
          <p:nvPr/>
        </p:nvCxnSpPr>
        <p:spPr>
          <a:xfrm>
            <a:off x="5188742" y="1692201"/>
            <a:ext cx="335612" cy="4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524354" y="1373775"/>
            <a:ext cx="1870552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Semantic Identification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of 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24" name="直接箭头连接符 23"/>
          <p:cNvCxnSpPr>
            <a:stCxn id="23" idx="3"/>
          </p:cNvCxnSpPr>
          <p:nvPr/>
        </p:nvCxnSpPr>
        <p:spPr>
          <a:xfrm>
            <a:off x="7394905" y="1692606"/>
            <a:ext cx="56690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ig-database_76117"/>
          <p:cNvSpPr/>
          <p:nvPr/>
        </p:nvSpPr>
        <p:spPr>
          <a:xfrm>
            <a:off x="8367315" y="1288405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1366" y="1854759"/>
            <a:ext cx="1533714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671930" y="1072346"/>
            <a:ext cx="1033296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9310932" y="1692606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0031477" y="1402201"/>
            <a:ext cx="1616050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RQ2. RUF Usage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4" name="big-database_76117"/>
          <p:cNvSpPr/>
          <p:nvPr/>
        </p:nvSpPr>
        <p:spPr>
          <a:xfrm>
            <a:off x="462312" y="1404232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74765" y="1958247"/>
            <a:ext cx="1138113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Source Code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43278" y="1704918"/>
            <a:ext cx="464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9486648" y="2086907"/>
            <a:ext cx="1033296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566916" y="2374580"/>
            <a:ext cx="0" cy="715043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文本框 8"/>
          <p:cNvSpPr txBox="1"/>
          <p:nvPr/>
        </p:nvSpPr>
        <p:spPr>
          <a:xfrm>
            <a:off x="304158" y="3765705"/>
            <a:ext cx="55194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Why?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Complete compilation may fail.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It takes unbearable time.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We need to create user</a:t>
            </a:r>
            <a:r>
              <a:rPr lang="en-US" altLang="zh-CN" sz="200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-defined compilation configurations and environment.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96000" y="3592184"/>
            <a:ext cx="53697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How?</a:t>
            </a:r>
            <a:endParaRPr lang="en-US" altLang="zh-CN" sz="2000" dirty="0">
              <a:solidFill>
                <a:prstClr val="white"/>
              </a:solidFill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We exclude package configurations and source codes.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We intercept the data flow to  directly start parsing RUF configurations, by modifying the compiler.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cxnSp>
        <p:nvCxnSpPr>
          <p:cNvPr id="4" name="直接箭头连接符 3"/>
          <p:cNvCxnSpPr/>
          <p:nvPr>
            <p:custDataLst>
              <p:tags r:id="rId1"/>
            </p:custDataLst>
          </p:nvPr>
        </p:nvCxnSpPr>
        <p:spPr>
          <a:xfrm>
            <a:off x="9138693" y="1794599"/>
            <a:ext cx="577215" cy="1924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9138693" y="1360019"/>
            <a:ext cx="577215" cy="1925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93439" y="3104291"/>
            <a:ext cx="434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Minimal Compilation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31120" y="689057"/>
            <a:ext cx="5026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Ecosystem Dependency Resolution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</a:t>
            </a:r>
            <a:r>
              <a:rPr lang="en-US" altLang="zh-CN" dirty="0" err="1"/>
              <a:t>Impl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7083" y="1373369"/>
            <a:ext cx="1782348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Minimal Configuration Extraction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80906" y="1373369"/>
            <a:ext cx="1407836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Compilation Data-flow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Interception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525488" y="1272622"/>
            <a:ext cx="6082857" cy="1087409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83720" y="2041492"/>
            <a:ext cx="2615699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21" name="直接箭头连接符 20"/>
          <p:cNvCxnSpPr>
            <a:stCxn id="15" idx="3"/>
            <a:endCxn id="16" idx="1"/>
          </p:cNvCxnSpPr>
          <p:nvPr/>
        </p:nvCxnSpPr>
        <p:spPr>
          <a:xfrm>
            <a:off x="3429431" y="1692201"/>
            <a:ext cx="35147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23" idx="1"/>
          </p:cNvCxnSpPr>
          <p:nvPr/>
        </p:nvCxnSpPr>
        <p:spPr>
          <a:xfrm>
            <a:off x="5188742" y="1692201"/>
            <a:ext cx="335612" cy="4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524354" y="1373775"/>
            <a:ext cx="1870552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Semantic Identification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of 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24" name="直接箭头连接符 23"/>
          <p:cNvCxnSpPr>
            <a:stCxn id="23" idx="3"/>
          </p:cNvCxnSpPr>
          <p:nvPr/>
        </p:nvCxnSpPr>
        <p:spPr>
          <a:xfrm>
            <a:off x="7394905" y="1692606"/>
            <a:ext cx="56690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ig-database_76117"/>
          <p:cNvSpPr/>
          <p:nvPr/>
        </p:nvSpPr>
        <p:spPr>
          <a:xfrm>
            <a:off x="8367315" y="1288405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1366" y="1854759"/>
            <a:ext cx="1533714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671930" y="1072346"/>
            <a:ext cx="1033296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9310932" y="1692606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0031477" y="1402201"/>
            <a:ext cx="1616050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RQ2. RUF Usage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4" name="big-database_76117"/>
          <p:cNvSpPr/>
          <p:nvPr/>
        </p:nvSpPr>
        <p:spPr>
          <a:xfrm>
            <a:off x="462312" y="1404232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74765" y="1958247"/>
            <a:ext cx="1138113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Source Code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43278" y="1704918"/>
            <a:ext cx="464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9486648" y="2086907"/>
            <a:ext cx="1033296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41408" y="3205685"/>
            <a:ext cx="2607370" cy="40011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effectLst/>
                <a:latin typeface="Inconsolatazi4-Regular"/>
              </a:rPr>
              <a:t>ALL(ANY(A,B),C)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41408" y="4067032"/>
            <a:ext cx="2607370" cy="40011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effectLst/>
                <a:latin typeface="Inconsolatazi4-Regular"/>
              </a:rPr>
              <a:t>[AC, BC]</a:t>
            </a:r>
            <a:endParaRPr lang="en-GB" sz="5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71616" y="4719453"/>
                <a:ext cx="4346954" cy="590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r>
                      <a:rPr kumimoji="0" lang="en-GB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charset="-122"/>
                        <a:cs typeface="+mn-ea"/>
                        <a:sym typeface="+mn-lt"/>
                      </a:rPr>
                      <m:t>𝑣</m:t>
                    </m:r>
                    <m:groupChr>
                      <m:groupChrPr>
                        <m:chr m:val="→"/>
                        <m:vertJc m:val="bot"/>
                        <m:ctrlPr>
                          <a:rPr kumimoji="0" lang="en-GB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en-GB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𝐴</m:t>
                        </m:r>
                        <m:r>
                          <a:rPr kumimoji="0" lang="en-GB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</m:groupChr>
                    <m:r>
                      <a:rPr kumimoji="0" lang="en-GB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𝑅𝑈𝐹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charset="-122"/>
                    <a:cs typeface="+mn-ea"/>
                    <a:sym typeface="+mn-lt"/>
                  </a:rPr>
                  <a:t> or </a:t>
                </a:r>
                <a14:m>
                  <m:oMath xmlns:m="http://schemas.openxmlformats.org/officeDocument/2006/math">
                    <m:r>
                      <a:rPr lang="en-GB" altLang="zh-CN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+mn-ea"/>
                        <a:sym typeface="+mn-lt"/>
                      </a:rPr>
                      <m:t>𝑣</m:t>
                    </m:r>
                    <m:groupChr>
                      <m:groupChrPr>
                        <m:chr m:val="→"/>
                        <m:vertJc m:val="bot"/>
                        <m:ctrlPr>
                          <a:rPr lang="en-GB" altLang="zh-CN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GB" altLang="zh-CN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𝐵</m:t>
                        </m:r>
                        <m:r>
                          <a:rPr lang="en-GB" altLang="zh-CN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</m:groupChr>
                    <m:r>
                      <a:rPr lang="en-GB" altLang="zh-CN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𝑅𝑈𝐹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charset="-122"/>
                    <a:cs typeface="+mn-ea"/>
                    <a:sym typeface="+mn-lt"/>
                  </a:rPr>
                  <a:t> 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16" y="4719453"/>
                <a:ext cx="4346954" cy="590611"/>
              </a:xfrm>
              <a:prstGeom prst="rect">
                <a:avLst/>
              </a:prstGeom>
              <a:blipFill rotWithShape="1">
                <a:blip r:embed="rId1"/>
                <a:stretch>
                  <a:fillRect l="-3" t="-23" r="11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任意多边形: 形状 18"/>
          <p:cNvSpPr/>
          <p:nvPr/>
        </p:nvSpPr>
        <p:spPr>
          <a:xfrm flipV="1">
            <a:off x="1845244" y="5345341"/>
            <a:ext cx="445775" cy="313007"/>
          </a:xfrm>
          <a:custGeom>
            <a:avLst/>
            <a:gdLst>
              <a:gd name="connsiteX0" fmla="*/ 0 w 441214"/>
              <a:gd name="connsiteY0" fmla="*/ 377270 h 377270"/>
              <a:gd name="connsiteX1" fmla="*/ 31972 w 441214"/>
              <a:gd name="connsiteY1" fmla="*/ 313326 h 377270"/>
              <a:gd name="connsiteX2" fmla="*/ 147071 w 441214"/>
              <a:gd name="connsiteY2" fmla="*/ 108705 h 377270"/>
              <a:gd name="connsiteX3" fmla="*/ 441214 w 441214"/>
              <a:gd name="connsiteY3" fmla="*/ 0 h 3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14" h="377270">
                <a:moveTo>
                  <a:pt x="0" y="377270"/>
                </a:moveTo>
                <a:cubicBezTo>
                  <a:pt x="3730" y="367678"/>
                  <a:pt x="7460" y="358087"/>
                  <a:pt x="31972" y="313326"/>
                </a:cubicBezTo>
                <a:cubicBezTo>
                  <a:pt x="56484" y="268565"/>
                  <a:pt x="78864" y="160926"/>
                  <a:pt x="147071" y="108705"/>
                </a:cubicBezTo>
                <a:cubicBezTo>
                  <a:pt x="215278" y="56484"/>
                  <a:pt x="328246" y="28242"/>
                  <a:pt x="441214" y="0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59276" y="5788939"/>
            <a:ext cx="605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Version v enables RUF when A and C  are satisfied.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5127641" y="3458095"/>
          <a:ext cx="4277439" cy="162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813"/>
                <a:gridCol w="1425813"/>
                <a:gridCol w="1425813"/>
              </a:tblGrid>
              <a:tr h="40589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Version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Predicates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RUF</a:t>
                      </a:r>
                      <a:endParaRPr lang="en-GB" dirty="0"/>
                    </a:p>
                  </a:txBody>
                  <a:tcPr anchor="ctr"/>
                </a:tc>
              </a:tr>
              <a:tr h="40589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RUF1</a:t>
                      </a:r>
                      <a:endParaRPr lang="en-GB" dirty="0"/>
                    </a:p>
                  </a:txBody>
                  <a:tcPr anchor="ctr"/>
                </a:tc>
              </a:tr>
              <a:tr h="40589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RUF1</a:t>
                      </a:r>
                      <a:endParaRPr lang="en-GB" dirty="0"/>
                    </a:p>
                  </a:txBody>
                  <a:tcPr anchor="ctr"/>
                </a:tc>
              </a:tr>
              <a:tr h="40589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RUF2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6" name="直接箭头连接符 25"/>
          <p:cNvCxnSpPr>
            <a:stCxn id="8" idx="2"/>
            <a:endCxn id="11" idx="0"/>
          </p:cNvCxnSpPr>
          <p:nvPr/>
        </p:nvCxnSpPr>
        <p:spPr>
          <a:xfrm>
            <a:off x="2745093" y="3605795"/>
            <a:ext cx="0" cy="461237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>
            <a:stCxn id="11" idx="3"/>
            <a:endCxn id="25" idx="1"/>
          </p:cNvCxnSpPr>
          <p:nvPr/>
        </p:nvCxnSpPr>
        <p:spPr>
          <a:xfrm>
            <a:off x="4048778" y="4267087"/>
            <a:ext cx="1078863" cy="2806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任意多边形: 形状 34"/>
          <p:cNvSpPr/>
          <p:nvPr/>
        </p:nvSpPr>
        <p:spPr>
          <a:xfrm>
            <a:off x="7322279" y="3114192"/>
            <a:ext cx="445775" cy="313007"/>
          </a:xfrm>
          <a:custGeom>
            <a:avLst/>
            <a:gdLst>
              <a:gd name="connsiteX0" fmla="*/ 0 w 441214"/>
              <a:gd name="connsiteY0" fmla="*/ 377270 h 377270"/>
              <a:gd name="connsiteX1" fmla="*/ 31972 w 441214"/>
              <a:gd name="connsiteY1" fmla="*/ 313326 h 377270"/>
              <a:gd name="connsiteX2" fmla="*/ 147071 w 441214"/>
              <a:gd name="connsiteY2" fmla="*/ 108705 h 377270"/>
              <a:gd name="connsiteX3" fmla="*/ 441214 w 441214"/>
              <a:gd name="connsiteY3" fmla="*/ 0 h 3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14" h="377270">
                <a:moveTo>
                  <a:pt x="0" y="377270"/>
                </a:moveTo>
                <a:cubicBezTo>
                  <a:pt x="3730" y="367678"/>
                  <a:pt x="7460" y="358087"/>
                  <a:pt x="31972" y="313326"/>
                </a:cubicBezTo>
                <a:cubicBezTo>
                  <a:pt x="56484" y="268565"/>
                  <a:pt x="78864" y="160926"/>
                  <a:pt x="147071" y="108705"/>
                </a:cubicBezTo>
                <a:cubicBezTo>
                  <a:pt x="215278" y="56484"/>
                  <a:pt x="328246" y="28242"/>
                  <a:pt x="441214" y="0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809568" y="2893306"/>
            <a:ext cx="282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When are</a:t>
            </a:r>
            <a:r>
              <a:rPr kumimoji="0" lang="en-US" altLang="zh-CN" b="1" i="0" u="none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enabled?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>
            <p:custDataLst>
              <p:tags r:id="rId2"/>
            </p:custDataLst>
          </p:nvPr>
        </p:nvCxnSpPr>
        <p:spPr>
          <a:xfrm>
            <a:off x="9138693" y="1794599"/>
            <a:ext cx="577215" cy="1924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9138693" y="1360019"/>
            <a:ext cx="577215" cy="1925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71616" y="2574957"/>
            <a:ext cx="434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RUF Usage Processing Steps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31120" y="689057"/>
            <a:ext cx="5026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Ecosystem Dependency Resolution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9" grpId="0" animBg="1"/>
      <p:bldP spid="20" grpId="0"/>
      <p:bldP spid="35" grpId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</a:t>
            </a:r>
            <a:r>
              <a:rPr lang="en-US" altLang="zh-CN" dirty="0" err="1"/>
              <a:t>Impl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7083" y="1373369"/>
            <a:ext cx="1782348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Minimal Configuration Extraction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80906" y="1373369"/>
            <a:ext cx="1407836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Compilation Data-flow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Interception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525488" y="1272622"/>
            <a:ext cx="6082857" cy="1087409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83720" y="2041492"/>
            <a:ext cx="2615699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21" name="直接箭头连接符 20"/>
          <p:cNvCxnSpPr>
            <a:stCxn id="15" idx="3"/>
            <a:endCxn id="16" idx="1"/>
          </p:cNvCxnSpPr>
          <p:nvPr/>
        </p:nvCxnSpPr>
        <p:spPr>
          <a:xfrm>
            <a:off x="3429431" y="1692201"/>
            <a:ext cx="35147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23" idx="1"/>
          </p:cNvCxnSpPr>
          <p:nvPr/>
        </p:nvCxnSpPr>
        <p:spPr>
          <a:xfrm>
            <a:off x="5188742" y="1692201"/>
            <a:ext cx="335612" cy="4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524354" y="1373775"/>
            <a:ext cx="1870552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Semantic Identification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of RUF Configuration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24" name="直接箭头连接符 23"/>
          <p:cNvCxnSpPr>
            <a:stCxn id="23" idx="3"/>
          </p:cNvCxnSpPr>
          <p:nvPr/>
        </p:nvCxnSpPr>
        <p:spPr>
          <a:xfrm>
            <a:off x="7394905" y="1692606"/>
            <a:ext cx="56690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ig-database_76117"/>
          <p:cNvSpPr/>
          <p:nvPr/>
        </p:nvSpPr>
        <p:spPr>
          <a:xfrm>
            <a:off x="8367315" y="1288405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1366" y="1854759"/>
            <a:ext cx="1533714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671930" y="1072346"/>
            <a:ext cx="1033296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9310932" y="1692606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0031477" y="1402201"/>
            <a:ext cx="1616050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RQ2. RUF Usage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4" name="big-database_76117"/>
          <p:cNvSpPr/>
          <p:nvPr/>
        </p:nvSpPr>
        <p:spPr>
          <a:xfrm>
            <a:off x="462312" y="1404232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74765" y="1958247"/>
            <a:ext cx="1138113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Source Code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43278" y="1704918"/>
            <a:ext cx="464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9486648" y="2086907"/>
            <a:ext cx="1033296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421841" y="2011030"/>
            <a:ext cx="0" cy="715043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文本框 8"/>
          <p:cNvSpPr txBox="1"/>
          <p:nvPr/>
        </p:nvSpPr>
        <p:spPr>
          <a:xfrm>
            <a:off x="385471" y="3682362"/>
            <a:ext cx="55194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Why?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RUF Configurations are formatted as strings.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To determine whether the RUF are </a:t>
            </a:r>
            <a:r>
              <a:rPr lang="en-US" altLang="zh-CN" sz="2000" dirty="0">
                <a:solidFill>
                  <a:srgbClr val="FFC000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enabled or propagate</a:t>
            </a:r>
            <a:r>
              <a:rPr lang="en-US" altLang="zh-CN" sz="200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, we need to identify the semantics of RUF configurations.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3506582"/>
            <a:ext cx="5861031" cy="195367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>
            <p:custDataLst>
              <p:tags r:id="rId2"/>
            </p:custDataLst>
          </p:nvPr>
        </p:nvCxnSpPr>
        <p:spPr>
          <a:xfrm>
            <a:off x="9138693" y="1794599"/>
            <a:ext cx="577215" cy="1924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9138693" y="1360019"/>
            <a:ext cx="577215" cy="1925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732085" y="2781279"/>
            <a:ext cx="3282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An Extra Step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31120" y="689057"/>
            <a:ext cx="5026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Ecosystem Dependency Resolution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</a:t>
            </a:r>
            <a:r>
              <a:rPr lang="en-US" altLang="zh-CN" dirty="0" err="1"/>
              <a:t>Impl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7083" y="1373369"/>
            <a:ext cx="1782348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Minimal Configuration Extraction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80906" y="1373369"/>
            <a:ext cx="1407836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Compilation Data-flow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Interception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7" name="!!矩形: 圆角 16"/>
          <p:cNvSpPr/>
          <p:nvPr/>
        </p:nvSpPr>
        <p:spPr>
          <a:xfrm>
            <a:off x="1525488" y="1272622"/>
            <a:ext cx="6082857" cy="1087409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83720" y="2041492"/>
            <a:ext cx="2615699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21" name="直接箭头连接符 20"/>
          <p:cNvCxnSpPr>
            <a:stCxn id="15" idx="3"/>
            <a:endCxn id="16" idx="1"/>
          </p:cNvCxnSpPr>
          <p:nvPr/>
        </p:nvCxnSpPr>
        <p:spPr>
          <a:xfrm>
            <a:off x="3429431" y="1692201"/>
            <a:ext cx="35147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23" idx="1"/>
          </p:cNvCxnSpPr>
          <p:nvPr/>
        </p:nvCxnSpPr>
        <p:spPr>
          <a:xfrm>
            <a:off x="5188742" y="1692201"/>
            <a:ext cx="335612" cy="4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524354" y="1373775"/>
            <a:ext cx="1870552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Semantic Identification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of RUF Configuration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24" name="直接箭头连接符 23"/>
          <p:cNvCxnSpPr>
            <a:stCxn id="23" idx="3"/>
          </p:cNvCxnSpPr>
          <p:nvPr/>
        </p:nvCxnSpPr>
        <p:spPr>
          <a:xfrm>
            <a:off x="7394905" y="1692606"/>
            <a:ext cx="56690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ig-database_76117"/>
          <p:cNvSpPr/>
          <p:nvPr/>
        </p:nvSpPr>
        <p:spPr>
          <a:xfrm>
            <a:off x="8367315" y="1288405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1366" y="1854759"/>
            <a:ext cx="1533714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671930" y="1072346"/>
            <a:ext cx="1033296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6" name="!!直接箭头连接符 75"/>
          <p:cNvCxnSpPr/>
          <p:nvPr/>
        </p:nvCxnSpPr>
        <p:spPr>
          <a:xfrm>
            <a:off x="9310932" y="1692606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0031477" y="1402201"/>
            <a:ext cx="1616050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RQ2. RUF Usage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4" name="big-database_76117"/>
          <p:cNvSpPr/>
          <p:nvPr/>
        </p:nvSpPr>
        <p:spPr>
          <a:xfrm>
            <a:off x="462312" y="1404232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74765" y="1958247"/>
            <a:ext cx="1138113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Source Code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6" name="!!直接箭头连接符 85"/>
          <p:cNvCxnSpPr/>
          <p:nvPr/>
        </p:nvCxnSpPr>
        <p:spPr>
          <a:xfrm>
            <a:off x="1043278" y="1704918"/>
            <a:ext cx="464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9486648" y="2086907"/>
            <a:ext cx="1033296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421841" y="2011030"/>
            <a:ext cx="0" cy="715043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文本框 3"/>
          <p:cNvSpPr txBox="1"/>
          <p:nvPr/>
        </p:nvSpPr>
        <p:spPr>
          <a:xfrm>
            <a:off x="4732085" y="2781279"/>
            <a:ext cx="3282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An Extra Step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3506582"/>
            <a:ext cx="5861031" cy="195367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-70742" y="4844312"/>
            <a:ext cx="2931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RUF Configuration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68338" y="4845855"/>
            <a:ext cx="2931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Dependency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7454" y="4135226"/>
            <a:ext cx="434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Semantics Gap: Corpus Function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633107" y="3759517"/>
            <a:ext cx="2666264" cy="43545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171835" y="4209635"/>
            <a:ext cx="2787902" cy="43545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243575" y="4947668"/>
            <a:ext cx="2067357" cy="43545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85632" y="5320352"/>
                <a:ext cx="1854491" cy="507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0" lang="en-GB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charset="-122"/>
                        <a:cs typeface="+mn-ea"/>
                        <a:sym typeface="+mn-lt"/>
                      </a:rPr>
                      <m:t>𝑣</m:t>
                    </m:r>
                    <m:groupChr>
                      <m:groupChrPr>
                        <m:chr m:val="→"/>
                        <m:vertJc m:val="bot"/>
                        <m:ctrlP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𝐴</m:t>
                        </m:r>
                        <m: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𝐶</m:t>
                        </m:r>
                      </m:e>
                    </m:groupChr>
                    <m:r>
                      <a:rPr kumimoji="0" lang="en-GB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𝑅𝑈𝐹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charset="-122"/>
                    <a:cs typeface="+mn-ea"/>
                    <a:sym typeface="+mn-lt"/>
                  </a:rPr>
                  <a:t> </a:t>
                </a:r>
                <a:endParaRPr lang="en-GB" sz="2000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32" y="5320352"/>
                <a:ext cx="1854491" cy="507575"/>
              </a:xfrm>
              <a:prstGeom prst="rect">
                <a:avLst/>
              </a:prstGeom>
              <a:blipFill rotWithShape="1">
                <a:blip r:embed="rId2"/>
                <a:stretch>
                  <a:fillRect l="-10" t="-63" r="26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3567855" y="5356315"/>
                <a:ext cx="18544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charset="-122"/>
                          <a:cs typeface="+mn-ea"/>
                          <a:sym typeface="+mn-lt"/>
                        </a:rPr>
                        <m:t>𝑑𝑒𝑝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55" y="5356315"/>
                <a:ext cx="1854491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3" t="-22" r="4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244040" y="3711419"/>
                <a:ext cx="5355035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0" lang="en-GB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charset="-122"/>
                        <a:cs typeface="+mn-ea"/>
                        <a:sym typeface="+mn-lt"/>
                      </a:rPr>
                      <m:t>𝛿</m:t>
                    </m:r>
                    <m:d>
                      <m:dPr>
                        <m:ctrlP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𝑑𝑒𝑝</m:t>
                        </m:r>
                        <m: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en-GB" sz="2000" dirty="0"/>
                  <a:t> </a:t>
                </a:r>
                <a:r>
                  <a:rPr lang="en-US" altLang="en-GB" sz="1400" dirty="0">
                    <a:solidFill>
                      <a:schemeClr val="bg1"/>
                    </a:solidFill>
                  </a:rPr>
                  <a:t>returns TRUE if dep satisfies RUF config A</a:t>
                </a:r>
                <a:endParaRPr lang="en-US" altLang="en-GB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40" y="3711419"/>
                <a:ext cx="5355035" cy="398780"/>
              </a:xfrm>
              <a:prstGeom prst="rect">
                <a:avLst/>
              </a:prstGeom>
              <a:blipFill rotWithShape="1">
                <a:blip r:embed="rId4"/>
                <a:stretch>
                  <a:fillRect l="-4" t="-120" r="5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4278822" y="3482013"/>
            <a:ext cx="199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Rust Doc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506367" y="6155800"/>
            <a:ext cx="6067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92% configurations can be successfully identified.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9469386" y="3078997"/>
                <a:ext cx="18544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altLang="zh-CN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charset="-122"/>
                          <a:cs typeface="+mn-ea"/>
                          <a:sym typeface="+mn-lt"/>
                        </a:rPr>
                        <m:t>𝒅𝒆𝒑</m:t>
                      </m:r>
                    </m:oMath>
                  </m:oMathPara>
                </a14:m>
                <a:endParaRPr lang="en-GB" sz="20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386" y="3078997"/>
                <a:ext cx="1854491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4" t="-129" r="30" b="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7778250" y="5500828"/>
                <a:ext cx="18544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𝒄𝒐𝒏𝒇𝒊𝒈</m:t>
                      </m:r>
                    </m:oMath>
                  </m:oMathPara>
                </a14:m>
                <a:endParaRPr lang="en-GB" sz="20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250" y="5500828"/>
                <a:ext cx="1854491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7" t="-114" r="23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10197667" y="4605701"/>
            <a:ext cx="1854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compiler flags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9" name="!!任意多边形: 形状 8"/>
          <p:cNvSpPr/>
          <p:nvPr/>
        </p:nvSpPr>
        <p:spPr>
          <a:xfrm>
            <a:off x="4914900" y="3911600"/>
            <a:ext cx="381000" cy="393700"/>
          </a:xfrm>
          <a:custGeom>
            <a:avLst/>
            <a:gdLst>
              <a:gd name="connsiteX0" fmla="*/ 0 w 381000"/>
              <a:gd name="connsiteY0" fmla="*/ 393700 h 393700"/>
              <a:gd name="connsiteX1" fmla="*/ 266700 w 381000"/>
              <a:gd name="connsiteY1" fmla="*/ 254000 h 393700"/>
              <a:gd name="connsiteX2" fmla="*/ 381000 w 38100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393700">
                <a:moveTo>
                  <a:pt x="0" y="393700"/>
                </a:moveTo>
                <a:cubicBezTo>
                  <a:pt x="101600" y="356658"/>
                  <a:pt x="203200" y="319617"/>
                  <a:pt x="266700" y="254000"/>
                </a:cubicBezTo>
                <a:cubicBezTo>
                  <a:pt x="330200" y="188383"/>
                  <a:pt x="355600" y="94191"/>
                  <a:pt x="381000" y="0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>
              <a:solidFill>
                <a:prstClr val="white"/>
              </a:solidFill>
              <a:latin typeface="Arial" panose="020B0604020202020204"/>
              <a:ea typeface="等线" panose="02010600030101010101" charset="-122"/>
            </a:endParaRPr>
          </a:p>
        </p:txBody>
      </p:sp>
      <p:sp>
        <p:nvSpPr>
          <p:cNvPr id="12" name="!!任意多边形: 形状 11"/>
          <p:cNvSpPr/>
          <p:nvPr/>
        </p:nvSpPr>
        <p:spPr>
          <a:xfrm>
            <a:off x="1816100" y="4584700"/>
            <a:ext cx="2349500" cy="241300"/>
          </a:xfrm>
          <a:custGeom>
            <a:avLst/>
            <a:gdLst>
              <a:gd name="connsiteX0" fmla="*/ 0 w 2349500"/>
              <a:gd name="connsiteY0" fmla="*/ 241300 h 241300"/>
              <a:gd name="connsiteX1" fmla="*/ 1130300 w 2349500"/>
              <a:gd name="connsiteY1" fmla="*/ 0 h 241300"/>
              <a:gd name="connsiteX2" fmla="*/ 2349500 w 23495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0" h="241300">
                <a:moveTo>
                  <a:pt x="0" y="241300"/>
                </a:moveTo>
                <a:cubicBezTo>
                  <a:pt x="369358" y="120650"/>
                  <a:pt x="738717" y="0"/>
                  <a:pt x="1130300" y="0"/>
                </a:cubicBezTo>
                <a:cubicBezTo>
                  <a:pt x="1521883" y="0"/>
                  <a:pt x="1935691" y="120650"/>
                  <a:pt x="2349500" y="241300"/>
                </a:cubicBezTo>
              </a:path>
            </a:pathLst>
          </a:custGeom>
          <a:noFill/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!!直接箭头连接符 26"/>
          <p:cNvCxnSpPr/>
          <p:nvPr>
            <p:custDataLst>
              <p:tags r:id="rId7"/>
            </p:custDataLst>
          </p:nvPr>
        </p:nvCxnSpPr>
        <p:spPr>
          <a:xfrm>
            <a:off x="9138693" y="1794599"/>
            <a:ext cx="577215" cy="1924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!!直接箭头连接符 28"/>
          <p:cNvCxnSpPr/>
          <p:nvPr/>
        </p:nvCxnSpPr>
        <p:spPr>
          <a:xfrm flipH="1">
            <a:off x="9138693" y="1360019"/>
            <a:ext cx="577215" cy="1925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231120" y="689057"/>
            <a:ext cx="5026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Ecosystem Dependency Resolution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" grpId="0" animBg="1"/>
      <p:bldP spid="10" grpId="0" animBg="1"/>
      <p:bldP spid="11" grpId="0" animBg="1"/>
      <p:bldP spid="26" grpId="0"/>
      <p:bldP spid="30" grpId="0"/>
      <p:bldP spid="31" grpId="0"/>
      <p:bldP spid="32" grpId="0"/>
      <p:bldP spid="33" grpId="0"/>
      <p:bldP spid="34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</a:t>
            </a:r>
            <a:r>
              <a:rPr lang="en-US" altLang="zh-CN" dirty="0" err="1"/>
              <a:t>Impl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2138679" y="3705860"/>
            <a:ext cx="2793844" cy="104584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5170" y="3982739"/>
            <a:ext cx="288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rgbClr val="FFC000"/>
                </a:solidFill>
              </a:rPr>
              <a:t> Ecosystem Dependency Resolution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63590" y="4458335"/>
            <a:ext cx="1596390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 Graph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7" name="!!矩形: 圆角 16"/>
          <p:cNvSpPr/>
          <p:nvPr/>
        </p:nvSpPr>
        <p:spPr>
          <a:xfrm>
            <a:off x="3715521" y="2459941"/>
            <a:ext cx="3047478" cy="955566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41673" y="2781847"/>
            <a:ext cx="291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rgbClr val="FFC000"/>
                </a:solidFill>
              </a:rPr>
              <a:t>RUF Configuration Extraction 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944362" y="2864485"/>
            <a:ext cx="1017268" cy="50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6263005" y="3754755"/>
            <a:ext cx="736600" cy="698500"/>
            <a:chOff x="4986383" y="1467227"/>
            <a:chExt cx="1465936" cy="1411971"/>
          </a:xfrm>
          <a:solidFill>
            <a:schemeClr val="bg1"/>
          </a:solidFill>
        </p:grpSpPr>
        <p:cxnSp>
          <p:nvCxnSpPr>
            <p:cNvPr id="26" name="直接连接符 2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30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箭头连接符 40"/>
          <p:cNvCxnSpPr/>
          <p:nvPr/>
        </p:nvCxnSpPr>
        <p:spPr>
          <a:xfrm flipV="1">
            <a:off x="7343775" y="4319270"/>
            <a:ext cx="622935" cy="44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iles_221449"/>
          <p:cNvSpPr/>
          <p:nvPr/>
        </p:nvSpPr>
        <p:spPr>
          <a:xfrm>
            <a:off x="1950963" y="1227983"/>
            <a:ext cx="306070" cy="36131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3" name="files_221449"/>
          <p:cNvSpPr/>
          <p:nvPr/>
        </p:nvSpPr>
        <p:spPr>
          <a:xfrm>
            <a:off x="1950963" y="1925848"/>
            <a:ext cx="306070" cy="36131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85028" y="1558183"/>
            <a:ext cx="1734185" cy="479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Rust Compiler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(All Release Versions)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64273" y="1583583"/>
            <a:ext cx="671830" cy="2876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……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529604" y="1783734"/>
            <a:ext cx="99392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3730353" y="1352952"/>
            <a:ext cx="3008685" cy="831699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240667" y="1614912"/>
            <a:ext cx="211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Extraction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889361" y="1794539"/>
            <a:ext cx="1059326" cy="524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ig-database_76117"/>
          <p:cNvSpPr/>
          <p:nvPr/>
        </p:nvSpPr>
        <p:spPr>
          <a:xfrm>
            <a:off x="8366760" y="2465070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0825" y="3031490"/>
            <a:ext cx="153352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4" name="!!直接箭头连接符 26"/>
          <p:cNvCxnSpPr/>
          <p:nvPr/>
        </p:nvCxnSpPr>
        <p:spPr>
          <a:xfrm>
            <a:off x="8625840" y="3319145"/>
            <a:ext cx="0" cy="3473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8235950" y="3746500"/>
            <a:ext cx="736600" cy="698500"/>
            <a:chOff x="4986383" y="1467227"/>
            <a:chExt cx="1465936" cy="1411971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124190" y="4514215"/>
            <a:ext cx="1060450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103870" y="1283335"/>
            <a:ext cx="103314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3" name="!!直接箭头连接符 28"/>
          <p:cNvCxnSpPr/>
          <p:nvPr/>
        </p:nvCxnSpPr>
        <p:spPr>
          <a:xfrm>
            <a:off x="8633460" y="2087245"/>
            <a:ext cx="0" cy="3473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310370" y="1861820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031095" y="1570990"/>
            <a:ext cx="161607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RQ1. RUF Lifetime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9310370" y="2869565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0031095" y="2578735"/>
            <a:ext cx="161607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RQ2. RUF Usage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9304655" y="3925570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22840" y="3614420"/>
            <a:ext cx="1616710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062210" y="4354195"/>
            <a:ext cx="1553845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Ecosystem-scale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Study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9779000" y="1373505"/>
            <a:ext cx="2078355" cy="348869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big-database_76117"/>
          <p:cNvSpPr/>
          <p:nvPr/>
        </p:nvSpPr>
        <p:spPr>
          <a:xfrm>
            <a:off x="443865" y="3839210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67640" y="4405630"/>
            <a:ext cx="109410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4" name="big-database_76117"/>
          <p:cNvSpPr/>
          <p:nvPr/>
        </p:nvSpPr>
        <p:spPr>
          <a:xfrm>
            <a:off x="1367548" y="2559231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52120" y="3162817"/>
            <a:ext cx="1137920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Source Code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6" name="!!直接箭头连接符 85"/>
          <p:cNvCxnSpPr/>
          <p:nvPr/>
        </p:nvCxnSpPr>
        <p:spPr>
          <a:xfrm>
            <a:off x="2297489" y="2956624"/>
            <a:ext cx="112561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1166946" y="4169363"/>
            <a:ext cx="809559" cy="19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7938770" y="1523365"/>
            <a:ext cx="1398270" cy="546735"/>
            <a:chOff x="7796009" y="1940018"/>
            <a:chExt cx="1325957" cy="526448"/>
          </a:xfrm>
        </p:grpSpPr>
        <p:sp>
          <p:nvSpPr>
            <p:cNvPr id="89" name="文本框 88"/>
            <p:cNvSpPr txBox="1"/>
            <p:nvPr/>
          </p:nvSpPr>
          <p:spPr>
            <a:xfrm>
              <a:off x="7796009" y="2235634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Active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8192899" y="2136774"/>
              <a:ext cx="221728" cy="140686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272975" y="1940018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Stable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2" name="任意多边形: 形状 91"/>
            <p:cNvSpPr/>
            <p:nvPr/>
          </p:nvSpPr>
          <p:spPr>
            <a:xfrm rot="19627590" flipV="1">
              <a:off x="8312821" y="2278987"/>
              <a:ext cx="217283" cy="143565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457650" y="2177319"/>
              <a:ext cx="664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Remove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96" name="任意多边形: 形状 95"/>
          <p:cNvSpPr/>
          <p:nvPr/>
        </p:nvSpPr>
        <p:spPr>
          <a:xfrm>
            <a:off x="8678545" y="4871085"/>
            <a:ext cx="894080" cy="574040"/>
          </a:xfrm>
          <a:custGeom>
            <a:avLst/>
            <a:gdLst>
              <a:gd name="connsiteX0" fmla="*/ 0 w 847725"/>
              <a:gd name="connsiteY0" fmla="*/ 0 h 552450"/>
              <a:gd name="connsiteX1" fmla="*/ 666750 w 847725"/>
              <a:gd name="connsiteY1" fmla="*/ 171450 h 552450"/>
              <a:gd name="connsiteX2" fmla="*/ 847725 w 847725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25" h="552450">
                <a:moveTo>
                  <a:pt x="0" y="0"/>
                </a:moveTo>
                <a:cubicBezTo>
                  <a:pt x="262731" y="39687"/>
                  <a:pt x="525463" y="79375"/>
                  <a:pt x="666750" y="171450"/>
                </a:cubicBezTo>
                <a:cubicBezTo>
                  <a:pt x="808037" y="263525"/>
                  <a:pt x="827881" y="407987"/>
                  <a:pt x="847725" y="552450"/>
                </a:cubicBezTo>
              </a:path>
            </a:pathLst>
          </a:cu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82330" y="5577205"/>
            <a:ext cx="217932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rgbClr val="FFC000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 Mitigation</a:t>
            </a:r>
            <a:endParaRPr lang="zh-CN" altLang="en-US" sz="1600" b="1" dirty="0">
              <a:solidFill>
                <a:srgbClr val="FFC000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5196280" y="4217058"/>
            <a:ext cx="809030" cy="1079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</a:t>
            </a:r>
            <a:r>
              <a:rPr lang="en-US" altLang="zh-CN" dirty="0" err="1"/>
              <a:t>Impl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2138679" y="3705860"/>
            <a:ext cx="2793844" cy="104584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5170" y="3982739"/>
            <a:ext cx="288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rgbClr val="FFC000"/>
                </a:solidFill>
              </a:rPr>
              <a:t> Ecosystem Dependency Resolution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63590" y="4458335"/>
            <a:ext cx="1596390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 Graph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715521" y="2459941"/>
            <a:ext cx="3047478" cy="955566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41673" y="2781847"/>
            <a:ext cx="291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RUF Configuration Extraction 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944362" y="2864485"/>
            <a:ext cx="1017268" cy="5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6263005" y="3754755"/>
            <a:ext cx="736600" cy="698500"/>
            <a:chOff x="4986383" y="1467227"/>
            <a:chExt cx="1465936" cy="1411971"/>
          </a:xfrm>
          <a:solidFill>
            <a:schemeClr val="bg1"/>
          </a:solidFill>
        </p:grpSpPr>
        <p:cxnSp>
          <p:nvCxnSpPr>
            <p:cNvPr id="26" name="直接连接符 2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30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!!直接箭头连接符 40"/>
          <p:cNvCxnSpPr/>
          <p:nvPr/>
        </p:nvCxnSpPr>
        <p:spPr>
          <a:xfrm flipV="1">
            <a:off x="7343775" y="4319270"/>
            <a:ext cx="622935" cy="44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iles_221449"/>
          <p:cNvSpPr/>
          <p:nvPr/>
        </p:nvSpPr>
        <p:spPr>
          <a:xfrm>
            <a:off x="1950963" y="1227983"/>
            <a:ext cx="306070" cy="36131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3" name="files_221449"/>
          <p:cNvSpPr/>
          <p:nvPr/>
        </p:nvSpPr>
        <p:spPr>
          <a:xfrm>
            <a:off x="1950963" y="1925848"/>
            <a:ext cx="306070" cy="36131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85028" y="1558183"/>
            <a:ext cx="1734185" cy="479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Rust Compiler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(All Release Versions)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64273" y="1583583"/>
            <a:ext cx="671830" cy="2876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……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529604" y="1783734"/>
            <a:ext cx="99392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3730353" y="1352952"/>
            <a:ext cx="3008685" cy="83169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240667" y="1614912"/>
            <a:ext cx="211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Extraction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889361" y="1794539"/>
            <a:ext cx="1059326" cy="524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ig-database_76117"/>
          <p:cNvSpPr/>
          <p:nvPr/>
        </p:nvSpPr>
        <p:spPr>
          <a:xfrm>
            <a:off x="8366760" y="2465070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0825" y="3031490"/>
            <a:ext cx="153352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8625840" y="3319145"/>
            <a:ext cx="0" cy="3473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8235950" y="3746500"/>
            <a:ext cx="736600" cy="698500"/>
            <a:chOff x="4986383" y="1467227"/>
            <a:chExt cx="1465936" cy="1411971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124190" y="4514215"/>
            <a:ext cx="1060450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103870" y="1283335"/>
            <a:ext cx="103314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8633460" y="2087245"/>
            <a:ext cx="0" cy="3473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310370" y="1861820"/>
            <a:ext cx="61214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031095" y="1570990"/>
            <a:ext cx="1616075" cy="63754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RQ1. RUF Lifetime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9310370" y="2869565"/>
            <a:ext cx="61214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0031095" y="2578735"/>
            <a:ext cx="1616075" cy="63754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RQ2. RUF Usage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!!直接箭头连接符 77"/>
          <p:cNvCxnSpPr/>
          <p:nvPr/>
        </p:nvCxnSpPr>
        <p:spPr>
          <a:xfrm>
            <a:off x="9304655" y="3925570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22840" y="3614420"/>
            <a:ext cx="1616710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062210" y="4354195"/>
            <a:ext cx="1553845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Ecosystem-scale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Study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9779000" y="1373505"/>
            <a:ext cx="2078355" cy="3488690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big-database_76117"/>
          <p:cNvSpPr/>
          <p:nvPr/>
        </p:nvSpPr>
        <p:spPr>
          <a:xfrm>
            <a:off x="443865" y="3839210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67640" y="4405630"/>
            <a:ext cx="109410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4" name="big-database_76117"/>
          <p:cNvSpPr/>
          <p:nvPr/>
        </p:nvSpPr>
        <p:spPr>
          <a:xfrm>
            <a:off x="1367548" y="2559231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52120" y="3162817"/>
            <a:ext cx="1137920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Source Code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2297489" y="2956624"/>
            <a:ext cx="112561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1166946" y="4169363"/>
            <a:ext cx="809559" cy="19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7938770" y="1523365"/>
            <a:ext cx="1398270" cy="546735"/>
            <a:chOff x="7796009" y="1940018"/>
            <a:chExt cx="1325957" cy="526448"/>
          </a:xfrm>
        </p:grpSpPr>
        <p:sp>
          <p:nvSpPr>
            <p:cNvPr id="89" name="文本框 88"/>
            <p:cNvSpPr txBox="1"/>
            <p:nvPr/>
          </p:nvSpPr>
          <p:spPr>
            <a:xfrm>
              <a:off x="7796009" y="2235634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Active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8192899" y="2136774"/>
              <a:ext cx="221728" cy="140686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272975" y="1940018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Stable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2" name="任意多边形: 形状 91"/>
            <p:cNvSpPr/>
            <p:nvPr/>
          </p:nvSpPr>
          <p:spPr>
            <a:xfrm rot="19627590" flipV="1">
              <a:off x="8312821" y="2278987"/>
              <a:ext cx="217283" cy="143565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457650" y="2177319"/>
              <a:ext cx="664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Remove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96" name="任意多边形: 形状 95"/>
          <p:cNvSpPr/>
          <p:nvPr/>
        </p:nvSpPr>
        <p:spPr>
          <a:xfrm>
            <a:off x="8678545" y="4871085"/>
            <a:ext cx="894080" cy="574040"/>
          </a:xfrm>
          <a:custGeom>
            <a:avLst/>
            <a:gdLst>
              <a:gd name="connsiteX0" fmla="*/ 0 w 847725"/>
              <a:gd name="connsiteY0" fmla="*/ 0 h 552450"/>
              <a:gd name="connsiteX1" fmla="*/ 666750 w 847725"/>
              <a:gd name="connsiteY1" fmla="*/ 171450 h 552450"/>
              <a:gd name="connsiteX2" fmla="*/ 847725 w 847725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25" h="552450">
                <a:moveTo>
                  <a:pt x="0" y="0"/>
                </a:moveTo>
                <a:cubicBezTo>
                  <a:pt x="262731" y="39687"/>
                  <a:pt x="525463" y="79375"/>
                  <a:pt x="666750" y="171450"/>
                </a:cubicBezTo>
                <a:cubicBezTo>
                  <a:pt x="808037" y="263525"/>
                  <a:pt x="827881" y="407987"/>
                  <a:pt x="847725" y="552450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82330" y="5577205"/>
            <a:ext cx="217932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 Mitigation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5196280" y="4217058"/>
            <a:ext cx="809030" cy="1079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25152" y="3706150"/>
            <a:ext cx="4029769" cy="104590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82330" y="3706150"/>
            <a:ext cx="288281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Ecosystem Dependency 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3060" y="3999653"/>
            <a:ext cx="1773362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Virtual Environment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84003" y="3999654"/>
            <a:ext cx="1430746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63834" y="4458325"/>
            <a:ext cx="1596267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 Graph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6747" y="2550171"/>
            <a:ext cx="1782348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Minimal Configuration Extraction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80570" y="2550171"/>
            <a:ext cx="1407836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Compilation Data-flow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Interception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7" name="!!矩形: 圆角 16"/>
          <p:cNvSpPr/>
          <p:nvPr/>
        </p:nvSpPr>
        <p:spPr>
          <a:xfrm>
            <a:off x="1525152" y="2449424"/>
            <a:ext cx="6082857" cy="1087409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83384" y="3218294"/>
            <a:ext cx="2615699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3446422" y="4318484"/>
            <a:ext cx="43758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30345" y="4343020"/>
            <a:ext cx="68696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3"/>
            <a:endCxn id="16" idx="1"/>
          </p:cNvCxnSpPr>
          <p:nvPr/>
        </p:nvCxnSpPr>
        <p:spPr>
          <a:xfrm>
            <a:off x="3429095" y="2869003"/>
            <a:ext cx="35147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23" idx="1"/>
          </p:cNvCxnSpPr>
          <p:nvPr/>
        </p:nvCxnSpPr>
        <p:spPr>
          <a:xfrm>
            <a:off x="5188406" y="2869003"/>
            <a:ext cx="335612" cy="4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524018" y="2550577"/>
            <a:ext cx="1870552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Semantic Identification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of 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24" name="直接箭头连接符 23"/>
          <p:cNvCxnSpPr>
            <a:stCxn id="23" idx="3"/>
          </p:cNvCxnSpPr>
          <p:nvPr/>
        </p:nvCxnSpPr>
        <p:spPr>
          <a:xfrm>
            <a:off x="7394569" y="2869408"/>
            <a:ext cx="56690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6263056" y="3754490"/>
            <a:ext cx="736552" cy="698598"/>
            <a:chOff x="4986383" y="1467227"/>
            <a:chExt cx="1465936" cy="1411971"/>
          </a:xfrm>
          <a:solidFill>
            <a:schemeClr val="bg1"/>
          </a:solidFill>
        </p:grpSpPr>
        <p:cxnSp>
          <p:nvCxnSpPr>
            <p:cNvPr id="26" name="直接连接符 2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30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箭头连接符 40"/>
          <p:cNvCxnSpPr/>
          <p:nvPr/>
        </p:nvCxnSpPr>
        <p:spPr>
          <a:xfrm flipV="1">
            <a:off x="7343699" y="4319436"/>
            <a:ext cx="623209" cy="42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iles_221449"/>
          <p:cNvSpPr/>
          <p:nvPr/>
        </p:nvSpPr>
        <p:spPr>
          <a:xfrm>
            <a:off x="1925092" y="1281407"/>
            <a:ext cx="306163" cy="361560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3" name="!!files_221449"/>
          <p:cNvSpPr/>
          <p:nvPr/>
        </p:nvSpPr>
        <p:spPr>
          <a:xfrm>
            <a:off x="1925092" y="1978980"/>
            <a:ext cx="306163" cy="361560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9664" y="1611343"/>
            <a:ext cx="1734470" cy="47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Rust Compiler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(All Release Versions)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38884" y="1636819"/>
            <a:ext cx="671632" cy="2876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……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366815" y="1780655"/>
            <a:ext cx="440944" cy="317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2806142" y="1277656"/>
            <a:ext cx="4592638" cy="1012352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904219" y="1337348"/>
            <a:ext cx="2423889" cy="3722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Parsing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06775" y="1780655"/>
            <a:ext cx="2423889" cy="4155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Abnormal RUF Status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Transition Detection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344196" y="1630368"/>
            <a:ext cx="2115281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7387597" y="1817259"/>
            <a:ext cx="55115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ig-database_76117"/>
          <p:cNvSpPr/>
          <p:nvPr/>
        </p:nvSpPr>
        <p:spPr>
          <a:xfrm>
            <a:off x="8366979" y="2465207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1030" y="3031561"/>
            <a:ext cx="1533714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4" name="!!直接箭头连接符 26"/>
          <p:cNvCxnSpPr/>
          <p:nvPr/>
        </p:nvCxnSpPr>
        <p:spPr>
          <a:xfrm>
            <a:off x="8625613" y="3319234"/>
            <a:ext cx="0" cy="3471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8235834" y="3746466"/>
            <a:ext cx="736552" cy="698598"/>
            <a:chOff x="4986383" y="1467227"/>
            <a:chExt cx="1465936" cy="1411971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124147" y="4514428"/>
            <a:ext cx="106034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103813" y="1283273"/>
            <a:ext cx="1033296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3" name="!!直接箭头连接符 28"/>
          <p:cNvCxnSpPr/>
          <p:nvPr/>
        </p:nvCxnSpPr>
        <p:spPr>
          <a:xfrm>
            <a:off x="8633696" y="2087118"/>
            <a:ext cx="0" cy="34748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310596" y="1861626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031141" y="1570956"/>
            <a:ext cx="1616050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RQ1. RUF Lifetime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6" name="!!直接箭头连接符 75"/>
          <p:cNvCxnSpPr/>
          <p:nvPr/>
        </p:nvCxnSpPr>
        <p:spPr>
          <a:xfrm>
            <a:off x="9310596" y="2869408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0031141" y="2579003"/>
            <a:ext cx="1616050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RQ2. RUF Usage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9304948" y="3925887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22983" y="3614504"/>
            <a:ext cx="1616781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062165" y="4354070"/>
            <a:ext cx="1554002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Ecosystem-scale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Study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9778715" y="1373386"/>
            <a:ext cx="2078385" cy="3488627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big-database_76117"/>
          <p:cNvSpPr/>
          <p:nvPr/>
        </p:nvSpPr>
        <p:spPr>
          <a:xfrm>
            <a:off x="444118" y="3839071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67943" y="4405425"/>
            <a:ext cx="1094157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4" name="big-database_76117"/>
          <p:cNvSpPr/>
          <p:nvPr/>
        </p:nvSpPr>
        <p:spPr>
          <a:xfrm>
            <a:off x="461976" y="2581034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74429" y="3135049"/>
            <a:ext cx="1138113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Source Code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42942" y="2881720"/>
            <a:ext cx="464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1035471" y="4176409"/>
            <a:ext cx="463860" cy="129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7938754" y="1523478"/>
            <a:ext cx="1398416" cy="546734"/>
            <a:chOff x="7796009" y="1940018"/>
            <a:chExt cx="1325957" cy="526448"/>
          </a:xfrm>
        </p:grpSpPr>
        <p:sp>
          <p:nvSpPr>
            <p:cNvPr id="89" name="文本框 88"/>
            <p:cNvSpPr txBox="1"/>
            <p:nvPr/>
          </p:nvSpPr>
          <p:spPr>
            <a:xfrm>
              <a:off x="7796009" y="2235634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Active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8192899" y="2136774"/>
              <a:ext cx="221728" cy="140686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272975" y="1940018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Stable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2" name="任意多边形: 形状 91"/>
            <p:cNvSpPr/>
            <p:nvPr/>
          </p:nvSpPr>
          <p:spPr>
            <a:xfrm rot="19627590" flipV="1">
              <a:off x="8312821" y="2278987"/>
              <a:ext cx="217283" cy="143565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457650" y="2177319"/>
              <a:ext cx="664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Remove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96" name="!!任意多边形: 形状 95"/>
          <p:cNvSpPr/>
          <p:nvPr/>
        </p:nvSpPr>
        <p:spPr>
          <a:xfrm>
            <a:off x="8678509" y="4870832"/>
            <a:ext cx="894050" cy="573738"/>
          </a:xfrm>
          <a:custGeom>
            <a:avLst/>
            <a:gdLst>
              <a:gd name="connsiteX0" fmla="*/ 0 w 847725"/>
              <a:gd name="connsiteY0" fmla="*/ 0 h 552450"/>
              <a:gd name="connsiteX1" fmla="*/ 666750 w 847725"/>
              <a:gd name="connsiteY1" fmla="*/ 171450 h 552450"/>
              <a:gd name="connsiteX2" fmla="*/ 847725 w 847725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25" h="552450">
                <a:moveTo>
                  <a:pt x="0" y="0"/>
                </a:moveTo>
                <a:cubicBezTo>
                  <a:pt x="262731" y="39687"/>
                  <a:pt x="525463" y="79375"/>
                  <a:pt x="666750" y="171450"/>
                </a:cubicBezTo>
                <a:cubicBezTo>
                  <a:pt x="808037" y="263525"/>
                  <a:pt x="827881" y="407987"/>
                  <a:pt x="847725" y="552450"/>
                </a:cubicBezTo>
              </a:path>
            </a:pathLst>
          </a:cu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82232" y="5577445"/>
            <a:ext cx="2179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 Mitigation</a:t>
            </a:r>
            <a:endParaRPr lang="zh-CN" altLang="en-US" sz="1600" b="1" dirty="0">
              <a:solidFill>
                <a:prstClr val="white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25152" y="3706150"/>
            <a:ext cx="4029769" cy="104590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82330" y="3706150"/>
            <a:ext cx="288281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Ecosystem Dependency 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3060" y="3999653"/>
            <a:ext cx="1773362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Virtual Environment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84003" y="3999654"/>
            <a:ext cx="1430746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63834" y="4458325"/>
            <a:ext cx="1596267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 Graph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6747" y="2550171"/>
            <a:ext cx="1782348" cy="63766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Minimal Configuration Extraction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80570" y="2550171"/>
            <a:ext cx="1407836" cy="63766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Compilation Data-flow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Interception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525152" y="2449424"/>
            <a:ext cx="6082857" cy="108740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83384" y="3218294"/>
            <a:ext cx="2615699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3446422" y="4318484"/>
            <a:ext cx="43758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30345" y="4343020"/>
            <a:ext cx="68696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3"/>
            <a:endCxn id="16" idx="1"/>
          </p:cNvCxnSpPr>
          <p:nvPr/>
        </p:nvCxnSpPr>
        <p:spPr>
          <a:xfrm>
            <a:off x="3429095" y="2869003"/>
            <a:ext cx="35147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23" idx="1"/>
          </p:cNvCxnSpPr>
          <p:nvPr/>
        </p:nvCxnSpPr>
        <p:spPr>
          <a:xfrm>
            <a:off x="5188406" y="2869003"/>
            <a:ext cx="335612" cy="4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524018" y="2550577"/>
            <a:ext cx="1870552" cy="63766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Semantic Identification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of 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24" name="直接箭头连接符 23"/>
          <p:cNvCxnSpPr>
            <a:stCxn id="23" idx="3"/>
          </p:cNvCxnSpPr>
          <p:nvPr/>
        </p:nvCxnSpPr>
        <p:spPr>
          <a:xfrm>
            <a:off x="7394569" y="2869408"/>
            <a:ext cx="56690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6263056" y="3754490"/>
            <a:ext cx="736552" cy="698598"/>
            <a:chOff x="4986383" y="1467227"/>
            <a:chExt cx="1465936" cy="1411971"/>
          </a:xfrm>
          <a:solidFill>
            <a:schemeClr val="bg1"/>
          </a:solidFill>
        </p:grpSpPr>
        <p:cxnSp>
          <p:nvCxnSpPr>
            <p:cNvPr id="26" name="直接连接符 2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30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!!直接箭头连接符 40"/>
          <p:cNvCxnSpPr/>
          <p:nvPr/>
        </p:nvCxnSpPr>
        <p:spPr>
          <a:xfrm flipV="1">
            <a:off x="7343699" y="4319436"/>
            <a:ext cx="623209" cy="42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iles_221449"/>
          <p:cNvSpPr/>
          <p:nvPr/>
        </p:nvSpPr>
        <p:spPr>
          <a:xfrm>
            <a:off x="1925092" y="1281407"/>
            <a:ext cx="306163" cy="361560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3" name="files_221449"/>
          <p:cNvSpPr/>
          <p:nvPr/>
        </p:nvSpPr>
        <p:spPr>
          <a:xfrm>
            <a:off x="1925092" y="1978980"/>
            <a:ext cx="306163" cy="361560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9664" y="1611343"/>
            <a:ext cx="1734470" cy="47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Rust Compiler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(All Release Versions)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38884" y="1636819"/>
            <a:ext cx="671632" cy="2876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……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366815" y="1780655"/>
            <a:ext cx="440944" cy="317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2806142" y="1277656"/>
            <a:ext cx="4592638" cy="1012352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904219" y="1337348"/>
            <a:ext cx="2423889" cy="37226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Parsing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06775" y="1780655"/>
            <a:ext cx="2423889" cy="41556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Abnormal RUF Status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Transition Detection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344196" y="1630368"/>
            <a:ext cx="2115281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7387597" y="1817259"/>
            <a:ext cx="55115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ig-database_76117"/>
          <p:cNvSpPr/>
          <p:nvPr/>
        </p:nvSpPr>
        <p:spPr>
          <a:xfrm>
            <a:off x="8366979" y="2465207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1030" y="3031561"/>
            <a:ext cx="1533714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8625613" y="3319234"/>
            <a:ext cx="0" cy="3471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8235834" y="3746466"/>
            <a:ext cx="736552" cy="698598"/>
            <a:chOff x="4986383" y="1467227"/>
            <a:chExt cx="1465936" cy="1411971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124147" y="4514428"/>
            <a:ext cx="106034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103813" y="1283273"/>
            <a:ext cx="1033296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8633696" y="2087118"/>
            <a:ext cx="0" cy="34748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310596" y="1861626"/>
            <a:ext cx="61234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031141" y="1570956"/>
            <a:ext cx="1616050" cy="63766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RQ1. RUF Lifetime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9310596" y="2869408"/>
            <a:ext cx="61234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0031141" y="2579003"/>
            <a:ext cx="1616050" cy="63766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RQ2. RUF Usage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!!直接箭头连接符 77"/>
          <p:cNvCxnSpPr/>
          <p:nvPr/>
        </p:nvCxnSpPr>
        <p:spPr>
          <a:xfrm>
            <a:off x="9304948" y="3925887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22983" y="3614504"/>
            <a:ext cx="1616781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062165" y="4354070"/>
            <a:ext cx="1554002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Ecosystem-scale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Study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9778715" y="1373386"/>
            <a:ext cx="2078385" cy="3488627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big-database_76117"/>
          <p:cNvSpPr/>
          <p:nvPr/>
        </p:nvSpPr>
        <p:spPr>
          <a:xfrm>
            <a:off x="444118" y="3839071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67943" y="4405425"/>
            <a:ext cx="1094157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4" name="big-database_76117"/>
          <p:cNvSpPr/>
          <p:nvPr/>
        </p:nvSpPr>
        <p:spPr>
          <a:xfrm>
            <a:off x="461976" y="2581034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74429" y="3135049"/>
            <a:ext cx="1138113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Source Code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42942" y="2881720"/>
            <a:ext cx="46459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1035471" y="4176409"/>
            <a:ext cx="463860" cy="129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7938754" y="1523478"/>
            <a:ext cx="1398416" cy="546734"/>
            <a:chOff x="7796009" y="1940018"/>
            <a:chExt cx="1325957" cy="526448"/>
          </a:xfrm>
        </p:grpSpPr>
        <p:sp>
          <p:nvSpPr>
            <p:cNvPr id="89" name="文本框 88"/>
            <p:cNvSpPr txBox="1"/>
            <p:nvPr/>
          </p:nvSpPr>
          <p:spPr>
            <a:xfrm>
              <a:off x="7796009" y="2235634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Active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8192899" y="2136774"/>
              <a:ext cx="221728" cy="140686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272975" y="1940018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Stable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2" name="任意多边形: 形状 91"/>
            <p:cNvSpPr/>
            <p:nvPr/>
          </p:nvSpPr>
          <p:spPr>
            <a:xfrm rot="19627590" flipV="1">
              <a:off x="8312821" y="2278987"/>
              <a:ext cx="217283" cy="143565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457650" y="2177319"/>
              <a:ext cx="664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Remove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96" name="任意多边形: 形状 95"/>
          <p:cNvSpPr/>
          <p:nvPr/>
        </p:nvSpPr>
        <p:spPr>
          <a:xfrm>
            <a:off x="8678509" y="4870832"/>
            <a:ext cx="894050" cy="573738"/>
          </a:xfrm>
          <a:custGeom>
            <a:avLst/>
            <a:gdLst>
              <a:gd name="connsiteX0" fmla="*/ 0 w 847725"/>
              <a:gd name="connsiteY0" fmla="*/ 0 h 552450"/>
              <a:gd name="connsiteX1" fmla="*/ 666750 w 847725"/>
              <a:gd name="connsiteY1" fmla="*/ 171450 h 552450"/>
              <a:gd name="connsiteX2" fmla="*/ 847725 w 847725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25" h="552450">
                <a:moveTo>
                  <a:pt x="0" y="0"/>
                </a:moveTo>
                <a:cubicBezTo>
                  <a:pt x="262731" y="39687"/>
                  <a:pt x="525463" y="79375"/>
                  <a:pt x="666750" y="171450"/>
                </a:cubicBezTo>
                <a:cubicBezTo>
                  <a:pt x="808037" y="263525"/>
                  <a:pt x="827881" y="407987"/>
                  <a:pt x="847725" y="552450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82232" y="5577445"/>
            <a:ext cx="2179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 Mitigation</a:t>
            </a:r>
            <a:endParaRPr lang="zh-CN" altLang="en-US" sz="16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</a:t>
            </a:r>
            <a:r>
              <a:rPr lang="en-US" altLang="zh-CN" dirty="0" err="1"/>
              <a:t>Impl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02759" y="1147245"/>
            <a:ext cx="4029769" cy="104590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937" y="1147245"/>
            <a:ext cx="288281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Ecosystem Dependency 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50667" y="1440748"/>
            <a:ext cx="1773362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Virtual Environment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61610" y="1440749"/>
            <a:ext cx="1430746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41025" y="2002508"/>
            <a:ext cx="1596267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 Graph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3424029" y="1759579"/>
            <a:ext cx="43758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92356" y="1731082"/>
            <a:ext cx="68696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6240247" y="1298673"/>
            <a:ext cx="736552" cy="698598"/>
            <a:chOff x="4986383" y="1467227"/>
            <a:chExt cx="1465936" cy="1411971"/>
          </a:xfrm>
          <a:solidFill>
            <a:schemeClr val="bg1"/>
          </a:solidFill>
        </p:grpSpPr>
        <p:cxnSp>
          <p:nvCxnSpPr>
            <p:cNvPr id="26" name="直接连接符 2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30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!!直接箭头连接符 40"/>
          <p:cNvCxnSpPr/>
          <p:nvPr/>
        </p:nvCxnSpPr>
        <p:spPr>
          <a:xfrm flipV="1">
            <a:off x="7320909" y="1746686"/>
            <a:ext cx="623209" cy="42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8213025" y="1290649"/>
            <a:ext cx="736552" cy="698598"/>
            <a:chOff x="4986383" y="1467227"/>
            <a:chExt cx="1465936" cy="1411971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101338" y="2058611"/>
            <a:ext cx="106034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!!直接箭头连接符 77"/>
          <p:cNvCxnSpPr/>
          <p:nvPr/>
        </p:nvCxnSpPr>
        <p:spPr>
          <a:xfrm>
            <a:off x="9322481" y="1732333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40516" y="1420950"/>
            <a:ext cx="1616781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big-database_76117"/>
          <p:cNvSpPr/>
          <p:nvPr/>
        </p:nvSpPr>
        <p:spPr>
          <a:xfrm>
            <a:off x="421725" y="1280166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45550" y="1846520"/>
            <a:ext cx="1094157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1013078" y="1617504"/>
            <a:ext cx="463860" cy="129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711660" y="2852620"/>
                <a:ext cx="4622810" cy="512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𝐴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groupChrPr>
                      <m:e>
                        <m: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𝑑𝑒𝑝</m:t>
                        </m:r>
                      </m:e>
                    </m:groupChr>
                    <m:sSub>
                      <m:sSubPr>
                        <m:ctrlP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charset="-122"/>
                    <a:cs typeface="+mn-ea"/>
                    <a:sym typeface="+mn-lt"/>
                  </a:rPr>
                  <a:t> and</a:t>
                </a:r>
                <a:r>
                  <a:rPr lang="en-GB" altLang="zh-CN" sz="2000" dirty="0">
                    <a:solidFill>
                      <a:prstClr val="white"/>
                    </a:solidFill>
                    <a:ea typeface="等线" panose="02010600030101010101" charset="-122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𝐵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groupChr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𝑑𝑒𝑝</m:t>
                        </m:r>
                      </m:e>
                    </m:groupChr>
                    <m:sSub>
                      <m:sSubPr>
                        <m:ctrlP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charset="-122"/>
                    <a:cs typeface="+mn-ea"/>
                    <a:sym typeface="+mn-lt"/>
                  </a:rPr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𝐴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groupChr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𝑑𝑒𝑝</m:t>
                        </m:r>
                      </m:e>
                    </m:groupChr>
                    <m:sSub>
                      <m:sSubPr>
                        <m:ctrlP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charset="-122"/>
                    <a:cs typeface="+mn-ea"/>
                    <a:sym typeface="+mn-lt"/>
                  </a:rPr>
                  <a:t>? 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660" y="2852620"/>
                <a:ext cx="4622810" cy="512063"/>
              </a:xfrm>
              <a:prstGeom prst="rect">
                <a:avLst/>
              </a:prstGeom>
              <a:blipFill rotWithShape="1">
                <a:blip r:embed="rId1"/>
                <a:stretch>
                  <a:fillRect l="-2" t="-39" r="2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>
            <a:spLocks noChangeAspect="1"/>
          </p:cNvSpPr>
          <p:nvPr/>
        </p:nvSpPr>
        <p:spPr>
          <a:xfrm>
            <a:off x="3217043" y="3871019"/>
            <a:ext cx="603327" cy="6033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B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707569" y="4301450"/>
            <a:ext cx="603327" cy="6033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A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3217043" y="4783076"/>
            <a:ext cx="603327" cy="6033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>
            <a:stCxn id="6" idx="6"/>
            <a:endCxn id="5" idx="2"/>
          </p:cNvCxnSpPr>
          <p:nvPr/>
        </p:nvCxnSpPr>
        <p:spPr>
          <a:xfrm flipV="1">
            <a:off x="2310896" y="4172683"/>
            <a:ext cx="906147" cy="4304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" idx="6"/>
            <a:endCxn id="8" idx="2"/>
          </p:cNvCxnSpPr>
          <p:nvPr/>
        </p:nvCxnSpPr>
        <p:spPr>
          <a:xfrm>
            <a:off x="2310896" y="4603114"/>
            <a:ext cx="906147" cy="4816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1543074" y="5006386"/>
            <a:ext cx="84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1.0.0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775590" y="4880874"/>
            <a:ext cx="126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v1.2.0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31120" y="689057"/>
            <a:ext cx="5026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Ecosystem Dependency Resolution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</a:t>
            </a:r>
            <a:r>
              <a:rPr lang="en-US" altLang="zh-CN" dirty="0" err="1"/>
              <a:t>Impl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02759" y="1147245"/>
            <a:ext cx="4029769" cy="104590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937" y="1147245"/>
            <a:ext cx="288281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Ecosystem Dependency 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50667" y="1440748"/>
            <a:ext cx="1773362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Virtual Environment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61610" y="1440749"/>
            <a:ext cx="1430746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41025" y="2002508"/>
            <a:ext cx="1596267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 Graph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3424029" y="1759579"/>
            <a:ext cx="43758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92356" y="1731082"/>
            <a:ext cx="68696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6240247" y="1298673"/>
            <a:ext cx="736552" cy="698598"/>
            <a:chOff x="4986383" y="1467227"/>
            <a:chExt cx="1465936" cy="1411971"/>
          </a:xfrm>
          <a:solidFill>
            <a:schemeClr val="bg1"/>
          </a:solidFill>
        </p:grpSpPr>
        <p:cxnSp>
          <p:nvCxnSpPr>
            <p:cNvPr id="26" name="直接连接符 2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30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箭头连接符 40"/>
          <p:cNvCxnSpPr/>
          <p:nvPr/>
        </p:nvCxnSpPr>
        <p:spPr>
          <a:xfrm flipV="1">
            <a:off x="7320909" y="1746686"/>
            <a:ext cx="623209" cy="42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8213025" y="1290649"/>
            <a:ext cx="736552" cy="698598"/>
            <a:chOff x="4986383" y="1467227"/>
            <a:chExt cx="1465936" cy="1411971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101338" y="2058611"/>
            <a:ext cx="106034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9322481" y="1732333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40516" y="1420950"/>
            <a:ext cx="1616781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big-database_76117"/>
          <p:cNvSpPr/>
          <p:nvPr/>
        </p:nvSpPr>
        <p:spPr>
          <a:xfrm>
            <a:off x="421725" y="1280166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45550" y="1846520"/>
            <a:ext cx="1094157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1013078" y="1617504"/>
            <a:ext cx="463860" cy="129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711660" y="2852620"/>
                <a:ext cx="4622810" cy="512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𝐴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groupChrPr>
                      <m:e>
                        <m: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𝑑𝑒𝑝</m:t>
                        </m:r>
                      </m:e>
                    </m:groupChr>
                    <m:sSub>
                      <m:sSubPr>
                        <m:ctrlP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charset="-122"/>
                    <a:cs typeface="+mn-ea"/>
                    <a:sym typeface="+mn-lt"/>
                  </a:rPr>
                  <a:t> and</a:t>
                </a:r>
                <a:r>
                  <a:rPr lang="en-GB" altLang="zh-CN" sz="2000" dirty="0">
                    <a:solidFill>
                      <a:prstClr val="white"/>
                    </a:solidFill>
                    <a:ea typeface="等线" panose="02010600030101010101" charset="-122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𝐵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groupChr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𝑑𝑒𝑝</m:t>
                        </m:r>
                      </m:e>
                    </m:groupChr>
                    <m:sSub>
                      <m:sSubPr>
                        <m:ctrlP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charset="-122"/>
                    <a:cs typeface="+mn-ea"/>
                    <a:sym typeface="+mn-lt"/>
                  </a:rPr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𝐴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groupChr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𝑑𝑒𝑝</m:t>
                        </m:r>
                      </m:e>
                    </m:groupChr>
                    <m:sSub>
                      <m:sSubPr>
                        <m:ctrlP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charset="-122"/>
                    <a:cs typeface="+mn-ea"/>
                    <a:sym typeface="+mn-lt"/>
                  </a:rPr>
                  <a:t>? 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660" y="2852620"/>
                <a:ext cx="4622810" cy="512063"/>
              </a:xfrm>
              <a:prstGeom prst="rect">
                <a:avLst/>
              </a:prstGeom>
              <a:blipFill rotWithShape="1">
                <a:blip r:embed="rId1"/>
                <a:stretch>
                  <a:fillRect l="-2" t="-39" r="2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>
            <a:spLocks noChangeAspect="1"/>
          </p:cNvSpPr>
          <p:nvPr/>
        </p:nvSpPr>
        <p:spPr>
          <a:xfrm>
            <a:off x="3217043" y="3871019"/>
            <a:ext cx="603327" cy="6033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B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707569" y="4301450"/>
            <a:ext cx="603327" cy="6033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A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3217043" y="4783076"/>
            <a:ext cx="603327" cy="6033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>
            <a:stCxn id="6" idx="6"/>
            <a:endCxn id="5" idx="2"/>
          </p:cNvCxnSpPr>
          <p:nvPr/>
        </p:nvCxnSpPr>
        <p:spPr>
          <a:xfrm flipV="1">
            <a:off x="2310896" y="4172683"/>
            <a:ext cx="906147" cy="4304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" idx="6"/>
            <a:endCxn id="8" idx="2"/>
          </p:cNvCxnSpPr>
          <p:nvPr/>
        </p:nvCxnSpPr>
        <p:spPr>
          <a:xfrm>
            <a:off x="2310896" y="4603114"/>
            <a:ext cx="906147" cy="4816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1543074" y="5006386"/>
            <a:ext cx="84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1.0.0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775590" y="4880874"/>
            <a:ext cx="126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v1.2.0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75590" y="3731171"/>
            <a:ext cx="126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=1.1.0</a:t>
            </a:r>
            <a:endParaRPr lang="zh-CN" altLang="en-US" sz="2000" b="1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5032510" y="3882893"/>
            <a:ext cx="603327" cy="6033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5" idx="6"/>
            <a:endCxn id="16" idx="2"/>
          </p:cNvCxnSpPr>
          <p:nvPr/>
        </p:nvCxnSpPr>
        <p:spPr>
          <a:xfrm>
            <a:off x="3820370" y="4172683"/>
            <a:ext cx="1212140" cy="118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231120" y="689057"/>
            <a:ext cx="5026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Ecosystem Dependency Resolution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pic>
        <p:nvPicPr>
          <p:cNvPr id="1028" name="Picture 4" descr="Rust for Linux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06" y="2616190"/>
            <a:ext cx="1391476" cy="139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98939" y="4154304"/>
            <a:ext cx="24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Rust for Linux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24404" y="1361096"/>
            <a:ext cx="7526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Many large and influential projects choose Rust for its unique design for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security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 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performance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91549" y="5943491"/>
            <a:ext cx="6115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hlinkClick r:id="rId2"/>
              </a:rPr>
              <a:t>Google Online Security Blog: Memory Safe Languages in Android 13 (googleblog.com)</a:t>
            </a:r>
            <a:endParaRPr lang="en-GB" dirty="0">
              <a:solidFill>
                <a:srgbClr val="FF0000"/>
              </a:solidFill>
              <a:hlinkClick r:id="rId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91549" y="4670274"/>
            <a:ext cx="33097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Roboto" panose="02000000000000000000" pitchFamily="2" charset="0"/>
              </a:rPr>
              <a:t>Z</a:t>
            </a:r>
            <a:r>
              <a:rPr lang="en-GB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ero memory safety vulnerabilities</a:t>
            </a:r>
            <a:endParaRPr lang="en-GB" sz="160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GB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 Android’s Rust code. 2022</a:t>
            </a:r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3074" name="Picture 2" descr="AOSP Rom Launcher - Apps on Google Pl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79" y="2596273"/>
            <a:ext cx="1391476" cy="139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3603390" y="4136046"/>
            <a:ext cx="24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Android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3078" name="Picture 6" descr="AWS Announces General Availability of Its Quantum Algorithm Design Servi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59" y="2544534"/>
            <a:ext cx="1823456" cy="136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6366182" y="4035237"/>
            <a:ext cx="2492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AWS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Firecraker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(Virtualization,  Serverless)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3082" name="Picture 10" descr="How Tikv handle read requests? - storage - TiDB Internal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019" y="2564080"/>
            <a:ext cx="1243700" cy="143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9100451" y="4058603"/>
            <a:ext cx="2492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TiKV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(Key-Value Database)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1845244" y="86444"/>
            <a:ext cx="8859982" cy="831699"/>
          </a:xfrm>
        </p:spPr>
        <p:txBody>
          <a:bodyPr/>
          <a:lstStyle/>
          <a:p>
            <a:r>
              <a:rPr lang="en-US" sz="3600" b="1" dirty="0">
                <a:latin typeface="+mn-lt"/>
                <a:ea typeface="+mn-ea"/>
                <a:cs typeface="+mn-ea"/>
                <a:sym typeface="+mn-lt"/>
              </a:rPr>
              <a:t>Motivation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094554" y="589444"/>
            <a:ext cx="5026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Rust Programming Language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</a:t>
            </a:r>
            <a:r>
              <a:rPr lang="en-US" altLang="zh-CN" dirty="0" err="1"/>
              <a:t>Impl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02759" y="1147245"/>
            <a:ext cx="4029769" cy="104590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937" y="1147245"/>
            <a:ext cx="288281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Ecosystem Dependency 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50667" y="1440748"/>
            <a:ext cx="1773362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Virtual Environment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61610" y="1440749"/>
            <a:ext cx="1430746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41025" y="2002508"/>
            <a:ext cx="1596267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 Graph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3424029" y="1759579"/>
            <a:ext cx="43758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92356" y="1731082"/>
            <a:ext cx="68696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6240247" y="1298673"/>
            <a:ext cx="736552" cy="698598"/>
            <a:chOff x="4986383" y="1467227"/>
            <a:chExt cx="1465936" cy="1411971"/>
          </a:xfrm>
          <a:solidFill>
            <a:schemeClr val="bg1"/>
          </a:solidFill>
        </p:grpSpPr>
        <p:cxnSp>
          <p:nvCxnSpPr>
            <p:cNvPr id="26" name="直接连接符 2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30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箭头连接符 40"/>
          <p:cNvCxnSpPr/>
          <p:nvPr/>
        </p:nvCxnSpPr>
        <p:spPr>
          <a:xfrm flipV="1">
            <a:off x="7320909" y="1746686"/>
            <a:ext cx="623209" cy="42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8213025" y="1290649"/>
            <a:ext cx="736552" cy="698598"/>
            <a:chOff x="4986383" y="1467227"/>
            <a:chExt cx="1465936" cy="1411971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101338" y="2058611"/>
            <a:ext cx="106034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9322481" y="1732333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40516" y="1420950"/>
            <a:ext cx="1616781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big-database_76117"/>
          <p:cNvSpPr/>
          <p:nvPr/>
        </p:nvSpPr>
        <p:spPr>
          <a:xfrm>
            <a:off x="421725" y="1280166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45550" y="1846520"/>
            <a:ext cx="1094157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1013078" y="1617504"/>
            <a:ext cx="463860" cy="129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711660" y="2852620"/>
                <a:ext cx="4622810" cy="512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𝐴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groupChrPr>
                      <m:e>
                        <m: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𝑑𝑒𝑝</m:t>
                        </m:r>
                      </m:e>
                    </m:groupChr>
                    <m:sSub>
                      <m:sSubPr>
                        <m:ctrlP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kumimoji="0" lang="en-GB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charset="-122"/>
                    <a:cs typeface="+mn-ea"/>
                    <a:sym typeface="+mn-lt"/>
                  </a:rPr>
                  <a:t> and</a:t>
                </a:r>
                <a:r>
                  <a:rPr lang="en-GB" altLang="zh-CN" sz="2000" dirty="0">
                    <a:solidFill>
                      <a:prstClr val="white"/>
                    </a:solidFill>
                    <a:ea typeface="等线" panose="02010600030101010101" charset="-122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𝐵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groupChr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𝑑𝑒𝑝</m:t>
                        </m:r>
                      </m:e>
                    </m:groupChr>
                    <m:sSub>
                      <m:sSubPr>
                        <m:ctrlP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charset="-122"/>
                    <a:cs typeface="+mn-ea"/>
                    <a:sym typeface="+mn-lt"/>
                  </a:rPr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𝐴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groupChr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𝑑𝑒𝑝</m:t>
                        </m:r>
                      </m:e>
                    </m:groupChr>
                    <m:sSub>
                      <m:sSubPr>
                        <m:ctrlP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charset="-122"/>
                    <a:cs typeface="+mn-ea"/>
                    <a:sym typeface="+mn-lt"/>
                  </a:rPr>
                  <a:t>? 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660" y="2852620"/>
                <a:ext cx="4622810" cy="512063"/>
              </a:xfrm>
              <a:prstGeom prst="rect">
                <a:avLst/>
              </a:prstGeom>
              <a:blipFill rotWithShape="1">
                <a:blip r:embed="rId1"/>
                <a:stretch>
                  <a:fillRect l="-2" t="-39" r="2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>
            <a:spLocks noChangeAspect="1"/>
          </p:cNvSpPr>
          <p:nvPr/>
        </p:nvSpPr>
        <p:spPr>
          <a:xfrm>
            <a:off x="3217043" y="3871019"/>
            <a:ext cx="603327" cy="6033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B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707569" y="4301450"/>
            <a:ext cx="603327" cy="6033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A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3217043" y="4783076"/>
            <a:ext cx="603327" cy="6033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>
            <a:stCxn id="6" idx="6"/>
            <a:endCxn id="5" idx="2"/>
          </p:cNvCxnSpPr>
          <p:nvPr/>
        </p:nvCxnSpPr>
        <p:spPr>
          <a:xfrm flipV="1">
            <a:off x="2310896" y="4172683"/>
            <a:ext cx="906147" cy="4304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" idx="6"/>
            <a:endCxn id="8" idx="2"/>
          </p:cNvCxnSpPr>
          <p:nvPr/>
        </p:nvCxnSpPr>
        <p:spPr>
          <a:xfrm>
            <a:off x="2310896" y="4603114"/>
            <a:ext cx="906147" cy="4816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1543074" y="5006386"/>
            <a:ext cx="84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1.0.0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775590" y="4880874"/>
            <a:ext cx="126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v1.1.0</a:t>
            </a:r>
            <a:endParaRPr lang="zh-CN" altLang="en-US" sz="2000" b="1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75590" y="3731171"/>
            <a:ext cx="126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=1.1.0</a:t>
            </a:r>
            <a:endParaRPr lang="zh-CN" altLang="en-US" sz="2000" b="1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5032510" y="3882893"/>
            <a:ext cx="603327" cy="6033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5" idx="6"/>
            <a:endCxn id="16" idx="2"/>
          </p:cNvCxnSpPr>
          <p:nvPr/>
        </p:nvCxnSpPr>
        <p:spPr>
          <a:xfrm>
            <a:off x="3820370" y="4172683"/>
            <a:ext cx="1212140" cy="118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44364" y="4024153"/>
            <a:ext cx="126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v1.1.0</a:t>
            </a:r>
            <a:endParaRPr lang="zh-CN" altLang="en-US" sz="2000" b="1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78277" y="4572366"/>
            <a:ext cx="2162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Merge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20909" y="3830613"/>
            <a:ext cx="415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Every package version needs a separate dependency resolution!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7320909" y="4772421"/>
                <a:ext cx="4153128" cy="1435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charset="-122"/>
                    <a:cs typeface="+mn-ea"/>
                    <a:sym typeface="+mn-lt"/>
                  </a:rPr>
                  <a:t>Scalability Problem: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endParaRPr>
              </a:p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charset="-122"/>
                    <a:cs typeface="+mn-ea"/>
                    <a:sym typeface="+mn-lt"/>
                  </a:rPr>
                  <a:t>Sampling?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endParaRPr>
              </a:p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charset="-122"/>
                    <a:cs typeface="+mn-ea"/>
                    <a:sym typeface="+mn-lt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𝐴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groupChr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𝑑𝑒𝑝</m:t>
                        </m:r>
                      </m:e>
                    </m:groupChr>
                    <m:sSub>
                      <m:sSubPr>
                        <m:ctrlP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𝑣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+mn-ea"/>
                            <a:sym typeface="+mn-lt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charset="-122"/>
                    <a:cs typeface="+mn-ea"/>
                    <a:sym typeface="+mn-lt"/>
                  </a:rPr>
                  <a:t>?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endParaRPr>
              </a:p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charset="-122"/>
                    <a:cs typeface="+mn-ea"/>
                    <a:sym typeface="+mn-lt"/>
                  </a:rPr>
                  <a:t>Simulate the resolution process?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等线" panose="02010600030101010101" charset="-122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909" y="4772421"/>
                <a:ext cx="4153128" cy="1435393"/>
              </a:xfrm>
              <a:prstGeom prst="rect">
                <a:avLst/>
              </a:prstGeom>
              <a:blipFill rotWithShape="1">
                <a:blip r:embed="rId2"/>
                <a:stretch>
                  <a:fillRect l="-15" t="-28" r="5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7231120" y="689057"/>
            <a:ext cx="5026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Ecosystem Dependency Resolution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</a:t>
            </a:r>
            <a:r>
              <a:rPr lang="en-US" altLang="zh-CN" dirty="0" err="1"/>
              <a:t>Impl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02759" y="1147245"/>
            <a:ext cx="4029769" cy="104590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937" y="1147245"/>
            <a:ext cx="288281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Ecosystem Dependency 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50667" y="1440748"/>
            <a:ext cx="1773362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Virtual Environment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Configuration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61610" y="1440749"/>
            <a:ext cx="1430746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Resolution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41025" y="2002508"/>
            <a:ext cx="1596267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 Graph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3424029" y="1759579"/>
            <a:ext cx="43758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92356" y="1731082"/>
            <a:ext cx="68696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6240247" y="1298673"/>
            <a:ext cx="736552" cy="698598"/>
            <a:chOff x="4986383" y="1467227"/>
            <a:chExt cx="1465936" cy="1411971"/>
          </a:xfrm>
          <a:solidFill>
            <a:schemeClr val="bg1"/>
          </a:solidFill>
        </p:grpSpPr>
        <p:cxnSp>
          <p:nvCxnSpPr>
            <p:cNvPr id="26" name="直接连接符 2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30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箭头连接符 40"/>
          <p:cNvCxnSpPr/>
          <p:nvPr/>
        </p:nvCxnSpPr>
        <p:spPr>
          <a:xfrm flipV="1">
            <a:off x="7320909" y="1746686"/>
            <a:ext cx="623209" cy="42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8213025" y="1290649"/>
            <a:ext cx="736552" cy="698598"/>
            <a:chOff x="4986383" y="1467227"/>
            <a:chExt cx="1465936" cy="1411971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101338" y="2058611"/>
            <a:ext cx="106034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9322481" y="1732333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40516" y="1420950"/>
            <a:ext cx="1616781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big-database_76117"/>
          <p:cNvSpPr/>
          <p:nvPr/>
        </p:nvSpPr>
        <p:spPr>
          <a:xfrm>
            <a:off x="421725" y="1280166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45550" y="1846520"/>
            <a:ext cx="1094157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1013078" y="1617504"/>
            <a:ext cx="463860" cy="129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83587" y="3395168"/>
            <a:ext cx="410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Lock Index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4765" y="2893644"/>
            <a:ext cx="410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Find Workspace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3888" y="3910630"/>
            <a:ext cx="410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Parse Dependency Requirements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325028" y="3132894"/>
            <a:ext cx="231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May not find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325028" y="3586405"/>
            <a:ext cx="231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Single Thread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325028" y="4234855"/>
            <a:ext cx="231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May not satisfy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73" name="任意多边形: 形状 72"/>
          <p:cNvSpPr/>
          <p:nvPr/>
        </p:nvSpPr>
        <p:spPr>
          <a:xfrm rot="20880810" flipV="1">
            <a:off x="3250126" y="3187449"/>
            <a:ext cx="436838" cy="319412"/>
          </a:xfrm>
          <a:custGeom>
            <a:avLst/>
            <a:gdLst>
              <a:gd name="connsiteX0" fmla="*/ 0 w 441214"/>
              <a:gd name="connsiteY0" fmla="*/ 377270 h 377270"/>
              <a:gd name="connsiteX1" fmla="*/ 31972 w 441214"/>
              <a:gd name="connsiteY1" fmla="*/ 313326 h 377270"/>
              <a:gd name="connsiteX2" fmla="*/ 147071 w 441214"/>
              <a:gd name="connsiteY2" fmla="*/ 108705 h 377270"/>
              <a:gd name="connsiteX3" fmla="*/ 441214 w 441214"/>
              <a:gd name="connsiteY3" fmla="*/ 0 h 3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14" h="377270">
                <a:moveTo>
                  <a:pt x="0" y="377270"/>
                </a:moveTo>
                <a:cubicBezTo>
                  <a:pt x="3730" y="367678"/>
                  <a:pt x="7460" y="358087"/>
                  <a:pt x="31972" y="313326"/>
                </a:cubicBezTo>
                <a:cubicBezTo>
                  <a:pt x="56484" y="268565"/>
                  <a:pt x="78864" y="160926"/>
                  <a:pt x="147071" y="108705"/>
                </a:cubicBezTo>
                <a:cubicBezTo>
                  <a:pt x="215278" y="56484"/>
                  <a:pt x="328246" y="28242"/>
                  <a:pt x="441214" y="0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4" name="任意多边形: 形状 73"/>
          <p:cNvSpPr/>
          <p:nvPr/>
        </p:nvSpPr>
        <p:spPr>
          <a:xfrm rot="20880810" flipV="1">
            <a:off x="3177576" y="3549090"/>
            <a:ext cx="436838" cy="319412"/>
          </a:xfrm>
          <a:custGeom>
            <a:avLst/>
            <a:gdLst>
              <a:gd name="connsiteX0" fmla="*/ 0 w 441214"/>
              <a:gd name="connsiteY0" fmla="*/ 377270 h 377270"/>
              <a:gd name="connsiteX1" fmla="*/ 31972 w 441214"/>
              <a:gd name="connsiteY1" fmla="*/ 313326 h 377270"/>
              <a:gd name="connsiteX2" fmla="*/ 147071 w 441214"/>
              <a:gd name="connsiteY2" fmla="*/ 108705 h 377270"/>
              <a:gd name="connsiteX3" fmla="*/ 441214 w 441214"/>
              <a:gd name="connsiteY3" fmla="*/ 0 h 3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14" h="377270">
                <a:moveTo>
                  <a:pt x="0" y="377270"/>
                </a:moveTo>
                <a:cubicBezTo>
                  <a:pt x="3730" y="367678"/>
                  <a:pt x="7460" y="358087"/>
                  <a:pt x="31972" y="313326"/>
                </a:cubicBezTo>
                <a:cubicBezTo>
                  <a:pt x="56484" y="268565"/>
                  <a:pt x="78864" y="160926"/>
                  <a:pt x="147071" y="108705"/>
                </a:cubicBezTo>
                <a:cubicBezTo>
                  <a:pt x="215278" y="56484"/>
                  <a:pt x="328246" y="28242"/>
                  <a:pt x="441214" y="0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54764" y="4746877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Update Index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221975" y="5470472"/>
            <a:ext cx="231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NP Hard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74765" y="5231222"/>
            <a:ext cx="410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Strip Useless Info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325283" y="5932072"/>
            <a:ext cx="231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I/O Intense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83843" y="5632647"/>
            <a:ext cx="410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Reconstruct Graph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261653" y="5029769"/>
            <a:ext cx="231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I/O Intense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92921" y="6069322"/>
            <a:ext cx="410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Done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92" name="任意多边形: 形状 91"/>
          <p:cNvSpPr/>
          <p:nvPr/>
        </p:nvSpPr>
        <p:spPr>
          <a:xfrm rot="20880810" flipV="1">
            <a:off x="3299480" y="5454658"/>
            <a:ext cx="436838" cy="319412"/>
          </a:xfrm>
          <a:custGeom>
            <a:avLst/>
            <a:gdLst>
              <a:gd name="connsiteX0" fmla="*/ 0 w 441214"/>
              <a:gd name="connsiteY0" fmla="*/ 377270 h 377270"/>
              <a:gd name="connsiteX1" fmla="*/ 31972 w 441214"/>
              <a:gd name="connsiteY1" fmla="*/ 313326 h 377270"/>
              <a:gd name="connsiteX2" fmla="*/ 147071 w 441214"/>
              <a:gd name="connsiteY2" fmla="*/ 108705 h 377270"/>
              <a:gd name="connsiteX3" fmla="*/ 441214 w 441214"/>
              <a:gd name="connsiteY3" fmla="*/ 0 h 3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14" h="377270">
                <a:moveTo>
                  <a:pt x="0" y="377270"/>
                </a:moveTo>
                <a:cubicBezTo>
                  <a:pt x="3730" y="367678"/>
                  <a:pt x="7460" y="358087"/>
                  <a:pt x="31972" y="313326"/>
                </a:cubicBezTo>
                <a:cubicBezTo>
                  <a:pt x="56484" y="268565"/>
                  <a:pt x="78864" y="160926"/>
                  <a:pt x="147071" y="108705"/>
                </a:cubicBezTo>
                <a:cubicBezTo>
                  <a:pt x="215278" y="56484"/>
                  <a:pt x="328246" y="28242"/>
                  <a:pt x="441214" y="0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/>
        </p:nvSpPr>
        <p:spPr>
          <a:xfrm rot="20880810" flipV="1">
            <a:off x="3181567" y="4979993"/>
            <a:ext cx="436838" cy="319412"/>
          </a:xfrm>
          <a:custGeom>
            <a:avLst/>
            <a:gdLst>
              <a:gd name="connsiteX0" fmla="*/ 0 w 441214"/>
              <a:gd name="connsiteY0" fmla="*/ 377270 h 377270"/>
              <a:gd name="connsiteX1" fmla="*/ 31972 w 441214"/>
              <a:gd name="connsiteY1" fmla="*/ 313326 h 377270"/>
              <a:gd name="connsiteX2" fmla="*/ 147071 w 441214"/>
              <a:gd name="connsiteY2" fmla="*/ 108705 h 377270"/>
              <a:gd name="connsiteX3" fmla="*/ 441214 w 441214"/>
              <a:gd name="connsiteY3" fmla="*/ 0 h 3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14" h="377270">
                <a:moveTo>
                  <a:pt x="0" y="377270"/>
                </a:moveTo>
                <a:cubicBezTo>
                  <a:pt x="3730" y="367678"/>
                  <a:pt x="7460" y="358087"/>
                  <a:pt x="31972" y="313326"/>
                </a:cubicBezTo>
                <a:cubicBezTo>
                  <a:pt x="56484" y="268565"/>
                  <a:pt x="78864" y="160926"/>
                  <a:pt x="147071" y="108705"/>
                </a:cubicBezTo>
                <a:cubicBezTo>
                  <a:pt x="215278" y="56484"/>
                  <a:pt x="328246" y="28242"/>
                  <a:pt x="441214" y="0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96" name="任意多边形: 形状 95"/>
          <p:cNvSpPr/>
          <p:nvPr/>
        </p:nvSpPr>
        <p:spPr>
          <a:xfrm rot="20880810" flipV="1">
            <a:off x="3383181" y="5894395"/>
            <a:ext cx="436838" cy="319412"/>
          </a:xfrm>
          <a:custGeom>
            <a:avLst/>
            <a:gdLst>
              <a:gd name="connsiteX0" fmla="*/ 0 w 441214"/>
              <a:gd name="connsiteY0" fmla="*/ 377270 h 377270"/>
              <a:gd name="connsiteX1" fmla="*/ 31972 w 441214"/>
              <a:gd name="connsiteY1" fmla="*/ 313326 h 377270"/>
              <a:gd name="connsiteX2" fmla="*/ 147071 w 441214"/>
              <a:gd name="connsiteY2" fmla="*/ 108705 h 377270"/>
              <a:gd name="connsiteX3" fmla="*/ 441214 w 441214"/>
              <a:gd name="connsiteY3" fmla="*/ 0 h 3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14" h="377270">
                <a:moveTo>
                  <a:pt x="0" y="377270"/>
                </a:moveTo>
                <a:cubicBezTo>
                  <a:pt x="3730" y="367678"/>
                  <a:pt x="7460" y="358087"/>
                  <a:pt x="31972" y="313326"/>
                </a:cubicBezTo>
                <a:cubicBezTo>
                  <a:pt x="56484" y="268565"/>
                  <a:pt x="78864" y="160926"/>
                  <a:pt x="147071" y="108705"/>
                </a:cubicBezTo>
                <a:cubicBezTo>
                  <a:pt x="215278" y="56484"/>
                  <a:pt x="328246" y="28242"/>
                  <a:pt x="441214" y="0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15877" y="4337291"/>
            <a:ext cx="410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Core Resolver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99" name="任意多边形: 形状 98"/>
          <p:cNvSpPr/>
          <p:nvPr/>
        </p:nvSpPr>
        <p:spPr>
          <a:xfrm rot="20880810" flipV="1">
            <a:off x="3131841" y="4244629"/>
            <a:ext cx="436838" cy="319412"/>
          </a:xfrm>
          <a:custGeom>
            <a:avLst/>
            <a:gdLst>
              <a:gd name="connsiteX0" fmla="*/ 0 w 441214"/>
              <a:gd name="connsiteY0" fmla="*/ 377270 h 377270"/>
              <a:gd name="connsiteX1" fmla="*/ 31972 w 441214"/>
              <a:gd name="connsiteY1" fmla="*/ 313326 h 377270"/>
              <a:gd name="connsiteX2" fmla="*/ 147071 w 441214"/>
              <a:gd name="connsiteY2" fmla="*/ 108705 h 377270"/>
              <a:gd name="connsiteX3" fmla="*/ 441214 w 441214"/>
              <a:gd name="connsiteY3" fmla="*/ 0 h 3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14" h="377270">
                <a:moveTo>
                  <a:pt x="0" y="377270"/>
                </a:moveTo>
                <a:cubicBezTo>
                  <a:pt x="3730" y="367678"/>
                  <a:pt x="7460" y="358087"/>
                  <a:pt x="31972" y="313326"/>
                </a:cubicBezTo>
                <a:cubicBezTo>
                  <a:pt x="56484" y="268565"/>
                  <a:pt x="78864" y="160926"/>
                  <a:pt x="147071" y="108705"/>
                </a:cubicBezTo>
                <a:cubicBezTo>
                  <a:pt x="215278" y="56484"/>
                  <a:pt x="328246" y="28242"/>
                  <a:pt x="441214" y="0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31120" y="689057"/>
            <a:ext cx="5026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Ecosystem Dependency Resolution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</a:t>
            </a:r>
            <a:r>
              <a:rPr lang="en-US" altLang="zh-CN" dirty="0" err="1"/>
              <a:t>Impl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02759" y="1147245"/>
            <a:ext cx="4029769" cy="104590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937" y="1147245"/>
            <a:ext cx="288281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Ecosystem Dependency 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50667" y="1440748"/>
            <a:ext cx="1773362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Virtual Environment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Configuration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61610" y="1440749"/>
            <a:ext cx="1430746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Resolution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41025" y="2002508"/>
            <a:ext cx="1596267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 Graph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3424029" y="1759579"/>
            <a:ext cx="43758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92356" y="1731082"/>
            <a:ext cx="68696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6240247" y="1298673"/>
            <a:ext cx="736552" cy="698598"/>
            <a:chOff x="4986383" y="1467227"/>
            <a:chExt cx="1465936" cy="1411971"/>
          </a:xfrm>
          <a:solidFill>
            <a:schemeClr val="bg1"/>
          </a:solidFill>
        </p:grpSpPr>
        <p:cxnSp>
          <p:nvCxnSpPr>
            <p:cNvPr id="26" name="直接连接符 2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30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箭头连接符 40"/>
          <p:cNvCxnSpPr/>
          <p:nvPr/>
        </p:nvCxnSpPr>
        <p:spPr>
          <a:xfrm flipV="1">
            <a:off x="7320909" y="1746686"/>
            <a:ext cx="623209" cy="42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8213025" y="1290649"/>
            <a:ext cx="736552" cy="698598"/>
            <a:chOff x="4986383" y="1467227"/>
            <a:chExt cx="1465936" cy="1411971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101338" y="2058611"/>
            <a:ext cx="106034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9322481" y="1732333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40516" y="1420950"/>
            <a:ext cx="1616781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big-database_76117"/>
          <p:cNvSpPr/>
          <p:nvPr/>
        </p:nvSpPr>
        <p:spPr>
          <a:xfrm>
            <a:off x="421725" y="1280166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45550" y="1846520"/>
            <a:ext cx="1094157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1013078" y="1617504"/>
            <a:ext cx="463860" cy="129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03888" y="3910630"/>
            <a:ext cx="410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Virtual Environment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54764" y="4746877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Update Index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221975" y="5470472"/>
            <a:ext cx="231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NP Hard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4765" y="5231222"/>
            <a:ext cx="410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Strip Useless Info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325283" y="5932072"/>
            <a:ext cx="231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I/O Intense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3843" y="5632647"/>
            <a:ext cx="410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Reconstruct Graph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261653" y="5029769"/>
            <a:ext cx="231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I/O Intense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92921" y="6069322"/>
            <a:ext cx="410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Done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75" name="任意多边形: 形状 74"/>
          <p:cNvSpPr/>
          <p:nvPr/>
        </p:nvSpPr>
        <p:spPr>
          <a:xfrm rot="20880810" flipV="1">
            <a:off x="3299480" y="5454658"/>
            <a:ext cx="436838" cy="319412"/>
          </a:xfrm>
          <a:custGeom>
            <a:avLst/>
            <a:gdLst>
              <a:gd name="connsiteX0" fmla="*/ 0 w 441214"/>
              <a:gd name="connsiteY0" fmla="*/ 377270 h 377270"/>
              <a:gd name="connsiteX1" fmla="*/ 31972 w 441214"/>
              <a:gd name="connsiteY1" fmla="*/ 313326 h 377270"/>
              <a:gd name="connsiteX2" fmla="*/ 147071 w 441214"/>
              <a:gd name="connsiteY2" fmla="*/ 108705 h 377270"/>
              <a:gd name="connsiteX3" fmla="*/ 441214 w 441214"/>
              <a:gd name="connsiteY3" fmla="*/ 0 h 3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14" h="377270">
                <a:moveTo>
                  <a:pt x="0" y="377270"/>
                </a:moveTo>
                <a:cubicBezTo>
                  <a:pt x="3730" y="367678"/>
                  <a:pt x="7460" y="358087"/>
                  <a:pt x="31972" y="313326"/>
                </a:cubicBezTo>
                <a:cubicBezTo>
                  <a:pt x="56484" y="268565"/>
                  <a:pt x="78864" y="160926"/>
                  <a:pt x="147071" y="108705"/>
                </a:cubicBezTo>
                <a:cubicBezTo>
                  <a:pt x="215278" y="56484"/>
                  <a:pt x="328246" y="28242"/>
                  <a:pt x="441214" y="0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7" name="任意多边形: 形状 76"/>
          <p:cNvSpPr/>
          <p:nvPr/>
        </p:nvSpPr>
        <p:spPr>
          <a:xfrm rot="20880810" flipV="1">
            <a:off x="3181567" y="4979993"/>
            <a:ext cx="436838" cy="319412"/>
          </a:xfrm>
          <a:custGeom>
            <a:avLst/>
            <a:gdLst>
              <a:gd name="connsiteX0" fmla="*/ 0 w 441214"/>
              <a:gd name="connsiteY0" fmla="*/ 377270 h 377270"/>
              <a:gd name="connsiteX1" fmla="*/ 31972 w 441214"/>
              <a:gd name="connsiteY1" fmla="*/ 313326 h 377270"/>
              <a:gd name="connsiteX2" fmla="*/ 147071 w 441214"/>
              <a:gd name="connsiteY2" fmla="*/ 108705 h 377270"/>
              <a:gd name="connsiteX3" fmla="*/ 441214 w 441214"/>
              <a:gd name="connsiteY3" fmla="*/ 0 h 3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14" h="377270">
                <a:moveTo>
                  <a:pt x="0" y="377270"/>
                </a:moveTo>
                <a:cubicBezTo>
                  <a:pt x="3730" y="367678"/>
                  <a:pt x="7460" y="358087"/>
                  <a:pt x="31972" y="313326"/>
                </a:cubicBezTo>
                <a:cubicBezTo>
                  <a:pt x="56484" y="268565"/>
                  <a:pt x="78864" y="160926"/>
                  <a:pt x="147071" y="108705"/>
                </a:cubicBezTo>
                <a:cubicBezTo>
                  <a:pt x="215278" y="56484"/>
                  <a:pt x="328246" y="28242"/>
                  <a:pt x="441214" y="0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81" name="任意多边形: 形状 80"/>
          <p:cNvSpPr/>
          <p:nvPr/>
        </p:nvSpPr>
        <p:spPr>
          <a:xfrm rot="20880810" flipV="1">
            <a:off x="3383181" y="5894395"/>
            <a:ext cx="436838" cy="319412"/>
          </a:xfrm>
          <a:custGeom>
            <a:avLst/>
            <a:gdLst>
              <a:gd name="connsiteX0" fmla="*/ 0 w 441214"/>
              <a:gd name="connsiteY0" fmla="*/ 377270 h 377270"/>
              <a:gd name="connsiteX1" fmla="*/ 31972 w 441214"/>
              <a:gd name="connsiteY1" fmla="*/ 313326 h 377270"/>
              <a:gd name="connsiteX2" fmla="*/ 147071 w 441214"/>
              <a:gd name="connsiteY2" fmla="*/ 108705 h 377270"/>
              <a:gd name="connsiteX3" fmla="*/ 441214 w 441214"/>
              <a:gd name="connsiteY3" fmla="*/ 0 h 3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14" h="377270">
                <a:moveTo>
                  <a:pt x="0" y="377270"/>
                </a:moveTo>
                <a:cubicBezTo>
                  <a:pt x="3730" y="367678"/>
                  <a:pt x="7460" y="358087"/>
                  <a:pt x="31972" y="313326"/>
                </a:cubicBezTo>
                <a:cubicBezTo>
                  <a:pt x="56484" y="268565"/>
                  <a:pt x="78864" y="160926"/>
                  <a:pt x="147071" y="108705"/>
                </a:cubicBezTo>
                <a:cubicBezTo>
                  <a:pt x="215278" y="56484"/>
                  <a:pt x="328246" y="28242"/>
                  <a:pt x="441214" y="0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" name="任意多边形: 形状 3"/>
          <p:cNvSpPr/>
          <p:nvPr/>
        </p:nvSpPr>
        <p:spPr>
          <a:xfrm rot="719190">
            <a:off x="3332868" y="3403197"/>
            <a:ext cx="655274" cy="533743"/>
          </a:xfrm>
          <a:custGeom>
            <a:avLst/>
            <a:gdLst>
              <a:gd name="connsiteX0" fmla="*/ 0 w 441214"/>
              <a:gd name="connsiteY0" fmla="*/ 377270 h 377270"/>
              <a:gd name="connsiteX1" fmla="*/ 31972 w 441214"/>
              <a:gd name="connsiteY1" fmla="*/ 313326 h 377270"/>
              <a:gd name="connsiteX2" fmla="*/ 147071 w 441214"/>
              <a:gd name="connsiteY2" fmla="*/ 108705 h 377270"/>
              <a:gd name="connsiteX3" fmla="*/ 441214 w 441214"/>
              <a:gd name="connsiteY3" fmla="*/ 0 h 3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14" h="377270">
                <a:moveTo>
                  <a:pt x="0" y="377270"/>
                </a:moveTo>
                <a:cubicBezTo>
                  <a:pt x="3730" y="367678"/>
                  <a:pt x="7460" y="358087"/>
                  <a:pt x="31972" y="313326"/>
                </a:cubicBezTo>
                <a:cubicBezTo>
                  <a:pt x="56484" y="268565"/>
                  <a:pt x="78864" y="160926"/>
                  <a:pt x="147071" y="108705"/>
                </a:cubicBezTo>
                <a:cubicBezTo>
                  <a:pt x="215278" y="56484"/>
                  <a:pt x="328246" y="28242"/>
                  <a:pt x="441214" y="0"/>
                </a:cubicBezTo>
              </a:path>
            </a:pathLst>
          </a:custGeom>
          <a:noFill/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28744" y="3114429"/>
            <a:ext cx="5655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Virtual Environment Configuration</a:t>
            </a:r>
            <a:endParaRPr lang="en-US" altLang="zh-CN" sz="2000" dirty="0">
              <a:solidFill>
                <a:prstClr val="white"/>
              </a:solidFill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Dep, Workspace, Env requirements,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etc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877" y="4337291"/>
            <a:ext cx="410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Core Resolver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1120" y="689057"/>
            <a:ext cx="5026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Ecosystem Dependency Resolution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</a:t>
            </a:r>
            <a:r>
              <a:rPr lang="en-US" altLang="zh-CN" dirty="0" err="1"/>
              <a:t>Impl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02759" y="1147245"/>
            <a:ext cx="4029769" cy="104590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937" y="1147245"/>
            <a:ext cx="288281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Ecosystem Dependency 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50667" y="1440748"/>
            <a:ext cx="1773362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Virtual Environment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Configuration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61610" y="1440749"/>
            <a:ext cx="1430746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Resolution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41025" y="2002508"/>
            <a:ext cx="1596267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 Graph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3424029" y="1759579"/>
            <a:ext cx="43758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92356" y="1731082"/>
            <a:ext cx="68696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6240247" y="1298673"/>
            <a:ext cx="736552" cy="698598"/>
            <a:chOff x="4986383" y="1467227"/>
            <a:chExt cx="1465936" cy="1411971"/>
          </a:xfrm>
          <a:solidFill>
            <a:schemeClr val="bg1"/>
          </a:solidFill>
        </p:grpSpPr>
        <p:cxnSp>
          <p:nvCxnSpPr>
            <p:cNvPr id="26" name="直接连接符 2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30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箭头连接符 40"/>
          <p:cNvCxnSpPr/>
          <p:nvPr/>
        </p:nvCxnSpPr>
        <p:spPr>
          <a:xfrm flipV="1">
            <a:off x="7320909" y="1746686"/>
            <a:ext cx="623209" cy="42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8213025" y="1290649"/>
            <a:ext cx="736552" cy="698598"/>
            <a:chOff x="4986383" y="1467227"/>
            <a:chExt cx="1465936" cy="1411971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101338" y="2058611"/>
            <a:ext cx="106034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9322481" y="1732333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40516" y="1420950"/>
            <a:ext cx="1616781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big-database_76117"/>
          <p:cNvSpPr/>
          <p:nvPr/>
        </p:nvSpPr>
        <p:spPr>
          <a:xfrm>
            <a:off x="421725" y="1280166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45550" y="1846520"/>
            <a:ext cx="1094157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1013078" y="1617504"/>
            <a:ext cx="463860" cy="129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03888" y="3910630"/>
            <a:ext cx="410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Virtual Environment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 rot="719190">
            <a:off x="3332868" y="3403197"/>
            <a:ext cx="655274" cy="533743"/>
          </a:xfrm>
          <a:custGeom>
            <a:avLst/>
            <a:gdLst>
              <a:gd name="connsiteX0" fmla="*/ 0 w 441214"/>
              <a:gd name="connsiteY0" fmla="*/ 377270 h 377270"/>
              <a:gd name="connsiteX1" fmla="*/ 31972 w 441214"/>
              <a:gd name="connsiteY1" fmla="*/ 313326 h 377270"/>
              <a:gd name="connsiteX2" fmla="*/ 147071 w 441214"/>
              <a:gd name="connsiteY2" fmla="*/ 108705 h 377270"/>
              <a:gd name="connsiteX3" fmla="*/ 441214 w 441214"/>
              <a:gd name="connsiteY3" fmla="*/ 0 h 3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14" h="377270">
                <a:moveTo>
                  <a:pt x="0" y="377270"/>
                </a:moveTo>
                <a:cubicBezTo>
                  <a:pt x="3730" y="367678"/>
                  <a:pt x="7460" y="358087"/>
                  <a:pt x="31972" y="313326"/>
                </a:cubicBezTo>
                <a:cubicBezTo>
                  <a:pt x="56484" y="268565"/>
                  <a:pt x="78864" y="160926"/>
                  <a:pt x="147071" y="108705"/>
                </a:cubicBezTo>
                <a:cubicBezTo>
                  <a:pt x="215278" y="56484"/>
                  <a:pt x="328246" y="28242"/>
                  <a:pt x="441214" y="0"/>
                </a:cubicBezTo>
              </a:path>
            </a:pathLst>
          </a:custGeom>
          <a:noFill/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28744" y="3114429"/>
            <a:ext cx="5655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Virtual Environment Configuration</a:t>
            </a:r>
            <a:endParaRPr lang="en-US" altLang="zh-CN" sz="2000" dirty="0">
              <a:solidFill>
                <a:prstClr val="white"/>
              </a:solidFill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Dep, Workspace, Env requirements,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etc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5877" y="4337291"/>
            <a:ext cx="410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Core Resolver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9" name="任意多边形: 形状 8"/>
          <p:cNvSpPr/>
          <p:nvPr/>
        </p:nvSpPr>
        <p:spPr>
          <a:xfrm rot="14735969">
            <a:off x="3357457" y="4596529"/>
            <a:ext cx="655274" cy="533743"/>
          </a:xfrm>
          <a:custGeom>
            <a:avLst/>
            <a:gdLst>
              <a:gd name="connsiteX0" fmla="*/ 0 w 441214"/>
              <a:gd name="connsiteY0" fmla="*/ 377270 h 377270"/>
              <a:gd name="connsiteX1" fmla="*/ 31972 w 441214"/>
              <a:gd name="connsiteY1" fmla="*/ 313326 h 377270"/>
              <a:gd name="connsiteX2" fmla="*/ 147071 w 441214"/>
              <a:gd name="connsiteY2" fmla="*/ 108705 h 377270"/>
              <a:gd name="connsiteX3" fmla="*/ 441214 w 441214"/>
              <a:gd name="connsiteY3" fmla="*/ 0 h 37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14" h="377270">
                <a:moveTo>
                  <a:pt x="0" y="377270"/>
                </a:moveTo>
                <a:cubicBezTo>
                  <a:pt x="3730" y="367678"/>
                  <a:pt x="7460" y="358087"/>
                  <a:pt x="31972" y="313326"/>
                </a:cubicBezTo>
                <a:cubicBezTo>
                  <a:pt x="56484" y="268565"/>
                  <a:pt x="78864" y="160926"/>
                  <a:pt x="147071" y="108705"/>
                </a:cubicBezTo>
                <a:cubicBezTo>
                  <a:pt x="215278" y="56484"/>
                  <a:pt x="328246" y="28242"/>
                  <a:pt x="441214" y="0"/>
                </a:cubicBezTo>
              </a:path>
            </a:pathLst>
          </a:custGeom>
          <a:noFill/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44693" y="4701638"/>
            <a:ext cx="5655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Dependency Resolution</a:t>
            </a:r>
            <a:endParaRPr lang="en-US" altLang="zh-CN" sz="2000" dirty="0">
              <a:solidFill>
                <a:prstClr val="white"/>
              </a:solidFill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Local Index Redirection, Parallel Resolution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3272" y="5832992"/>
            <a:ext cx="5655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Other specific requirements</a:t>
            </a:r>
            <a:endParaRPr lang="en-US" altLang="zh-CN" sz="2000" dirty="0">
              <a:solidFill>
                <a:prstClr val="white"/>
              </a:solidFill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algn="ctr">
              <a:defRPr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Flexibility, RUF-Specific Requirements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31120" y="689057"/>
            <a:ext cx="5026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Ecosystem Dependency Resolution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</a:t>
            </a:r>
            <a:r>
              <a:rPr lang="en-US" altLang="zh-CN" dirty="0" err="1"/>
              <a:t>Impl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!!矩形: 圆角 9"/>
          <p:cNvSpPr/>
          <p:nvPr/>
        </p:nvSpPr>
        <p:spPr>
          <a:xfrm>
            <a:off x="1502759" y="1147245"/>
            <a:ext cx="4029769" cy="104590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937" y="1147245"/>
            <a:ext cx="288281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Ecosystem Dependency 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50667" y="1440748"/>
            <a:ext cx="1773362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Virtual Environment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Configuration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61610" y="1440749"/>
            <a:ext cx="1430746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Resolution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41025" y="2002508"/>
            <a:ext cx="1596267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 Graph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3424029" y="1759579"/>
            <a:ext cx="43758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!!直接箭头连接符 97"/>
          <p:cNvCxnSpPr/>
          <p:nvPr/>
        </p:nvCxnSpPr>
        <p:spPr>
          <a:xfrm>
            <a:off x="5292356" y="1731082"/>
            <a:ext cx="68696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6240247" y="1298673"/>
            <a:ext cx="736552" cy="698598"/>
            <a:chOff x="4986383" y="1467227"/>
            <a:chExt cx="1465936" cy="1411971"/>
          </a:xfrm>
          <a:solidFill>
            <a:schemeClr val="bg1"/>
          </a:solidFill>
        </p:grpSpPr>
        <p:cxnSp>
          <p:nvCxnSpPr>
            <p:cNvPr id="26" name="直接连接符 2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30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!!直接箭头连接符 40"/>
          <p:cNvCxnSpPr/>
          <p:nvPr/>
        </p:nvCxnSpPr>
        <p:spPr>
          <a:xfrm flipV="1">
            <a:off x="7320909" y="1746686"/>
            <a:ext cx="623209" cy="42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8213025" y="1290649"/>
            <a:ext cx="736552" cy="698598"/>
            <a:chOff x="4986383" y="1467227"/>
            <a:chExt cx="1465936" cy="1411971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101338" y="2058611"/>
            <a:ext cx="106034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!!直接箭头连接符 77"/>
          <p:cNvCxnSpPr/>
          <p:nvPr/>
        </p:nvCxnSpPr>
        <p:spPr>
          <a:xfrm>
            <a:off x="9322481" y="1732333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40516" y="1420950"/>
            <a:ext cx="1616781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!!big-database_76117"/>
          <p:cNvSpPr/>
          <p:nvPr/>
        </p:nvSpPr>
        <p:spPr>
          <a:xfrm>
            <a:off x="421725" y="1280166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45550" y="1846520"/>
            <a:ext cx="1094157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7" name="!!直接箭头连接符 86"/>
          <p:cNvCxnSpPr/>
          <p:nvPr/>
        </p:nvCxnSpPr>
        <p:spPr>
          <a:xfrm flipV="1">
            <a:off x="1013078" y="1617504"/>
            <a:ext cx="463860" cy="129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506" y="2431741"/>
            <a:ext cx="4497584" cy="430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466" y="2632821"/>
            <a:ext cx="4715533" cy="182905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102" y="4799390"/>
            <a:ext cx="4696480" cy="1086002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7149004" y="5958206"/>
            <a:ext cx="434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Accuracy Evaluation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31120" y="689057"/>
            <a:ext cx="5026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Ecosystem Dependency Resolution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and </a:t>
            </a:r>
            <a:r>
              <a:rPr lang="en-US" altLang="zh-CN" dirty="0" err="1"/>
              <a:t>Impl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!!矩形: 圆角 9"/>
          <p:cNvSpPr/>
          <p:nvPr/>
        </p:nvSpPr>
        <p:spPr>
          <a:xfrm>
            <a:off x="2138679" y="3705860"/>
            <a:ext cx="2793844" cy="104584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5170" y="3982739"/>
            <a:ext cx="288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rgbClr val="FFC000"/>
                </a:solidFill>
              </a:rPr>
              <a:t> Ecosystem Dependency Resolution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63590" y="4458335"/>
            <a:ext cx="1596390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 Graph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715521" y="2459941"/>
            <a:ext cx="3047478" cy="955566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41673" y="2781847"/>
            <a:ext cx="291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rgbClr val="FFC000"/>
                </a:solidFill>
              </a:rPr>
              <a:t>RUF Configuration Extraction 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944362" y="2864485"/>
            <a:ext cx="1017268" cy="50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6263005" y="3754755"/>
            <a:ext cx="736600" cy="698500"/>
            <a:chOff x="4986383" y="1467227"/>
            <a:chExt cx="1465936" cy="1411971"/>
          </a:xfrm>
          <a:solidFill>
            <a:schemeClr val="bg1"/>
          </a:solidFill>
        </p:grpSpPr>
        <p:cxnSp>
          <p:nvCxnSpPr>
            <p:cNvPr id="26" name="直接连接符 2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30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!!直接箭头连接符 40"/>
          <p:cNvCxnSpPr/>
          <p:nvPr/>
        </p:nvCxnSpPr>
        <p:spPr>
          <a:xfrm flipV="1">
            <a:off x="7343775" y="4319270"/>
            <a:ext cx="622935" cy="44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iles_221449"/>
          <p:cNvSpPr/>
          <p:nvPr/>
        </p:nvSpPr>
        <p:spPr>
          <a:xfrm>
            <a:off x="1950963" y="1227983"/>
            <a:ext cx="306070" cy="36131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3" name="files_221449"/>
          <p:cNvSpPr/>
          <p:nvPr/>
        </p:nvSpPr>
        <p:spPr>
          <a:xfrm>
            <a:off x="1950963" y="1925848"/>
            <a:ext cx="306070" cy="36131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85028" y="1558183"/>
            <a:ext cx="1734185" cy="479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Rust Compiler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(All Release Versions)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64273" y="1583583"/>
            <a:ext cx="671830" cy="2876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……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529604" y="1783734"/>
            <a:ext cx="99392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3730353" y="1352952"/>
            <a:ext cx="3008685" cy="831699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240667" y="1614912"/>
            <a:ext cx="211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Extraction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889361" y="1794539"/>
            <a:ext cx="1059326" cy="524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ig-database_76117"/>
          <p:cNvSpPr/>
          <p:nvPr/>
        </p:nvSpPr>
        <p:spPr>
          <a:xfrm>
            <a:off x="8366760" y="2465070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0825" y="3031490"/>
            <a:ext cx="153352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8625840" y="3319145"/>
            <a:ext cx="0" cy="3473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8235950" y="3746500"/>
            <a:ext cx="736600" cy="698500"/>
            <a:chOff x="4986383" y="1467227"/>
            <a:chExt cx="1465936" cy="1411971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124190" y="4514215"/>
            <a:ext cx="1060450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103870" y="1283335"/>
            <a:ext cx="103314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8633460" y="2087245"/>
            <a:ext cx="0" cy="3473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310370" y="1861820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031095" y="1570990"/>
            <a:ext cx="161607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RQ1. RUF Lifetime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9310370" y="2869565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0031095" y="2578735"/>
            <a:ext cx="161607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RQ2. RUF Usage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!!直接箭头连接符 77"/>
          <p:cNvCxnSpPr/>
          <p:nvPr/>
        </p:nvCxnSpPr>
        <p:spPr>
          <a:xfrm>
            <a:off x="9304655" y="3925570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22840" y="3614420"/>
            <a:ext cx="1616710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062210" y="4354195"/>
            <a:ext cx="1553845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Ecosystem-scale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Study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9779000" y="1373505"/>
            <a:ext cx="2078355" cy="348869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!!big-database_76117"/>
          <p:cNvSpPr/>
          <p:nvPr/>
        </p:nvSpPr>
        <p:spPr>
          <a:xfrm>
            <a:off x="443865" y="3839210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67640" y="4405630"/>
            <a:ext cx="109410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4" name="big-database_76117"/>
          <p:cNvSpPr/>
          <p:nvPr/>
        </p:nvSpPr>
        <p:spPr>
          <a:xfrm>
            <a:off x="1367548" y="2559231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52120" y="3162817"/>
            <a:ext cx="1137920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Source Code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2297489" y="2956624"/>
            <a:ext cx="112561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!!直接箭头连接符 86"/>
          <p:cNvCxnSpPr/>
          <p:nvPr/>
        </p:nvCxnSpPr>
        <p:spPr>
          <a:xfrm>
            <a:off x="1166946" y="4169363"/>
            <a:ext cx="809559" cy="19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7938770" y="1523365"/>
            <a:ext cx="1398270" cy="546735"/>
            <a:chOff x="7796009" y="1940018"/>
            <a:chExt cx="1325957" cy="526448"/>
          </a:xfrm>
        </p:grpSpPr>
        <p:sp>
          <p:nvSpPr>
            <p:cNvPr id="89" name="文本框 88"/>
            <p:cNvSpPr txBox="1"/>
            <p:nvPr/>
          </p:nvSpPr>
          <p:spPr>
            <a:xfrm>
              <a:off x="7796009" y="2235634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Active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8192899" y="2136774"/>
              <a:ext cx="221728" cy="140686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272975" y="1940018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Stable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2" name="任意多边形: 形状 91"/>
            <p:cNvSpPr/>
            <p:nvPr/>
          </p:nvSpPr>
          <p:spPr>
            <a:xfrm rot="19627590" flipV="1">
              <a:off x="8312821" y="2278987"/>
              <a:ext cx="217283" cy="143565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457650" y="2177319"/>
              <a:ext cx="664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Remove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96" name="任意多边形: 形状 95"/>
          <p:cNvSpPr/>
          <p:nvPr/>
        </p:nvSpPr>
        <p:spPr>
          <a:xfrm>
            <a:off x="8678545" y="4871085"/>
            <a:ext cx="894080" cy="574040"/>
          </a:xfrm>
          <a:custGeom>
            <a:avLst/>
            <a:gdLst>
              <a:gd name="connsiteX0" fmla="*/ 0 w 847725"/>
              <a:gd name="connsiteY0" fmla="*/ 0 h 552450"/>
              <a:gd name="connsiteX1" fmla="*/ 666750 w 847725"/>
              <a:gd name="connsiteY1" fmla="*/ 171450 h 552450"/>
              <a:gd name="connsiteX2" fmla="*/ 847725 w 847725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25" h="552450">
                <a:moveTo>
                  <a:pt x="0" y="0"/>
                </a:moveTo>
                <a:cubicBezTo>
                  <a:pt x="262731" y="39687"/>
                  <a:pt x="525463" y="79375"/>
                  <a:pt x="666750" y="171450"/>
                </a:cubicBezTo>
                <a:cubicBezTo>
                  <a:pt x="808037" y="263525"/>
                  <a:pt x="827881" y="407987"/>
                  <a:pt x="847725" y="552450"/>
                </a:cubicBezTo>
              </a:path>
            </a:pathLst>
          </a:cu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82330" y="5577205"/>
            <a:ext cx="217932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rgbClr val="FFC000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 Mitigation</a:t>
            </a:r>
            <a:endParaRPr lang="zh-CN" altLang="en-US" sz="1600" b="1" dirty="0">
              <a:solidFill>
                <a:srgbClr val="FFC000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98" name="!!直接箭头连接符 97"/>
          <p:cNvCxnSpPr/>
          <p:nvPr/>
        </p:nvCxnSpPr>
        <p:spPr>
          <a:xfrm>
            <a:off x="5196280" y="4217058"/>
            <a:ext cx="809030" cy="1079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!!矩形: 圆角 9"/>
          <p:cNvSpPr/>
          <p:nvPr/>
        </p:nvSpPr>
        <p:spPr>
          <a:xfrm>
            <a:off x="1525152" y="3706150"/>
            <a:ext cx="4029769" cy="104590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82330" y="3706150"/>
            <a:ext cx="288281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Ecosystem Dependency 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3060" y="3999653"/>
            <a:ext cx="1773362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Virtual Environment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84003" y="3999654"/>
            <a:ext cx="1430746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63834" y="4458325"/>
            <a:ext cx="1596267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 Graph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6747" y="2550171"/>
            <a:ext cx="1782348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Minimal Configuration Extraction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80570" y="2550171"/>
            <a:ext cx="1407836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Compilation Data-flow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Interception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525152" y="2449424"/>
            <a:ext cx="6082857" cy="1087409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83384" y="3218294"/>
            <a:ext cx="2615699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3446422" y="4318484"/>
            <a:ext cx="43758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!!直接箭头连接符 19"/>
          <p:cNvCxnSpPr/>
          <p:nvPr/>
        </p:nvCxnSpPr>
        <p:spPr>
          <a:xfrm>
            <a:off x="5330345" y="4343020"/>
            <a:ext cx="68696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3"/>
            <a:endCxn id="16" idx="1"/>
          </p:cNvCxnSpPr>
          <p:nvPr/>
        </p:nvCxnSpPr>
        <p:spPr>
          <a:xfrm>
            <a:off x="3429095" y="2869003"/>
            <a:ext cx="35147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23" idx="1"/>
          </p:cNvCxnSpPr>
          <p:nvPr/>
        </p:nvCxnSpPr>
        <p:spPr>
          <a:xfrm>
            <a:off x="5188406" y="2869003"/>
            <a:ext cx="335612" cy="4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524018" y="2550577"/>
            <a:ext cx="1870552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Semantic Identification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of 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24" name="直接箭头连接符 23"/>
          <p:cNvCxnSpPr>
            <a:stCxn id="23" idx="3"/>
          </p:cNvCxnSpPr>
          <p:nvPr/>
        </p:nvCxnSpPr>
        <p:spPr>
          <a:xfrm>
            <a:off x="7394569" y="2869408"/>
            <a:ext cx="56690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6263056" y="3754490"/>
            <a:ext cx="736552" cy="698598"/>
            <a:chOff x="4986383" y="1467227"/>
            <a:chExt cx="1465936" cy="1411971"/>
          </a:xfrm>
          <a:solidFill>
            <a:schemeClr val="bg1"/>
          </a:solidFill>
        </p:grpSpPr>
        <p:cxnSp>
          <p:nvCxnSpPr>
            <p:cNvPr id="26" name="直接连接符 2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30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!!直接箭头连接符 40"/>
          <p:cNvCxnSpPr/>
          <p:nvPr/>
        </p:nvCxnSpPr>
        <p:spPr>
          <a:xfrm flipV="1">
            <a:off x="7343699" y="4319436"/>
            <a:ext cx="623209" cy="42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iles_221449"/>
          <p:cNvSpPr/>
          <p:nvPr/>
        </p:nvSpPr>
        <p:spPr>
          <a:xfrm>
            <a:off x="1925092" y="1281407"/>
            <a:ext cx="306163" cy="361560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3" name="files_221449"/>
          <p:cNvSpPr/>
          <p:nvPr/>
        </p:nvSpPr>
        <p:spPr>
          <a:xfrm>
            <a:off x="1925092" y="1978980"/>
            <a:ext cx="306163" cy="361560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9664" y="1611343"/>
            <a:ext cx="1734470" cy="47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Rust Compiler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(All Release Versions)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38884" y="1636819"/>
            <a:ext cx="671632" cy="2876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……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366815" y="1780655"/>
            <a:ext cx="440944" cy="317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2806142" y="1277656"/>
            <a:ext cx="4592638" cy="1012352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904219" y="1337348"/>
            <a:ext cx="2423889" cy="3722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Parsing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06775" y="1780655"/>
            <a:ext cx="2423889" cy="4155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Abnormal RUF Status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Transition Detection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344196" y="1630368"/>
            <a:ext cx="2115281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7387597" y="1817259"/>
            <a:ext cx="55115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ig-database_76117"/>
          <p:cNvSpPr/>
          <p:nvPr/>
        </p:nvSpPr>
        <p:spPr>
          <a:xfrm>
            <a:off x="8366979" y="2465207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1030" y="3031561"/>
            <a:ext cx="1533714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8625613" y="3319234"/>
            <a:ext cx="0" cy="3471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8235834" y="3746466"/>
            <a:ext cx="736552" cy="698598"/>
            <a:chOff x="4986383" y="1467227"/>
            <a:chExt cx="1465936" cy="1411971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124147" y="4514428"/>
            <a:ext cx="106034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103813" y="1283273"/>
            <a:ext cx="1033296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8633696" y="2087118"/>
            <a:ext cx="0" cy="34748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310596" y="1861626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031141" y="1570956"/>
            <a:ext cx="1616050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RQ1. RUF Lifetime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9310596" y="2869408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0031141" y="2579003"/>
            <a:ext cx="1616050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RQ2. RUF Usage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!!直接箭头连接符 77"/>
          <p:cNvCxnSpPr/>
          <p:nvPr/>
        </p:nvCxnSpPr>
        <p:spPr>
          <a:xfrm>
            <a:off x="9304948" y="3925887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22983" y="3614504"/>
            <a:ext cx="1616781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062165" y="4354070"/>
            <a:ext cx="1554002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Ecosystem-scale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Study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9778715" y="1373386"/>
            <a:ext cx="2078385" cy="3488627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!!big-database_76117"/>
          <p:cNvSpPr/>
          <p:nvPr/>
        </p:nvSpPr>
        <p:spPr>
          <a:xfrm>
            <a:off x="444118" y="3839071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67943" y="4405425"/>
            <a:ext cx="1094157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4" name="big-database_76117"/>
          <p:cNvSpPr/>
          <p:nvPr/>
        </p:nvSpPr>
        <p:spPr>
          <a:xfrm>
            <a:off x="461976" y="2581034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74429" y="3135049"/>
            <a:ext cx="1138113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Source Code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42942" y="2881720"/>
            <a:ext cx="464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!!直接箭头连接符 86"/>
          <p:cNvCxnSpPr/>
          <p:nvPr/>
        </p:nvCxnSpPr>
        <p:spPr>
          <a:xfrm flipV="1">
            <a:off x="1035471" y="4176409"/>
            <a:ext cx="463860" cy="129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7938754" y="1523478"/>
            <a:ext cx="1398416" cy="546734"/>
            <a:chOff x="7796009" y="1940018"/>
            <a:chExt cx="1325957" cy="526448"/>
          </a:xfrm>
        </p:grpSpPr>
        <p:sp>
          <p:nvSpPr>
            <p:cNvPr id="89" name="文本框 88"/>
            <p:cNvSpPr txBox="1"/>
            <p:nvPr/>
          </p:nvSpPr>
          <p:spPr>
            <a:xfrm>
              <a:off x="7796009" y="2235634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Active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8192899" y="2136774"/>
              <a:ext cx="221728" cy="140686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272975" y="1940018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Stable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2" name="任意多边形: 形状 91"/>
            <p:cNvSpPr/>
            <p:nvPr/>
          </p:nvSpPr>
          <p:spPr>
            <a:xfrm rot="19627590" flipV="1">
              <a:off x="8312821" y="2278987"/>
              <a:ext cx="217283" cy="143565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457650" y="2177319"/>
              <a:ext cx="664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Remove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96" name="任意多边形: 形状 95"/>
          <p:cNvSpPr/>
          <p:nvPr/>
        </p:nvSpPr>
        <p:spPr>
          <a:xfrm>
            <a:off x="8678509" y="4870832"/>
            <a:ext cx="894050" cy="573738"/>
          </a:xfrm>
          <a:custGeom>
            <a:avLst/>
            <a:gdLst>
              <a:gd name="connsiteX0" fmla="*/ 0 w 847725"/>
              <a:gd name="connsiteY0" fmla="*/ 0 h 552450"/>
              <a:gd name="connsiteX1" fmla="*/ 666750 w 847725"/>
              <a:gd name="connsiteY1" fmla="*/ 171450 h 552450"/>
              <a:gd name="connsiteX2" fmla="*/ 847725 w 847725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25" h="552450">
                <a:moveTo>
                  <a:pt x="0" y="0"/>
                </a:moveTo>
                <a:cubicBezTo>
                  <a:pt x="262731" y="39687"/>
                  <a:pt x="525463" y="79375"/>
                  <a:pt x="666750" y="171450"/>
                </a:cubicBezTo>
                <a:cubicBezTo>
                  <a:pt x="808037" y="263525"/>
                  <a:pt x="827881" y="407987"/>
                  <a:pt x="847725" y="552450"/>
                </a:cubicBezTo>
              </a:path>
            </a:pathLst>
          </a:cu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82232" y="5577445"/>
            <a:ext cx="2179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 Mitigation</a:t>
            </a:r>
            <a:endParaRPr lang="zh-CN" altLang="en-US" sz="1600" b="1" dirty="0">
              <a:solidFill>
                <a:prstClr val="white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394569" y="2869408"/>
            <a:ext cx="56690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7343699" y="4319436"/>
            <a:ext cx="623209" cy="42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iles_221449"/>
          <p:cNvSpPr/>
          <p:nvPr/>
        </p:nvSpPr>
        <p:spPr>
          <a:xfrm>
            <a:off x="1925092" y="1281407"/>
            <a:ext cx="306163" cy="361560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3" name="files_221449"/>
          <p:cNvSpPr/>
          <p:nvPr/>
        </p:nvSpPr>
        <p:spPr>
          <a:xfrm>
            <a:off x="1925092" y="1978980"/>
            <a:ext cx="306163" cy="361560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9664" y="1611343"/>
            <a:ext cx="1734470" cy="47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Rust Compiler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(All Release Versions)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38884" y="1636819"/>
            <a:ext cx="671632" cy="2876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……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366815" y="1780655"/>
            <a:ext cx="440944" cy="317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7387597" y="1817259"/>
            <a:ext cx="55115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ig-database_76117"/>
          <p:cNvSpPr/>
          <p:nvPr/>
        </p:nvSpPr>
        <p:spPr>
          <a:xfrm>
            <a:off x="8366979" y="2465207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1030" y="3031561"/>
            <a:ext cx="1533714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8625613" y="3319234"/>
            <a:ext cx="0" cy="3471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8235834" y="3746466"/>
            <a:ext cx="736552" cy="698598"/>
            <a:chOff x="4986383" y="1467227"/>
            <a:chExt cx="1465936" cy="1411971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124147" y="4514428"/>
            <a:ext cx="1060345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103813" y="1283273"/>
            <a:ext cx="1033296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8633696" y="2087118"/>
            <a:ext cx="0" cy="34748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310596" y="1861626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031141" y="1570956"/>
            <a:ext cx="1616050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RQ1. RUF Lifetime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9310596" y="2869408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0031141" y="2579003"/>
            <a:ext cx="1616050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RQ2. RUF Usage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9304948" y="3925887"/>
            <a:ext cx="6123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22983" y="3614504"/>
            <a:ext cx="1616781" cy="63766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062165" y="4354070"/>
            <a:ext cx="1554002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Ecosystem-scale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Study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9778715" y="1373386"/>
            <a:ext cx="2078385" cy="3488627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big-database_76117"/>
          <p:cNvSpPr/>
          <p:nvPr/>
        </p:nvSpPr>
        <p:spPr>
          <a:xfrm>
            <a:off x="444118" y="3839071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67943" y="4405425"/>
            <a:ext cx="1094157" cy="28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4" name="big-database_76117"/>
          <p:cNvSpPr/>
          <p:nvPr/>
        </p:nvSpPr>
        <p:spPr>
          <a:xfrm>
            <a:off x="461976" y="2581034"/>
            <a:ext cx="541802" cy="566354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74429" y="3135049"/>
            <a:ext cx="1138113" cy="47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Source Code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42942" y="2881720"/>
            <a:ext cx="464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1035471" y="4176409"/>
            <a:ext cx="463860" cy="129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7938754" y="1523478"/>
            <a:ext cx="1398416" cy="546734"/>
            <a:chOff x="7796009" y="1940018"/>
            <a:chExt cx="1325957" cy="526448"/>
          </a:xfrm>
        </p:grpSpPr>
        <p:sp>
          <p:nvSpPr>
            <p:cNvPr id="89" name="文本框 88"/>
            <p:cNvSpPr txBox="1"/>
            <p:nvPr/>
          </p:nvSpPr>
          <p:spPr>
            <a:xfrm>
              <a:off x="7796009" y="2235634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Active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8192899" y="2136774"/>
              <a:ext cx="221728" cy="140686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272975" y="1940018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Stable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2" name="任意多边形: 形状 91"/>
            <p:cNvSpPr/>
            <p:nvPr/>
          </p:nvSpPr>
          <p:spPr>
            <a:xfrm rot="19627590" flipV="1">
              <a:off x="8312821" y="2278987"/>
              <a:ext cx="217283" cy="143565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457650" y="2177319"/>
              <a:ext cx="664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Remove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96" name="任意多边形: 形状 95"/>
          <p:cNvSpPr/>
          <p:nvPr/>
        </p:nvSpPr>
        <p:spPr>
          <a:xfrm>
            <a:off x="8678509" y="4870832"/>
            <a:ext cx="894050" cy="573738"/>
          </a:xfrm>
          <a:custGeom>
            <a:avLst/>
            <a:gdLst>
              <a:gd name="connsiteX0" fmla="*/ 0 w 847725"/>
              <a:gd name="connsiteY0" fmla="*/ 0 h 552450"/>
              <a:gd name="connsiteX1" fmla="*/ 666750 w 847725"/>
              <a:gd name="connsiteY1" fmla="*/ 171450 h 552450"/>
              <a:gd name="connsiteX2" fmla="*/ 847725 w 847725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25" h="552450">
                <a:moveTo>
                  <a:pt x="0" y="0"/>
                </a:moveTo>
                <a:cubicBezTo>
                  <a:pt x="262731" y="39687"/>
                  <a:pt x="525463" y="79375"/>
                  <a:pt x="666750" y="171450"/>
                </a:cubicBezTo>
                <a:cubicBezTo>
                  <a:pt x="808037" y="263525"/>
                  <a:pt x="827881" y="407987"/>
                  <a:pt x="847725" y="552450"/>
                </a:cubicBezTo>
              </a:path>
            </a:pathLst>
          </a:cu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82232" y="5577445"/>
            <a:ext cx="2179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 Mitigation</a:t>
            </a:r>
            <a:endParaRPr lang="zh-CN" altLang="en-US" sz="1600" b="1" dirty="0">
              <a:solidFill>
                <a:prstClr val="white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245" y="1212521"/>
            <a:ext cx="4284033" cy="716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30" y="1861626"/>
            <a:ext cx="4729622" cy="38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886" y="2420101"/>
            <a:ext cx="3839847" cy="1279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656" y="3952246"/>
            <a:ext cx="4759462" cy="1230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Content List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B60-8ED8-40EB-8288-7D1EEC4AF0DB}" type="datetime1">
              <a:rPr lang="en-US" altLang="zh-CN" smtClean="0"/>
            </a:fld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449342"/>
            <a:ext cx="10515600" cy="4870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altLang="zh-CN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  <a:endParaRPr lang="en-GB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GB" altLang="zh-CN" dirty="0">
                <a:solidFill>
                  <a:schemeClr val="bg1">
                    <a:lumMod val="65000"/>
                  </a:schemeClr>
                </a:solidFill>
              </a:rPr>
              <a:t>Design and Implementation</a:t>
            </a:r>
            <a:endParaRPr lang="en-GB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altLang="zh-CN" dirty="0">
                <a:solidFill>
                  <a:schemeClr val="bg1">
                    <a:lumMod val="65000"/>
                  </a:schemeClr>
                </a:solidFill>
              </a:rPr>
              <a:t>RUF Status Extraction</a:t>
            </a:r>
            <a:endParaRPr lang="en-GB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altLang="zh-CN" dirty="0">
                <a:solidFill>
                  <a:schemeClr val="bg1">
                    <a:lumMod val="65000"/>
                  </a:schemeClr>
                </a:solidFill>
              </a:rPr>
              <a:t>RUF Configuration Extraction</a:t>
            </a:r>
            <a:endParaRPr lang="en-GB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altLang="zh-CN" dirty="0">
                <a:solidFill>
                  <a:schemeClr val="bg1">
                    <a:lumMod val="65000"/>
                  </a:schemeClr>
                </a:solidFill>
              </a:rPr>
              <a:t>Ecosystem Dependency Resolution</a:t>
            </a:r>
            <a:endParaRPr lang="en-GB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GB" altLang="zh-CN" dirty="0"/>
              <a:t>Ecosystem-Scale Study</a:t>
            </a:r>
            <a:endParaRPr lang="en-GB" altLang="zh-CN" dirty="0"/>
          </a:p>
          <a:p>
            <a:pPr lvl="1">
              <a:lnSpc>
                <a:spcPct val="100000"/>
              </a:lnSpc>
            </a:pPr>
            <a:r>
              <a:rPr lang="en-GB" altLang="zh-CN" dirty="0"/>
              <a:t>RQ1. RUF Lifetime</a:t>
            </a:r>
            <a:endParaRPr lang="en-GB" altLang="zh-CN" dirty="0"/>
          </a:p>
          <a:p>
            <a:pPr lvl="1">
              <a:lnSpc>
                <a:spcPct val="100000"/>
              </a:lnSpc>
            </a:pPr>
            <a:r>
              <a:rPr lang="en-GB" altLang="zh-CN" dirty="0"/>
              <a:t>RQ2. RUF Usage</a:t>
            </a:r>
            <a:endParaRPr lang="en-GB" altLang="zh-CN" dirty="0"/>
          </a:p>
          <a:p>
            <a:pPr lvl="1">
              <a:lnSpc>
                <a:spcPct val="100000"/>
              </a:lnSpc>
            </a:pPr>
            <a:r>
              <a:rPr lang="en-GB" altLang="zh-CN" dirty="0"/>
              <a:t>RQ3. RUF Impact</a:t>
            </a:r>
            <a:endParaRPr lang="en-GB" altLang="zh-CN" dirty="0"/>
          </a:p>
          <a:p>
            <a:pPr lvl="1">
              <a:lnSpc>
                <a:spcPct val="100000"/>
              </a:lnSpc>
            </a:pPr>
            <a:r>
              <a:rPr lang="en-GB" altLang="zh-CN" dirty="0"/>
              <a:t>RUF Impact Mitigation</a:t>
            </a:r>
            <a:endParaRPr lang="en-GB" altLang="zh-CN" dirty="0"/>
          </a:p>
          <a:p>
            <a:pPr>
              <a:lnSpc>
                <a:spcPct val="100000"/>
              </a:lnSpc>
            </a:pPr>
            <a:endParaRPr lang="en-GB" altLang="zh-CN" dirty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Ecosystem-Scale Analysis (RQs)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2138" y="1888004"/>
            <a:ext cx="90405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Experiment Results:</a:t>
            </a:r>
            <a:endParaRPr kumimoji="0" lang="en-GB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Tracking RUF status in every minor version of the Rust compiler from v1.0.0 (2015-05-15) to v1.63.0 (2022-08-11)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34666" y="3614976"/>
          <a:ext cx="9770560" cy="99934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98552"/>
                <a:gridCol w="2029753"/>
                <a:gridCol w="2498595"/>
                <a:gridCol w="1646672"/>
                <a:gridCol w="1396988"/>
              </a:tblGrid>
              <a:tr h="62966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6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Crates</a:t>
                      </a:r>
                      <a:endParaRPr lang="en-GB" sz="16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6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Versions</a:t>
                      </a:r>
                      <a:endParaRPr lang="en-GB" sz="16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6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Transitive Dependencies</a:t>
                      </a:r>
                      <a:endParaRPr lang="en-GB" sz="16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6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Resolve Error Versions</a:t>
                      </a:r>
                      <a:endParaRPr lang="en-GB" sz="16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6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Yanked Versions</a:t>
                      </a:r>
                      <a:endParaRPr lang="en-GB" sz="16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67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62870(90.66%)</a:t>
                      </a:r>
                      <a:endParaRPr lang="en-US" altLang="zh-CN" sz="16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479,201(81%)</a:t>
                      </a:r>
                      <a:endParaRPr lang="en-US" altLang="zh-CN" sz="16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139,525,225</a:t>
                      </a:r>
                      <a:endParaRPr lang="en-US" altLang="zh-CN" sz="16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10623</a:t>
                      </a:r>
                      <a:endParaRPr lang="en-US" altLang="zh-CN" sz="16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20169</a:t>
                      </a:r>
                      <a:endParaRPr lang="en-US" altLang="zh-CN" sz="16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+mn-lt"/>
                <a:ea typeface="+mn-ea"/>
                <a:cs typeface="+mn-ea"/>
                <a:sym typeface="+mn-lt"/>
              </a:rPr>
              <a:t>Motivation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10246077" y="6360282"/>
            <a:ext cx="1823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ZJU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161" y="1308411"/>
            <a:ext cx="9675348" cy="325291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039439" y="6215322"/>
            <a:ext cx="6113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  <a:hlinkClick r:id="rId2"/>
              </a:rPr>
              <a:t>Source: Rust Programming Language (rust-lang.org)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94554" y="589444"/>
            <a:ext cx="5026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Rust Programming Language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65232" y="4688977"/>
            <a:ext cx="304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Rust Compiler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27443" y="5182823"/>
            <a:ext cx="339255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65232" y="5298541"/>
            <a:ext cx="3047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Compile-Time Check</a:t>
            </a:r>
            <a:endParaRPr kumimoji="0" lang="en-US" altLang="zh-CN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i="1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Type Safety</a:t>
            </a:r>
            <a:endParaRPr lang="en-US" altLang="zh-CN" i="1" dirty="0">
              <a:solidFill>
                <a:prstClr val="white"/>
              </a:solidFill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Ownership</a:t>
            </a:r>
            <a:endParaRPr kumimoji="0" lang="en-US" altLang="zh-CN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46365" y="4977430"/>
            <a:ext cx="304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Rust Codes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218075" y="4951091"/>
            <a:ext cx="304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Rust Binary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1034" name="Picture 10" descr="Magnifier - Apps on Google Pl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158" y="5262130"/>
            <a:ext cx="957146" cy="9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/>
          <p:cNvSpPr txBox="1"/>
          <p:nvPr/>
        </p:nvSpPr>
        <p:spPr>
          <a:xfrm rot="20235737">
            <a:off x="8869553" y="5217492"/>
            <a:ext cx="3047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Is compiler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 reliable?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25" y="5425450"/>
            <a:ext cx="842532" cy="84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998" y="4397947"/>
            <a:ext cx="721422" cy="7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Ecosystem-Scale Study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403" y="1137954"/>
            <a:ext cx="10910552" cy="475050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84302" y="6132870"/>
            <a:ext cx="5181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We extract RUF status in every compiler version </a:t>
            </a:r>
            <a:endParaRPr kumimoji="0" lang="en-GB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lvl="0" algn="ctr">
              <a:defRPr/>
            </a:pPr>
            <a:r>
              <a:rPr lang="en-GB" altLang="zh-CN" sz="140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1.0.0 (2015-05-15) -&gt; 1.63.0 (2022-08-11)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5848" y="668096"/>
            <a:ext cx="502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RQ1. RUF Lifetime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Ecosystem-Scale Study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403" y="1137954"/>
            <a:ext cx="10910552" cy="475050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84301" y="6132870"/>
            <a:ext cx="5181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We extract RUF status in every compiler version </a:t>
            </a:r>
            <a:endParaRPr kumimoji="0" lang="en-GB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1.0.0 (2015-05-15) -&gt; 1.63.0 (2022-08-11)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05214" y="2379372"/>
            <a:ext cx="10512929" cy="842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636277" y="1349325"/>
            <a:ext cx="868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Horizontal line indicates </a:t>
            </a:r>
            <a:r>
              <a:rPr lang="en-GB" altLang="zh-CN" b="1" dirty="0">
                <a:solidFill>
                  <a:srgbClr val="FF0000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one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lifetime through different compiler versions.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5848" y="668096"/>
            <a:ext cx="502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RQ1. RUF Lifetime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Ecosystem-Scale Study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403" y="1137954"/>
            <a:ext cx="10910552" cy="475050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84301" y="6132870"/>
            <a:ext cx="5181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We extract RUF status in every compiler version </a:t>
            </a:r>
            <a:endParaRPr kumimoji="0" lang="en-GB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1.0.0 (2015-05-15) -&gt; 1.63.0 (2022-08-11)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585656" y="1137954"/>
            <a:ext cx="0" cy="458209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174635" y="1164659"/>
            <a:ext cx="750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Vertical line indicates all RUF status in the same compiler version.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5848" y="668096"/>
            <a:ext cx="502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RQ1. RUF Lifetime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Ecosystem-Scale Study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56" y="1124958"/>
            <a:ext cx="9711470" cy="48557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528864" y="6079213"/>
            <a:ext cx="3492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Abnormal RUF Lifetime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</a:t>
            </a:r>
            <a:endParaRPr kumimoji="0" lang="en-GB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1.0.0 (2015-05-15) -&gt; 1.63.0 (2022-08-11)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5848" y="668096"/>
            <a:ext cx="502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RQ1. RUF Lifetime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Ecosystem-Scale Study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56" y="1124958"/>
            <a:ext cx="9711470" cy="48557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528864" y="6079213"/>
            <a:ext cx="3492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Abnormal RUF Lifetime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</a:t>
            </a:r>
            <a:endParaRPr kumimoji="0" lang="en-GB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1.0.0 (2015-05-15) -&gt; 1.63.0 (2022-08-11)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71397" y="4533899"/>
            <a:ext cx="1367428" cy="7010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96000" y="1124958"/>
            <a:ext cx="1367428" cy="7010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24824" y="318349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Abnormal Patterns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165848" y="668096"/>
            <a:ext cx="5026152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GB" altLang="zh-CN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RQ1. RUF Lifetime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Ecosystem-Scale Study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027" y="1184135"/>
            <a:ext cx="1838095" cy="66666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51" y="2604138"/>
            <a:ext cx="1217073" cy="79447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5" y="3996249"/>
            <a:ext cx="2453902" cy="66666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140661" y="1704965"/>
            <a:ext cx="3860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Stable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feature became unknown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69518" y="2987846"/>
            <a:ext cx="3802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Stable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feature became unstable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192190" y="1922730"/>
            <a:ext cx="152844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078088" y="1722675"/>
            <a:ext cx="2480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Break functionalities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192190" y="3193928"/>
            <a:ext cx="152844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697639" y="2993873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Bug/CVE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03084" y="4113697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Re-active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feature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92190" y="4319779"/>
            <a:ext cx="152844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913774" y="4119724"/>
            <a:ext cx="28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Functionality changes?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36012" y="4959662"/>
            <a:ext cx="6512571" cy="5232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Finding-1: </a:t>
            </a:r>
            <a:r>
              <a:rPr kumimoji="0" lang="en-GB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We observe </a:t>
            </a:r>
            <a:r>
              <a:rPr kumimoji="0" lang="en-GB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277/1,875 (15%) </a:t>
            </a:r>
            <a:r>
              <a:rPr kumimoji="0" lang="en-GB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abnormal RUF status transitions, which are mainly caused by abandoned development or bugs.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78552" y="2476342"/>
            <a:ext cx="198887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1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Active/Unstable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80228" y="1200357"/>
            <a:ext cx="118469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1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Stable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srgbClr val="99FF99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119655" y="1380817"/>
            <a:ext cx="623209" cy="4206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文本框 12"/>
          <p:cNvSpPr txBox="1"/>
          <p:nvPr/>
        </p:nvSpPr>
        <p:spPr>
          <a:xfrm>
            <a:off x="2794061" y="1179868"/>
            <a:ext cx="133557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1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Unknown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792298" y="1383250"/>
            <a:ext cx="623209" cy="4206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文本框 19"/>
          <p:cNvSpPr txBox="1"/>
          <p:nvPr/>
        </p:nvSpPr>
        <p:spPr>
          <a:xfrm>
            <a:off x="6451408" y="1202790"/>
            <a:ext cx="133557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1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Unknown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53914" y="2492141"/>
            <a:ext cx="118469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1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Stable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srgbClr val="99FF99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4393341" y="2672601"/>
            <a:ext cx="623209" cy="4206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6065984" y="2675034"/>
            <a:ext cx="623209" cy="4206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本框 30"/>
          <p:cNvSpPr txBox="1"/>
          <p:nvPr/>
        </p:nvSpPr>
        <p:spPr>
          <a:xfrm>
            <a:off x="6649172" y="2476342"/>
            <a:ext cx="198887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1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Active/Unstable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205809" y="3892634"/>
            <a:ext cx="623209" cy="4206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文本框 33"/>
          <p:cNvSpPr txBox="1"/>
          <p:nvPr/>
        </p:nvSpPr>
        <p:spPr>
          <a:xfrm>
            <a:off x="5864919" y="3712174"/>
            <a:ext cx="133557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1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Unknown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7200498" y="3921305"/>
            <a:ext cx="623209" cy="4206"/>
          </a:xfrm>
          <a:prstGeom prst="straightConnector1">
            <a:avLst/>
          </a:prstGeom>
          <a:noFill/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文本框 36"/>
          <p:cNvSpPr txBox="1"/>
          <p:nvPr/>
        </p:nvSpPr>
        <p:spPr>
          <a:xfrm>
            <a:off x="3169518" y="3728445"/>
            <a:ext cx="198887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1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Active/Unstable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23707" y="3694491"/>
            <a:ext cx="198887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1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Active/Unstable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46889" y="5718440"/>
            <a:ext cx="6501694" cy="95410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Finding-2: </a:t>
            </a:r>
            <a:r>
              <a:rPr kumimoji="0" lang="en-GB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We find </a:t>
            </a:r>
            <a:r>
              <a:rPr kumimoji="0" lang="en-GB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that half of RUF (47%) are not stabilized </a:t>
            </a:r>
            <a:r>
              <a:rPr kumimoji="0" lang="en-GB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in the latest version of the Rust compiler. Even worse, stabilized RUF can also introduce vulnerabilities to the package (</a:t>
            </a:r>
            <a:r>
              <a:rPr kumimoji="0" lang="en-GB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cve:error_type_id</a:t>
            </a:r>
            <a:r>
              <a:rPr kumimoji="0" lang="en-GB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), which indicates that stabilized RUF are not totally safe for developers.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5848" y="668096"/>
            <a:ext cx="502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RQ1. RUF Lifetime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3" grpId="0"/>
      <p:bldP spid="23" grpId="1"/>
      <p:bldP spid="24" grpId="0"/>
      <p:bldP spid="24" grpId="1"/>
      <p:bldP spid="26" grpId="0"/>
      <p:bldP spid="26" grpId="1"/>
      <p:bldP spid="27" grpId="0" animBg="1"/>
      <p:bldP spid="27" grpId="1" animBg="1"/>
      <p:bldP spid="4" grpId="0"/>
      <p:bldP spid="4" grpId="1"/>
      <p:bldP spid="28" grpId="0"/>
      <p:bldP spid="28" grpId="1"/>
      <p:bldP spid="31" grpId="0"/>
      <p:bldP spid="31" grpId="1"/>
      <p:bldP spid="34" grpId="0"/>
      <p:bldP spid="34" grpId="1"/>
      <p:bldP spid="37" grpId="0"/>
      <p:bldP spid="37" grpId="1"/>
      <p:bldP spid="38" grpId="0"/>
      <p:bldP spid="38" grpId="1"/>
      <p:bldP spid="39" grpId="0" animBg="1"/>
      <p:bldP spid="39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Ecosystem-Scale Study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t="24593"/>
          <a:stretch>
            <a:fillRect/>
          </a:stretch>
        </p:blipFill>
        <p:spPr>
          <a:xfrm>
            <a:off x="2445474" y="2194559"/>
            <a:ext cx="8097153" cy="2548385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1549162" y="2776667"/>
            <a:ext cx="139739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13857" y="2576612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Stable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88495" y="5187219"/>
            <a:ext cx="7242609" cy="8309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GB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Finding-3: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72,132 (12%)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versions in the Rust ecosystem are using RUF, and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90%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of package versions among them are still using </a:t>
            </a:r>
            <a:r>
              <a:rPr kumimoji="0" lang="en-GB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unstabilized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RUF. AOSP, Linux, Firefox code repo contain RUF, too.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3616" y="1321770"/>
            <a:ext cx="3163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Usage</a:t>
            </a:r>
            <a:endParaRPr kumimoji="0" lang="en-US" altLang="zh-CN" sz="2400" b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lang="en-GB" altLang="zh-CN" sz="2000" dirty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2015-05-15 -&gt; 2022-08-11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5848" y="668096"/>
            <a:ext cx="502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RQ2. RUF Usage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Ecosystem-Scale Study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1238" y="1224913"/>
            <a:ext cx="6609524" cy="3190476"/>
          </a:xfrm>
          <a:prstGeom prst="rect">
            <a:avLst/>
          </a:prstGeom>
        </p:spPr>
      </p:pic>
      <p:sp>
        <p:nvSpPr>
          <p:cNvPr id="4" name="椭圆 3"/>
          <p:cNvSpPr>
            <a:spLocks noChangeAspect="1"/>
          </p:cNvSpPr>
          <p:nvPr/>
        </p:nvSpPr>
        <p:spPr>
          <a:xfrm>
            <a:off x="5359352" y="5007488"/>
            <a:ext cx="603327" cy="6033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B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3849878" y="5437919"/>
            <a:ext cx="603327" cy="6033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A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5359352" y="5919545"/>
            <a:ext cx="603327" cy="6033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>
            <a:stCxn id="5" idx="6"/>
            <a:endCxn id="4" idx="2"/>
          </p:cNvCxnSpPr>
          <p:nvPr/>
        </p:nvCxnSpPr>
        <p:spPr>
          <a:xfrm flipV="1">
            <a:off x="4453205" y="5309152"/>
            <a:ext cx="906147" cy="4304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>
            <a:off x="4453205" y="5739583"/>
            <a:ext cx="906147" cy="4816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>
            <a:spLocks noChangeAspect="1"/>
          </p:cNvSpPr>
          <p:nvPr/>
        </p:nvSpPr>
        <p:spPr>
          <a:xfrm>
            <a:off x="7174819" y="5019362"/>
            <a:ext cx="603327" cy="6033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>
            <a:stCxn id="4" idx="6"/>
            <a:endCxn id="14" idx="2"/>
          </p:cNvCxnSpPr>
          <p:nvPr/>
        </p:nvCxnSpPr>
        <p:spPr>
          <a:xfrm>
            <a:off x="5962679" y="5309152"/>
            <a:ext cx="1212140" cy="118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6"/>
            <a:endCxn id="17" idx="1"/>
          </p:cNvCxnSpPr>
          <p:nvPr/>
        </p:nvCxnSpPr>
        <p:spPr>
          <a:xfrm>
            <a:off x="7778146" y="5321026"/>
            <a:ext cx="1012919" cy="1362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>
            <a:spLocks noChangeAspect="1"/>
          </p:cNvSpPr>
          <p:nvPr/>
        </p:nvSpPr>
        <p:spPr>
          <a:xfrm>
            <a:off x="8791065" y="5032985"/>
            <a:ext cx="802548" cy="6033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RUF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>
            <a:stCxn id="6" idx="6"/>
            <a:endCxn id="20" idx="1"/>
          </p:cNvCxnSpPr>
          <p:nvPr/>
        </p:nvCxnSpPr>
        <p:spPr>
          <a:xfrm>
            <a:off x="5962679" y="6221209"/>
            <a:ext cx="1112529" cy="720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>
            <a:spLocks noChangeAspect="1"/>
          </p:cNvSpPr>
          <p:nvPr/>
        </p:nvSpPr>
        <p:spPr>
          <a:xfrm>
            <a:off x="7075208" y="5926748"/>
            <a:ext cx="802548" cy="6033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RUF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70052" y="49562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req1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01765" y="4893866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req1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53205" y="608792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req2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18279" y="583744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req3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65848" y="668096"/>
            <a:ext cx="502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RQ3. RUF Impact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 animBg="1"/>
      <p:bldP spid="17" grpId="0" animBg="1"/>
      <p:bldP spid="20" grpId="0" animBg="1"/>
      <p:bldP spid="12" grpId="0"/>
      <p:bldP spid="13" grpId="0"/>
      <p:bldP spid="18" grpId="0"/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Ecosystem-Scale Study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1238" y="1224913"/>
            <a:ext cx="6609524" cy="3190476"/>
          </a:xfrm>
          <a:prstGeom prst="rect">
            <a:avLst/>
          </a:prstGeom>
        </p:spPr>
      </p:pic>
      <p:sp>
        <p:nvSpPr>
          <p:cNvPr id="4" name="椭圆 3"/>
          <p:cNvSpPr>
            <a:spLocks noChangeAspect="1"/>
          </p:cNvSpPr>
          <p:nvPr/>
        </p:nvSpPr>
        <p:spPr>
          <a:xfrm>
            <a:off x="5359352" y="5007488"/>
            <a:ext cx="603327" cy="6033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B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3849878" y="5437919"/>
            <a:ext cx="603327" cy="6033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A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5359352" y="5919545"/>
            <a:ext cx="603327" cy="6033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>
            <a:stCxn id="5" idx="6"/>
            <a:endCxn id="4" idx="2"/>
          </p:cNvCxnSpPr>
          <p:nvPr/>
        </p:nvCxnSpPr>
        <p:spPr>
          <a:xfrm flipV="1">
            <a:off x="4453205" y="5309152"/>
            <a:ext cx="906147" cy="4304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>
            <a:off x="4453205" y="5739583"/>
            <a:ext cx="906147" cy="4816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>
            <a:spLocks noChangeAspect="1"/>
          </p:cNvSpPr>
          <p:nvPr/>
        </p:nvSpPr>
        <p:spPr>
          <a:xfrm>
            <a:off x="7174819" y="5019362"/>
            <a:ext cx="603327" cy="6033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>
            <a:stCxn id="4" idx="6"/>
            <a:endCxn id="14" idx="2"/>
          </p:cNvCxnSpPr>
          <p:nvPr/>
        </p:nvCxnSpPr>
        <p:spPr>
          <a:xfrm>
            <a:off x="5962679" y="5309152"/>
            <a:ext cx="1212140" cy="118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6"/>
            <a:endCxn id="17" idx="1"/>
          </p:cNvCxnSpPr>
          <p:nvPr/>
        </p:nvCxnSpPr>
        <p:spPr>
          <a:xfrm>
            <a:off x="7778146" y="5321026"/>
            <a:ext cx="1012919" cy="136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>
            <a:spLocks noChangeAspect="1"/>
          </p:cNvSpPr>
          <p:nvPr/>
        </p:nvSpPr>
        <p:spPr>
          <a:xfrm>
            <a:off x="8791065" y="5032985"/>
            <a:ext cx="802548" cy="6033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RUF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>
            <a:stCxn id="6" idx="6"/>
            <a:endCxn id="20" idx="1"/>
          </p:cNvCxnSpPr>
          <p:nvPr/>
        </p:nvCxnSpPr>
        <p:spPr>
          <a:xfrm>
            <a:off x="5962679" y="6221209"/>
            <a:ext cx="1112529" cy="720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>
            <a:spLocks noChangeAspect="1"/>
          </p:cNvSpPr>
          <p:nvPr/>
        </p:nvSpPr>
        <p:spPr>
          <a:xfrm>
            <a:off x="7075208" y="5926748"/>
            <a:ext cx="802548" cy="6033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RUF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3121" y="5339472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Direct Usage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70052" y="49562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req1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01765" y="4893866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req1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53205" y="608792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req2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118279" y="583744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req3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65848" y="668096"/>
            <a:ext cx="502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RQ3. RUF Impact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Ecosystem-Scale Study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1238" y="1224913"/>
            <a:ext cx="6609524" cy="3190476"/>
          </a:xfrm>
          <a:prstGeom prst="rect">
            <a:avLst/>
          </a:prstGeom>
        </p:spPr>
      </p:pic>
      <p:sp>
        <p:nvSpPr>
          <p:cNvPr id="4" name="椭圆 3"/>
          <p:cNvSpPr>
            <a:spLocks noChangeAspect="1"/>
          </p:cNvSpPr>
          <p:nvPr/>
        </p:nvSpPr>
        <p:spPr>
          <a:xfrm>
            <a:off x="5359352" y="5007488"/>
            <a:ext cx="603327" cy="6033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B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3849878" y="5437919"/>
            <a:ext cx="603327" cy="6033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A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5359352" y="5919545"/>
            <a:ext cx="603327" cy="6033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>
            <a:stCxn id="5" idx="6"/>
            <a:endCxn id="4" idx="2"/>
          </p:cNvCxnSpPr>
          <p:nvPr/>
        </p:nvCxnSpPr>
        <p:spPr>
          <a:xfrm flipV="1">
            <a:off x="4453205" y="5309152"/>
            <a:ext cx="906147" cy="4304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>
            <a:off x="4453205" y="5739583"/>
            <a:ext cx="906147" cy="4816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>
            <a:spLocks noChangeAspect="1"/>
          </p:cNvSpPr>
          <p:nvPr/>
        </p:nvSpPr>
        <p:spPr>
          <a:xfrm>
            <a:off x="7174819" y="5019362"/>
            <a:ext cx="603327" cy="6033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>
            <a:stCxn id="4" idx="6"/>
            <a:endCxn id="14" idx="2"/>
          </p:cNvCxnSpPr>
          <p:nvPr/>
        </p:nvCxnSpPr>
        <p:spPr>
          <a:xfrm>
            <a:off x="5962679" y="5309152"/>
            <a:ext cx="1212140" cy="1187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6"/>
            <a:endCxn id="17" idx="1"/>
          </p:cNvCxnSpPr>
          <p:nvPr/>
        </p:nvCxnSpPr>
        <p:spPr>
          <a:xfrm>
            <a:off x="7778146" y="5321026"/>
            <a:ext cx="1012919" cy="136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>
            <a:spLocks noChangeAspect="1"/>
          </p:cNvSpPr>
          <p:nvPr/>
        </p:nvSpPr>
        <p:spPr>
          <a:xfrm>
            <a:off x="8791065" y="5032985"/>
            <a:ext cx="802548" cy="6033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RUF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>
            <a:stCxn id="6" idx="6"/>
            <a:endCxn id="20" idx="1"/>
          </p:cNvCxnSpPr>
          <p:nvPr/>
        </p:nvCxnSpPr>
        <p:spPr>
          <a:xfrm>
            <a:off x="5962679" y="6221209"/>
            <a:ext cx="1112529" cy="720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>
            <a:spLocks noChangeAspect="1"/>
          </p:cNvSpPr>
          <p:nvPr/>
        </p:nvSpPr>
        <p:spPr>
          <a:xfrm>
            <a:off x="7075208" y="5926748"/>
            <a:ext cx="802548" cy="6033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RUF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4006" y="5339472"/>
            <a:ext cx="2406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Uncond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Impact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70052" y="49562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req1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01765" y="4893866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req1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53205" y="608792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req2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18279" y="583744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req3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65848" y="668096"/>
            <a:ext cx="502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RQ3. RUF Impact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+mn-lt"/>
                <a:ea typeface="+mn-ea"/>
                <a:cs typeface="+mn-ea"/>
                <a:sym typeface="+mn-lt"/>
              </a:rPr>
              <a:t>Motivation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769867" y="5568308"/>
            <a:ext cx="67966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Simple RUF Example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353" y="2249530"/>
            <a:ext cx="4660900" cy="1079500"/>
          </a:xfrm>
          <a:prstGeom prst="rect">
            <a:avLst/>
          </a:prstGeom>
        </p:spPr>
      </p:pic>
      <p:pic>
        <p:nvPicPr>
          <p:cNvPr id="12" name="Picture 4"/>
          <p:cNvPicPr>
            <a:picLocks noChangeAspect="1"/>
          </p:cNvPicPr>
          <p:nvPr/>
        </p:nvPicPr>
        <p:blipFill>
          <a:blip r:embed="rId2"/>
          <a:srcRect r="6232"/>
          <a:stretch>
            <a:fillRect/>
          </a:stretch>
        </p:blipFill>
        <p:spPr>
          <a:xfrm>
            <a:off x="560353" y="3726328"/>
            <a:ext cx="4719955" cy="1606550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335" y="2053925"/>
            <a:ext cx="3947796" cy="1374095"/>
          </a:xfrm>
          <a:prstGeom prst="rect">
            <a:avLst/>
          </a:prstGeom>
        </p:spPr>
      </p:pic>
      <p:pic>
        <p:nvPicPr>
          <p:cNvPr id="14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402" y="3756462"/>
            <a:ext cx="6096000" cy="157641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221253" y="5663777"/>
            <a:ext cx="67966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RUF may get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removed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34042" y="6078466"/>
            <a:ext cx="568787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All packages depending on the package using removed RUF will receive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compilation failure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4554" y="589444"/>
            <a:ext cx="5026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Rust Unstable Features (RUF)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2125345" y="1199515"/>
            <a:ext cx="7456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Rust Unstable Features (RUF)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are proposed by the compiler to provide experimental compiler extensions for Rust developers.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Ecosystem-Scale Study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1238" y="1224913"/>
            <a:ext cx="6609524" cy="3190476"/>
          </a:xfrm>
          <a:prstGeom prst="rect">
            <a:avLst/>
          </a:prstGeom>
        </p:spPr>
      </p:pic>
      <p:sp>
        <p:nvSpPr>
          <p:cNvPr id="4" name="椭圆 3"/>
          <p:cNvSpPr>
            <a:spLocks noChangeAspect="1"/>
          </p:cNvSpPr>
          <p:nvPr/>
        </p:nvSpPr>
        <p:spPr>
          <a:xfrm>
            <a:off x="5359352" y="5007488"/>
            <a:ext cx="603327" cy="6033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B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3849878" y="5437919"/>
            <a:ext cx="603327" cy="6033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A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5359352" y="5919545"/>
            <a:ext cx="603327" cy="6033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>
            <a:stCxn id="5" idx="6"/>
            <a:endCxn id="4" idx="2"/>
          </p:cNvCxnSpPr>
          <p:nvPr/>
        </p:nvCxnSpPr>
        <p:spPr>
          <a:xfrm flipV="1">
            <a:off x="4453205" y="5309152"/>
            <a:ext cx="906147" cy="4304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>
            <a:off x="4453205" y="5739583"/>
            <a:ext cx="906147" cy="4816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>
            <a:spLocks noChangeAspect="1"/>
          </p:cNvSpPr>
          <p:nvPr/>
        </p:nvSpPr>
        <p:spPr>
          <a:xfrm>
            <a:off x="7174819" y="5019362"/>
            <a:ext cx="603327" cy="6033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>
            <a:stCxn id="4" idx="6"/>
            <a:endCxn id="14" idx="2"/>
          </p:cNvCxnSpPr>
          <p:nvPr/>
        </p:nvCxnSpPr>
        <p:spPr>
          <a:xfrm>
            <a:off x="5962679" y="5309152"/>
            <a:ext cx="1212140" cy="1187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6"/>
            <a:endCxn id="17" idx="1"/>
          </p:cNvCxnSpPr>
          <p:nvPr/>
        </p:nvCxnSpPr>
        <p:spPr>
          <a:xfrm>
            <a:off x="7778146" y="5321026"/>
            <a:ext cx="1012919" cy="136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>
            <a:spLocks noChangeAspect="1"/>
          </p:cNvSpPr>
          <p:nvPr/>
        </p:nvSpPr>
        <p:spPr>
          <a:xfrm>
            <a:off x="8791065" y="5032985"/>
            <a:ext cx="802548" cy="6033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RUF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>
            <a:stCxn id="6" idx="6"/>
            <a:endCxn id="20" idx="1"/>
          </p:cNvCxnSpPr>
          <p:nvPr/>
        </p:nvCxnSpPr>
        <p:spPr>
          <a:xfrm>
            <a:off x="5962679" y="6221209"/>
            <a:ext cx="1112529" cy="720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>
            <a:spLocks noChangeAspect="1"/>
          </p:cNvSpPr>
          <p:nvPr/>
        </p:nvSpPr>
        <p:spPr>
          <a:xfrm>
            <a:off x="7075208" y="5926748"/>
            <a:ext cx="802548" cy="6033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RUF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3543" y="5339472"/>
            <a:ext cx="2047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Cond Impact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70052" y="49562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req1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01765" y="4893866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req1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53205" y="608792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req2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18279" y="583744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req3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22" name="!!任意多边形: 形状 11"/>
          <p:cNvSpPr/>
          <p:nvPr/>
        </p:nvSpPr>
        <p:spPr>
          <a:xfrm rot="10598640">
            <a:off x="4986511" y="6421001"/>
            <a:ext cx="1509965" cy="317575"/>
          </a:xfrm>
          <a:custGeom>
            <a:avLst/>
            <a:gdLst>
              <a:gd name="connsiteX0" fmla="*/ 0 w 2349500"/>
              <a:gd name="connsiteY0" fmla="*/ 241300 h 241300"/>
              <a:gd name="connsiteX1" fmla="*/ 1130300 w 2349500"/>
              <a:gd name="connsiteY1" fmla="*/ 0 h 241300"/>
              <a:gd name="connsiteX2" fmla="*/ 2349500 w 23495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0" h="241300">
                <a:moveTo>
                  <a:pt x="0" y="241300"/>
                </a:moveTo>
                <a:cubicBezTo>
                  <a:pt x="369358" y="120650"/>
                  <a:pt x="738717" y="0"/>
                  <a:pt x="1130300" y="0"/>
                </a:cubicBezTo>
                <a:cubicBezTo>
                  <a:pt x="1521883" y="0"/>
                  <a:pt x="1935691" y="120650"/>
                  <a:pt x="2349500" y="241300"/>
                </a:cubicBezTo>
              </a:path>
            </a:pathLst>
          </a:custGeom>
          <a:noFill/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文本框 22"/>
          <p:cNvSpPr txBox="1"/>
          <p:nvPr/>
        </p:nvSpPr>
        <p:spPr>
          <a:xfrm>
            <a:off x="6251021" y="6457896"/>
            <a:ext cx="126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Not Match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5848" y="668096"/>
            <a:ext cx="502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RQ3. RUF Impact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Ecosystem-Scale Study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1238" y="1224913"/>
            <a:ext cx="6609524" cy="31904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36012" y="4959662"/>
            <a:ext cx="7313382" cy="9233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Finding-4: </a:t>
            </a:r>
            <a:r>
              <a:rPr kumimoji="0" lang="en-GB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RUF can impact </a:t>
            </a:r>
            <a:r>
              <a:rPr kumimoji="0" lang="en-GB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259,540 (44%) </a:t>
            </a:r>
            <a:r>
              <a:rPr kumimoji="0" lang="en-GB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versions. Removed RUF can cause at most </a:t>
            </a:r>
            <a:r>
              <a:rPr kumimoji="0" lang="en-GB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70,913 (12%) </a:t>
            </a:r>
            <a:r>
              <a:rPr kumimoji="0" lang="en-GB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versions to suffer from compilation failure.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750536" y="3429000"/>
            <a:ext cx="1445715" cy="8948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5848" y="668096"/>
            <a:ext cx="502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RQ3. RUF Impact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Ecosystem-Scale Study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1238" y="1224913"/>
            <a:ext cx="6609524" cy="3190476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412286" y="3714294"/>
            <a:ext cx="1367428" cy="7010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9309" y="5119311"/>
            <a:ext cx="7313382" cy="120032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GB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Finding-5: </a:t>
            </a:r>
            <a:r>
              <a:rPr kumimoji="0" lang="en-GB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One of the super-spreaders (redox_syscall-0.1.57) makes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41,750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Rust package versions in the ecosystem fail to compile, accounting for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90%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 of unconditionally impacted versions by unknown RUF.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5848" y="668096"/>
            <a:ext cx="502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RQ3. RUF Impact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RUF Impact Mitigation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t="2562" b="3685"/>
          <a:stretch>
            <a:fillRect/>
          </a:stretch>
        </p:blipFill>
        <p:spPr>
          <a:xfrm>
            <a:off x="4754437" y="1291569"/>
            <a:ext cx="6619048" cy="29375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5031" r="2754" b="5411"/>
          <a:stretch>
            <a:fillRect/>
          </a:stretch>
        </p:blipFill>
        <p:spPr>
          <a:xfrm>
            <a:off x="4948876" y="4102202"/>
            <a:ext cx="6355144" cy="19708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6" y="1381545"/>
            <a:ext cx="3468518" cy="1510208"/>
          </a:xfrm>
          <a:prstGeom prst="rect">
            <a:avLst/>
          </a:prstGeom>
        </p:spPr>
      </p:pic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754197" y="5039479"/>
            <a:ext cx="698387" cy="672677"/>
            <a:chOff x="4986383" y="1467227"/>
            <a:chExt cx="1465936" cy="1411971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1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648297" y="5778946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97478" y="3008095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Lifetime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pic>
        <p:nvPicPr>
          <p:cNvPr id="33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07" y="3411995"/>
            <a:ext cx="3338644" cy="116207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389532" y="4657849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Usage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893906" y="2373330"/>
            <a:ext cx="1565919" cy="72632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893722" y="3931520"/>
            <a:ext cx="136593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3252651" y="4471534"/>
            <a:ext cx="1728151" cy="8152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28800" y="6183534"/>
            <a:ext cx="5910200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GB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Mitigation Results: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Our proposed RUF impact mitigation technique can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recover up to 90%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of failure package versions.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25270" y="3705860"/>
            <a:ext cx="4029710" cy="1045845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82495" y="3705860"/>
            <a:ext cx="2882900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Ecosystem Dependency 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3225" y="3999865"/>
            <a:ext cx="177355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Virtual Environment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84295" y="3999865"/>
            <a:ext cx="143065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Resolution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63590" y="4458335"/>
            <a:ext cx="1596390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Dependency Graph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6555" y="2550160"/>
            <a:ext cx="178244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Minimal Configuration Extraction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80790" y="2550160"/>
            <a:ext cx="140779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Compilation Data-flow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Interception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525270" y="2449195"/>
            <a:ext cx="6082665" cy="108712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83280" y="3218180"/>
            <a:ext cx="261556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3446145" y="4318635"/>
            <a:ext cx="43751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30190" y="4342765"/>
            <a:ext cx="68707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3"/>
            <a:endCxn id="16" idx="1"/>
          </p:cNvCxnSpPr>
          <p:nvPr/>
        </p:nvCxnSpPr>
        <p:spPr>
          <a:xfrm>
            <a:off x="3429000" y="2868930"/>
            <a:ext cx="35179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23" idx="1"/>
          </p:cNvCxnSpPr>
          <p:nvPr/>
        </p:nvCxnSpPr>
        <p:spPr>
          <a:xfrm>
            <a:off x="5188585" y="2868930"/>
            <a:ext cx="335915" cy="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523865" y="2550795"/>
            <a:ext cx="1870710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Semantic Identification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 of 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24" name="直接箭头连接符 23"/>
          <p:cNvCxnSpPr>
            <a:stCxn id="23" idx="3"/>
          </p:cNvCxnSpPr>
          <p:nvPr/>
        </p:nvCxnSpPr>
        <p:spPr>
          <a:xfrm>
            <a:off x="7394575" y="2869565"/>
            <a:ext cx="56705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6263005" y="3754755"/>
            <a:ext cx="736600" cy="698500"/>
            <a:chOff x="4986383" y="1467227"/>
            <a:chExt cx="1465936" cy="1411971"/>
          </a:xfrm>
          <a:solidFill>
            <a:schemeClr val="bg1"/>
          </a:solidFill>
        </p:grpSpPr>
        <p:cxnSp>
          <p:nvCxnSpPr>
            <p:cNvPr id="26" name="直接连接符 2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30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箭头连接符 40"/>
          <p:cNvCxnSpPr/>
          <p:nvPr/>
        </p:nvCxnSpPr>
        <p:spPr>
          <a:xfrm flipV="1">
            <a:off x="7343775" y="4319270"/>
            <a:ext cx="622935" cy="44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iles_221449"/>
          <p:cNvSpPr/>
          <p:nvPr/>
        </p:nvSpPr>
        <p:spPr>
          <a:xfrm>
            <a:off x="1925320" y="1281430"/>
            <a:ext cx="306070" cy="36131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3" name="files_221449"/>
          <p:cNvSpPr/>
          <p:nvPr/>
        </p:nvSpPr>
        <p:spPr>
          <a:xfrm>
            <a:off x="1925320" y="1979295"/>
            <a:ext cx="306070" cy="361315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9385" y="1611630"/>
            <a:ext cx="1734185" cy="479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Rust Compiler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(All Release Versions)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38630" y="1637030"/>
            <a:ext cx="671830" cy="2876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……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366645" y="1780540"/>
            <a:ext cx="440690" cy="317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2806065" y="1277620"/>
            <a:ext cx="4592955" cy="101219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904490" y="1337310"/>
            <a:ext cx="2423795" cy="37211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Parsing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07030" y="1780540"/>
            <a:ext cx="2423795" cy="41529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Abnormal RUF Status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Transition Detection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344160" y="1630680"/>
            <a:ext cx="211518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 Extraction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7387590" y="1817370"/>
            <a:ext cx="55118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ig-database_76117"/>
          <p:cNvSpPr/>
          <p:nvPr/>
        </p:nvSpPr>
        <p:spPr>
          <a:xfrm>
            <a:off x="8366760" y="2465070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0825" y="3031490"/>
            <a:ext cx="153352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Configuration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8625840" y="3319145"/>
            <a:ext cx="0" cy="3473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8235950" y="3746500"/>
            <a:ext cx="736600" cy="698500"/>
            <a:chOff x="4986383" y="1467227"/>
            <a:chExt cx="1465936" cy="1411971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6013666" y="2269167"/>
              <a:ext cx="296661" cy="1471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804325" y="2471591"/>
              <a:ext cx="129429" cy="28848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3"/>
            </p:cNvCxnSpPr>
            <p:nvPr/>
          </p:nvCxnSpPr>
          <p:spPr>
            <a:xfrm>
              <a:off x="5674800" y="2065224"/>
              <a:ext cx="206875" cy="245969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>
              <a:spLocks noChangeAspect="1"/>
            </p:cNvSpPr>
            <p:nvPr/>
          </p:nvSpPr>
          <p:spPr>
            <a:xfrm flipV="1">
              <a:off x="5840205" y="2269167"/>
              <a:ext cx="283178" cy="2869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flipV="1">
              <a:off x="5228091" y="2381560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flipV="1">
              <a:off x="6059199" y="1701323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flipV="1">
              <a:off x="5700383" y="2668530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flipV="1">
              <a:off x="6244435" y="2143818"/>
              <a:ext cx="207884" cy="210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369680" y="2039580"/>
              <a:ext cx="269240" cy="485465"/>
            </a:xfrm>
            <a:prstGeom prst="line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674800" y="1843321"/>
              <a:ext cx="525988" cy="1816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>
              <a:spLocks noChangeAspect="1"/>
            </p:cNvSpPr>
            <p:nvPr/>
          </p:nvSpPr>
          <p:spPr>
            <a:xfrm flipV="1">
              <a:off x="5610704" y="1467227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5674800" y="1628469"/>
              <a:ext cx="77041" cy="43675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>
              <a:spLocks noChangeAspect="1"/>
            </p:cNvSpPr>
            <p:nvPr/>
          </p:nvSpPr>
          <p:spPr>
            <a:xfrm flipV="1">
              <a:off x="4986383" y="1790656"/>
              <a:ext cx="283178" cy="286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092352" y="1962740"/>
              <a:ext cx="582448" cy="7684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>
              <a:spLocks noChangeAspect="1"/>
            </p:cNvSpPr>
            <p:nvPr/>
          </p:nvSpPr>
          <p:spPr>
            <a:xfrm flipV="1">
              <a:off x="5482601" y="1844808"/>
              <a:ext cx="384399" cy="38954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124190" y="4514215"/>
            <a:ext cx="1060450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103870" y="1283335"/>
            <a:ext cx="103314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Status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8633460" y="2087245"/>
            <a:ext cx="0" cy="3473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310370" y="1861820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031095" y="1570990"/>
            <a:ext cx="161607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RQ1. RUF Lifetime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9310370" y="2869565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0031095" y="2578735"/>
            <a:ext cx="1616075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RQ2. RUF Usage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9304655" y="3925570"/>
            <a:ext cx="6121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022840" y="3614420"/>
            <a:ext cx="1616710" cy="6375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RQ3. RUF Impact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062210" y="4354195"/>
            <a:ext cx="1553845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Ecosystem-scale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Study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9779000" y="1373505"/>
            <a:ext cx="2078355" cy="3488690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2" name="big-database_76117"/>
          <p:cNvSpPr/>
          <p:nvPr/>
        </p:nvSpPr>
        <p:spPr>
          <a:xfrm>
            <a:off x="443865" y="3839210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67640" y="4405630"/>
            <a:ext cx="1094105" cy="28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4" name="big-database_76117"/>
          <p:cNvSpPr/>
          <p:nvPr/>
        </p:nvSpPr>
        <p:spPr>
          <a:xfrm>
            <a:off x="462280" y="2581275"/>
            <a:ext cx="541655" cy="566420"/>
          </a:xfrm>
          <a:custGeom>
            <a:avLst/>
            <a:gdLst>
              <a:gd name="T0" fmla="*/ 0 w 3867"/>
              <a:gd name="T1" fmla="*/ 3533 h 3867"/>
              <a:gd name="T2" fmla="*/ 3867 w 3867"/>
              <a:gd name="T3" fmla="*/ 3533 h 3867"/>
              <a:gd name="T4" fmla="*/ 333 w 3867"/>
              <a:gd name="T5" fmla="*/ 0 h 3867"/>
              <a:gd name="T6" fmla="*/ 3733 w 3867"/>
              <a:gd name="T7" fmla="*/ 333 h 3867"/>
              <a:gd name="T8" fmla="*/ 333 w 3867"/>
              <a:gd name="T9" fmla="*/ 3733 h 3867"/>
              <a:gd name="T10" fmla="*/ 333 w 3867"/>
              <a:gd name="T11" fmla="*/ 133 h 3867"/>
              <a:gd name="T12" fmla="*/ 267 w 3867"/>
              <a:gd name="T13" fmla="*/ 1133 h 3867"/>
              <a:gd name="T14" fmla="*/ 3600 w 3867"/>
              <a:gd name="T15" fmla="*/ 1133 h 3867"/>
              <a:gd name="T16" fmla="*/ 467 w 3867"/>
              <a:gd name="T17" fmla="*/ 267 h 3867"/>
              <a:gd name="T18" fmla="*/ 3467 w 3867"/>
              <a:gd name="T19" fmla="*/ 467 h 3867"/>
              <a:gd name="T20" fmla="*/ 467 w 3867"/>
              <a:gd name="T21" fmla="*/ 1200 h 3867"/>
              <a:gd name="T22" fmla="*/ 467 w 3867"/>
              <a:gd name="T23" fmla="*/ 400 h 3867"/>
              <a:gd name="T24" fmla="*/ 500 w 3867"/>
              <a:gd name="T25" fmla="*/ 933 h 3867"/>
              <a:gd name="T26" fmla="*/ 567 w 3867"/>
              <a:gd name="T27" fmla="*/ 933 h 3867"/>
              <a:gd name="T28" fmla="*/ 900 w 3867"/>
              <a:gd name="T29" fmla="*/ 534 h 3867"/>
              <a:gd name="T30" fmla="*/ 533 w 3867"/>
              <a:gd name="T31" fmla="*/ 500 h 3867"/>
              <a:gd name="T32" fmla="*/ 1265 w 3867"/>
              <a:gd name="T33" fmla="*/ 867 h 3867"/>
              <a:gd name="T34" fmla="*/ 2668 w 3867"/>
              <a:gd name="T35" fmla="*/ 801 h 3867"/>
              <a:gd name="T36" fmla="*/ 1267 w 3867"/>
              <a:gd name="T37" fmla="*/ 733 h 3867"/>
              <a:gd name="T38" fmla="*/ 267 w 3867"/>
              <a:gd name="T39" fmla="*/ 2267 h 3867"/>
              <a:gd name="T40" fmla="*/ 3600 w 3867"/>
              <a:gd name="T41" fmla="*/ 2267 h 3867"/>
              <a:gd name="T42" fmla="*/ 467 w 3867"/>
              <a:gd name="T43" fmla="*/ 1400 h 3867"/>
              <a:gd name="T44" fmla="*/ 3467 w 3867"/>
              <a:gd name="T45" fmla="*/ 1600 h 3867"/>
              <a:gd name="T46" fmla="*/ 467 w 3867"/>
              <a:gd name="T47" fmla="*/ 2333 h 3867"/>
              <a:gd name="T48" fmla="*/ 467 w 3867"/>
              <a:gd name="T49" fmla="*/ 1533 h 3867"/>
              <a:gd name="T50" fmla="*/ 500 w 3867"/>
              <a:gd name="T51" fmla="*/ 2067 h 3867"/>
              <a:gd name="T52" fmla="*/ 567 w 3867"/>
              <a:gd name="T53" fmla="*/ 2067 h 3867"/>
              <a:gd name="T54" fmla="*/ 900 w 3867"/>
              <a:gd name="T55" fmla="*/ 1667 h 3867"/>
              <a:gd name="T56" fmla="*/ 533 w 3867"/>
              <a:gd name="T57" fmla="*/ 1633 h 3867"/>
              <a:gd name="T58" fmla="*/ 1265 w 3867"/>
              <a:gd name="T59" fmla="*/ 2000 h 3867"/>
              <a:gd name="T60" fmla="*/ 2668 w 3867"/>
              <a:gd name="T61" fmla="*/ 1934 h 3867"/>
              <a:gd name="T62" fmla="*/ 1267 w 3867"/>
              <a:gd name="T63" fmla="*/ 1867 h 3867"/>
              <a:gd name="T64" fmla="*/ 267 w 3867"/>
              <a:gd name="T65" fmla="*/ 3400 h 3867"/>
              <a:gd name="T66" fmla="*/ 3600 w 3867"/>
              <a:gd name="T67" fmla="*/ 3400 h 3867"/>
              <a:gd name="T68" fmla="*/ 467 w 3867"/>
              <a:gd name="T69" fmla="*/ 2533 h 3867"/>
              <a:gd name="T70" fmla="*/ 3467 w 3867"/>
              <a:gd name="T71" fmla="*/ 2733 h 3867"/>
              <a:gd name="T72" fmla="*/ 467 w 3867"/>
              <a:gd name="T73" fmla="*/ 3467 h 3867"/>
              <a:gd name="T74" fmla="*/ 467 w 3867"/>
              <a:gd name="T75" fmla="*/ 2667 h 3867"/>
              <a:gd name="T76" fmla="*/ 500 w 3867"/>
              <a:gd name="T77" fmla="*/ 3200 h 3867"/>
              <a:gd name="T78" fmla="*/ 567 w 3867"/>
              <a:gd name="T79" fmla="*/ 3200 h 3867"/>
              <a:gd name="T80" fmla="*/ 900 w 3867"/>
              <a:gd name="T81" fmla="*/ 2800 h 3867"/>
              <a:gd name="T82" fmla="*/ 533 w 3867"/>
              <a:gd name="T83" fmla="*/ 2767 h 3867"/>
              <a:gd name="T84" fmla="*/ 1265 w 3867"/>
              <a:gd name="T85" fmla="*/ 3133 h 3867"/>
              <a:gd name="T86" fmla="*/ 2668 w 3867"/>
              <a:gd name="T87" fmla="*/ 3068 h 3867"/>
              <a:gd name="T88" fmla="*/ 1267 w 3867"/>
              <a:gd name="T89" fmla="*/ 3000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7" h="3867">
                <a:moveTo>
                  <a:pt x="333" y="0"/>
                </a:moveTo>
                <a:cubicBezTo>
                  <a:pt x="150" y="0"/>
                  <a:pt x="0" y="150"/>
                  <a:pt x="0" y="333"/>
                </a:cubicBezTo>
                <a:lnTo>
                  <a:pt x="0" y="3533"/>
                </a:lnTo>
                <a:cubicBezTo>
                  <a:pt x="0" y="3717"/>
                  <a:pt x="150" y="3867"/>
                  <a:pt x="333" y="3867"/>
                </a:cubicBezTo>
                <a:lnTo>
                  <a:pt x="3533" y="3867"/>
                </a:lnTo>
                <a:cubicBezTo>
                  <a:pt x="3717" y="3867"/>
                  <a:pt x="3867" y="3717"/>
                  <a:pt x="3867" y="3533"/>
                </a:cubicBezTo>
                <a:lnTo>
                  <a:pt x="3867" y="333"/>
                </a:lnTo>
                <a:cubicBezTo>
                  <a:pt x="3867" y="150"/>
                  <a:pt x="3717" y="0"/>
                  <a:pt x="3533" y="0"/>
                </a:cubicBezTo>
                <a:lnTo>
                  <a:pt x="333" y="0"/>
                </a:lnTo>
                <a:close/>
                <a:moveTo>
                  <a:pt x="333" y="133"/>
                </a:moveTo>
                <a:lnTo>
                  <a:pt x="3533" y="133"/>
                </a:lnTo>
                <a:cubicBezTo>
                  <a:pt x="3645" y="133"/>
                  <a:pt x="3733" y="221"/>
                  <a:pt x="3733" y="333"/>
                </a:cubicBezTo>
                <a:lnTo>
                  <a:pt x="3733" y="3533"/>
                </a:lnTo>
                <a:cubicBezTo>
                  <a:pt x="3733" y="3645"/>
                  <a:pt x="3645" y="3733"/>
                  <a:pt x="3533" y="3733"/>
                </a:cubicBezTo>
                <a:lnTo>
                  <a:pt x="333" y="3733"/>
                </a:lnTo>
                <a:cubicBezTo>
                  <a:pt x="221" y="3733"/>
                  <a:pt x="133" y="3645"/>
                  <a:pt x="133" y="3533"/>
                </a:cubicBezTo>
                <a:lnTo>
                  <a:pt x="133" y="333"/>
                </a:lnTo>
                <a:cubicBezTo>
                  <a:pt x="133" y="221"/>
                  <a:pt x="221" y="133"/>
                  <a:pt x="333" y="133"/>
                </a:cubicBezTo>
                <a:close/>
                <a:moveTo>
                  <a:pt x="467" y="267"/>
                </a:moveTo>
                <a:cubicBezTo>
                  <a:pt x="357" y="267"/>
                  <a:pt x="267" y="357"/>
                  <a:pt x="267" y="467"/>
                </a:cubicBezTo>
                <a:lnTo>
                  <a:pt x="267" y="1133"/>
                </a:lnTo>
                <a:cubicBezTo>
                  <a:pt x="267" y="1243"/>
                  <a:pt x="357" y="1333"/>
                  <a:pt x="467" y="1333"/>
                </a:cubicBezTo>
                <a:lnTo>
                  <a:pt x="3400" y="1333"/>
                </a:lnTo>
                <a:cubicBezTo>
                  <a:pt x="3510" y="1333"/>
                  <a:pt x="3600" y="1243"/>
                  <a:pt x="3600" y="1133"/>
                </a:cubicBezTo>
                <a:lnTo>
                  <a:pt x="3600" y="467"/>
                </a:lnTo>
                <a:cubicBezTo>
                  <a:pt x="3600" y="357"/>
                  <a:pt x="3510" y="267"/>
                  <a:pt x="3400" y="267"/>
                </a:cubicBezTo>
                <a:lnTo>
                  <a:pt x="467" y="267"/>
                </a:lnTo>
                <a:close/>
                <a:moveTo>
                  <a:pt x="467" y="400"/>
                </a:moveTo>
                <a:lnTo>
                  <a:pt x="3400" y="400"/>
                </a:lnTo>
                <a:cubicBezTo>
                  <a:pt x="3438" y="400"/>
                  <a:pt x="3467" y="429"/>
                  <a:pt x="3467" y="467"/>
                </a:cubicBezTo>
                <a:lnTo>
                  <a:pt x="3467" y="1133"/>
                </a:lnTo>
                <a:cubicBezTo>
                  <a:pt x="3467" y="1171"/>
                  <a:pt x="3438" y="1200"/>
                  <a:pt x="3400" y="1200"/>
                </a:cubicBezTo>
                <a:lnTo>
                  <a:pt x="467" y="1200"/>
                </a:lnTo>
                <a:cubicBezTo>
                  <a:pt x="429" y="1200"/>
                  <a:pt x="400" y="1171"/>
                  <a:pt x="400" y="1133"/>
                </a:cubicBezTo>
                <a:lnTo>
                  <a:pt x="400" y="467"/>
                </a:lnTo>
                <a:cubicBezTo>
                  <a:pt x="400" y="429"/>
                  <a:pt x="429" y="400"/>
                  <a:pt x="467" y="400"/>
                </a:cubicBezTo>
                <a:close/>
                <a:moveTo>
                  <a:pt x="533" y="500"/>
                </a:moveTo>
                <a:cubicBezTo>
                  <a:pt x="515" y="500"/>
                  <a:pt x="500" y="515"/>
                  <a:pt x="500" y="533"/>
                </a:cubicBezTo>
                <a:lnTo>
                  <a:pt x="500" y="933"/>
                </a:lnTo>
                <a:cubicBezTo>
                  <a:pt x="500" y="952"/>
                  <a:pt x="514" y="967"/>
                  <a:pt x="533" y="967"/>
                </a:cubicBezTo>
                <a:cubicBezTo>
                  <a:pt x="551" y="967"/>
                  <a:pt x="566" y="953"/>
                  <a:pt x="567" y="934"/>
                </a:cubicBezTo>
                <a:lnTo>
                  <a:pt x="567" y="933"/>
                </a:lnTo>
                <a:lnTo>
                  <a:pt x="567" y="567"/>
                </a:lnTo>
                <a:lnTo>
                  <a:pt x="867" y="567"/>
                </a:lnTo>
                <a:cubicBezTo>
                  <a:pt x="885" y="567"/>
                  <a:pt x="900" y="552"/>
                  <a:pt x="900" y="534"/>
                </a:cubicBezTo>
                <a:cubicBezTo>
                  <a:pt x="901" y="515"/>
                  <a:pt x="886" y="500"/>
                  <a:pt x="868" y="500"/>
                </a:cubicBezTo>
                <a:lnTo>
                  <a:pt x="867" y="500"/>
                </a:lnTo>
                <a:lnTo>
                  <a:pt x="533" y="500"/>
                </a:lnTo>
                <a:close/>
                <a:moveTo>
                  <a:pt x="1267" y="733"/>
                </a:moveTo>
                <a:cubicBezTo>
                  <a:pt x="1230" y="733"/>
                  <a:pt x="1200" y="762"/>
                  <a:pt x="1199" y="799"/>
                </a:cubicBezTo>
                <a:cubicBezTo>
                  <a:pt x="1199" y="836"/>
                  <a:pt x="1228" y="866"/>
                  <a:pt x="1265" y="867"/>
                </a:cubicBezTo>
                <a:cubicBezTo>
                  <a:pt x="1265" y="867"/>
                  <a:pt x="1266" y="867"/>
                  <a:pt x="1267" y="867"/>
                </a:cubicBezTo>
                <a:lnTo>
                  <a:pt x="2600" y="867"/>
                </a:lnTo>
                <a:cubicBezTo>
                  <a:pt x="2637" y="867"/>
                  <a:pt x="2667" y="838"/>
                  <a:pt x="2668" y="801"/>
                </a:cubicBezTo>
                <a:cubicBezTo>
                  <a:pt x="2668" y="764"/>
                  <a:pt x="2639" y="734"/>
                  <a:pt x="2602" y="733"/>
                </a:cubicBezTo>
                <a:cubicBezTo>
                  <a:pt x="2601" y="733"/>
                  <a:pt x="2601" y="733"/>
                  <a:pt x="2600" y="733"/>
                </a:cubicBezTo>
                <a:lnTo>
                  <a:pt x="1267" y="733"/>
                </a:lnTo>
                <a:close/>
                <a:moveTo>
                  <a:pt x="467" y="1400"/>
                </a:moveTo>
                <a:cubicBezTo>
                  <a:pt x="357" y="1400"/>
                  <a:pt x="267" y="1490"/>
                  <a:pt x="267" y="1600"/>
                </a:cubicBezTo>
                <a:lnTo>
                  <a:pt x="267" y="2267"/>
                </a:lnTo>
                <a:cubicBezTo>
                  <a:pt x="267" y="2376"/>
                  <a:pt x="357" y="2467"/>
                  <a:pt x="467" y="2467"/>
                </a:cubicBezTo>
                <a:lnTo>
                  <a:pt x="3400" y="2467"/>
                </a:lnTo>
                <a:cubicBezTo>
                  <a:pt x="3510" y="2467"/>
                  <a:pt x="3600" y="2376"/>
                  <a:pt x="3600" y="2267"/>
                </a:cubicBezTo>
                <a:lnTo>
                  <a:pt x="3600" y="1600"/>
                </a:lnTo>
                <a:cubicBezTo>
                  <a:pt x="3600" y="1490"/>
                  <a:pt x="3510" y="1400"/>
                  <a:pt x="3400" y="1400"/>
                </a:cubicBezTo>
                <a:lnTo>
                  <a:pt x="467" y="1400"/>
                </a:lnTo>
                <a:close/>
                <a:moveTo>
                  <a:pt x="467" y="1533"/>
                </a:moveTo>
                <a:lnTo>
                  <a:pt x="3400" y="1533"/>
                </a:lnTo>
                <a:cubicBezTo>
                  <a:pt x="3438" y="1533"/>
                  <a:pt x="3467" y="1562"/>
                  <a:pt x="3467" y="1600"/>
                </a:cubicBezTo>
                <a:lnTo>
                  <a:pt x="3467" y="2267"/>
                </a:lnTo>
                <a:cubicBezTo>
                  <a:pt x="3467" y="2305"/>
                  <a:pt x="3438" y="2333"/>
                  <a:pt x="3400" y="2333"/>
                </a:cubicBezTo>
                <a:lnTo>
                  <a:pt x="467" y="2333"/>
                </a:lnTo>
                <a:cubicBezTo>
                  <a:pt x="429" y="2333"/>
                  <a:pt x="400" y="2305"/>
                  <a:pt x="400" y="2267"/>
                </a:cubicBezTo>
                <a:lnTo>
                  <a:pt x="400" y="1600"/>
                </a:lnTo>
                <a:cubicBezTo>
                  <a:pt x="400" y="1562"/>
                  <a:pt x="429" y="1533"/>
                  <a:pt x="467" y="1533"/>
                </a:cubicBezTo>
                <a:close/>
                <a:moveTo>
                  <a:pt x="533" y="1633"/>
                </a:moveTo>
                <a:cubicBezTo>
                  <a:pt x="515" y="1633"/>
                  <a:pt x="500" y="1648"/>
                  <a:pt x="500" y="1667"/>
                </a:cubicBezTo>
                <a:lnTo>
                  <a:pt x="500" y="2067"/>
                </a:lnTo>
                <a:cubicBezTo>
                  <a:pt x="500" y="2085"/>
                  <a:pt x="514" y="2100"/>
                  <a:pt x="533" y="2100"/>
                </a:cubicBezTo>
                <a:cubicBezTo>
                  <a:pt x="551" y="2101"/>
                  <a:pt x="566" y="2086"/>
                  <a:pt x="567" y="2068"/>
                </a:cubicBezTo>
                <a:lnTo>
                  <a:pt x="567" y="2067"/>
                </a:lnTo>
                <a:lnTo>
                  <a:pt x="567" y="1700"/>
                </a:lnTo>
                <a:lnTo>
                  <a:pt x="867" y="1700"/>
                </a:lnTo>
                <a:cubicBezTo>
                  <a:pt x="885" y="1700"/>
                  <a:pt x="900" y="1686"/>
                  <a:pt x="900" y="1667"/>
                </a:cubicBezTo>
                <a:cubicBezTo>
                  <a:pt x="901" y="1649"/>
                  <a:pt x="886" y="1634"/>
                  <a:pt x="868" y="1633"/>
                </a:cubicBezTo>
                <a:lnTo>
                  <a:pt x="867" y="1633"/>
                </a:lnTo>
                <a:lnTo>
                  <a:pt x="533" y="1633"/>
                </a:lnTo>
                <a:close/>
                <a:moveTo>
                  <a:pt x="1267" y="1867"/>
                </a:moveTo>
                <a:cubicBezTo>
                  <a:pt x="1230" y="1866"/>
                  <a:pt x="1200" y="1896"/>
                  <a:pt x="1199" y="1932"/>
                </a:cubicBezTo>
                <a:cubicBezTo>
                  <a:pt x="1199" y="1969"/>
                  <a:pt x="1228" y="1999"/>
                  <a:pt x="1265" y="2000"/>
                </a:cubicBezTo>
                <a:cubicBezTo>
                  <a:pt x="1265" y="2000"/>
                  <a:pt x="1266" y="2000"/>
                  <a:pt x="1267" y="2000"/>
                </a:cubicBezTo>
                <a:lnTo>
                  <a:pt x="2600" y="2000"/>
                </a:lnTo>
                <a:cubicBezTo>
                  <a:pt x="2637" y="2001"/>
                  <a:pt x="2667" y="1971"/>
                  <a:pt x="2668" y="1934"/>
                </a:cubicBezTo>
                <a:cubicBezTo>
                  <a:pt x="2668" y="1897"/>
                  <a:pt x="2639" y="1867"/>
                  <a:pt x="2602" y="1867"/>
                </a:cubicBezTo>
                <a:cubicBezTo>
                  <a:pt x="2601" y="1867"/>
                  <a:pt x="2601" y="1867"/>
                  <a:pt x="2600" y="1867"/>
                </a:cubicBezTo>
                <a:lnTo>
                  <a:pt x="1267" y="1867"/>
                </a:lnTo>
                <a:close/>
                <a:moveTo>
                  <a:pt x="467" y="2533"/>
                </a:moveTo>
                <a:cubicBezTo>
                  <a:pt x="357" y="2533"/>
                  <a:pt x="267" y="2624"/>
                  <a:pt x="267" y="2733"/>
                </a:cubicBezTo>
                <a:lnTo>
                  <a:pt x="267" y="3400"/>
                </a:lnTo>
                <a:cubicBezTo>
                  <a:pt x="267" y="3510"/>
                  <a:pt x="357" y="3600"/>
                  <a:pt x="467" y="3600"/>
                </a:cubicBezTo>
                <a:lnTo>
                  <a:pt x="3400" y="3600"/>
                </a:lnTo>
                <a:cubicBezTo>
                  <a:pt x="3510" y="3600"/>
                  <a:pt x="3600" y="3510"/>
                  <a:pt x="3600" y="3400"/>
                </a:cubicBezTo>
                <a:lnTo>
                  <a:pt x="3600" y="2733"/>
                </a:lnTo>
                <a:cubicBezTo>
                  <a:pt x="3600" y="2624"/>
                  <a:pt x="3510" y="2533"/>
                  <a:pt x="3400" y="2533"/>
                </a:cubicBezTo>
                <a:lnTo>
                  <a:pt x="467" y="2533"/>
                </a:lnTo>
                <a:close/>
                <a:moveTo>
                  <a:pt x="467" y="2667"/>
                </a:moveTo>
                <a:lnTo>
                  <a:pt x="3400" y="2667"/>
                </a:lnTo>
                <a:cubicBezTo>
                  <a:pt x="3438" y="2667"/>
                  <a:pt x="3467" y="2695"/>
                  <a:pt x="3467" y="2733"/>
                </a:cubicBezTo>
                <a:lnTo>
                  <a:pt x="3467" y="3400"/>
                </a:lnTo>
                <a:cubicBezTo>
                  <a:pt x="3467" y="3438"/>
                  <a:pt x="3438" y="3467"/>
                  <a:pt x="3400" y="3467"/>
                </a:cubicBezTo>
                <a:lnTo>
                  <a:pt x="467" y="3467"/>
                </a:lnTo>
                <a:cubicBezTo>
                  <a:pt x="429" y="3467"/>
                  <a:pt x="400" y="3438"/>
                  <a:pt x="400" y="3400"/>
                </a:cubicBezTo>
                <a:lnTo>
                  <a:pt x="400" y="2733"/>
                </a:lnTo>
                <a:cubicBezTo>
                  <a:pt x="400" y="2695"/>
                  <a:pt x="429" y="2667"/>
                  <a:pt x="467" y="2667"/>
                </a:cubicBezTo>
                <a:close/>
                <a:moveTo>
                  <a:pt x="533" y="2767"/>
                </a:moveTo>
                <a:cubicBezTo>
                  <a:pt x="515" y="2767"/>
                  <a:pt x="500" y="2782"/>
                  <a:pt x="500" y="2800"/>
                </a:cubicBezTo>
                <a:lnTo>
                  <a:pt x="500" y="3200"/>
                </a:lnTo>
                <a:cubicBezTo>
                  <a:pt x="500" y="3218"/>
                  <a:pt x="514" y="3234"/>
                  <a:pt x="533" y="3234"/>
                </a:cubicBezTo>
                <a:cubicBezTo>
                  <a:pt x="551" y="3234"/>
                  <a:pt x="566" y="3219"/>
                  <a:pt x="567" y="3201"/>
                </a:cubicBezTo>
                <a:lnTo>
                  <a:pt x="567" y="3200"/>
                </a:lnTo>
                <a:lnTo>
                  <a:pt x="567" y="2833"/>
                </a:lnTo>
                <a:lnTo>
                  <a:pt x="867" y="2833"/>
                </a:lnTo>
                <a:cubicBezTo>
                  <a:pt x="885" y="2834"/>
                  <a:pt x="900" y="2819"/>
                  <a:pt x="900" y="2800"/>
                </a:cubicBezTo>
                <a:cubicBezTo>
                  <a:pt x="901" y="2782"/>
                  <a:pt x="886" y="2767"/>
                  <a:pt x="868" y="2767"/>
                </a:cubicBezTo>
                <a:lnTo>
                  <a:pt x="867" y="2767"/>
                </a:lnTo>
                <a:lnTo>
                  <a:pt x="533" y="2767"/>
                </a:lnTo>
                <a:close/>
                <a:moveTo>
                  <a:pt x="1267" y="3000"/>
                </a:moveTo>
                <a:cubicBezTo>
                  <a:pt x="1230" y="2999"/>
                  <a:pt x="1200" y="3029"/>
                  <a:pt x="1199" y="3066"/>
                </a:cubicBezTo>
                <a:cubicBezTo>
                  <a:pt x="1199" y="3103"/>
                  <a:pt x="1228" y="3133"/>
                  <a:pt x="1265" y="3133"/>
                </a:cubicBezTo>
                <a:cubicBezTo>
                  <a:pt x="1265" y="3133"/>
                  <a:pt x="1266" y="3133"/>
                  <a:pt x="1267" y="3133"/>
                </a:cubicBezTo>
                <a:lnTo>
                  <a:pt x="2600" y="3133"/>
                </a:lnTo>
                <a:cubicBezTo>
                  <a:pt x="2637" y="3134"/>
                  <a:pt x="2667" y="3104"/>
                  <a:pt x="2668" y="3068"/>
                </a:cubicBezTo>
                <a:cubicBezTo>
                  <a:pt x="2668" y="3031"/>
                  <a:pt x="2639" y="3001"/>
                  <a:pt x="2602" y="3000"/>
                </a:cubicBezTo>
                <a:cubicBezTo>
                  <a:pt x="2601" y="3000"/>
                  <a:pt x="2601" y="3000"/>
                  <a:pt x="2600" y="3000"/>
                </a:cubicBezTo>
                <a:lnTo>
                  <a:pt x="1267" y="3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74625" y="3134995"/>
            <a:ext cx="1137920" cy="47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Package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Source Code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42670" y="2881630"/>
            <a:ext cx="46482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1035685" y="4176395"/>
            <a:ext cx="463550" cy="1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7938770" y="1523365"/>
            <a:ext cx="1398270" cy="546735"/>
            <a:chOff x="7796009" y="1940018"/>
            <a:chExt cx="1325957" cy="526448"/>
          </a:xfrm>
        </p:grpSpPr>
        <p:sp>
          <p:nvSpPr>
            <p:cNvPr id="89" name="文本框 88"/>
            <p:cNvSpPr txBox="1"/>
            <p:nvPr/>
          </p:nvSpPr>
          <p:spPr>
            <a:xfrm>
              <a:off x="7796009" y="2235634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Active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8192899" y="2136774"/>
              <a:ext cx="221728" cy="140686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272975" y="1940018"/>
              <a:ext cx="58926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Stable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  <p:sp>
          <p:nvSpPr>
            <p:cNvPr id="92" name="任意多边形: 形状 91"/>
            <p:cNvSpPr/>
            <p:nvPr/>
          </p:nvSpPr>
          <p:spPr>
            <a:xfrm rot="19627590" flipV="1">
              <a:off x="8312821" y="2278987"/>
              <a:ext cx="217283" cy="143565"/>
            </a:xfrm>
            <a:custGeom>
              <a:avLst/>
              <a:gdLst>
                <a:gd name="connsiteX0" fmla="*/ 0 w 441214"/>
                <a:gd name="connsiteY0" fmla="*/ 377270 h 377270"/>
                <a:gd name="connsiteX1" fmla="*/ 31972 w 441214"/>
                <a:gd name="connsiteY1" fmla="*/ 313326 h 377270"/>
                <a:gd name="connsiteX2" fmla="*/ 147071 w 441214"/>
                <a:gd name="connsiteY2" fmla="*/ 108705 h 377270"/>
                <a:gd name="connsiteX3" fmla="*/ 441214 w 441214"/>
                <a:gd name="connsiteY3" fmla="*/ 0 h 3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14" h="377270">
                  <a:moveTo>
                    <a:pt x="0" y="377270"/>
                  </a:moveTo>
                  <a:cubicBezTo>
                    <a:pt x="3730" y="367678"/>
                    <a:pt x="7460" y="358087"/>
                    <a:pt x="31972" y="313326"/>
                  </a:cubicBezTo>
                  <a:cubicBezTo>
                    <a:pt x="56484" y="268565"/>
                    <a:pt x="78864" y="160926"/>
                    <a:pt x="147071" y="108705"/>
                  </a:cubicBezTo>
                  <a:cubicBezTo>
                    <a:pt x="215278" y="56484"/>
                    <a:pt x="328246" y="28242"/>
                    <a:pt x="44121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457650" y="2177319"/>
              <a:ext cx="664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100"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等线" panose="02010600030101010101" charset="-122"/>
                  <a:cs typeface="Helvetica" panose="020B0604020202020204" pitchFamily="34" charset="0"/>
                </a:rPr>
                <a:t>Remove</a:t>
              </a:r>
              <a:endParaRPr kumimoji="0" lang="zh-CN" alt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96" name="任意多边形: 形状 95"/>
          <p:cNvSpPr/>
          <p:nvPr/>
        </p:nvSpPr>
        <p:spPr>
          <a:xfrm>
            <a:off x="8678545" y="4871085"/>
            <a:ext cx="894080" cy="574040"/>
          </a:xfrm>
          <a:custGeom>
            <a:avLst/>
            <a:gdLst>
              <a:gd name="connsiteX0" fmla="*/ 0 w 847725"/>
              <a:gd name="connsiteY0" fmla="*/ 0 h 552450"/>
              <a:gd name="connsiteX1" fmla="*/ 666750 w 847725"/>
              <a:gd name="connsiteY1" fmla="*/ 171450 h 552450"/>
              <a:gd name="connsiteX2" fmla="*/ 847725 w 847725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25" h="552450">
                <a:moveTo>
                  <a:pt x="0" y="0"/>
                </a:moveTo>
                <a:cubicBezTo>
                  <a:pt x="262731" y="39687"/>
                  <a:pt x="525463" y="79375"/>
                  <a:pt x="666750" y="171450"/>
                </a:cubicBezTo>
                <a:cubicBezTo>
                  <a:pt x="808037" y="263525"/>
                  <a:pt x="827881" y="407987"/>
                  <a:pt x="847725" y="552450"/>
                </a:cubicBezTo>
              </a:path>
            </a:pathLst>
          </a:cu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82330" y="5577205"/>
            <a:ext cx="217932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Helvetica" panose="020B0604020202020204" pitchFamily="34" charset="0"/>
                <a:ea typeface="等线" panose="02010600030101010101" charset="-122"/>
                <a:cs typeface="Helvetica" panose="020B0604020202020204" pitchFamily="34" charset="0"/>
              </a:rPr>
              <a:t>RUF Impact Mitigation</a:t>
            </a:r>
            <a:endParaRPr lang="zh-CN" altLang="en-US" sz="1600" b="1" dirty="0">
              <a:solidFill>
                <a:prstClr val="white"/>
              </a:solidFill>
              <a:latin typeface="Helvetica" panose="020B0604020202020204" pitchFamily="34" charset="0"/>
              <a:ea typeface="等线" panose="02010600030101010101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449342"/>
            <a:ext cx="10515600" cy="487029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zh-CN" sz="2400" dirty="0"/>
              <a:t>Look back at the Rust</a:t>
            </a:r>
            <a:endParaRPr lang="en-GB" altLang="zh-CN" sz="2400" dirty="0"/>
          </a:p>
          <a:p>
            <a:pPr>
              <a:lnSpc>
                <a:spcPct val="100000"/>
              </a:lnSpc>
            </a:pPr>
            <a:r>
              <a:rPr lang="en-GB" altLang="zh-CN" sz="2400" dirty="0"/>
              <a:t>RUF are good, but still need improvement.</a:t>
            </a:r>
            <a:endParaRPr lang="en-GB" altLang="zh-CN" sz="2400" dirty="0"/>
          </a:p>
          <a:p>
            <a:pPr>
              <a:lnSpc>
                <a:spcPct val="100000"/>
              </a:lnSpc>
            </a:pPr>
            <a:r>
              <a:rPr lang="en-GB" altLang="zh-CN" sz="2400" dirty="0"/>
              <a:t>Rust Ecosystem is very centralized. This can be a bad thing.</a:t>
            </a:r>
            <a:endParaRPr lang="en-GB" altLang="zh-CN" sz="2400" dirty="0"/>
          </a:p>
          <a:p>
            <a:pPr>
              <a:lnSpc>
                <a:spcPct val="100000"/>
              </a:lnSpc>
            </a:pPr>
            <a:endParaRPr lang="en-GB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GB" altLang="zh-CN" sz="2400" dirty="0"/>
              <a:t>Summary</a:t>
            </a:r>
            <a:endParaRPr lang="en-GB" altLang="zh-CN" sz="2400" dirty="0"/>
          </a:p>
          <a:p>
            <a:pPr>
              <a:lnSpc>
                <a:spcPct val="100000"/>
              </a:lnSpc>
            </a:pPr>
            <a:r>
              <a:rPr lang="en-GB" altLang="zh-CN" sz="2400" dirty="0"/>
              <a:t>We prose several novel techniques and conduct the first in-depth study to </a:t>
            </a:r>
            <a:r>
              <a:rPr lang="en-GB" altLang="zh-CN" sz="2400" dirty="0" err="1"/>
              <a:t>analyze</a:t>
            </a:r>
            <a:r>
              <a:rPr lang="en-GB" altLang="zh-CN" sz="2400" dirty="0"/>
              <a:t> RUF usage and its impacts on the Rust ecosystem.</a:t>
            </a:r>
            <a:endParaRPr lang="en-GB" altLang="zh-CN" sz="2400" dirty="0"/>
          </a:p>
          <a:p>
            <a:pPr>
              <a:lnSpc>
                <a:spcPct val="100000"/>
              </a:lnSpc>
            </a:pPr>
            <a:r>
              <a:rPr lang="en-GB" altLang="zh-CN" sz="2400" dirty="0"/>
              <a:t>44% of package versions are affected by RUF, causing compiling failures for at most 12% of package versions, up to 90% of them can be mitigated by our tools.</a:t>
            </a:r>
            <a:endParaRPr lang="en-GB" altLang="zh-CN" sz="2400" dirty="0"/>
          </a:p>
          <a:p>
            <a:pPr>
              <a:lnSpc>
                <a:spcPct val="100000"/>
              </a:lnSpc>
            </a:pPr>
            <a:r>
              <a:rPr lang="en-GB" altLang="zh-CN" sz="2400" dirty="0"/>
              <a:t>Our study discovers many useful findings of Rust.</a:t>
            </a:r>
            <a:endParaRPr lang="en-GB" altLang="zh-CN" sz="2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5454" y="1507733"/>
            <a:ext cx="11221092" cy="1745466"/>
          </a:xfrm>
        </p:spPr>
        <p:txBody>
          <a:bodyPr>
            <a:normAutofit/>
          </a:bodyPr>
          <a:lstStyle/>
          <a:p>
            <a:r>
              <a:rPr lang="en-GB" altLang="zh-CN" sz="4000" b="1" dirty="0"/>
              <a:t>Demystifying Compiler Unstable Feature Usage and Impacts in the Rust Ecosystem</a:t>
            </a:r>
            <a:endParaRPr lang="zh-CN" altLang="en-US" sz="4000" b="1" dirty="0"/>
          </a:p>
        </p:txBody>
      </p:sp>
      <p:sp>
        <p:nvSpPr>
          <p:cNvPr id="4" name="副标题 2"/>
          <p:cNvSpPr txBox="1"/>
          <p:nvPr/>
        </p:nvSpPr>
        <p:spPr>
          <a:xfrm>
            <a:off x="1081171" y="5335482"/>
            <a:ext cx="2805030" cy="1179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Accepted in ICSE’24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Presenter: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Chenghao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 Li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+mn-cs"/>
            </a:endParaRPr>
          </a:p>
          <a:p>
            <a:pPr>
              <a:defRPr/>
            </a:pPr>
            <a:r>
              <a:rPr lang="en-GB" sz="1800" dirty="0">
                <a:solidFill>
                  <a:schemeClr val="bg1"/>
                </a:solidFill>
              </a:rPr>
              <a:t>Mail: loancold.zju.edu.cn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1030" name="Picture 6" descr="浙江大学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46" y="235745"/>
            <a:ext cx="22383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 txBox="1"/>
          <p:nvPr/>
        </p:nvSpPr>
        <p:spPr>
          <a:xfrm>
            <a:off x="883577" y="3877488"/>
            <a:ext cx="10281007" cy="1362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Chenghao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 Li^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,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Yifei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 Wu^,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Wenbo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 Shen^,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Zichen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 Zhao^, Rui Chang^,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Chengwei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 Liu*, Yang Liu*,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Kui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 Ren^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GB" altLang="zh-CN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等线" panose="02010600030101010101" charset="-122"/>
              </a:rPr>
              <a:t>Zhejiang University^</a:t>
            </a:r>
            <a:endParaRPr lang="en-GB" altLang="zh-CN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等线" panose="02010600030101010101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Nanyang Technological University*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pic>
        <p:nvPicPr>
          <p:cNvPr id="2058" name="Picture 10" descr="Incredible Story of Nanyang Technological University in Singapore's - NT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206" y="173642"/>
            <a:ext cx="2763748" cy="98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313504" y="5335482"/>
            <a:ext cx="685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Website: https://sites.google.com/view/ruf-study/home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: https://github.com/ZJU-SEC/Cargo-Ecosystem-Monitor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Zenodo</a:t>
            </a:r>
            <a:r>
              <a:rPr lang="en-GB" dirty="0">
                <a:solidFill>
                  <a:schemeClr val="bg1"/>
                </a:solidFill>
              </a:rPr>
              <a:t>: https://zenodo.org/doi/10.5281/zenodo.8289375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+mn-lt"/>
                <a:ea typeface="+mn-ea"/>
                <a:cs typeface="+mn-ea"/>
                <a:sym typeface="+mn-lt"/>
              </a:rPr>
              <a:t>Motivation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4554" y="589444"/>
            <a:ext cx="5026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Rust Unstable Features (RUF)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350" y="1603608"/>
            <a:ext cx="4524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Compilation Failure.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 Removed RUF make packages fail to compile.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Unstable Functionality.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 ABI may change, functionality may change. It might work wrong…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Unstable Compiler Selection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. RUF force developers to use nightly compilers rather than stable ones.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0350" y="1144940"/>
            <a:ext cx="434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Bad things about RUF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208" y="4692727"/>
            <a:ext cx="5442770" cy="1908609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275235" y="6140723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  <a:hlinkClick r:id="rId2"/>
              </a:rPr>
              <a:t>CVE - CVE-2019-12083 (mitre.org)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34989" y="4771140"/>
            <a:ext cx="434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CVE caused by RUF </a:t>
            </a:r>
            <a:endParaRPr lang="en-US" altLang="zh-CN" sz="2000" i="1" dirty="0">
              <a:solidFill>
                <a:prstClr val="white"/>
              </a:solidFill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error_type_id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20541" y="5525215"/>
            <a:ext cx="5442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  <a:hlinkClick r:id="rId3"/>
              </a:rPr>
              <a:t>Tracking issue for stabilizing `Error::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hlinkClick r:id="rId3"/>
              </a:rPr>
              <a:t>type_id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hlinkClick r:id="rId3"/>
              </a:rPr>
              <a:t>` · Issue #60784 · rust-lang/rust (github.com)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542402" y="1203498"/>
            <a:ext cx="434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Even worse: RUF can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propagate through dependencies.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20541" y="2023804"/>
            <a:ext cx="4524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Compilation Failure Propagates.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 One fail, all fail.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Unstable Functionality Propagates.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 One unstable, all unstable.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Unstable Compiler Selection Propagates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. One nightly, all nightly.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+mn-lt"/>
                <a:ea typeface="+mn-ea"/>
                <a:cs typeface="+mn-ea"/>
                <a:sym typeface="+mn-lt"/>
              </a:rPr>
              <a:t>Motivation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4554" y="589444"/>
            <a:ext cx="5026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---- Research Questions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350" y="1603608"/>
            <a:ext cx="4524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Compilation Failure.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 Removed RUF make packages fail to compile.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Unstable Functionality.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 ABI may change, functionality may change. It might work wrong…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Unstable Compiler Selection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. RUF force developers to use nightly compilers rather than stable ones.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0350" y="1144940"/>
            <a:ext cx="434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Bad things about RUF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542402" y="1203498"/>
            <a:ext cx="434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Even worse: RUF can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propagate through dependencies.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20541" y="2023804"/>
            <a:ext cx="4524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Compilation Failure Propagates.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 One fail, all fail.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Unstable Functionality Propagates.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 One unstable, all unstable.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Unstable Compiler Selection Propagates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. One nightly, all nightly.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2298" y="5471448"/>
            <a:ext cx="3925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How do RUF evolve with time?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RQ1. RUF Lifetime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534982" y="4598399"/>
            <a:ext cx="0" cy="7289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812126" y="5163671"/>
            <a:ext cx="39253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How do packages use RUF and how are they impacted?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RQ2. RUF Usage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RQ3. RUF Impact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607630" y="4465930"/>
            <a:ext cx="0" cy="5906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201252" y="4637907"/>
            <a:ext cx="3610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We want to answer research questions (RQ) about RUF.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/>
          <p:cNvSpPr>
            <a:spLocks noGrp="1"/>
          </p:cNvSpPr>
          <p:nvPr>
            <p:ph type="ctrTitle"/>
          </p:nvPr>
        </p:nvSpPr>
        <p:spPr>
          <a:xfrm>
            <a:off x="873578" y="-122869"/>
            <a:ext cx="10444843" cy="84840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ea typeface="+mn-ea"/>
                <a:cs typeface="+mn-ea"/>
                <a:sym typeface="+mn-lt"/>
              </a:rPr>
              <a:t>Nightly </a:t>
            </a:r>
            <a:r>
              <a:rPr lang="en-US" sz="3200" b="1" dirty="0" err="1">
                <a:latin typeface="+mn-lt"/>
                <a:ea typeface="+mn-ea"/>
                <a:cs typeface="+mn-ea"/>
                <a:sym typeface="+mn-lt"/>
              </a:rPr>
              <a:t>Rustc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4745" y="1229272"/>
            <a:ext cx="5655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Rust has three types of compiler: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Nightly: Released every night.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Beta: Split Nightly in preparation for being Stable.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Stable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141" y="2818283"/>
            <a:ext cx="4761905" cy="102857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0560" y="468578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"</a:t>
            </a: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The stable releases are made every </a:t>
            </a: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6 weeks </a:t>
            </a: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(with occasional point releases). Beta releases are the version that will appear in the next stable release. Nightly releases are made every night.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" -- The rustup book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35265" y="1262553"/>
            <a:ext cx="304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Unstable feature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653280" y="1700107"/>
            <a:ext cx="2411307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382601" y="1020656"/>
            <a:ext cx="4524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“Enforced Nightly”: Unstable features can only be compiled in Nightly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Rustc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“Hard to fix”: Unstable features are code-level language features. If it breaks, the code breaks. “You should clear everywhere it appears, and fix it.”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Unstable feature is unstable. ABI may change, functionality may change. It might work wrong…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>
          <a:xfrm>
            <a:off x="174765" y="631964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15B60-8ED8-40EB-8288-7D1EEC4AF0DB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616955" y="6358316"/>
            <a:ext cx="48029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99F9B0-1470-4AB9-B9C3-DB9AA813FF8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Content List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5B60-8ED8-40EB-8288-7D1EEC4AF0DB}" type="datetime1">
              <a:rPr lang="en-US" altLang="zh-CN" smtClean="0"/>
            </a:fld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449342"/>
            <a:ext cx="10515600" cy="4870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altLang="zh-CN" dirty="0"/>
              <a:t>Motivation</a:t>
            </a:r>
            <a:endParaRPr lang="en-GB" altLang="zh-CN" dirty="0"/>
          </a:p>
          <a:p>
            <a:pPr>
              <a:lnSpc>
                <a:spcPct val="100000"/>
              </a:lnSpc>
            </a:pPr>
            <a:r>
              <a:rPr lang="en-GB" altLang="zh-CN" dirty="0"/>
              <a:t>Design and Implementation</a:t>
            </a:r>
            <a:endParaRPr lang="en-GB" altLang="zh-CN" dirty="0"/>
          </a:p>
          <a:p>
            <a:pPr lvl="1">
              <a:lnSpc>
                <a:spcPct val="100000"/>
              </a:lnSpc>
            </a:pPr>
            <a:r>
              <a:rPr lang="en-GB" altLang="zh-CN" dirty="0"/>
              <a:t>RUF Status Extraction</a:t>
            </a:r>
            <a:endParaRPr lang="en-GB" altLang="zh-CN" dirty="0"/>
          </a:p>
          <a:p>
            <a:pPr lvl="1">
              <a:lnSpc>
                <a:spcPct val="100000"/>
              </a:lnSpc>
            </a:pPr>
            <a:r>
              <a:rPr lang="en-GB" altLang="zh-CN" dirty="0"/>
              <a:t>RUF Configuration Extraction</a:t>
            </a:r>
            <a:endParaRPr lang="en-GB" altLang="zh-CN" dirty="0"/>
          </a:p>
          <a:p>
            <a:pPr lvl="1">
              <a:lnSpc>
                <a:spcPct val="100000"/>
              </a:lnSpc>
            </a:pPr>
            <a:r>
              <a:rPr lang="en-GB" altLang="zh-CN" dirty="0"/>
              <a:t>Ecosystem Dependency Resolution</a:t>
            </a:r>
            <a:endParaRPr lang="en-GB" altLang="zh-CN" dirty="0"/>
          </a:p>
          <a:p>
            <a:pPr>
              <a:lnSpc>
                <a:spcPct val="100000"/>
              </a:lnSpc>
            </a:pPr>
            <a:r>
              <a:rPr lang="en-GB" altLang="zh-CN" dirty="0"/>
              <a:t>Ecosystem-Scale Study</a:t>
            </a:r>
            <a:endParaRPr lang="en-GB" altLang="zh-CN" dirty="0"/>
          </a:p>
          <a:p>
            <a:pPr lvl="1">
              <a:lnSpc>
                <a:spcPct val="100000"/>
              </a:lnSpc>
            </a:pPr>
            <a:r>
              <a:rPr lang="en-GB" altLang="zh-CN" dirty="0"/>
              <a:t>RQ1. RUF Lifetime</a:t>
            </a:r>
            <a:endParaRPr lang="en-GB" altLang="zh-CN" dirty="0"/>
          </a:p>
          <a:p>
            <a:pPr lvl="1">
              <a:lnSpc>
                <a:spcPct val="100000"/>
              </a:lnSpc>
            </a:pPr>
            <a:r>
              <a:rPr lang="en-GB" altLang="zh-CN" dirty="0"/>
              <a:t>RQ2. RUF Usage</a:t>
            </a:r>
            <a:endParaRPr lang="en-GB" altLang="zh-CN" dirty="0"/>
          </a:p>
          <a:p>
            <a:pPr lvl="1">
              <a:lnSpc>
                <a:spcPct val="100000"/>
              </a:lnSpc>
            </a:pPr>
            <a:r>
              <a:rPr lang="en-GB" altLang="zh-CN" dirty="0"/>
              <a:t>RQ3. RUF Impact</a:t>
            </a:r>
            <a:endParaRPr lang="en-GB" altLang="zh-CN" dirty="0"/>
          </a:p>
          <a:p>
            <a:pPr lvl="1">
              <a:lnSpc>
                <a:spcPct val="100000"/>
              </a:lnSpc>
            </a:pPr>
            <a:r>
              <a:rPr lang="en-GB" altLang="zh-CN" dirty="0"/>
              <a:t>RUF Impact Mitigation</a:t>
            </a:r>
            <a:endParaRPr lang="en-GB" altLang="zh-CN" dirty="0"/>
          </a:p>
          <a:p>
            <a:pPr>
              <a:lnSpc>
                <a:spcPct val="100000"/>
              </a:lnSpc>
            </a:pPr>
            <a:endParaRPr lang="en-GB" altLang="zh-CN" dirty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YmUzNGViZTU2M2MxNDBkNzg0MmVmOWVhY2FmYTFlYTMifQ=="/>
  <p:tag name="commondata" val="eyJoZGlkIjoiMjI5MTQ1N2E5NjZkNmQ0NWJjNzk5MzdmNTM4YjJkZj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ncezyj2">
      <a:majorFont>
        <a:latin typeface="Arial"/>
        <a:ea typeface="等线"/>
        <a:cs typeface=""/>
      </a:majorFont>
      <a:minorFont>
        <a:latin typeface="Arial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20172</Words>
  <Application>WPS 演示</Application>
  <PresentationFormat>宽屏</PresentationFormat>
  <Paragraphs>1987</Paragraphs>
  <Slides>56</Slides>
  <Notes>4</Notes>
  <HiddenSlides>31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6" baseType="lpstr">
      <vt:lpstr>Arial</vt:lpstr>
      <vt:lpstr>宋体</vt:lpstr>
      <vt:lpstr>Wingdings</vt:lpstr>
      <vt:lpstr>等线</vt:lpstr>
      <vt:lpstr>Arial</vt:lpstr>
      <vt:lpstr>Roboto</vt:lpstr>
      <vt:lpstr>Times New Roman</vt:lpstr>
      <vt:lpstr>Helvetica</vt:lpstr>
      <vt:lpstr>微软雅黑</vt:lpstr>
      <vt:lpstr>Arial Unicode MS</vt:lpstr>
      <vt:lpstr>Calibri</vt:lpstr>
      <vt:lpstr>Inconsolatazi4-Regular</vt:lpstr>
      <vt:lpstr>Cambria Math</vt:lpstr>
      <vt:lpstr>Graphik Web</vt:lpstr>
      <vt:lpstr>Segoe Print</vt:lpstr>
      <vt:lpstr>system-ui</vt:lpstr>
      <vt:lpstr>Calibri Light</vt:lpstr>
      <vt:lpstr>等线 Light</vt:lpstr>
      <vt:lpstr>Office 主题​​</vt:lpstr>
      <vt:lpstr>1_Office 主题​​</vt:lpstr>
      <vt:lpstr>Demystifying Compiler Unstable Feature Usage and Impacts in the Rust Ecosystem</vt:lpstr>
      <vt:lpstr>Quick Note</vt:lpstr>
      <vt:lpstr>Motivation</vt:lpstr>
      <vt:lpstr>Motivation</vt:lpstr>
      <vt:lpstr>Motivation</vt:lpstr>
      <vt:lpstr>Motivation</vt:lpstr>
      <vt:lpstr>Motivation</vt:lpstr>
      <vt:lpstr>Nightly Rustc</vt:lpstr>
      <vt:lpstr>Content List</vt:lpstr>
      <vt:lpstr>Content List</vt:lpstr>
      <vt:lpstr>Design</vt:lpstr>
      <vt:lpstr>Design and Impl</vt:lpstr>
      <vt:lpstr>Design and Impl</vt:lpstr>
      <vt:lpstr>Design and Impl</vt:lpstr>
      <vt:lpstr>Design and Impl</vt:lpstr>
      <vt:lpstr>Design and Impl</vt:lpstr>
      <vt:lpstr>Design</vt:lpstr>
      <vt:lpstr>Design</vt:lpstr>
      <vt:lpstr>Design and Impl</vt:lpstr>
      <vt:lpstr>Design and Impl</vt:lpstr>
      <vt:lpstr>Design and Impl</vt:lpstr>
      <vt:lpstr>Design and Impl</vt:lpstr>
      <vt:lpstr>Design and Impl</vt:lpstr>
      <vt:lpstr>Design and Impl</vt:lpstr>
      <vt:lpstr>Design and Impl</vt:lpstr>
      <vt:lpstr>Design</vt:lpstr>
      <vt:lpstr>Design</vt:lpstr>
      <vt:lpstr>Design and Impl</vt:lpstr>
      <vt:lpstr>Design and Impl</vt:lpstr>
      <vt:lpstr>Design and Impl</vt:lpstr>
      <vt:lpstr>Design and Impl</vt:lpstr>
      <vt:lpstr>Design and Impl</vt:lpstr>
      <vt:lpstr>Design and Impl</vt:lpstr>
      <vt:lpstr>Design and Impl</vt:lpstr>
      <vt:lpstr>Design and Impl</vt:lpstr>
      <vt:lpstr>Design</vt:lpstr>
      <vt:lpstr>Design</vt:lpstr>
      <vt:lpstr>Content List</vt:lpstr>
      <vt:lpstr>Ecosystem-Scale Analysis (RQs)</vt:lpstr>
      <vt:lpstr>Ecosystem-Scale Study</vt:lpstr>
      <vt:lpstr>Ecosystem-Scale Study</vt:lpstr>
      <vt:lpstr>Ecosystem-Scale Study</vt:lpstr>
      <vt:lpstr>Ecosystem-Scale Study</vt:lpstr>
      <vt:lpstr>Ecosystem-Scale Study</vt:lpstr>
      <vt:lpstr>Ecosystem-Scale Study</vt:lpstr>
      <vt:lpstr>Ecosystem-Scale Study</vt:lpstr>
      <vt:lpstr>Ecosystem-Scale Study</vt:lpstr>
      <vt:lpstr>Ecosystem-Scale Study</vt:lpstr>
      <vt:lpstr>Ecosystem-Scale Study</vt:lpstr>
      <vt:lpstr>Ecosystem-Scale Study</vt:lpstr>
      <vt:lpstr>Ecosystem-Scale Study</vt:lpstr>
      <vt:lpstr>Ecosystem-Scale Study</vt:lpstr>
      <vt:lpstr>RUF Impact Mitigation</vt:lpstr>
      <vt:lpstr>Summary</vt:lpstr>
      <vt:lpstr>Summary</vt:lpstr>
      <vt:lpstr>Demystifying Compiler Unstable Feature Usage and Impacts in the Rust Ecosystem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Talk</dc:title>
  <dc:creator>程浩 李</dc:creator>
  <cp:lastModifiedBy>洛cold</cp:lastModifiedBy>
  <cp:revision>37</cp:revision>
  <dcterms:created xsi:type="dcterms:W3CDTF">2023-11-13T12:20:00Z</dcterms:created>
  <dcterms:modified xsi:type="dcterms:W3CDTF">2023-11-18T04:33:36Z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2BD46ABC198E4DC8AFAD53FAAB7299B1_12</vt:lpwstr>
  </property>
  <property fmtid="{D5CDD505-2E9C-101B-9397-08002B2CF9AE}" pid="3" name="KSOProductBuildVer">
    <vt:lpwstr>2052-12.1.0.15712</vt:lpwstr>
  </property>
</Properties>
</file>