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26"/>
  </p:notesMasterIdLst>
  <p:sldIdLst>
    <p:sldId id="342" r:id="rId3"/>
    <p:sldId id="369" r:id="rId4"/>
    <p:sldId id="373" r:id="rId5"/>
    <p:sldId id="370" r:id="rId6"/>
    <p:sldId id="371" r:id="rId7"/>
    <p:sldId id="259" r:id="rId8"/>
    <p:sldId id="257" r:id="rId9"/>
    <p:sldId id="374" r:id="rId10"/>
    <p:sldId id="344" r:id="rId11"/>
    <p:sldId id="386" r:id="rId12"/>
    <p:sldId id="375" r:id="rId13"/>
    <p:sldId id="367" r:id="rId14"/>
    <p:sldId id="377" r:id="rId15"/>
    <p:sldId id="368" r:id="rId16"/>
    <p:sldId id="376" r:id="rId17"/>
    <p:sldId id="378" r:id="rId18"/>
    <p:sldId id="379" r:id="rId19"/>
    <p:sldId id="381" r:id="rId20"/>
    <p:sldId id="382" r:id="rId21"/>
    <p:sldId id="383" r:id="rId22"/>
    <p:sldId id="387" r:id="rId23"/>
    <p:sldId id="385" r:id="rId24"/>
    <p:sldId id="388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78" autoAdjust="0"/>
    <p:restoredTop sz="86714" autoAdjust="0"/>
  </p:normalViewPr>
  <p:slideViewPr>
    <p:cSldViewPr snapToGrid="0">
      <p:cViewPr varScale="1">
        <p:scale>
          <a:sx n="81" d="100"/>
          <a:sy n="81" d="100"/>
        </p:scale>
        <p:origin x="31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806B6C-011A-4526-B4C6-6C0A532B5B87}" type="datetimeFigureOut">
              <a:rPr lang="zh-CN" altLang="en-US" smtClean="0"/>
              <a:t>2021/8/2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C843DB-359E-4DFD-BAB6-26CEF9A8153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C5406B-7978-4810-A393-A9207E88C760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C843DB-359E-4DFD-BAB6-26CEF9A8153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10465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C843DB-359E-4DFD-BAB6-26CEF9A8153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83919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C843DB-359E-4DFD-BAB6-26CEF9A81533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C843DB-359E-4DFD-BAB6-26CEF9A8153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46040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C843DB-359E-4DFD-BAB6-26CEF9A81533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C843DB-359E-4DFD-BAB6-26CEF9A8153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80046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C843DB-359E-4DFD-BAB6-26CEF9A8153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58068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C843DB-359E-4DFD-BAB6-26CEF9A8153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17739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C843DB-359E-4DFD-BAB6-26CEF9A8153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86944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C843DB-359E-4DFD-BAB6-26CEF9A8153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44564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C843DB-359E-4DFD-BAB6-26CEF9A81533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C843DB-359E-4DFD-BAB6-26CEF9A81533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92485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C843DB-359E-4DFD-BAB6-26CEF9A81533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92132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C843DB-359E-4DFD-BAB6-26CEF9A81533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05786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C5406B-7978-4810-A393-A9207E88C76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487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C843DB-359E-4DFD-BAB6-26CEF9A8153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68255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C843DB-359E-4DFD-BAB6-26CEF9A8153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62399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C843DB-359E-4DFD-BAB6-26CEF9A8153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16554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CC843DB-359E-4DFD-BAB6-26CEF9A8153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56087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CC843DB-359E-4DFD-BAB6-26CEF9A8153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40164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C843DB-359E-4DFD-BAB6-26CEF9A8153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28244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C843DB-359E-4DFD-BAB6-26CEF9A81533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53236-2CF8-4D49-B4FF-65ABD502ED12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9F9B0-1470-4AB9-B9C3-DB9AA813FF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53236-2CF8-4D49-B4FF-65ABD502ED12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9F9B0-1470-4AB9-B9C3-DB9AA813FF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53236-2CF8-4D49-B4FF-65ABD502ED12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9F9B0-1470-4AB9-B9C3-DB9AA813FF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91590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60306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1752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1756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049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03058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55912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3131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53236-2CF8-4D49-B4FF-65ABD502ED12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9F9B0-1470-4AB9-B9C3-DB9AA813FF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15218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55931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37447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1643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53236-2CF8-4D49-B4FF-65ABD502ED12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9F9B0-1470-4AB9-B9C3-DB9AA813FF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53236-2CF8-4D49-B4FF-65ABD502ED12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9F9B0-1470-4AB9-B9C3-DB9AA813FF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53236-2CF8-4D49-B4FF-65ABD502ED12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9F9B0-1470-4AB9-B9C3-DB9AA813FF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53236-2CF8-4D49-B4FF-65ABD502ED12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9F9B0-1470-4AB9-B9C3-DB9AA813FF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53236-2CF8-4D49-B4FF-65ABD502ED12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9F9B0-1470-4AB9-B9C3-DB9AA813FF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53236-2CF8-4D49-B4FF-65ABD502ED12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9F9B0-1470-4AB9-B9C3-DB9AA813FF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53236-2CF8-4D49-B4FF-65ABD502ED12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9F9B0-1470-4AB9-B9C3-DB9AA813FF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53236-2CF8-4D49-B4FF-65ABD502ED12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99F9B0-1470-4AB9-B9C3-DB9AA813FF8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5034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hyperlink" Target="https://gitlab.eduxiji.net/ultrateam/ultrao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hyperlink" Target="https://gitlab.eduxiji.net/ultrateam/ultraos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73576" y="1597558"/>
            <a:ext cx="10444843" cy="848406"/>
          </a:xfrm>
        </p:spPr>
        <p:txBody>
          <a:bodyPr>
            <a:normAutofit/>
          </a:bodyPr>
          <a:lstStyle/>
          <a:p>
            <a:r>
              <a:rPr lang="en-US" sz="3200" b="1" dirty="0" err="1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UltraOS</a:t>
            </a:r>
            <a:r>
              <a:rPr lang="en-US" sz="32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: </a:t>
            </a:r>
            <a:r>
              <a:rPr lang="zh-CN" altLang="en-US" sz="32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用</a:t>
            </a:r>
            <a:r>
              <a:rPr lang="en-US" altLang="zh-CN" sz="32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Rust</a:t>
            </a:r>
            <a:r>
              <a:rPr lang="zh-CN" altLang="en-US" sz="32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编写的</a:t>
            </a:r>
            <a:r>
              <a:rPr lang="en-US" altLang="zh-CN" sz="32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RISC-V64</a:t>
            </a:r>
            <a:r>
              <a:rPr lang="zh-CN" altLang="en-US" sz="32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多核操作系统</a:t>
            </a:r>
            <a:endParaRPr lang="en-US" sz="3200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-2" y="1231353"/>
            <a:ext cx="12192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标题 1"/>
          <p:cNvSpPr txBox="1"/>
          <p:nvPr/>
        </p:nvSpPr>
        <p:spPr>
          <a:xfrm>
            <a:off x="678184" y="267011"/>
            <a:ext cx="10444843" cy="66306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3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オルトラオレジ</a:t>
            </a:r>
            <a:endParaRPr lang="en-US" sz="32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-10075"/>
          <a:stretch>
            <a:fillRect/>
          </a:stretch>
        </p:blipFill>
        <p:spPr>
          <a:xfrm>
            <a:off x="272720" y="125801"/>
            <a:ext cx="1152187" cy="1032083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2154245" y="4661153"/>
            <a:ext cx="270716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cs typeface="+mn-ea"/>
                <a:sym typeface="+mn-lt"/>
              </a:rPr>
              <a:t>李程浩</a:t>
            </a:r>
            <a:endParaRPr lang="en-US" altLang="zh-CN" b="1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/>
            <a:endParaRPr lang="en-US" sz="16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/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多核及进程支持</a:t>
            </a:r>
            <a:endParaRPr lang="en-US" altLang="zh-CN" sz="16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/>
            <a:r>
              <a:rPr lang="en-US" altLang="zh-CN" sz="1600" dirty="0">
                <a:solidFill>
                  <a:schemeClr val="bg1">
                    <a:lumMod val="75000"/>
                  </a:schemeClr>
                </a:solidFill>
                <a:cs typeface="+mn-ea"/>
                <a:sym typeface="+mn-lt"/>
              </a:rPr>
              <a:t>loancold@foxmail.com</a:t>
            </a:r>
            <a:endParaRPr lang="en-US" sz="1600" dirty="0">
              <a:solidFill>
                <a:schemeClr val="bg1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9565808" y="6323198"/>
            <a:ext cx="2497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哈尔滨工业大学（深圳）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628575" y="4648502"/>
            <a:ext cx="270716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cs typeface="+mn-ea"/>
                <a:sym typeface="+mn-lt"/>
              </a:rPr>
              <a:t>宫浩辰</a:t>
            </a:r>
            <a:endParaRPr lang="en-US" altLang="zh-CN" b="1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/>
            <a:endParaRPr lang="en-US" sz="16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/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文件系统和多核支持</a:t>
            </a:r>
            <a:endParaRPr lang="en-US" altLang="zh-CN" sz="16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/>
            <a:r>
              <a:rPr lang="en-US" sz="1600" dirty="0">
                <a:solidFill>
                  <a:schemeClr val="bg1">
                    <a:lumMod val="75000"/>
                  </a:schemeClr>
                </a:solidFill>
                <a:cs typeface="+mn-ea"/>
                <a:sym typeface="+mn-lt"/>
              </a:rPr>
              <a:t>andre8086@163.com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7023949" y="4666172"/>
            <a:ext cx="270716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cs typeface="+mn-ea"/>
                <a:sym typeface="+mn-lt"/>
              </a:rPr>
              <a:t>任翔宇</a:t>
            </a:r>
            <a:endParaRPr lang="en-US" altLang="zh-CN" b="1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/>
            <a:endParaRPr lang="en-US" sz="16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/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内存管理支持</a:t>
            </a:r>
            <a:endParaRPr lang="en-US" altLang="zh-CN" sz="16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/>
            <a:r>
              <a:rPr lang="en-US" sz="1600" dirty="0">
                <a:solidFill>
                  <a:schemeClr val="bg1">
                    <a:lumMod val="75000"/>
                  </a:schemeClr>
                </a:solidFill>
                <a:cs typeface="+mn-ea"/>
                <a:sym typeface="+mn-lt"/>
              </a:rPr>
              <a:t>1527198893@qq.com</a:t>
            </a: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2935373" y="2924775"/>
            <a:ext cx="1164203" cy="1639352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4293" y="2887243"/>
            <a:ext cx="1302806" cy="1682319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71171" y="2878624"/>
            <a:ext cx="1212720" cy="1715900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8F821461-5027-4549-9C0C-CCB215FF6FAF}"/>
              </a:ext>
            </a:extLst>
          </p:cNvPr>
          <p:cNvSpPr txBox="1"/>
          <p:nvPr/>
        </p:nvSpPr>
        <p:spPr>
          <a:xfrm>
            <a:off x="4628575" y="5902712"/>
            <a:ext cx="2707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cs typeface="+mn-ea"/>
                <a:sym typeface="+mn-lt"/>
              </a:rPr>
              <a:t>指导老师：夏文、江仲鸣</a:t>
            </a:r>
            <a:endParaRPr lang="en-US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15BB383-149B-4DA3-9FA7-1AD0947F17B6}"/>
              </a:ext>
            </a:extLst>
          </p:cNvPr>
          <p:cNvSpPr txBox="1"/>
          <p:nvPr/>
        </p:nvSpPr>
        <p:spPr>
          <a:xfrm>
            <a:off x="128413" y="6323198"/>
            <a:ext cx="6103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https://gitlab.eduxiji.net/ultrateam/ultraos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直接连接符 26"/>
          <p:cNvCxnSpPr/>
          <p:nvPr/>
        </p:nvCxnSpPr>
        <p:spPr>
          <a:xfrm>
            <a:off x="-2" y="1231353"/>
            <a:ext cx="12192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9" name="图片 2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77443" b="-10075"/>
          <a:stretch>
            <a:fillRect/>
          </a:stretch>
        </p:blipFill>
        <p:spPr>
          <a:xfrm>
            <a:off x="272720" y="125801"/>
            <a:ext cx="1152187" cy="1032083"/>
          </a:xfrm>
          <a:prstGeom prst="rect">
            <a:avLst/>
          </a:prstGeom>
        </p:spPr>
      </p:pic>
      <p:sp>
        <p:nvSpPr>
          <p:cNvPr id="30" name="标题 1"/>
          <p:cNvSpPr txBox="1"/>
          <p:nvPr/>
        </p:nvSpPr>
        <p:spPr>
          <a:xfrm>
            <a:off x="1620817" y="328831"/>
            <a:ext cx="8950362" cy="5937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VFS</a:t>
            </a:r>
            <a:endParaRPr lang="zh-CN" altLang="en-US" sz="3200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272720" y="6362867"/>
            <a:ext cx="1810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rPr>
              <a:t>HITSZ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cs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8664D70-FFE7-427E-905F-42E373B5A5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3210" y="1540159"/>
            <a:ext cx="8525575" cy="4801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1773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直接连接符 26"/>
          <p:cNvCxnSpPr/>
          <p:nvPr/>
        </p:nvCxnSpPr>
        <p:spPr>
          <a:xfrm>
            <a:off x="-2" y="1231353"/>
            <a:ext cx="12192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9" name="图片 2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77443" b="-10075"/>
          <a:stretch>
            <a:fillRect/>
          </a:stretch>
        </p:blipFill>
        <p:spPr>
          <a:xfrm>
            <a:off x="272720" y="125801"/>
            <a:ext cx="1152187" cy="1032083"/>
          </a:xfrm>
          <a:prstGeom prst="rect">
            <a:avLst/>
          </a:prstGeom>
        </p:spPr>
      </p:pic>
      <p:sp>
        <p:nvSpPr>
          <p:cNvPr id="30" name="标题 1"/>
          <p:cNvSpPr txBox="1"/>
          <p:nvPr/>
        </p:nvSpPr>
        <p:spPr>
          <a:xfrm>
            <a:off x="1620817" y="328831"/>
            <a:ext cx="8950362" cy="5937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3200" b="1" dirty="0" err="1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UltraOS</a:t>
            </a:r>
            <a:endParaRPr lang="zh-CN" altLang="en-US" sz="3200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272720" y="6362867"/>
            <a:ext cx="1810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rPr>
              <a:t>HITSZ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cs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186815" y="1419225"/>
            <a:ext cx="8897620" cy="4618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err="1">
                <a:solidFill>
                  <a:schemeClr val="bg1"/>
                </a:solidFill>
                <a:sym typeface="+mn-ea"/>
              </a:rPr>
              <a:t>UltraOS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在调试，内存优化，虚拟文件系统以及多核支持上的简单探索和实现交流：</a:t>
            </a:r>
            <a:endParaRPr lang="en-US" altLang="zh-CN" b="1" dirty="0">
              <a:solidFill>
                <a:schemeClr val="bg1"/>
              </a:solidFill>
              <a:sym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  <a:sym typeface="+mn-ea"/>
              </a:rPr>
              <a:t>内存优化：初始进程回收，</a:t>
            </a:r>
            <a:r>
              <a:rPr lang="en-US" altLang="zh-CN" b="1" dirty="0" err="1">
                <a:solidFill>
                  <a:schemeClr val="bg1">
                    <a:lumMod val="65000"/>
                  </a:schemeClr>
                </a:solidFill>
                <a:sym typeface="+mn-ea"/>
              </a:rPr>
              <a:t>kmmap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  <a:sym typeface="+mn-ea"/>
              </a:rPr>
              <a:t>，</a:t>
            </a:r>
            <a:r>
              <a:rPr lang="en-US" altLang="zh-CN" b="1" dirty="0" err="1">
                <a:solidFill>
                  <a:schemeClr val="bg1">
                    <a:lumMod val="65000"/>
                  </a:schemeClr>
                </a:solidFill>
                <a:sym typeface="+mn-ea"/>
              </a:rPr>
              <a:t>CoW</a:t>
            </a:r>
            <a:endParaRPr lang="en-US" altLang="zh-CN" b="1" dirty="0">
              <a:solidFill>
                <a:schemeClr val="bg1">
                  <a:lumMod val="65000"/>
                </a:schemeClr>
              </a:solidFill>
              <a:sym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  <a:sym typeface="+mn-ea"/>
              </a:rPr>
              <a:t>虚拟文件系统：</a:t>
            </a: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  <a:sym typeface="+mn-ea"/>
              </a:rPr>
              <a:t>Rust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  <a:sym typeface="+mn-ea"/>
              </a:rPr>
              <a:t>的带值枚举 </a:t>
            </a: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  <a:sym typeface="+mn-ea"/>
              </a:rPr>
              <a:t>+ 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  <a:sym typeface="+mn-ea"/>
              </a:rPr>
              <a:t>动态分发特性</a:t>
            </a:r>
            <a:endParaRPr lang="en-US" altLang="zh-CN" b="1" dirty="0">
              <a:solidFill>
                <a:schemeClr val="bg1">
                  <a:lumMod val="65000"/>
                </a:schemeClr>
              </a:solidFill>
              <a:sym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chemeClr val="bg1"/>
                </a:solidFill>
                <a:sym typeface="+mn-ea"/>
              </a:rPr>
              <a:t>调试</a:t>
            </a:r>
            <a:endParaRPr lang="en-US" altLang="zh-CN" b="1" dirty="0">
              <a:solidFill>
                <a:schemeClr val="bg1"/>
              </a:solidFill>
              <a:sym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chemeClr val="bg1"/>
                </a:solidFill>
                <a:sym typeface="+mn-ea"/>
              </a:rPr>
              <a:t>静态调试：反汇编，插桩，</a:t>
            </a:r>
            <a:r>
              <a:rPr lang="en-US" altLang="zh-CN" b="1" dirty="0" err="1">
                <a:solidFill>
                  <a:schemeClr val="bg1"/>
                </a:solidFill>
                <a:sym typeface="+mn-ea"/>
              </a:rPr>
              <a:t>strace</a:t>
            </a:r>
            <a:endParaRPr lang="en-US" altLang="zh-CN" b="1" dirty="0">
              <a:solidFill>
                <a:schemeClr val="bg1"/>
              </a:solidFill>
              <a:sym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chemeClr val="bg1"/>
                </a:solidFill>
                <a:sym typeface="+mn-ea"/>
              </a:rPr>
              <a:t>动态调试：</a:t>
            </a:r>
            <a:r>
              <a:rPr lang="en-US" altLang="zh-CN" b="1" dirty="0">
                <a:solidFill>
                  <a:schemeClr val="bg1"/>
                </a:solidFill>
                <a:sym typeface="+mn-ea"/>
              </a:rPr>
              <a:t>GDB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chemeClr val="bg1"/>
                </a:solidFill>
                <a:sym typeface="+mn-ea"/>
              </a:rPr>
              <a:t>混合调试：</a:t>
            </a:r>
            <a:r>
              <a:rPr lang="en-US" altLang="zh-CN" b="1" dirty="0">
                <a:solidFill>
                  <a:schemeClr val="bg1"/>
                </a:solidFill>
                <a:sym typeface="+mn-ea"/>
              </a:rPr>
              <a:t>Monitor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  <a:sym typeface="+mn-ea"/>
              </a:rPr>
              <a:t>多核支持</a:t>
            </a:r>
            <a:endParaRPr lang="en-US" altLang="zh-CN" b="1" dirty="0">
              <a:solidFill>
                <a:schemeClr val="bg1">
                  <a:lumMod val="65000"/>
                </a:schemeClr>
              </a:solidFill>
              <a:sym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  <a:sym typeface="+mn-ea"/>
              </a:rPr>
              <a:t>初始化：</a:t>
            </a: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  <a:sym typeface="+mn-ea"/>
              </a:rPr>
              <a:t>SBI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  <a:sym typeface="+mn-ea"/>
              </a:rPr>
              <a:t>和内核数据初始化、中断、核</a:t>
            </a: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  <a:sym typeface="+mn-ea"/>
              </a:rPr>
              <a:t>id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  <a:sym typeface="+mn-ea"/>
              </a:rPr>
              <a:t>传递。</a:t>
            </a:r>
            <a:endParaRPr lang="en-US" altLang="zh-CN" b="1" dirty="0">
              <a:solidFill>
                <a:schemeClr val="bg1">
                  <a:lumMod val="65000"/>
                </a:schemeClr>
              </a:solidFill>
              <a:sym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  <a:sym typeface="+mn-ea"/>
              </a:rPr>
              <a:t>互斥访问：进程调度，全局变量，文件系统。</a:t>
            </a:r>
            <a:endParaRPr lang="en-US" altLang="zh-CN" b="1" dirty="0">
              <a:solidFill>
                <a:schemeClr val="bg1">
                  <a:lumMod val="65000"/>
                </a:schemeClr>
              </a:solidFill>
              <a:sym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遇见的问题：死锁、调度逃逸等。</a:t>
            </a:r>
            <a:endParaRPr lang="en-US" altLang="zh-CN" b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1900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直接连接符 26"/>
          <p:cNvCxnSpPr/>
          <p:nvPr/>
        </p:nvCxnSpPr>
        <p:spPr>
          <a:xfrm>
            <a:off x="-2" y="1231353"/>
            <a:ext cx="12192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9" name="图片 2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77443" b="-10075"/>
          <a:stretch>
            <a:fillRect/>
          </a:stretch>
        </p:blipFill>
        <p:spPr>
          <a:xfrm>
            <a:off x="272720" y="125801"/>
            <a:ext cx="1152187" cy="1032083"/>
          </a:xfrm>
          <a:prstGeom prst="rect">
            <a:avLst/>
          </a:prstGeom>
        </p:spPr>
      </p:pic>
      <p:sp>
        <p:nvSpPr>
          <p:cNvPr id="30" name="标题 1"/>
          <p:cNvSpPr txBox="1"/>
          <p:nvPr/>
        </p:nvSpPr>
        <p:spPr>
          <a:xfrm>
            <a:off x="1620817" y="328831"/>
            <a:ext cx="8950362" cy="5937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动态调试：</a:t>
            </a:r>
            <a:r>
              <a:rPr lang="en-US" altLang="zh-CN" sz="32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GDB</a:t>
            </a:r>
            <a:endParaRPr lang="zh-CN" altLang="en-US" sz="3200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272720" y="6362867"/>
            <a:ext cx="1810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rPr>
              <a:t>HITSZ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cs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181735" y="1288415"/>
            <a:ext cx="10119360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</a:rPr>
              <a:t>在分析代码或插桩无果的时候，使用</a:t>
            </a:r>
            <a:r>
              <a:rPr lang="en-US" altLang="zh-CN" dirty="0" err="1">
                <a:solidFill>
                  <a:schemeClr val="bg1"/>
                </a:solidFill>
              </a:rPr>
              <a:t>gdb</a:t>
            </a:r>
            <a:r>
              <a:rPr lang="zh-CN" altLang="en-US" dirty="0">
                <a:solidFill>
                  <a:schemeClr val="bg1"/>
                </a:solidFill>
              </a:rPr>
              <a:t>调试，</a:t>
            </a:r>
            <a:r>
              <a:rPr lang="zh-CN" altLang="en-US" dirty="0">
                <a:solidFill>
                  <a:srgbClr val="FFC000"/>
                </a:solidFill>
              </a:rPr>
              <a:t>实时</a:t>
            </a:r>
            <a:r>
              <a:rPr lang="zh-CN" altLang="en-US" dirty="0">
                <a:solidFill>
                  <a:schemeClr val="bg1"/>
                </a:solidFill>
              </a:rPr>
              <a:t>跟踪当前</a:t>
            </a:r>
            <a:r>
              <a:rPr lang="en-US" altLang="zh-CN" dirty="0">
                <a:solidFill>
                  <a:schemeClr val="bg1"/>
                </a:solidFill>
              </a:rPr>
              <a:t>CPU</a:t>
            </a:r>
            <a:r>
              <a:rPr lang="zh-CN" altLang="en-US" dirty="0">
                <a:solidFill>
                  <a:schemeClr val="bg1"/>
                </a:solidFill>
              </a:rPr>
              <a:t>以及内存状态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</a:rPr>
              <a:t>调试的第一步：运行至出错位置，检查</a:t>
            </a:r>
            <a:r>
              <a:rPr lang="en-US" altLang="zh-CN" dirty="0">
                <a:solidFill>
                  <a:schemeClr val="bg1"/>
                </a:solidFill>
              </a:rPr>
              <a:t>PC</a:t>
            </a:r>
            <a:r>
              <a:rPr lang="zh-CN" altLang="en-US" dirty="0">
                <a:solidFill>
                  <a:schemeClr val="bg1"/>
                </a:solidFill>
              </a:rPr>
              <a:t>、</a:t>
            </a:r>
            <a:r>
              <a:rPr lang="en-US" altLang="zh-CN" dirty="0">
                <a:solidFill>
                  <a:schemeClr val="bg1"/>
                </a:solidFill>
              </a:rPr>
              <a:t>SP</a:t>
            </a:r>
            <a:r>
              <a:rPr lang="zh-CN" altLang="en-US" dirty="0">
                <a:solidFill>
                  <a:schemeClr val="bg1"/>
                </a:solidFill>
              </a:rPr>
              <a:t>，或其他寄存器是否异常</a:t>
            </a:r>
          </a:p>
          <a:p>
            <a:pPr>
              <a:lnSpc>
                <a:spcPct val="150000"/>
              </a:lnSpc>
            </a:pPr>
            <a:endParaRPr lang="zh-CN" altLang="en-US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</a:rPr>
              <a:t>常见现象的（局部）分析：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</a:rPr>
              <a:t>PC或者SP变为0：很难定位出错位置，可能需要用gdb的条件命令监视，速度比较慢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</a:rPr>
              <a:t>一般情况下是</a:t>
            </a:r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上下文切换</a:t>
            </a:r>
            <a:r>
              <a:rPr lang="zh-CN" altLang="en-US" dirty="0">
                <a:solidFill>
                  <a:schemeClr val="bg1"/>
                </a:solidFill>
              </a:rPr>
              <a:t>的问题，例如某个进程的上下文被其他进程覆盖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</a:rPr>
              <a:t>SP为异常值：很可能是</a:t>
            </a:r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栈空间不足</a:t>
            </a:r>
            <a:r>
              <a:rPr lang="zh-CN" altLang="en-US" dirty="0">
                <a:solidFill>
                  <a:schemeClr val="bg1"/>
                </a:solidFill>
              </a:rPr>
              <a:t>，或者上下文被篡改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</a:rPr>
              <a:t>PC卡在一个位置反复循环：很大可能是</a:t>
            </a:r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死锁</a:t>
            </a:r>
            <a:r>
              <a:rPr lang="zh-CN" altLang="en-US" dirty="0">
                <a:solidFill>
                  <a:schemeClr val="bg1"/>
                </a:solidFill>
              </a:rPr>
              <a:t>，一般通过</a:t>
            </a:r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反汇编定位</a:t>
            </a:r>
            <a:r>
              <a:rPr lang="zh-CN" altLang="en-US" dirty="0">
                <a:solidFill>
                  <a:schemeClr val="bg1"/>
                </a:solidFill>
              </a:rPr>
              <a:t>到具体出错位置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</a:rPr>
              <a:t>因为</a:t>
            </a:r>
            <a:r>
              <a:rPr lang="en-US" altLang="zh-CN" dirty="0">
                <a:solidFill>
                  <a:schemeClr val="bg1"/>
                </a:solidFill>
              </a:rPr>
              <a:t>PC</a:t>
            </a:r>
            <a:r>
              <a:rPr lang="zh-CN" altLang="en-US" dirty="0">
                <a:solidFill>
                  <a:schemeClr val="bg1"/>
                </a:solidFill>
              </a:rPr>
              <a:t>是虚拟地址，一些特殊地址无法在反汇编体现，因此也要熟悉内存布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/>
                </a:solidFill>
              </a:rPr>
              <a:t>寄存器的值异常，导致后续PC或SP异常</a:t>
            </a:r>
            <a:r>
              <a:rPr lang="zh-CN" altLang="en-US" dirty="0">
                <a:solidFill>
                  <a:schemeClr val="bg1"/>
                </a:solidFill>
              </a:rPr>
              <a:t>：</a:t>
            </a:r>
            <a: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内存布局</a:t>
            </a:r>
            <a:r>
              <a:rPr lang="en-US" altLang="zh-CN" dirty="0">
                <a:solidFill>
                  <a:schemeClr val="bg1"/>
                </a:solidFill>
              </a:rPr>
              <a:t>可能存在问题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</a:rPr>
              <a:t>使用</a:t>
            </a:r>
            <a:r>
              <a:rPr lang="en-US" altLang="zh-CN" dirty="0">
                <a:solidFill>
                  <a:schemeClr val="bg1"/>
                </a:solidFill>
              </a:rPr>
              <a:t>gdb</a:t>
            </a:r>
            <a:r>
              <a:rPr lang="zh-CN" altLang="en-US" dirty="0">
                <a:solidFill>
                  <a:schemeClr val="bg1"/>
                </a:solidFill>
              </a:rPr>
              <a:t>查看内存，</a:t>
            </a:r>
            <a:r>
              <a:rPr lang="en-US" altLang="zh-CN" dirty="0">
                <a:solidFill>
                  <a:schemeClr val="bg1"/>
                </a:solidFill>
              </a:rPr>
              <a:t>结合elf文件的解析分析</a:t>
            </a:r>
            <a:r>
              <a:rPr lang="zh-CN" altLang="en-US" dirty="0">
                <a:solidFill>
                  <a:schemeClr val="bg1"/>
                </a:solidFill>
              </a:rPr>
              <a:t>，是否存在段的位置出错</a:t>
            </a:r>
          </a:p>
          <a:p>
            <a:pPr>
              <a:lnSpc>
                <a:spcPct val="150000"/>
              </a:lnSpc>
            </a:pP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直接连接符 26"/>
          <p:cNvCxnSpPr/>
          <p:nvPr/>
        </p:nvCxnSpPr>
        <p:spPr>
          <a:xfrm>
            <a:off x="-2" y="1231353"/>
            <a:ext cx="12192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9" name="图片 2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77443" b="-10075"/>
          <a:stretch>
            <a:fillRect/>
          </a:stretch>
        </p:blipFill>
        <p:spPr>
          <a:xfrm>
            <a:off x="272720" y="125801"/>
            <a:ext cx="1152187" cy="1032083"/>
          </a:xfrm>
          <a:prstGeom prst="rect">
            <a:avLst/>
          </a:prstGeom>
        </p:spPr>
      </p:pic>
      <p:sp>
        <p:nvSpPr>
          <p:cNvPr id="30" name="标题 1"/>
          <p:cNvSpPr txBox="1"/>
          <p:nvPr/>
        </p:nvSpPr>
        <p:spPr>
          <a:xfrm>
            <a:off x="1620817" y="328831"/>
            <a:ext cx="8950362" cy="5937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静态调试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272720" y="6362867"/>
            <a:ext cx="1810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rPr>
              <a:t>HITSZ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cs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177773" y="2180820"/>
            <a:ext cx="10119360" cy="3780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</a:rPr>
              <a:t>静态调试指的是，在</a:t>
            </a:r>
            <a:r>
              <a:rPr lang="zh-CN" altLang="en-US" dirty="0">
                <a:solidFill>
                  <a:srgbClr val="FFC000"/>
                </a:solidFill>
              </a:rPr>
              <a:t>编译</a:t>
            </a:r>
            <a:r>
              <a:rPr lang="zh-CN" altLang="en-US" dirty="0">
                <a:solidFill>
                  <a:schemeClr val="bg1"/>
                </a:solidFill>
              </a:rPr>
              <a:t>阶段就已经确定能够得到的一些程序信息。</a:t>
            </a:r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</a:rPr>
              <a:t>反汇编：我们在运行出错的时候，通常系统会设计有崩溃报错信息。对于该信息，可以通过定位程序崩溃处来判断程序执行到了什么地步，以及程序和数据的意义是什么。</a:t>
            </a:r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</a:rPr>
              <a:t>插桩：如果我们没办法知道这段代码的意义，那么我们可以在程序插入关键帧，打印一些获得的信息，让程序主动提供自身的信息。</a:t>
            </a:r>
            <a:endParaRPr lang="en-US" altLang="zh-CN" dirty="0">
              <a:solidFill>
                <a:schemeClr val="bg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</a:rPr>
              <a:t>用户插桩：在用户程序打印一些信息，告知用户所获得的资源或者程序运行到了什么地步。</a:t>
            </a:r>
            <a:endParaRPr lang="en-US" altLang="zh-CN" dirty="0">
              <a:solidFill>
                <a:schemeClr val="bg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</a:rPr>
              <a:t>内核插桩：内核状态以及内核获取到用户的状态。内核插桩比用户插桩</a:t>
            </a:r>
            <a:r>
              <a:rPr lang="zh-CN" altLang="en-US" dirty="0">
                <a:solidFill>
                  <a:srgbClr val="FFC000"/>
                </a:solidFill>
              </a:rPr>
              <a:t>常用</a:t>
            </a:r>
            <a:r>
              <a:rPr lang="zh-CN" altLang="en-US" dirty="0">
                <a:solidFill>
                  <a:schemeClr val="bg1"/>
                </a:solidFill>
              </a:rPr>
              <a:t>的多。</a:t>
            </a:r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79437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直接连接符 26"/>
          <p:cNvCxnSpPr/>
          <p:nvPr/>
        </p:nvCxnSpPr>
        <p:spPr>
          <a:xfrm>
            <a:off x="-2" y="1231353"/>
            <a:ext cx="12192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9" name="图片 2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77443" b="-10075"/>
          <a:stretch>
            <a:fillRect/>
          </a:stretch>
        </p:blipFill>
        <p:spPr>
          <a:xfrm>
            <a:off x="272720" y="125801"/>
            <a:ext cx="1152187" cy="1032083"/>
          </a:xfrm>
          <a:prstGeom prst="rect">
            <a:avLst/>
          </a:prstGeom>
        </p:spPr>
      </p:pic>
      <p:sp>
        <p:nvSpPr>
          <p:cNvPr id="30" name="标题 1"/>
          <p:cNvSpPr txBox="1"/>
          <p:nvPr/>
        </p:nvSpPr>
        <p:spPr>
          <a:xfrm>
            <a:off x="1620817" y="328831"/>
            <a:ext cx="8950362" cy="5937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静态调试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272720" y="6362867"/>
            <a:ext cx="1810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rPr>
              <a:t>HITSZ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cs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181735" y="1288415"/>
            <a:ext cx="10119360" cy="1287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</a:rPr>
              <a:t>用标准系统的运行轨迹作为参照，这是一个很</a:t>
            </a:r>
            <a:r>
              <a:rPr lang="zh-CN" altLang="en-US" dirty="0">
                <a:solidFill>
                  <a:srgbClr val="FFC000"/>
                </a:solidFill>
              </a:rPr>
              <a:t>重要</a:t>
            </a:r>
            <a:r>
              <a:rPr lang="zh-CN" altLang="en-US" dirty="0">
                <a:solidFill>
                  <a:schemeClr val="bg1"/>
                </a:solidFill>
              </a:rPr>
              <a:t>的方法，我们称其为</a:t>
            </a:r>
            <a:r>
              <a:rPr lang="en-US" altLang="zh-CN" dirty="0">
                <a:solidFill>
                  <a:schemeClr val="bg1"/>
                </a:solidFill>
              </a:rPr>
              <a:t>Golden Trace</a:t>
            </a:r>
            <a:r>
              <a:rPr lang="zh-CN" altLang="en-US" dirty="0">
                <a:solidFill>
                  <a:schemeClr val="bg1"/>
                </a:solidFill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</a:rPr>
              <a:t>例如使用</a:t>
            </a:r>
            <a:r>
              <a:rPr lang="en-US" altLang="zh-CN" dirty="0">
                <a:solidFill>
                  <a:srgbClr val="FFC000"/>
                </a:solidFill>
              </a:rPr>
              <a:t>strace</a:t>
            </a:r>
            <a:r>
              <a:rPr lang="zh-CN" altLang="en-US" dirty="0">
                <a:solidFill>
                  <a:srgbClr val="FFC000"/>
                </a:solidFill>
              </a:rPr>
              <a:t>命令</a:t>
            </a:r>
            <a:r>
              <a:rPr lang="zh-CN" altLang="en-US" dirty="0">
                <a:solidFill>
                  <a:schemeClr val="bg1"/>
                </a:solidFill>
              </a:rPr>
              <a:t>获取用户程序的系统调用序列，检查系统调用上的错误。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err="1">
                <a:solidFill>
                  <a:schemeClr val="bg1"/>
                </a:solidFill>
              </a:rPr>
              <a:t>UltraOS</a:t>
            </a:r>
            <a:r>
              <a:rPr lang="zh-CN" altLang="en-US" dirty="0">
                <a:solidFill>
                  <a:schemeClr val="bg1"/>
                </a:solidFill>
              </a:rPr>
              <a:t>也可以打印自身系统调用的</a:t>
            </a:r>
            <a:r>
              <a:rPr lang="en-US" altLang="zh-CN" dirty="0" err="1">
                <a:solidFill>
                  <a:schemeClr val="bg1"/>
                </a:solidFill>
              </a:rPr>
              <a:t>strace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393055" y="3439795"/>
            <a:ext cx="5403215" cy="1337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</a:rPr>
              <a:t>例如，通过</a:t>
            </a:r>
            <a:r>
              <a:rPr lang="en-US" altLang="zh-CN" dirty="0">
                <a:solidFill>
                  <a:schemeClr val="bg1"/>
                </a:solidFill>
              </a:rPr>
              <a:t>xv6</a:t>
            </a:r>
            <a:r>
              <a:rPr lang="zh-CN" altLang="en-US" dirty="0">
                <a:solidFill>
                  <a:schemeClr val="bg1"/>
                </a:solidFill>
              </a:rPr>
              <a:t>读取</a:t>
            </a:r>
            <a:r>
              <a:rPr lang="en-US" altLang="zh-CN" dirty="0">
                <a:solidFill>
                  <a:schemeClr val="bg1"/>
                </a:solidFill>
              </a:rPr>
              <a:t>ELF</a:t>
            </a:r>
            <a:r>
              <a:rPr lang="zh-CN" altLang="en-US" dirty="0">
                <a:solidFill>
                  <a:schemeClr val="bg1"/>
                </a:solidFill>
              </a:rPr>
              <a:t>文件时的报错，我们发现了</a:t>
            </a:r>
            <a:r>
              <a:rPr lang="en-US" altLang="zh-CN" dirty="0">
                <a:solidFill>
                  <a:schemeClr val="bg1"/>
                </a:solidFill>
              </a:rPr>
              <a:t>busybox</a:t>
            </a:r>
            <a:r>
              <a:rPr lang="zh-CN" altLang="en-US" dirty="0">
                <a:solidFill>
                  <a:schemeClr val="bg1"/>
                </a:solidFill>
              </a:rPr>
              <a:t>的</a:t>
            </a:r>
            <a:r>
              <a:rPr lang="en-US" altLang="zh-CN" dirty="0">
                <a:solidFill>
                  <a:schemeClr val="bg1"/>
                </a:solidFill>
              </a:rPr>
              <a:t>ELF</a:t>
            </a:r>
            <a:r>
              <a:rPr lang="zh-CN" altLang="en-US" dirty="0">
                <a:solidFill>
                  <a:schemeClr val="bg1"/>
                </a:solidFill>
              </a:rPr>
              <a:t>是非页对齐的，导致一些段的位置出现了偏差，造成程序跑飞。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1334135" y="2864485"/>
            <a:ext cx="3760470" cy="3214370"/>
            <a:chOff x="2101" y="4511"/>
            <a:chExt cx="5922" cy="5062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01" y="4511"/>
              <a:ext cx="5923" cy="5063"/>
            </a:xfrm>
            <a:prstGeom prst="rect">
              <a:avLst/>
            </a:prstGeom>
          </p:spPr>
        </p:pic>
        <p:sp>
          <p:nvSpPr>
            <p:cNvPr id="4" name="矩形 3"/>
            <p:cNvSpPr/>
            <p:nvPr/>
          </p:nvSpPr>
          <p:spPr>
            <a:xfrm>
              <a:off x="2337" y="8100"/>
              <a:ext cx="2701" cy="63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" name="图片 6">
            <a:extLst>
              <a:ext uri="{FF2B5EF4-FFF2-40B4-BE49-F238E27FC236}">
                <a16:creationId xmlns:a16="http://schemas.microsoft.com/office/drawing/2014/main" id="{D38664BC-51DD-4816-B869-F488D6D9CC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1932" y="2261105"/>
            <a:ext cx="4485460" cy="36993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直接连接符 26"/>
          <p:cNvCxnSpPr/>
          <p:nvPr/>
        </p:nvCxnSpPr>
        <p:spPr>
          <a:xfrm>
            <a:off x="-2" y="1231353"/>
            <a:ext cx="12192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9" name="图片 2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77443" b="-10075"/>
          <a:stretch>
            <a:fillRect/>
          </a:stretch>
        </p:blipFill>
        <p:spPr>
          <a:xfrm>
            <a:off x="272720" y="125801"/>
            <a:ext cx="1152187" cy="1032083"/>
          </a:xfrm>
          <a:prstGeom prst="rect">
            <a:avLst/>
          </a:prstGeom>
        </p:spPr>
      </p:pic>
      <p:sp>
        <p:nvSpPr>
          <p:cNvPr id="30" name="标题 1"/>
          <p:cNvSpPr txBox="1"/>
          <p:nvPr/>
        </p:nvSpPr>
        <p:spPr>
          <a:xfrm>
            <a:off x="1620817" y="328831"/>
            <a:ext cx="8950362" cy="5937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混合调试：</a:t>
            </a:r>
            <a:r>
              <a:rPr lang="en-US" altLang="zh-CN" sz="32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Monitor</a:t>
            </a:r>
            <a:endParaRPr lang="zh-CN" altLang="en-US" sz="3200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272720" y="6362867"/>
            <a:ext cx="1810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rPr>
              <a:t>HITSZ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cs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4A23247-6C36-4E7C-B7BC-F33943004663}"/>
              </a:ext>
            </a:extLst>
          </p:cNvPr>
          <p:cNvSpPr txBox="1"/>
          <p:nvPr/>
        </p:nvSpPr>
        <p:spPr>
          <a:xfrm>
            <a:off x="1181735" y="1288415"/>
            <a:ext cx="10119360" cy="4618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</a:rPr>
              <a:t>该部件负责打印内核的部分关键信息，用来方便调试，以及在正常运行中监控内部的资源使用情况。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</a:rPr>
              <a:t>混合调试是指静态（编译期）和动态（运行时）的结合，它既可以用在实机上也可以用在模拟器上。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</a:rPr>
              <a:t>静态调试：</a:t>
            </a:r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</a:rPr>
              <a:t>宏打印：根据编译时设置的不同优先级，决定是否打印以及打印信息的粒度。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</a:rPr>
              <a:t>动态调试：</a:t>
            </a:r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/>
                </a:solidFill>
              </a:rPr>
              <a:t>GDB</a:t>
            </a:r>
            <a:r>
              <a:rPr lang="zh-CN" altLang="en-US" dirty="0">
                <a:solidFill>
                  <a:schemeClr val="bg1"/>
                </a:solidFill>
              </a:rPr>
              <a:t>（模拟器）：实时修改内存中的值，以控制不同对象的信息是否打印以及打印信息的粒度。</a:t>
            </a:r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/>
                </a:solidFill>
              </a:rPr>
              <a:t>SHELL</a:t>
            </a:r>
            <a:r>
              <a:rPr lang="zh-CN" altLang="en-US" dirty="0">
                <a:solidFill>
                  <a:schemeClr val="bg1"/>
                </a:solidFill>
              </a:rPr>
              <a:t>（实机）：我们自身编写的简易</a:t>
            </a:r>
            <a:r>
              <a:rPr lang="en-US" altLang="zh-CN" dirty="0">
                <a:solidFill>
                  <a:schemeClr val="bg1"/>
                </a:solidFill>
              </a:rPr>
              <a:t>Shell</a:t>
            </a:r>
            <a:r>
              <a:rPr lang="zh-CN" altLang="en-US" dirty="0">
                <a:solidFill>
                  <a:schemeClr val="bg1"/>
                </a:solidFill>
              </a:rPr>
              <a:t>，通过实时的</a:t>
            </a:r>
            <a:r>
              <a:rPr lang="en-US" altLang="zh-CN" dirty="0">
                <a:solidFill>
                  <a:schemeClr val="bg1"/>
                </a:solidFill>
              </a:rPr>
              <a:t>Shell</a:t>
            </a:r>
            <a:r>
              <a:rPr lang="zh-CN" altLang="en-US" dirty="0">
                <a:solidFill>
                  <a:schemeClr val="bg1"/>
                </a:solidFill>
              </a:rPr>
              <a:t>命令，修改内存中的值，控制同上。（未实现）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1FB3EF3-204B-43FE-BE95-B8D299DA76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1496" y="3429000"/>
            <a:ext cx="4181809" cy="336616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1B25DFA2-3829-4A19-BB80-ACCBE64F50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50273" y="5972597"/>
            <a:ext cx="3528044" cy="39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7432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直接连接符 26"/>
          <p:cNvCxnSpPr/>
          <p:nvPr/>
        </p:nvCxnSpPr>
        <p:spPr>
          <a:xfrm>
            <a:off x="-2" y="1231353"/>
            <a:ext cx="12192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9" name="图片 2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77443" b="-10075"/>
          <a:stretch>
            <a:fillRect/>
          </a:stretch>
        </p:blipFill>
        <p:spPr>
          <a:xfrm>
            <a:off x="272720" y="125801"/>
            <a:ext cx="1152187" cy="1032083"/>
          </a:xfrm>
          <a:prstGeom prst="rect">
            <a:avLst/>
          </a:prstGeom>
        </p:spPr>
      </p:pic>
      <p:sp>
        <p:nvSpPr>
          <p:cNvPr id="30" name="标题 1"/>
          <p:cNvSpPr txBox="1"/>
          <p:nvPr/>
        </p:nvSpPr>
        <p:spPr>
          <a:xfrm>
            <a:off x="1620817" y="328831"/>
            <a:ext cx="8950362" cy="5937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3200" b="1" dirty="0" err="1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UltraOS</a:t>
            </a:r>
            <a:endParaRPr lang="zh-CN" altLang="en-US" sz="3200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272720" y="6362867"/>
            <a:ext cx="1810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rPr>
              <a:t>HITSZ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cs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186815" y="1419225"/>
            <a:ext cx="8897620" cy="4618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err="1">
                <a:solidFill>
                  <a:schemeClr val="bg1"/>
                </a:solidFill>
                <a:sym typeface="+mn-ea"/>
              </a:rPr>
              <a:t>UltraOS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在调试，内存优化，虚拟文件系统以及多核支持上的简单探索和实现交流：</a:t>
            </a:r>
            <a:endParaRPr lang="en-US" altLang="zh-CN" b="1" dirty="0">
              <a:solidFill>
                <a:schemeClr val="bg1"/>
              </a:solidFill>
              <a:sym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  <a:sym typeface="+mn-ea"/>
              </a:rPr>
              <a:t>内存优化：初始进程回收，</a:t>
            </a:r>
            <a:r>
              <a:rPr lang="en-US" altLang="zh-CN" b="1" dirty="0" err="1">
                <a:solidFill>
                  <a:schemeClr val="bg1">
                    <a:lumMod val="65000"/>
                  </a:schemeClr>
                </a:solidFill>
                <a:sym typeface="+mn-ea"/>
              </a:rPr>
              <a:t>kmmap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  <a:sym typeface="+mn-ea"/>
              </a:rPr>
              <a:t>，</a:t>
            </a:r>
            <a:r>
              <a:rPr lang="en-US" altLang="zh-CN" b="1" dirty="0" err="1">
                <a:solidFill>
                  <a:schemeClr val="bg1">
                    <a:lumMod val="65000"/>
                  </a:schemeClr>
                </a:solidFill>
                <a:sym typeface="+mn-ea"/>
              </a:rPr>
              <a:t>CoW</a:t>
            </a:r>
            <a:endParaRPr lang="en-US" altLang="zh-CN" b="1" dirty="0">
              <a:solidFill>
                <a:schemeClr val="bg1">
                  <a:lumMod val="65000"/>
                </a:schemeClr>
              </a:solidFill>
              <a:sym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  <a:sym typeface="+mn-ea"/>
              </a:rPr>
              <a:t>虚拟文件系统：</a:t>
            </a: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  <a:sym typeface="+mn-ea"/>
              </a:rPr>
              <a:t>Rust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  <a:sym typeface="+mn-ea"/>
              </a:rPr>
              <a:t>的带值枚举 </a:t>
            </a: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  <a:sym typeface="+mn-ea"/>
              </a:rPr>
              <a:t>+ 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  <a:sym typeface="+mn-ea"/>
              </a:rPr>
              <a:t>动态分发特性</a:t>
            </a:r>
            <a:endParaRPr lang="en-US" altLang="zh-CN" b="1" dirty="0">
              <a:solidFill>
                <a:schemeClr val="bg1">
                  <a:lumMod val="65000"/>
                </a:schemeClr>
              </a:solidFill>
              <a:sym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  <a:sym typeface="+mn-ea"/>
              </a:rPr>
              <a:t>调试</a:t>
            </a:r>
            <a:endParaRPr lang="en-US" altLang="zh-CN" b="1" dirty="0">
              <a:solidFill>
                <a:schemeClr val="bg1">
                  <a:lumMod val="65000"/>
                </a:schemeClr>
              </a:solidFill>
              <a:sym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  <a:sym typeface="+mn-ea"/>
              </a:rPr>
              <a:t>静态调试：反汇编，插桩，</a:t>
            </a:r>
            <a:r>
              <a:rPr lang="en-US" altLang="zh-CN" b="1" dirty="0" err="1">
                <a:solidFill>
                  <a:schemeClr val="bg1">
                    <a:lumMod val="65000"/>
                  </a:schemeClr>
                </a:solidFill>
                <a:sym typeface="+mn-ea"/>
              </a:rPr>
              <a:t>strace</a:t>
            </a:r>
            <a:endParaRPr lang="en-US" altLang="zh-CN" b="1" dirty="0">
              <a:solidFill>
                <a:schemeClr val="bg1">
                  <a:lumMod val="65000"/>
                </a:schemeClr>
              </a:solidFill>
              <a:sym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  <a:sym typeface="+mn-ea"/>
              </a:rPr>
              <a:t>动态调试：</a:t>
            </a: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  <a:sym typeface="+mn-ea"/>
              </a:rPr>
              <a:t>GDB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  <a:sym typeface="+mn-ea"/>
              </a:rPr>
              <a:t>混合调试：</a:t>
            </a: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  <a:sym typeface="+mn-ea"/>
              </a:rPr>
              <a:t>Monitor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chemeClr val="bg1"/>
                </a:solidFill>
                <a:sym typeface="+mn-ea"/>
              </a:rPr>
              <a:t>多核支持</a:t>
            </a:r>
            <a:endParaRPr lang="en-US" altLang="zh-CN" b="1" dirty="0">
              <a:solidFill>
                <a:schemeClr val="bg1"/>
              </a:solidFill>
              <a:sym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chemeClr val="bg1"/>
                </a:solidFill>
                <a:sym typeface="+mn-ea"/>
              </a:rPr>
              <a:t>初始化：</a:t>
            </a:r>
            <a:r>
              <a:rPr lang="en-US" altLang="zh-CN" b="1" dirty="0">
                <a:solidFill>
                  <a:schemeClr val="bg1"/>
                </a:solidFill>
                <a:sym typeface="+mn-ea"/>
              </a:rPr>
              <a:t>SBI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和内核数据初始化、中断、核</a:t>
            </a:r>
            <a:r>
              <a:rPr lang="en-US" altLang="zh-CN" b="1" dirty="0">
                <a:solidFill>
                  <a:schemeClr val="bg1"/>
                </a:solidFill>
                <a:sym typeface="+mn-ea"/>
              </a:rPr>
              <a:t>id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传递。</a:t>
            </a:r>
            <a:endParaRPr lang="en-US" altLang="zh-CN" b="1" dirty="0">
              <a:solidFill>
                <a:schemeClr val="bg1"/>
              </a:solidFill>
              <a:sym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chemeClr val="bg1"/>
                </a:solidFill>
                <a:sym typeface="+mn-ea"/>
              </a:rPr>
              <a:t>互斥访问：进程调度，全局变量，文件系统。</a:t>
            </a:r>
            <a:endParaRPr lang="en-US" altLang="zh-CN" b="1" dirty="0">
              <a:solidFill>
                <a:schemeClr val="bg1"/>
              </a:solidFill>
              <a:sym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chemeClr val="bg1"/>
                </a:solidFill>
              </a:rPr>
              <a:t>遇见的问题：死锁、调度逃逸等。</a:t>
            </a:r>
            <a:endParaRPr lang="en-US" altLang="zh-CN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11561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直接连接符 26"/>
          <p:cNvCxnSpPr/>
          <p:nvPr/>
        </p:nvCxnSpPr>
        <p:spPr>
          <a:xfrm>
            <a:off x="-2" y="1231353"/>
            <a:ext cx="12192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9" name="图片 2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77443" b="-10075"/>
          <a:stretch>
            <a:fillRect/>
          </a:stretch>
        </p:blipFill>
        <p:spPr>
          <a:xfrm>
            <a:off x="272720" y="125801"/>
            <a:ext cx="1152187" cy="1032083"/>
          </a:xfrm>
          <a:prstGeom prst="rect">
            <a:avLst/>
          </a:prstGeom>
        </p:spPr>
      </p:pic>
      <p:sp>
        <p:nvSpPr>
          <p:cNvPr id="30" name="标题 1"/>
          <p:cNvSpPr txBox="1"/>
          <p:nvPr/>
        </p:nvSpPr>
        <p:spPr>
          <a:xfrm>
            <a:off x="1620817" y="328831"/>
            <a:ext cx="8950362" cy="5937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初始化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272720" y="6362867"/>
            <a:ext cx="1810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rPr>
              <a:t>HITSZ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cs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4A23247-6C36-4E7C-B7BC-F33943004663}"/>
              </a:ext>
            </a:extLst>
          </p:cNvPr>
          <p:cNvSpPr txBox="1"/>
          <p:nvPr/>
        </p:nvSpPr>
        <p:spPr>
          <a:xfrm>
            <a:off x="1177773" y="1858041"/>
            <a:ext cx="10119360" cy="4196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</a:rPr>
              <a:t>硬件初始化</a:t>
            </a:r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</a:rPr>
              <a:t>更改</a:t>
            </a:r>
            <a:r>
              <a:rPr lang="en-US" altLang="zh-CN" dirty="0" err="1">
                <a:solidFill>
                  <a:schemeClr val="bg1"/>
                </a:solidFill>
              </a:rPr>
              <a:t>RustSBI</a:t>
            </a:r>
            <a:r>
              <a:rPr lang="zh-CN" altLang="en-US" dirty="0">
                <a:solidFill>
                  <a:schemeClr val="bg1"/>
                </a:solidFill>
              </a:rPr>
              <a:t>设定的最多支持核心数</a:t>
            </a:r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</a:rPr>
              <a:t>核间通信中断唤醒另一个核</a:t>
            </a:r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chemeClr val="bg1"/>
                </a:solidFill>
              </a:rPr>
              <a:t>RustSBI</a:t>
            </a:r>
            <a:r>
              <a:rPr lang="zh-CN" altLang="en-US" dirty="0">
                <a:solidFill>
                  <a:schemeClr val="bg1"/>
                </a:solidFill>
              </a:rPr>
              <a:t>传入</a:t>
            </a:r>
            <a:r>
              <a:rPr lang="en-US" altLang="zh-CN" dirty="0" err="1">
                <a:solidFill>
                  <a:schemeClr val="bg1"/>
                </a:solidFill>
              </a:rPr>
              <a:t>hartID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</a:rPr>
              <a:t>软件初始化：</a:t>
            </a:r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</a:rPr>
              <a:t>分用不同的内核栈，用同一个堆（带锁）</a:t>
            </a:r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</a:rPr>
              <a:t>挂载页表</a:t>
            </a:r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</a:rPr>
              <a:t>开启时钟中断</a:t>
            </a:r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16452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直接连接符 26"/>
          <p:cNvCxnSpPr/>
          <p:nvPr/>
        </p:nvCxnSpPr>
        <p:spPr>
          <a:xfrm>
            <a:off x="-2" y="1231353"/>
            <a:ext cx="12192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9" name="图片 2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77443" b="-10075"/>
          <a:stretch>
            <a:fillRect/>
          </a:stretch>
        </p:blipFill>
        <p:spPr>
          <a:xfrm>
            <a:off x="272720" y="125801"/>
            <a:ext cx="1152187" cy="1032083"/>
          </a:xfrm>
          <a:prstGeom prst="rect">
            <a:avLst/>
          </a:prstGeom>
        </p:spPr>
      </p:pic>
      <p:sp>
        <p:nvSpPr>
          <p:cNvPr id="30" name="标题 1"/>
          <p:cNvSpPr txBox="1"/>
          <p:nvPr/>
        </p:nvSpPr>
        <p:spPr>
          <a:xfrm>
            <a:off x="1620817" y="328831"/>
            <a:ext cx="8950362" cy="5937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互斥访问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272720" y="6362867"/>
            <a:ext cx="1810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rPr>
              <a:t>HITSZ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cs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4A23247-6C36-4E7C-B7BC-F33943004663}"/>
              </a:ext>
            </a:extLst>
          </p:cNvPr>
          <p:cNvSpPr txBox="1"/>
          <p:nvPr/>
        </p:nvSpPr>
        <p:spPr>
          <a:xfrm>
            <a:off x="1177773" y="1858041"/>
            <a:ext cx="5484420" cy="4611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</a:rPr>
              <a:t>文件系统</a:t>
            </a:r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</a:rPr>
              <a:t>读写锁：并行读，串行写。</a:t>
            </a:r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</a:rPr>
              <a:t>细粒度：外存块为粒度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</a:rPr>
              <a:t>进程：</a:t>
            </a:r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</a:rPr>
              <a:t>核管理器：不需要锁，每个核独享自身运行的进程状态。</a:t>
            </a:r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</a:rPr>
              <a:t>进程调度器：共有，调度时需要竞争。</a:t>
            </a:r>
            <a:endParaRPr lang="en-US" altLang="zh-CN" dirty="0">
              <a:solidFill>
                <a:schemeClr val="bg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</a:rPr>
              <a:t>优化调度：多调度队列，</a:t>
            </a:r>
            <a:r>
              <a:rPr lang="en-US" altLang="zh-CN" dirty="0">
                <a:solidFill>
                  <a:schemeClr val="bg1"/>
                </a:solidFill>
              </a:rPr>
              <a:t>PID Hash</a:t>
            </a:r>
            <a:r>
              <a:rPr lang="zh-CN" altLang="en-US" dirty="0">
                <a:solidFill>
                  <a:schemeClr val="bg1"/>
                </a:solidFill>
              </a:rPr>
              <a:t>（未实现）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4B7EEE1-E6D8-4BA8-90F5-5C960B9E5D54}"/>
              </a:ext>
            </a:extLst>
          </p:cNvPr>
          <p:cNvSpPr txBox="1"/>
          <p:nvPr/>
        </p:nvSpPr>
        <p:spPr>
          <a:xfrm>
            <a:off x="7113319" y="1858041"/>
            <a:ext cx="4356264" cy="58580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</a:rPr>
              <a:t>内存管理</a:t>
            </a:r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</a:rPr>
              <a:t>独有：内核栈，初始栈</a:t>
            </a:r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</a:rPr>
              <a:t>共有：内核堆，页帧分配器</a:t>
            </a:r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</a:rPr>
              <a:t>开发步骤：</a:t>
            </a:r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</a:rPr>
              <a:t>先让第二个核能够进入</a:t>
            </a:r>
            <a:r>
              <a:rPr lang="en-US" altLang="zh-CN" dirty="0">
                <a:solidFill>
                  <a:schemeClr val="bg1"/>
                </a:solidFill>
              </a:rPr>
              <a:t>S</a:t>
            </a:r>
            <a:r>
              <a:rPr lang="zh-CN" altLang="en-US" dirty="0">
                <a:solidFill>
                  <a:schemeClr val="bg1"/>
                </a:solidFill>
              </a:rPr>
              <a:t>态</a:t>
            </a:r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</a:rPr>
              <a:t>加大锁，能不竞争就不竞争</a:t>
            </a:r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</a:rPr>
              <a:t>逐步放开锁，提升性能</a:t>
            </a:r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额外说明：用户和内核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I/O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缓存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27673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直接连接符 26"/>
          <p:cNvCxnSpPr/>
          <p:nvPr/>
        </p:nvCxnSpPr>
        <p:spPr>
          <a:xfrm>
            <a:off x="-2" y="1231353"/>
            <a:ext cx="12192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9" name="图片 2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77443" b="-10075"/>
          <a:stretch>
            <a:fillRect/>
          </a:stretch>
        </p:blipFill>
        <p:spPr>
          <a:xfrm>
            <a:off x="272720" y="125801"/>
            <a:ext cx="1152187" cy="1032083"/>
          </a:xfrm>
          <a:prstGeom prst="rect">
            <a:avLst/>
          </a:prstGeom>
        </p:spPr>
      </p:pic>
      <p:sp>
        <p:nvSpPr>
          <p:cNvPr id="30" name="标题 1"/>
          <p:cNvSpPr txBox="1"/>
          <p:nvPr/>
        </p:nvSpPr>
        <p:spPr>
          <a:xfrm>
            <a:off x="1620817" y="328831"/>
            <a:ext cx="8950362" cy="5937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死锁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272720" y="6362867"/>
            <a:ext cx="1810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rPr>
              <a:t>HITSZ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cs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4A23247-6C36-4E7C-B7BC-F33943004663}"/>
              </a:ext>
            </a:extLst>
          </p:cNvPr>
          <p:cNvSpPr txBox="1"/>
          <p:nvPr/>
        </p:nvSpPr>
        <p:spPr>
          <a:xfrm>
            <a:off x="1177773" y="1540159"/>
            <a:ext cx="10186913" cy="4618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</a:rPr>
              <a:t>在程序压力</a:t>
            </a:r>
            <a:r>
              <a:rPr lang="en-US" altLang="zh-CN" dirty="0">
                <a:solidFill>
                  <a:schemeClr val="bg1"/>
                </a:solidFill>
              </a:rPr>
              <a:t>fork</a:t>
            </a:r>
            <a:r>
              <a:rPr lang="zh-CN" altLang="en-US" dirty="0">
                <a:solidFill>
                  <a:schemeClr val="bg1"/>
                </a:solidFill>
              </a:rPr>
              <a:t>和</a:t>
            </a:r>
            <a:r>
              <a:rPr lang="en-US" altLang="zh-CN" dirty="0">
                <a:solidFill>
                  <a:schemeClr val="bg1"/>
                </a:solidFill>
              </a:rPr>
              <a:t>sleep</a:t>
            </a:r>
            <a:r>
              <a:rPr lang="zh-CN" altLang="en-US" dirty="0">
                <a:solidFill>
                  <a:schemeClr val="bg1"/>
                </a:solidFill>
              </a:rPr>
              <a:t>压力非常大的时候，会</a:t>
            </a:r>
            <a:r>
              <a:rPr lang="zh-CN" altLang="en-US" dirty="0">
                <a:solidFill>
                  <a:srgbClr val="FFC000"/>
                </a:solidFill>
              </a:rPr>
              <a:t>经常出现</a:t>
            </a:r>
            <a:r>
              <a:rPr lang="en-US" altLang="zh-CN" dirty="0">
                <a:solidFill>
                  <a:srgbClr val="FFC000"/>
                </a:solidFill>
              </a:rPr>
              <a:t>exit</a:t>
            </a:r>
            <a:r>
              <a:rPr lang="zh-CN" altLang="en-US" dirty="0">
                <a:solidFill>
                  <a:srgbClr val="FFC000"/>
                </a:solidFill>
              </a:rPr>
              <a:t>和</a:t>
            </a:r>
            <a:r>
              <a:rPr lang="en-US" altLang="zh-CN" dirty="0">
                <a:solidFill>
                  <a:srgbClr val="FFC000"/>
                </a:solidFill>
              </a:rPr>
              <a:t>yield</a:t>
            </a:r>
            <a:r>
              <a:rPr lang="zh-CN" altLang="en-US" dirty="0">
                <a:solidFill>
                  <a:schemeClr val="bg1"/>
                </a:solidFill>
              </a:rPr>
              <a:t>，使得双核操作系统会经常同时处于内核态，并且频繁的同时进行进程调度与切换相关操作。其中出现问题的关键是：当</a:t>
            </a:r>
            <a:r>
              <a:rPr lang="zh-CN" altLang="en-US" dirty="0">
                <a:solidFill>
                  <a:srgbClr val="FFC000"/>
                </a:solidFill>
              </a:rPr>
              <a:t>双核同时处理进程</a:t>
            </a:r>
            <a:r>
              <a:rPr lang="en-US" altLang="zh-CN" dirty="0">
                <a:solidFill>
                  <a:srgbClr val="FFC000"/>
                </a:solidFill>
              </a:rPr>
              <a:t>exit</a:t>
            </a:r>
            <a:r>
              <a:rPr lang="zh-CN" altLang="en-US" dirty="0">
                <a:solidFill>
                  <a:srgbClr val="FFC000"/>
                </a:solidFill>
              </a:rPr>
              <a:t>时</a:t>
            </a:r>
            <a:r>
              <a:rPr lang="zh-CN" altLang="en-US" dirty="0">
                <a:solidFill>
                  <a:schemeClr val="bg1"/>
                </a:solidFill>
              </a:rPr>
              <a:t>，并且</a:t>
            </a:r>
            <a:r>
              <a:rPr lang="zh-CN" altLang="en-US" dirty="0">
                <a:solidFill>
                  <a:srgbClr val="FFC000"/>
                </a:solidFill>
              </a:rPr>
              <a:t>其中一个是另一个的父进程</a:t>
            </a:r>
            <a:r>
              <a:rPr lang="zh-CN" altLang="en-US" dirty="0">
                <a:solidFill>
                  <a:schemeClr val="bg1"/>
                </a:solidFill>
              </a:rPr>
              <a:t>，就会出现死锁，死锁出现在</a:t>
            </a:r>
            <a:r>
              <a:rPr lang="en-US" altLang="zh-CN" dirty="0" err="1">
                <a:solidFill>
                  <a:schemeClr val="bg1"/>
                </a:solidFill>
              </a:rPr>
              <a:t>exit_current_and_run_next</a:t>
            </a:r>
            <a:r>
              <a:rPr lang="zh-CN" altLang="en-US" dirty="0">
                <a:solidFill>
                  <a:schemeClr val="bg1"/>
                </a:solidFill>
              </a:rPr>
              <a:t>程序之中。该程序会以以下程序顺序获得锁：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</a:rPr>
              <a:t>- </a:t>
            </a:r>
            <a:r>
              <a:rPr lang="zh-CN" altLang="en-US" dirty="0">
                <a:solidFill>
                  <a:schemeClr val="bg1"/>
                </a:solidFill>
              </a:rPr>
              <a:t>获取当前进程的锁，以取出当前进程的孩子进程的指针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</a:rPr>
              <a:t>- </a:t>
            </a:r>
            <a:r>
              <a:rPr lang="zh-CN" altLang="en-US" dirty="0">
                <a:solidFill>
                  <a:schemeClr val="bg1"/>
                </a:solidFill>
              </a:rPr>
              <a:t>获取初始进程的锁，以准备将孩子进程挂载上去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</a:rPr>
              <a:t>- </a:t>
            </a:r>
            <a:r>
              <a:rPr lang="zh-CN" altLang="en-US" dirty="0">
                <a:solidFill>
                  <a:schemeClr val="bg1"/>
                </a:solidFill>
              </a:rPr>
              <a:t>依次获取孩子的锁，挂载</a:t>
            </a:r>
          </a:p>
          <a:p>
            <a:pPr>
              <a:lnSpc>
                <a:spcPct val="150000"/>
              </a:lnSpc>
            </a:pPr>
            <a:endParaRPr lang="zh-CN" altLang="en-US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</a:rPr>
              <a:t>这样，当双核同时处理进程</a:t>
            </a:r>
            <a:r>
              <a:rPr lang="en-US" altLang="zh-CN" dirty="0">
                <a:solidFill>
                  <a:schemeClr val="bg1"/>
                </a:solidFill>
              </a:rPr>
              <a:t>exit</a:t>
            </a:r>
            <a:r>
              <a:rPr lang="zh-CN" altLang="en-US" dirty="0">
                <a:solidFill>
                  <a:schemeClr val="bg1"/>
                </a:solidFill>
              </a:rPr>
              <a:t>时，并且其中一个是另一个的父进程的时候，父进程获得当前进程和初始进程的锁，子进程获得了当前进程的锁。父进程想要获得孩子的锁，而孩子又想要获得初始进程的锁，而他们都被对方所获取，这就出现了死锁。</a:t>
            </a:r>
            <a:endParaRPr lang="en-US" altLang="zh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296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直接连接符 26"/>
          <p:cNvCxnSpPr/>
          <p:nvPr/>
        </p:nvCxnSpPr>
        <p:spPr>
          <a:xfrm>
            <a:off x="-2" y="1231353"/>
            <a:ext cx="12192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9" name="图片 2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77443" b="-10075"/>
          <a:stretch>
            <a:fillRect/>
          </a:stretch>
        </p:blipFill>
        <p:spPr>
          <a:xfrm>
            <a:off x="272720" y="125801"/>
            <a:ext cx="1152187" cy="1032083"/>
          </a:xfrm>
          <a:prstGeom prst="rect">
            <a:avLst/>
          </a:prstGeom>
        </p:spPr>
      </p:pic>
      <p:sp>
        <p:nvSpPr>
          <p:cNvPr id="30" name="标题 1"/>
          <p:cNvSpPr txBox="1"/>
          <p:nvPr/>
        </p:nvSpPr>
        <p:spPr>
          <a:xfrm>
            <a:off x="1620817" y="328831"/>
            <a:ext cx="8950362" cy="5937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3200" b="1" dirty="0" err="1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UltraOS</a:t>
            </a:r>
            <a:endParaRPr lang="zh-CN" altLang="en-US" sz="3200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272720" y="6362867"/>
            <a:ext cx="1810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rPr>
              <a:t>HITSZ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cs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186815" y="1419225"/>
            <a:ext cx="8897620" cy="4618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err="1">
                <a:solidFill>
                  <a:schemeClr val="bg1"/>
                </a:solidFill>
                <a:sym typeface="+mn-ea"/>
              </a:rPr>
              <a:t>UltraOS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在调试，内存优化，虚拟文件系统以及多核支持上的简单探索和实现交流：</a:t>
            </a:r>
            <a:endParaRPr lang="en-US" altLang="zh-CN" b="1" dirty="0">
              <a:solidFill>
                <a:schemeClr val="bg1"/>
              </a:solidFill>
              <a:sym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chemeClr val="bg1"/>
                </a:solidFill>
                <a:sym typeface="+mn-ea"/>
              </a:rPr>
              <a:t>内存优化：初始进程回收，</a:t>
            </a:r>
            <a:r>
              <a:rPr lang="en-US" altLang="zh-CN" b="1" dirty="0" err="1">
                <a:solidFill>
                  <a:schemeClr val="bg1"/>
                </a:solidFill>
                <a:sym typeface="+mn-ea"/>
              </a:rPr>
              <a:t>kmmap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，</a:t>
            </a:r>
            <a:r>
              <a:rPr lang="en-US" altLang="zh-CN" b="1" dirty="0" err="1">
                <a:solidFill>
                  <a:schemeClr val="bg1"/>
                </a:solidFill>
                <a:sym typeface="+mn-ea"/>
              </a:rPr>
              <a:t>CoW</a:t>
            </a:r>
            <a:endParaRPr lang="en-US" altLang="zh-CN" b="1" dirty="0">
              <a:solidFill>
                <a:schemeClr val="bg1"/>
              </a:solidFill>
              <a:sym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chemeClr val="bg1"/>
                </a:solidFill>
                <a:sym typeface="+mn-ea"/>
              </a:rPr>
              <a:t>虚拟文件系统：</a:t>
            </a:r>
            <a:r>
              <a:rPr lang="en-US" altLang="zh-CN" b="1" dirty="0">
                <a:solidFill>
                  <a:schemeClr val="bg1"/>
                </a:solidFill>
                <a:sym typeface="+mn-ea"/>
              </a:rPr>
              <a:t>Rust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的带值枚举 </a:t>
            </a:r>
            <a:r>
              <a:rPr lang="en-US" altLang="zh-CN" b="1" dirty="0">
                <a:solidFill>
                  <a:schemeClr val="bg1"/>
                </a:solidFill>
                <a:sym typeface="+mn-ea"/>
              </a:rPr>
              <a:t>+ 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动态分发特性</a:t>
            </a:r>
            <a:endParaRPr lang="en-US" altLang="zh-CN" b="1" dirty="0">
              <a:solidFill>
                <a:schemeClr val="bg1"/>
              </a:solidFill>
              <a:sym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chemeClr val="bg1"/>
                </a:solidFill>
                <a:sym typeface="+mn-ea"/>
              </a:rPr>
              <a:t>调试</a:t>
            </a:r>
            <a:endParaRPr lang="en-US" altLang="zh-CN" b="1" dirty="0">
              <a:solidFill>
                <a:schemeClr val="bg1"/>
              </a:solidFill>
              <a:sym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chemeClr val="bg1"/>
                </a:solidFill>
                <a:sym typeface="+mn-ea"/>
              </a:rPr>
              <a:t>静态调试：反汇编，插桩，</a:t>
            </a:r>
            <a:r>
              <a:rPr lang="en-US" altLang="zh-CN" b="1" dirty="0" err="1">
                <a:solidFill>
                  <a:schemeClr val="bg1"/>
                </a:solidFill>
                <a:sym typeface="+mn-ea"/>
              </a:rPr>
              <a:t>strace</a:t>
            </a:r>
            <a:endParaRPr lang="en-US" altLang="zh-CN" b="1" dirty="0">
              <a:solidFill>
                <a:schemeClr val="bg1"/>
              </a:solidFill>
              <a:sym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chemeClr val="bg1"/>
                </a:solidFill>
                <a:sym typeface="+mn-ea"/>
              </a:rPr>
              <a:t>动态调试：</a:t>
            </a:r>
            <a:r>
              <a:rPr lang="en-US" altLang="zh-CN" b="1" dirty="0">
                <a:solidFill>
                  <a:schemeClr val="bg1"/>
                </a:solidFill>
                <a:sym typeface="+mn-ea"/>
              </a:rPr>
              <a:t>GDB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chemeClr val="bg1"/>
                </a:solidFill>
                <a:sym typeface="+mn-ea"/>
              </a:rPr>
              <a:t>混合调试：</a:t>
            </a:r>
            <a:r>
              <a:rPr lang="en-US" altLang="zh-CN" b="1" dirty="0">
                <a:solidFill>
                  <a:srgbClr val="FFC000"/>
                </a:solidFill>
                <a:sym typeface="+mn-ea"/>
              </a:rPr>
              <a:t>Monitor</a:t>
            </a:r>
            <a:endParaRPr lang="en-US" altLang="zh-CN" b="1" dirty="0">
              <a:solidFill>
                <a:schemeClr val="bg1"/>
              </a:solidFill>
              <a:sym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chemeClr val="bg1"/>
                </a:solidFill>
                <a:sym typeface="+mn-ea"/>
              </a:rPr>
              <a:t>多核支持</a:t>
            </a:r>
            <a:endParaRPr lang="en-US" altLang="zh-CN" b="1" dirty="0">
              <a:solidFill>
                <a:schemeClr val="bg1"/>
              </a:solidFill>
              <a:sym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chemeClr val="bg1"/>
                </a:solidFill>
                <a:sym typeface="+mn-ea"/>
              </a:rPr>
              <a:t>初始化：</a:t>
            </a:r>
            <a:r>
              <a:rPr lang="en-US" altLang="zh-CN" b="1" dirty="0">
                <a:solidFill>
                  <a:schemeClr val="bg1"/>
                </a:solidFill>
                <a:sym typeface="+mn-ea"/>
              </a:rPr>
              <a:t>SBI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和内核数据初始化、中断、核</a:t>
            </a:r>
            <a:r>
              <a:rPr lang="en-US" altLang="zh-CN" b="1" dirty="0">
                <a:solidFill>
                  <a:schemeClr val="bg1"/>
                </a:solidFill>
                <a:sym typeface="+mn-ea"/>
              </a:rPr>
              <a:t>id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传递。</a:t>
            </a:r>
            <a:endParaRPr lang="en-US" altLang="zh-CN" b="1" dirty="0">
              <a:solidFill>
                <a:schemeClr val="bg1"/>
              </a:solidFill>
              <a:sym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chemeClr val="bg1"/>
                </a:solidFill>
                <a:sym typeface="+mn-ea"/>
              </a:rPr>
              <a:t>互斥访问：进程调度，全局变量，文件系统。</a:t>
            </a:r>
            <a:endParaRPr lang="en-US" altLang="zh-CN" b="1" dirty="0">
              <a:solidFill>
                <a:schemeClr val="bg1"/>
              </a:solidFill>
              <a:sym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chemeClr val="bg1"/>
                </a:solidFill>
              </a:rPr>
              <a:t>遇见的问题：死锁、调度逃逸等。</a:t>
            </a:r>
            <a:endParaRPr lang="en-US" altLang="zh-CN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直接连接符 26"/>
          <p:cNvCxnSpPr/>
          <p:nvPr/>
        </p:nvCxnSpPr>
        <p:spPr>
          <a:xfrm>
            <a:off x="-2" y="1231353"/>
            <a:ext cx="12192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9" name="图片 2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77443" b="-10075"/>
          <a:stretch>
            <a:fillRect/>
          </a:stretch>
        </p:blipFill>
        <p:spPr>
          <a:xfrm>
            <a:off x="272720" y="125801"/>
            <a:ext cx="1152187" cy="1032083"/>
          </a:xfrm>
          <a:prstGeom prst="rect">
            <a:avLst/>
          </a:prstGeom>
        </p:spPr>
      </p:pic>
      <p:sp>
        <p:nvSpPr>
          <p:cNvPr id="30" name="标题 1"/>
          <p:cNvSpPr txBox="1"/>
          <p:nvPr/>
        </p:nvSpPr>
        <p:spPr>
          <a:xfrm>
            <a:off x="1620817" y="328831"/>
            <a:ext cx="8950362" cy="5937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调度逃逸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272720" y="6362867"/>
            <a:ext cx="1810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rPr>
              <a:t>HITSZ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cs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4A23247-6C36-4E7C-B7BC-F33943004663}"/>
              </a:ext>
            </a:extLst>
          </p:cNvPr>
          <p:cNvSpPr txBox="1"/>
          <p:nvPr/>
        </p:nvSpPr>
        <p:spPr>
          <a:xfrm>
            <a:off x="1177773" y="1540159"/>
            <a:ext cx="10186913" cy="4618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</a:rPr>
              <a:t>程序跑飞：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</a:rPr>
              <a:t>这个死锁的直接结果就是在内核因为</a:t>
            </a:r>
            <a:r>
              <a:rPr lang="en-US" altLang="zh-CN" dirty="0">
                <a:solidFill>
                  <a:schemeClr val="bg1"/>
                </a:solidFill>
              </a:rPr>
              <a:t>ra</a:t>
            </a:r>
            <a:r>
              <a:rPr lang="zh-CN" altLang="en-US" dirty="0">
                <a:solidFill>
                  <a:schemeClr val="bg1"/>
                </a:solidFill>
              </a:rPr>
              <a:t>异常，程序运行在了没有设定的地址范围内。在排查之后，发现间接原因是</a:t>
            </a:r>
            <a:r>
              <a:rPr lang="en-US" altLang="zh-CN" dirty="0" err="1">
                <a:solidFill>
                  <a:srgbClr val="FFC000"/>
                </a:solidFill>
              </a:rPr>
              <a:t>task_cx</a:t>
            </a:r>
            <a:r>
              <a:rPr lang="zh-CN" altLang="en-US" dirty="0">
                <a:solidFill>
                  <a:srgbClr val="FFC000"/>
                </a:solidFill>
              </a:rPr>
              <a:t>被修改</a:t>
            </a:r>
            <a:r>
              <a:rPr lang="zh-CN" altLang="en-US" dirty="0">
                <a:solidFill>
                  <a:schemeClr val="bg1"/>
                </a:solidFill>
              </a:rPr>
              <a:t>了。然后，使用</a:t>
            </a:r>
            <a:r>
              <a:rPr lang="en-US" altLang="zh-CN" dirty="0" err="1">
                <a:solidFill>
                  <a:schemeClr val="bg1"/>
                </a:solidFill>
              </a:rPr>
              <a:t>gdb</a:t>
            </a:r>
            <a:r>
              <a:rPr lang="zh-CN" altLang="en-US" dirty="0">
                <a:solidFill>
                  <a:schemeClr val="bg1"/>
                </a:solidFill>
              </a:rPr>
              <a:t>抓取出现</a:t>
            </a:r>
            <a:r>
              <a:rPr lang="en-US" altLang="zh-CN" dirty="0">
                <a:solidFill>
                  <a:schemeClr val="bg1"/>
                </a:solidFill>
              </a:rPr>
              <a:t>Instruction Page Fault</a:t>
            </a:r>
            <a:r>
              <a:rPr lang="zh-CN" altLang="en-US" dirty="0">
                <a:solidFill>
                  <a:schemeClr val="bg1"/>
                </a:solidFill>
              </a:rPr>
              <a:t>的时刻，也就是进入</a:t>
            </a:r>
            <a:r>
              <a:rPr lang="en-US" altLang="zh-CN" dirty="0" err="1">
                <a:solidFill>
                  <a:schemeClr val="bg1"/>
                </a:solidFill>
              </a:rPr>
              <a:t>trap_from_kernel</a:t>
            </a:r>
            <a:r>
              <a:rPr lang="zh-CN" altLang="en-US" dirty="0">
                <a:solidFill>
                  <a:schemeClr val="bg1"/>
                </a:solidFill>
              </a:rPr>
              <a:t>的时候，发现两个核使用的都是一个内核栈，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</a:rPr>
              <a:t>最后，我们发现，是切换的时候</a:t>
            </a:r>
            <a:r>
              <a:rPr lang="zh-CN" altLang="en-US" dirty="0">
                <a:solidFill>
                  <a:srgbClr val="FFC000"/>
                </a:solidFill>
              </a:rPr>
              <a:t>锁的控制出现了空隙</a:t>
            </a:r>
            <a:r>
              <a:rPr lang="zh-CN" altLang="en-US" dirty="0">
                <a:solidFill>
                  <a:schemeClr val="bg1"/>
                </a:solidFill>
              </a:rPr>
              <a:t>。在内核进行进程切换的时候，先将当前进程放入空闲进程队列，再从队列中寻找下一个进程，这使得该核在使用该进程栈的同时，却有可能将该进程放手给了另一个核。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</a:rPr>
              <a:t>因此我们必须强制使得每个核</a:t>
            </a:r>
            <a:r>
              <a:rPr lang="zh-CN" altLang="en-US" dirty="0">
                <a:solidFill>
                  <a:srgbClr val="FFC000"/>
                </a:solidFill>
              </a:rPr>
              <a:t>必须手握至少一个进程的锁</a:t>
            </a:r>
            <a:r>
              <a:rPr lang="zh-CN" altLang="en-US" dirty="0">
                <a:solidFill>
                  <a:schemeClr val="bg1"/>
                </a:solidFill>
              </a:rPr>
              <a:t>，也就是先找到下一个可以切换的进程，再将当前进程放入队列中。但是显然，这会造成死锁，所以我们采用了非常巧妙的方法，那就是：如果当前没有下一个进程，就不进行进程切换，返回原来的进程。这样的让出争抢锁的方式避免了死锁的发生可能。</a:t>
            </a:r>
            <a:endParaRPr lang="en-US" altLang="zh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40320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直接连接符 26"/>
          <p:cNvCxnSpPr/>
          <p:nvPr/>
        </p:nvCxnSpPr>
        <p:spPr>
          <a:xfrm>
            <a:off x="-2" y="1231353"/>
            <a:ext cx="12192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9" name="图片 2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77443" b="-10075"/>
          <a:stretch>
            <a:fillRect/>
          </a:stretch>
        </p:blipFill>
        <p:spPr>
          <a:xfrm>
            <a:off x="272720" y="125801"/>
            <a:ext cx="1152187" cy="1032083"/>
          </a:xfrm>
          <a:prstGeom prst="rect">
            <a:avLst/>
          </a:prstGeom>
        </p:spPr>
      </p:pic>
      <p:sp>
        <p:nvSpPr>
          <p:cNvPr id="30" name="标题 1"/>
          <p:cNvSpPr txBox="1"/>
          <p:nvPr/>
        </p:nvSpPr>
        <p:spPr>
          <a:xfrm>
            <a:off x="1620817" y="328831"/>
            <a:ext cx="8950362" cy="5937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3200" b="1" dirty="0" err="1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UltraOS</a:t>
            </a:r>
            <a:endParaRPr lang="zh-CN" altLang="en-US" sz="3200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272720" y="6362867"/>
            <a:ext cx="1810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rPr>
              <a:t>HITSZ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cs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186815" y="1419225"/>
            <a:ext cx="8897620" cy="4618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err="1">
                <a:solidFill>
                  <a:schemeClr val="bg1"/>
                </a:solidFill>
                <a:sym typeface="+mn-ea"/>
              </a:rPr>
              <a:t>UltraOS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在调试，内存优化，虚拟文件系统以及多核支持上的简单探索和实现交流：</a:t>
            </a:r>
            <a:endParaRPr lang="en-US" altLang="zh-CN" b="1" dirty="0">
              <a:solidFill>
                <a:schemeClr val="bg1"/>
              </a:solidFill>
              <a:sym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chemeClr val="bg1"/>
                </a:solidFill>
                <a:sym typeface="+mn-ea"/>
              </a:rPr>
              <a:t>内存优化：初始进程回收，</a:t>
            </a:r>
            <a:r>
              <a:rPr lang="en-US" altLang="zh-CN" b="1" dirty="0" err="1">
                <a:solidFill>
                  <a:schemeClr val="bg1"/>
                </a:solidFill>
                <a:sym typeface="+mn-ea"/>
              </a:rPr>
              <a:t>kmmap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，</a:t>
            </a:r>
            <a:r>
              <a:rPr lang="en-US" altLang="zh-CN" b="1" dirty="0" err="1">
                <a:solidFill>
                  <a:schemeClr val="bg1"/>
                </a:solidFill>
                <a:sym typeface="+mn-ea"/>
              </a:rPr>
              <a:t>CoW</a:t>
            </a:r>
            <a:endParaRPr lang="en-US" altLang="zh-CN" b="1" dirty="0">
              <a:solidFill>
                <a:schemeClr val="bg1"/>
              </a:solidFill>
              <a:sym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chemeClr val="bg1"/>
                </a:solidFill>
                <a:sym typeface="+mn-ea"/>
              </a:rPr>
              <a:t>虚拟文件系统：</a:t>
            </a:r>
            <a:r>
              <a:rPr lang="en-US" altLang="zh-CN" b="1" dirty="0">
                <a:solidFill>
                  <a:schemeClr val="bg1"/>
                </a:solidFill>
                <a:sym typeface="+mn-ea"/>
              </a:rPr>
              <a:t>Rust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的带值枚举 </a:t>
            </a:r>
            <a:r>
              <a:rPr lang="en-US" altLang="zh-CN" b="1" dirty="0">
                <a:solidFill>
                  <a:schemeClr val="bg1"/>
                </a:solidFill>
                <a:sym typeface="+mn-ea"/>
              </a:rPr>
              <a:t>+ 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动态分发特性</a:t>
            </a:r>
            <a:endParaRPr lang="en-US" altLang="zh-CN" b="1" dirty="0">
              <a:solidFill>
                <a:schemeClr val="bg1"/>
              </a:solidFill>
              <a:sym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chemeClr val="bg1"/>
                </a:solidFill>
                <a:sym typeface="+mn-ea"/>
              </a:rPr>
              <a:t>调试</a:t>
            </a:r>
            <a:endParaRPr lang="en-US" altLang="zh-CN" b="1" dirty="0">
              <a:solidFill>
                <a:schemeClr val="bg1"/>
              </a:solidFill>
              <a:sym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chemeClr val="bg1"/>
                </a:solidFill>
                <a:sym typeface="+mn-ea"/>
              </a:rPr>
              <a:t>静态调试：反汇编，插桩，</a:t>
            </a:r>
            <a:r>
              <a:rPr lang="en-US" altLang="zh-CN" b="1" dirty="0" err="1">
                <a:solidFill>
                  <a:schemeClr val="bg1"/>
                </a:solidFill>
                <a:sym typeface="+mn-ea"/>
              </a:rPr>
              <a:t>strace</a:t>
            </a:r>
            <a:endParaRPr lang="en-US" altLang="zh-CN" b="1" dirty="0">
              <a:solidFill>
                <a:schemeClr val="bg1"/>
              </a:solidFill>
              <a:sym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chemeClr val="bg1"/>
                </a:solidFill>
                <a:sym typeface="+mn-ea"/>
              </a:rPr>
              <a:t>动态调试：</a:t>
            </a:r>
            <a:r>
              <a:rPr lang="en-US" altLang="zh-CN" b="1" dirty="0">
                <a:solidFill>
                  <a:schemeClr val="bg1"/>
                </a:solidFill>
                <a:sym typeface="+mn-ea"/>
              </a:rPr>
              <a:t>GDB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chemeClr val="bg1"/>
                </a:solidFill>
                <a:sym typeface="+mn-ea"/>
              </a:rPr>
              <a:t>混合调试：</a:t>
            </a:r>
            <a:r>
              <a:rPr lang="en-US" altLang="zh-CN" b="1" dirty="0">
                <a:solidFill>
                  <a:srgbClr val="FFC000"/>
                </a:solidFill>
                <a:sym typeface="+mn-ea"/>
              </a:rPr>
              <a:t>Monitor</a:t>
            </a:r>
            <a:endParaRPr lang="en-US" altLang="zh-CN" b="1" dirty="0">
              <a:solidFill>
                <a:schemeClr val="bg1"/>
              </a:solidFill>
              <a:sym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chemeClr val="bg1"/>
                </a:solidFill>
                <a:sym typeface="+mn-ea"/>
              </a:rPr>
              <a:t>多核支持</a:t>
            </a:r>
            <a:endParaRPr lang="en-US" altLang="zh-CN" b="1" dirty="0">
              <a:solidFill>
                <a:schemeClr val="bg1"/>
              </a:solidFill>
              <a:sym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chemeClr val="bg1"/>
                </a:solidFill>
                <a:sym typeface="+mn-ea"/>
              </a:rPr>
              <a:t>初始化：</a:t>
            </a:r>
            <a:r>
              <a:rPr lang="en-US" altLang="zh-CN" b="1" dirty="0">
                <a:solidFill>
                  <a:schemeClr val="bg1"/>
                </a:solidFill>
                <a:sym typeface="+mn-ea"/>
              </a:rPr>
              <a:t>SBI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和内核数据初始化、中断、核</a:t>
            </a:r>
            <a:r>
              <a:rPr lang="en-US" altLang="zh-CN" b="1" dirty="0">
                <a:solidFill>
                  <a:schemeClr val="bg1"/>
                </a:solidFill>
                <a:sym typeface="+mn-ea"/>
              </a:rPr>
              <a:t>id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传递。</a:t>
            </a:r>
            <a:endParaRPr lang="en-US" altLang="zh-CN" b="1" dirty="0">
              <a:solidFill>
                <a:schemeClr val="bg1"/>
              </a:solidFill>
              <a:sym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chemeClr val="bg1"/>
                </a:solidFill>
                <a:sym typeface="+mn-ea"/>
              </a:rPr>
              <a:t>互斥访问：进程调度，全局变量，文件系统。</a:t>
            </a:r>
            <a:endParaRPr lang="en-US" altLang="zh-CN" b="1" dirty="0">
              <a:solidFill>
                <a:schemeClr val="bg1"/>
              </a:solidFill>
              <a:sym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chemeClr val="bg1"/>
                </a:solidFill>
              </a:rPr>
              <a:t>遇见的问题：死锁、调度逃逸等。</a:t>
            </a:r>
            <a:endParaRPr lang="en-US" altLang="zh-CN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4326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直接连接符 26"/>
          <p:cNvCxnSpPr/>
          <p:nvPr/>
        </p:nvCxnSpPr>
        <p:spPr>
          <a:xfrm>
            <a:off x="-2" y="1231353"/>
            <a:ext cx="12192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9" name="图片 2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77443" b="-10075"/>
          <a:stretch>
            <a:fillRect/>
          </a:stretch>
        </p:blipFill>
        <p:spPr>
          <a:xfrm>
            <a:off x="272720" y="125801"/>
            <a:ext cx="1152187" cy="1032083"/>
          </a:xfrm>
          <a:prstGeom prst="rect">
            <a:avLst/>
          </a:prstGeom>
        </p:spPr>
      </p:pic>
      <p:sp>
        <p:nvSpPr>
          <p:cNvPr id="30" name="标题 1"/>
          <p:cNvSpPr txBox="1"/>
          <p:nvPr/>
        </p:nvSpPr>
        <p:spPr>
          <a:xfrm>
            <a:off x="1620817" y="328831"/>
            <a:ext cx="8950362" cy="5937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感谢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272720" y="6362867"/>
            <a:ext cx="1810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rPr>
              <a:t>HITSZ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cs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4A23247-6C36-4E7C-B7BC-F33943004663}"/>
              </a:ext>
            </a:extLst>
          </p:cNvPr>
          <p:cNvSpPr txBox="1"/>
          <p:nvPr/>
        </p:nvSpPr>
        <p:spPr>
          <a:xfrm>
            <a:off x="1177773" y="1540159"/>
            <a:ext cx="4727727" cy="3365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</a:rPr>
              <a:t>项目基石：</a:t>
            </a:r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</a:rPr>
              <a:t>吴一凡：</a:t>
            </a:r>
            <a:r>
              <a:rPr lang="en-US" altLang="zh-CN" dirty="0">
                <a:solidFill>
                  <a:schemeClr val="bg1"/>
                </a:solidFill>
              </a:rPr>
              <a:t>rCoreTutorialv3 2021.03.26</a:t>
            </a:r>
            <a:r>
              <a:rPr lang="zh-CN" altLang="en-US" dirty="0">
                <a:solidFill>
                  <a:schemeClr val="bg1"/>
                </a:solidFill>
              </a:rPr>
              <a:t>版本  </a:t>
            </a:r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</a:rPr>
              <a:t>洛佳：</a:t>
            </a:r>
            <a:r>
              <a:rPr lang="en-US" altLang="zh-CN" dirty="0" err="1">
                <a:solidFill>
                  <a:schemeClr val="bg1"/>
                </a:solidFill>
              </a:rPr>
              <a:t>RustSBI</a:t>
            </a:r>
            <a:r>
              <a:rPr lang="en-US" altLang="zh-CN" dirty="0">
                <a:solidFill>
                  <a:schemeClr val="bg1"/>
                </a:solidFill>
              </a:rPr>
              <a:t> 2021.03.26</a:t>
            </a:r>
            <a:r>
              <a:rPr lang="zh-CN" altLang="en-US" dirty="0">
                <a:solidFill>
                  <a:schemeClr val="bg1"/>
                </a:solidFill>
              </a:rPr>
              <a:t>版本 </a:t>
            </a:r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</a:rPr>
              <a:t>曾经一同战斗过的</a:t>
            </a:r>
            <a:r>
              <a:rPr lang="en-US" altLang="zh-CN" dirty="0" err="1">
                <a:solidFill>
                  <a:schemeClr val="bg1"/>
                </a:solidFill>
              </a:rPr>
              <a:t>UltraMIPS</a:t>
            </a:r>
            <a:r>
              <a:rPr lang="zh-CN" altLang="en-US" dirty="0">
                <a:solidFill>
                  <a:schemeClr val="bg1"/>
                </a:solidFill>
              </a:rPr>
              <a:t>成员：刘定邦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</a:rPr>
              <a:t>指导老师：夏文、江仲鸣</a:t>
            </a:r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1AA1FDB-4000-49B4-9EE2-371C94C7B6DA}"/>
              </a:ext>
            </a:extLst>
          </p:cNvPr>
          <p:cNvSpPr txBox="1"/>
          <p:nvPr/>
        </p:nvSpPr>
        <p:spPr>
          <a:xfrm>
            <a:off x="6740373" y="1540159"/>
            <a:ext cx="4727727" cy="2118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</a:rPr>
              <a:t>灵感来源：</a:t>
            </a:r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</a:rPr>
              <a:t>黎庚祉 哈尔滨工业大学（深圳）</a:t>
            </a:r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/>
                </a:solidFill>
              </a:rPr>
              <a:t>xv6 MIT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38185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73576" y="1597558"/>
            <a:ext cx="10444843" cy="848406"/>
          </a:xfrm>
        </p:spPr>
        <p:txBody>
          <a:bodyPr>
            <a:normAutofit/>
          </a:bodyPr>
          <a:lstStyle/>
          <a:p>
            <a:r>
              <a:rPr lang="en-US" sz="3200" b="1" dirty="0" err="1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UltraOS</a:t>
            </a:r>
            <a:r>
              <a:rPr lang="en-US" sz="32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: </a:t>
            </a:r>
            <a:r>
              <a:rPr lang="zh-CN" altLang="en-US" sz="32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用</a:t>
            </a:r>
            <a:r>
              <a:rPr lang="en-US" altLang="zh-CN" sz="32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Rust</a:t>
            </a:r>
            <a:r>
              <a:rPr lang="zh-CN" altLang="en-US" sz="32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编写的</a:t>
            </a:r>
            <a:r>
              <a:rPr lang="en-US" altLang="zh-CN" sz="32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RISC-V64</a:t>
            </a:r>
            <a:r>
              <a:rPr lang="zh-CN" altLang="en-US" sz="32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多核操作系统</a:t>
            </a:r>
            <a:endParaRPr lang="en-US" sz="3200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-2" y="1231353"/>
            <a:ext cx="12192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标题 1"/>
          <p:cNvSpPr txBox="1"/>
          <p:nvPr/>
        </p:nvSpPr>
        <p:spPr>
          <a:xfrm>
            <a:off x="678184" y="267011"/>
            <a:ext cx="10444843" cy="66306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3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オルトラオレジ</a:t>
            </a:r>
            <a:endParaRPr lang="en-US" sz="32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-10075"/>
          <a:stretch>
            <a:fillRect/>
          </a:stretch>
        </p:blipFill>
        <p:spPr>
          <a:xfrm>
            <a:off x="272720" y="125801"/>
            <a:ext cx="1152187" cy="1032083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2154245" y="4661153"/>
            <a:ext cx="270716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cs typeface="+mn-ea"/>
                <a:sym typeface="+mn-lt"/>
              </a:rPr>
              <a:t>李程浩</a:t>
            </a:r>
            <a:endParaRPr lang="en-US" altLang="zh-CN" b="1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/>
            <a:endParaRPr lang="en-US" sz="16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/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多核及进程支持</a:t>
            </a:r>
            <a:endParaRPr lang="en-US" altLang="zh-CN" sz="16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/>
            <a:r>
              <a:rPr lang="en-US" altLang="zh-CN" sz="1600" dirty="0">
                <a:solidFill>
                  <a:schemeClr val="bg1">
                    <a:lumMod val="75000"/>
                  </a:schemeClr>
                </a:solidFill>
                <a:cs typeface="+mn-ea"/>
                <a:sym typeface="+mn-lt"/>
              </a:rPr>
              <a:t>loancold@foxmail.com</a:t>
            </a:r>
            <a:endParaRPr lang="en-US" sz="1600" dirty="0">
              <a:solidFill>
                <a:schemeClr val="bg1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9565808" y="6323198"/>
            <a:ext cx="2497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哈尔滨工业大学（深圳）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628575" y="4648502"/>
            <a:ext cx="270716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cs typeface="+mn-ea"/>
                <a:sym typeface="+mn-lt"/>
              </a:rPr>
              <a:t>宫浩辰</a:t>
            </a:r>
            <a:endParaRPr lang="en-US" altLang="zh-CN" b="1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/>
            <a:endParaRPr lang="en-US" sz="16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/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文件系统和多核支持</a:t>
            </a:r>
            <a:endParaRPr lang="en-US" altLang="zh-CN" sz="16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/>
            <a:r>
              <a:rPr lang="en-US" sz="1600" dirty="0">
                <a:solidFill>
                  <a:schemeClr val="bg1">
                    <a:lumMod val="75000"/>
                  </a:schemeClr>
                </a:solidFill>
                <a:cs typeface="+mn-ea"/>
                <a:sym typeface="+mn-lt"/>
              </a:rPr>
              <a:t>andre8086@163.com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7023949" y="4666172"/>
            <a:ext cx="270716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cs typeface="+mn-ea"/>
                <a:sym typeface="+mn-lt"/>
              </a:rPr>
              <a:t>任翔宇</a:t>
            </a:r>
            <a:endParaRPr lang="en-US" altLang="zh-CN" b="1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/>
            <a:endParaRPr lang="en-US" sz="16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/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内存管理支持</a:t>
            </a:r>
            <a:endParaRPr lang="en-US" altLang="zh-CN" sz="16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/>
            <a:r>
              <a:rPr lang="en-US" sz="1600" dirty="0">
                <a:solidFill>
                  <a:schemeClr val="bg1">
                    <a:lumMod val="75000"/>
                  </a:schemeClr>
                </a:solidFill>
                <a:cs typeface="+mn-ea"/>
                <a:sym typeface="+mn-lt"/>
              </a:rPr>
              <a:t>1527198893@qq.com</a:t>
            </a: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2935373" y="2924775"/>
            <a:ext cx="1164203" cy="1639352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4293" y="2887243"/>
            <a:ext cx="1302806" cy="1682319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71171" y="2878624"/>
            <a:ext cx="1212720" cy="1715900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8F821461-5027-4549-9C0C-CCB215FF6FAF}"/>
              </a:ext>
            </a:extLst>
          </p:cNvPr>
          <p:cNvSpPr txBox="1"/>
          <p:nvPr/>
        </p:nvSpPr>
        <p:spPr>
          <a:xfrm>
            <a:off x="4628575" y="5902712"/>
            <a:ext cx="2707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cs typeface="+mn-ea"/>
                <a:sym typeface="+mn-lt"/>
              </a:rPr>
              <a:t>指导老师：夏文、江仲鸣</a:t>
            </a:r>
            <a:endParaRPr lang="en-US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15BB383-149B-4DA3-9FA7-1AD0947F17B6}"/>
              </a:ext>
            </a:extLst>
          </p:cNvPr>
          <p:cNvSpPr txBox="1"/>
          <p:nvPr/>
        </p:nvSpPr>
        <p:spPr>
          <a:xfrm>
            <a:off x="128413" y="6323198"/>
            <a:ext cx="6103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https://gitlab.eduxiji.net/ultrateam/ultraos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3504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直接连接符 26"/>
          <p:cNvCxnSpPr/>
          <p:nvPr/>
        </p:nvCxnSpPr>
        <p:spPr>
          <a:xfrm>
            <a:off x="-2" y="1231353"/>
            <a:ext cx="12192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9" name="图片 2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77443" b="-10075"/>
          <a:stretch>
            <a:fillRect/>
          </a:stretch>
        </p:blipFill>
        <p:spPr>
          <a:xfrm>
            <a:off x="272720" y="125801"/>
            <a:ext cx="1152187" cy="1032083"/>
          </a:xfrm>
          <a:prstGeom prst="rect">
            <a:avLst/>
          </a:prstGeom>
        </p:spPr>
      </p:pic>
      <p:sp>
        <p:nvSpPr>
          <p:cNvPr id="30" name="标题 1"/>
          <p:cNvSpPr txBox="1"/>
          <p:nvPr/>
        </p:nvSpPr>
        <p:spPr>
          <a:xfrm>
            <a:off x="1620817" y="328831"/>
            <a:ext cx="8950362" cy="5937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3200" b="1" dirty="0" err="1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UltraOS</a:t>
            </a:r>
            <a:endParaRPr lang="zh-CN" altLang="en-US" sz="3200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272720" y="6362867"/>
            <a:ext cx="1810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rPr>
              <a:t>HITSZ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cs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186815" y="1419225"/>
            <a:ext cx="8897620" cy="4618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err="1">
                <a:solidFill>
                  <a:schemeClr val="bg1"/>
                </a:solidFill>
                <a:sym typeface="+mn-ea"/>
              </a:rPr>
              <a:t>UltraOS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在调试，内存优化，虚拟文件系统以及多核支持上的简单探索和实现交流：</a:t>
            </a:r>
            <a:endParaRPr lang="en-US" altLang="zh-CN" b="1" dirty="0">
              <a:solidFill>
                <a:schemeClr val="bg1"/>
              </a:solidFill>
              <a:sym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chemeClr val="bg1"/>
                </a:solidFill>
                <a:sym typeface="+mn-ea"/>
              </a:rPr>
              <a:t>内存优化：初始进程回收，</a:t>
            </a:r>
            <a:r>
              <a:rPr lang="en-US" altLang="zh-CN" b="1" dirty="0" err="1">
                <a:solidFill>
                  <a:schemeClr val="bg1"/>
                </a:solidFill>
                <a:sym typeface="+mn-ea"/>
              </a:rPr>
              <a:t>kmmap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，</a:t>
            </a:r>
            <a:r>
              <a:rPr lang="en-US" altLang="zh-CN" b="1" dirty="0" err="1">
                <a:solidFill>
                  <a:schemeClr val="bg1"/>
                </a:solidFill>
                <a:sym typeface="+mn-ea"/>
              </a:rPr>
              <a:t>CoW</a:t>
            </a:r>
            <a:endParaRPr lang="en-US" altLang="zh-CN" b="1" dirty="0">
              <a:solidFill>
                <a:schemeClr val="bg1"/>
              </a:solidFill>
              <a:sym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  <a:sym typeface="+mn-ea"/>
              </a:rPr>
              <a:t>虚拟文件系统：</a:t>
            </a: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  <a:sym typeface="+mn-ea"/>
              </a:rPr>
              <a:t>Rust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  <a:sym typeface="+mn-ea"/>
              </a:rPr>
              <a:t>的带值枚举 </a:t>
            </a: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  <a:sym typeface="+mn-ea"/>
              </a:rPr>
              <a:t>+ 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  <a:sym typeface="+mn-ea"/>
              </a:rPr>
              <a:t>动态分发特性</a:t>
            </a:r>
            <a:endParaRPr lang="en-US" altLang="zh-CN" b="1" dirty="0">
              <a:solidFill>
                <a:schemeClr val="bg1">
                  <a:lumMod val="65000"/>
                </a:schemeClr>
              </a:solidFill>
              <a:sym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  <a:sym typeface="+mn-ea"/>
              </a:rPr>
              <a:t>调试</a:t>
            </a:r>
            <a:endParaRPr lang="en-US" altLang="zh-CN" b="1" dirty="0">
              <a:solidFill>
                <a:schemeClr val="bg1">
                  <a:lumMod val="65000"/>
                </a:schemeClr>
              </a:solidFill>
              <a:sym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  <a:sym typeface="+mn-ea"/>
              </a:rPr>
              <a:t>静态调试：反汇编，插桩，</a:t>
            </a:r>
            <a:r>
              <a:rPr lang="en-US" altLang="zh-CN" b="1" dirty="0" err="1">
                <a:solidFill>
                  <a:schemeClr val="bg1">
                    <a:lumMod val="65000"/>
                  </a:schemeClr>
                </a:solidFill>
                <a:sym typeface="+mn-ea"/>
              </a:rPr>
              <a:t>strace</a:t>
            </a:r>
            <a:endParaRPr lang="en-US" altLang="zh-CN" b="1" dirty="0">
              <a:solidFill>
                <a:schemeClr val="bg1">
                  <a:lumMod val="65000"/>
                </a:schemeClr>
              </a:solidFill>
              <a:sym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  <a:sym typeface="+mn-ea"/>
              </a:rPr>
              <a:t>动态调试：</a:t>
            </a: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  <a:sym typeface="+mn-ea"/>
              </a:rPr>
              <a:t>GDB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  <a:sym typeface="+mn-ea"/>
              </a:rPr>
              <a:t>混合调试：</a:t>
            </a: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  <a:sym typeface="+mn-ea"/>
              </a:rPr>
              <a:t>Monitor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  <a:sym typeface="+mn-ea"/>
              </a:rPr>
              <a:t>多核支持</a:t>
            </a:r>
            <a:endParaRPr lang="en-US" altLang="zh-CN" b="1" dirty="0">
              <a:solidFill>
                <a:schemeClr val="bg1">
                  <a:lumMod val="65000"/>
                </a:schemeClr>
              </a:solidFill>
              <a:sym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  <a:sym typeface="+mn-ea"/>
              </a:rPr>
              <a:t>初始化：</a:t>
            </a: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  <a:sym typeface="+mn-ea"/>
              </a:rPr>
              <a:t>SBI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  <a:sym typeface="+mn-ea"/>
              </a:rPr>
              <a:t>和内核数据初始化、中断、核</a:t>
            </a: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  <a:sym typeface="+mn-ea"/>
              </a:rPr>
              <a:t>id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  <a:sym typeface="+mn-ea"/>
              </a:rPr>
              <a:t>传递。</a:t>
            </a:r>
            <a:endParaRPr lang="en-US" altLang="zh-CN" b="1" dirty="0">
              <a:solidFill>
                <a:schemeClr val="bg1">
                  <a:lumMod val="65000"/>
                </a:schemeClr>
              </a:solidFill>
              <a:sym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  <a:sym typeface="+mn-ea"/>
              </a:rPr>
              <a:t>互斥访问：进程调度，全局变量，文件系统。</a:t>
            </a:r>
            <a:endParaRPr lang="en-US" altLang="zh-CN" b="1" dirty="0">
              <a:solidFill>
                <a:schemeClr val="bg1">
                  <a:lumMod val="65000"/>
                </a:schemeClr>
              </a:solidFill>
              <a:sym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遇见的问题：死锁、调度逃逸等。</a:t>
            </a:r>
            <a:endParaRPr lang="en-US" altLang="zh-CN" b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3805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直接连接符 26"/>
          <p:cNvCxnSpPr/>
          <p:nvPr/>
        </p:nvCxnSpPr>
        <p:spPr>
          <a:xfrm>
            <a:off x="-2" y="1231353"/>
            <a:ext cx="12192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9" name="图片 2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77443" b="-10075"/>
          <a:stretch>
            <a:fillRect/>
          </a:stretch>
        </p:blipFill>
        <p:spPr>
          <a:xfrm>
            <a:off x="272720" y="125801"/>
            <a:ext cx="1152187" cy="1032083"/>
          </a:xfrm>
          <a:prstGeom prst="rect">
            <a:avLst/>
          </a:prstGeom>
        </p:spPr>
      </p:pic>
      <p:sp>
        <p:nvSpPr>
          <p:cNvPr id="30" name="标题 1"/>
          <p:cNvSpPr txBox="1"/>
          <p:nvPr/>
        </p:nvSpPr>
        <p:spPr>
          <a:xfrm>
            <a:off x="1620817" y="328831"/>
            <a:ext cx="8950362" cy="5937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内存优化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272720" y="6362867"/>
            <a:ext cx="1810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rPr>
              <a:t>HITSZ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cs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186815" y="1419225"/>
            <a:ext cx="8897620" cy="4196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err="1">
                <a:solidFill>
                  <a:schemeClr val="bg1"/>
                </a:solidFill>
                <a:sym typeface="+mn-ea"/>
              </a:rPr>
              <a:t>UltraOS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的设计中，</a:t>
            </a:r>
            <a:r>
              <a:rPr lang="en-US" altLang="zh-CN" dirty="0" err="1">
                <a:solidFill>
                  <a:schemeClr val="bg1"/>
                </a:solidFill>
                <a:sym typeface="+mn-ea"/>
              </a:rPr>
              <a:t>RustSBI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使用了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2MB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内存，内核能够支撑最多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6MB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内存。</a:t>
            </a:r>
            <a:r>
              <a:rPr lang="en-US" altLang="zh-CN" dirty="0" err="1">
                <a:solidFill>
                  <a:schemeClr val="bg1"/>
                </a:solidFill>
                <a:sym typeface="+mn-ea"/>
              </a:rPr>
              <a:t>Busybox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的大小为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1.1MB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左右，同时</a:t>
            </a:r>
            <a:r>
              <a:rPr lang="en-US" altLang="zh-CN" dirty="0" err="1">
                <a:solidFill>
                  <a:schemeClr val="bg1"/>
                </a:solidFill>
                <a:sym typeface="+mn-ea"/>
              </a:rPr>
              <a:t>lua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为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300KB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左右，意味着两者加起来需要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1.5MB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内存。</a:t>
            </a:r>
            <a:endParaRPr lang="en-US" altLang="zh-CN" dirty="0">
              <a:solidFill>
                <a:schemeClr val="bg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sym typeface="+mn-ea"/>
              </a:rPr>
              <a:t>之前实现：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Two Copy + One Heap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</a:rPr>
              <a:t>优化实现：</a:t>
            </a:r>
            <a:r>
              <a:rPr lang="en-US" altLang="zh-CN" dirty="0">
                <a:solidFill>
                  <a:schemeClr val="bg1"/>
                </a:solidFill>
              </a:rPr>
              <a:t>Two Copy + Zero Heap </a:t>
            </a:r>
            <a:r>
              <a:rPr lang="zh-CN" altLang="en-US" dirty="0">
                <a:solidFill>
                  <a:schemeClr val="bg1"/>
                </a:solidFill>
              </a:rPr>
              <a:t>（</a:t>
            </a:r>
            <a:r>
              <a:rPr lang="en-US" altLang="zh-CN" dirty="0" err="1">
                <a:solidFill>
                  <a:schemeClr val="bg1"/>
                </a:solidFill>
              </a:rPr>
              <a:t>kmmap</a:t>
            </a:r>
            <a:r>
              <a:rPr lang="en-US" altLang="zh-CN" dirty="0">
                <a:solidFill>
                  <a:schemeClr val="bg1"/>
                </a:solidFill>
              </a:rPr>
              <a:t> based exec</a:t>
            </a:r>
            <a:r>
              <a:rPr lang="zh-CN" altLang="en-US" dirty="0">
                <a:solidFill>
                  <a:schemeClr val="bg1"/>
                </a:solidFill>
              </a:rPr>
              <a:t>）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</a:rPr>
              <a:t>最好设计：</a:t>
            </a:r>
            <a:r>
              <a:rPr lang="en-US" altLang="zh-CN" dirty="0">
                <a:solidFill>
                  <a:schemeClr val="bg1"/>
                </a:solidFill>
              </a:rPr>
              <a:t>Less Than One Copy + Zero Heap</a:t>
            </a:r>
            <a:r>
              <a:rPr lang="zh-CN" altLang="en-US" dirty="0">
                <a:solidFill>
                  <a:schemeClr val="bg1"/>
                </a:solidFill>
              </a:rPr>
              <a:t>（</a:t>
            </a:r>
            <a:r>
              <a:rPr lang="en-US" altLang="zh-CN" dirty="0">
                <a:solidFill>
                  <a:schemeClr val="bg1"/>
                </a:solidFill>
              </a:rPr>
              <a:t>Lazy + Direct Access</a:t>
            </a:r>
            <a:r>
              <a:rPr lang="zh-CN" altLang="en-US" dirty="0">
                <a:solidFill>
                  <a:schemeClr val="bg1"/>
                </a:solidFill>
              </a:rPr>
              <a:t>）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</a:rPr>
              <a:t>采用的优化手段：</a:t>
            </a:r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</a:rPr>
              <a:t>初始进程回收：回收</a:t>
            </a:r>
            <a:r>
              <a:rPr lang="en-US" altLang="zh-CN" dirty="0">
                <a:solidFill>
                  <a:schemeClr val="bg1"/>
                </a:solidFill>
              </a:rPr>
              <a:t>2</a:t>
            </a:r>
            <a:r>
              <a:rPr lang="zh-CN" altLang="en-US" dirty="0">
                <a:solidFill>
                  <a:schemeClr val="bg1"/>
                </a:solidFill>
              </a:rPr>
              <a:t>个初始进程，缩小</a:t>
            </a:r>
            <a:r>
              <a:rPr lang="en-US" altLang="zh-CN" dirty="0">
                <a:solidFill>
                  <a:schemeClr val="bg1"/>
                </a:solidFill>
              </a:rPr>
              <a:t>39.62%</a:t>
            </a:r>
            <a:r>
              <a:rPr lang="zh-CN" altLang="en-US" dirty="0">
                <a:solidFill>
                  <a:schemeClr val="bg1"/>
                </a:solidFill>
              </a:rPr>
              <a:t>内核大小。</a:t>
            </a:r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chemeClr val="bg1"/>
                </a:solidFill>
              </a:rPr>
              <a:t>Kmmap</a:t>
            </a:r>
            <a:r>
              <a:rPr lang="zh-CN" altLang="en-US" dirty="0">
                <a:solidFill>
                  <a:schemeClr val="bg1"/>
                </a:solidFill>
              </a:rPr>
              <a:t>辅助</a:t>
            </a:r>
            <a:r>
              <a:rPr lang="en-US" altLang="zh-CN" dirty="0">
                <a:solidFill>
                  <a:schemeClr val="bg1"/>
                </a:solidFill>
              </a:rPr>
              <a:t>exec</a:t>
            </a:r>
            <a:r>
              <a:rPr lang="zh-CN" altLang="en-US" dirty="0">
                <a:solidFill>
                  <a:schemeClr val="bg1"/>
                </a:solidFill>
              </a:rPr>
              <a:t>：</a:t>
            </a:r>
            <a:r>
              <a:rPr lang="en-US" altLang="zh-CN" dirty="0" err="1">
                <a:solidFill>
                  <a:schemeClr val="bg1"/>
                </a:solidFill>
              </a:rPr>
              <a:t>busybox</a:t>
            </a:r>
            <a:r>
              <a:rPr lang="zh-CN" altLang="en-US" dirty="0">
                <a:solidFill>
                  <a:schemeClr val="bg1"/>
                </a:solidFill>
              </a:rPr>
              <a:t>启动过程缩小</a:t>
            </a:r>
            <a:r>
              <a:rPr lang="en-US" altLang="zh-CN" dirty="0">
                <a:solidFill>
                  <a:schemeClr val="bg1"/>
                </a:solidFill>
              </a:rPr>
              <a:t>32.6%</a:t>
            </a:r>
            <a:r>
              <a:rPr lang="zh-CN" altLang="en-US" dirty="0">
                <a:solidFill>
                  <a:schemeClr val="bg1"/>
                </a:solidFill>
              </a:rPr>
              <a:t>的峰值内存占用</a:t>
            </a:r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chemeClr val="bg1"/>
                </a:solidFill>
              </a:rPr>
              <a:t>CoW</a:t>
            </a:r>
            <a:r>
              <a:rPr lang="zh-CN" altLang="en-US" dirty="0">
                <a:solidFill>
                  <a:schemeClr val="bg1"/>
                </a:solidFill>
              </a:rPr>
              <a:t>：尚未测试效果</a:t>
            </a:r>
            <a:endParaRPr lang="en-US" altLang="zh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324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直接连接符 26"/>
          <p:cNvCxnSpPr/>
          <p:nvPr/>
        </p:nvCxnSpPr>
        <p:spPr>
          <a:xfrm>
            <a:off x="-2" y="1231353"/>
            <a:ext cx="12192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9" name="图片 2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77443" b="-10075"/>
          <a:stretch>
            <a:fillRect/>
          </a:stretch>
        </p:blipFill>
        <p:spPr>
          <a:xfrm>
            <a:off x="272720" y="125801"/>
            <a:ext cx="1152187" cy="1032083"/>
          </a:xfrm>
          <a:prstGeom prst="rect">
            <a:avLst/>
          </a:prstGeom>
        </p:spPr>
      </p:pic>
      <p:sp>
        <p:nvSpPr>
          <p:cNvPr id="30" name="标题 1"/>
          <p:cNvSpPr txBox="1"/>
          <p:nvPr/>
        </p:nvSpPr>
        <p:spPr>
          <a:xfrm>
            <a:off x="1620817" y="328831"/>
            <a:ext cx="8950362" cy="5937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3200" b="1" dirty="0" err="1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kmmap</a:t>
            </a:r>
            <a:r>
              <a:rPr lang="en-US" altLang="zh-CN" sz="32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 based exec</a:t>
            </a:r>
            <a:endParaRPr lang="zh-CN" altLang="en-US" sz="3200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272720" y="6362867"/>
            <a:ext cx="1810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rPr>
              <a:t>HITSZ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cs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186815" y="1419225"/>
            <a:ext cx="889762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sym typeface="+mn-ea"/>
              </a:rPr>
              <a:t>解析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ELF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的时候使用了库，需要先将文件载入内存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</a:rPr>
              <a:t>UltraOS</a:t>
            </a:r>
            <a:r>
              <a:rPr lang="zh-CN" altLang="en-US" dirty="0">
                <a:solidFill>
                  <a:schemeClr val="bg1"/>
                </a:solidFill>
              </a:rPr>
              <a:t>在</a:t>
            </a:r>
            <a:r>
              <a:rPr lang="en-US" altLang="zh-CN" dirty="0">
                <a:solidFill>
                  <a:schemeClr val="bg1"/>
                </a:solidFill>
              </a:rPr>
              <a:t> rCore Tutorial </a:t>
            </a:r>
            <a:r>
              <a:rPr lang="zh-CN" altLang="en-US" dirty="0">
                <a:solidFill>
                  <a:schemeClr val="bg1"/>
                </a:solidFill>
              </a:rPr>
              <a:t>的基础上发展而来，其将</a:t>
            </a:r>
            <a:r>
              <a:rPr lang="en-US" altLang="zh-CN" dirty="0">
                <a:solidFill>
                  <a:schemeClr val="bg1"/>
                </a:solidFill>
              </a:rPr>
              <a:t>ELF</a:t>
            </a:r>
            <a:r>
              <a:rPr lang="zh-CN" altLang="en-US" dirty="0">
                <a:solidFill>
                  <a:schemeClr val="bg1"/>
                </a:solidFill>
              </a:rPr>
              <a:t>载入</a:t>
            </a:r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内核堆</a:t>
            </a:r>
            <a:r>
              <a:rPr lang="zh-CN" altLang="en-US" dirty="0">
                <a:solidFill>
                  <a:schemeClr val="bg1"/>
                </a:solidFill>
              </a:rPr>
              <a:t>，然后解析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</a:rPr>
              <a:t>busybox</a:t>
            </a:r>
            <a:r>
              <a:rPr lang="zh-CN" altLang="en-US" dirty="0">
                <a:solidFill>
                  <a:schemeClr val="bg1"/>
                </a:solidFill>
              </a:rPr>
              <a:t>的庞大和</a:t>
            </a:r>
            <a:r>
              <a:rPr lang="en-US" altLang="zh-CN" dirty="0">
                <a:solidFill>
                  <a:schemeClr val="bg1"/>
                </a:solidFill>
              </a:rPr>
              <a:t>buddy allocator</a:t>
            </a:r>
            <a:r>
              <a:rPr lang="zh-CN" altLang="en-US" dirty="0">
                <a:solidFill>
                  <a:schemeClr val="bg1"/>
                </a:solidFill>
              </a:rPr>
              <a:t>分裂的性质，导致堆过于庞大，造成可用内存不足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</a:rPr>
              <a:t>因此，我们设计了</a:t>
            </a:r>
            <a: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kmmap</a:t>
            </a:r>
            <a:r>
              <a:rPr lang="zh-CN" altLang="en-US" dirty="0">
                <a:solidFill>
                  <a:schemeClr val="bg1"/>
                </a:solidFill>
              </a:rPr>
              <a:t>，直接分配页框存储文件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</a:rPr>
              <a:t>该设计可以及时回收内存，同时减小堆的大小，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进一步挖掘了内核的灵活性</a:t>
            </a:r>
            <a:endParaRPr lang="zh-CN" altLang="en-US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526055" y="5263750"/>
            <a:ext cx="1252855" cy="459105"/>
          </a:xfrm>
          <a:prstGeom prst="rect">
            <a:avLst/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rPr>
              <a:t>ELF file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5408295" y="3903980"/>
            <a:ext cx="1122045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</a:rPr>
              <a:t>Memory</a:t>
            </a:r>
          </a:p>
        </p:txBody>
      </p:sp>
      <p:cxnSp>
        <p:nvCxnSpPr>
          <p:cNvPr id="24" name="直接箭头连接符 23"/>
          <p:cNvCxnSpPr>
            <a:cxnSpLocks/>
            <a:stCxn id="22" idx="0"/>
          </p:cNvCxnSpPr>
          <p:nvPr/>
        </p:nvCxnSpPr>
        <p:spPr>
          <a:xfrm flipH="1" flipV="1">
            <a:off x="6149625" y="4936725"/>
            <a:ext cx="3175" cy="327025"/>
          </a:xfrm>
          <a:prstGeom prst="straightConnector1">
            <a:avLst/>
          </a:prstGeom>
          <a:ln w="19050">
            <a:solidFill>
              <a:schemeClr val="accent4">
                <a:lumMod val="40000"/>
                <a:lumOff val="6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5056505" y="5671820"/>
            <a:ext cx="2312035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</a:rPr>
              <a:t>(2) kmmap + </a:t>
            </a:r>
            <a:r>
              <a:rPr lang="zh-CN" altLang="en-US" dirty="0">
                <a:solidFill>
                  <a:schemeClr val="bg1"/>
                </a:solidFill>
              </a:rPr>
              <a:t>解析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2297430" y="3890645"/>
            <a:ext cx="1122045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</a:rPr>
              <a:t>Memory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1980565" y="5671820"/>
            <a:ext cx="1755775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</a:rPr>
              <a:t>(1) </a:t>
            </a:r>
            <a:r>
              <a:rPr lang="zh-CN" altLang="en-US" dirty="0">
                <a:solidFill>
                  <a:schemeClr val="bg1"/>
                </a:solidFill>
              </a:rPr>
              <a:t>分配页框</a:t>
            </a:r>
          </a:p>
        </p:txBody>
      </p:sp>
      <p:sp>
        <p:nvSpPr>
          <p:cNvPr id="37" name="矩形 36"/>
          <p:cNvSpPr/>
          <p:nvPr/>
        </p:nvSpPr>
        <p:spPr>
          <a:xfrm>
            <a:off x="7691755" y="4397375"/>
            <a:ext cx="2841625" cy="542290"/>
          </a:xfrm>
          <a:prstGeom prst="rect">
            <a:avLst/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cs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8551545" y="3890645"/>
            <a:ext cx="1122045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</a:rPr>
              <a:t>Memory</a:t>
            </a:r>
          </a:p>
        </p:txBody>
      </p:sp>
      <p:sp>
        <p:nvSpPr>
          <p:cNvPr id="40" name="文本框 39"/>
          <p:cNvSpPr txBox="1"/>
          <p:nvPr/>
        </p:nvSpPr>
        <p:spPr>
          <a:xfrm>
            <a:off x="8234680" y="5671820"/>
            <a:ext cx="1755775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</a:rPr>
              <a:t>(3) </a:t>
            </a:r>
            <a:r>
              <a:rPr lang="zh-CN" altLang="en-US" dirty="0">
                <a:solidFill>
                  <a:schemeClr val="bg1"/>
                </a:solidFill>
              </a:rPr>
              <a:t>回收页框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665E90CB-707F-4AC7-974D-31FD23CACFEB}"/>
              </a:ext>
            </a:extLst>
          </p:cNvPr>
          <p:cNvGrpSpPr/>
          <p:nvPr/>
        </p:nvGrpSpPr>
        <p:grpSpPr>
          <a:xfrm>
            <a:off x="1437640" y="4394434"/>
            <a:ext cx="2841625" cy="545231"/>
            <a:chOff x="1437640" y="4394434"/>
            <a:chExt cx="2841625" cy="545231"/>
          </a:xfrm>
        </p:grpSpPr>
        <p:sp>
          <p:nvSpPr>
            <p:cNvPr id="26" name="矩形 25"/>
            <p:cNvSpPr/>
            <p:nvPr/>
          </p:nvSpPr>
          <p:spPr>
            <a:xfrm>
              <a:off x="1437640" y="4397375"/>
              <a:ext cx="2841625" cy="542290"/>
            </a:xfrm>
            <a:prstGeom prst="rect">
              <a:avLst/>
            </a:prstGeom>
            <a:noFill/>
            <a:ln w="285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3371215" y="4397375"/>
              <a:ext cx="350520" cy="54229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365F486E-F90A-4CDC-8D28-359F119CEE13}"/>
                </a:ext>
              </a:extLst>
            </p:cNvPr>
            <p:cNvSpPr/>
            <p:nvPr/>
          </p:nvSpPr>
          <p:spPr>
            <a:xfrm>
              <a:off x="2082826" y="4394434"/>
              <a:ext cx="350520" cy="54229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0A57D30E-61AA-48E8-9B08-15ADADA4C7B5}"/>
                </a:ext>
              </a:extLst>
            </p:cNvPr>
            <p:cNvSpPr/>
            <p:nvPr/>
          </p:nvSpPr>
          <p:spPr>
            <a:xfrm>
              <a:off x="2765986" y="4394434"/>
              <a:ext cx="350520" cy="54229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3C49D503-C916-4B0F-8F9E-DC5C2352E512}"/>
              </a:ext>
            </a:extLst>
          </p:cNvPr>
          <p:cNvGrpSpPr/>
          <p:nvPr/>
        </p:nvGrpSpPr>
        <p:grpSpPr>
          <a:xfrm>
            <a:off x="4651977" y="4402472"/>
            <a:ext cx="2841625" cy="545231"/>
            <a:chOff x="1437640" y="4394434"/>
            <a:chExt cx="2841625" cy="545231"/>
          </a:xfrm>
        </p:grpSpPr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A152919A-54C0-4C8D-9ECD-54BEBF7A8BDA}"/>
                </a:ext>
              </a:extLst>
            </p:cNvPr>
            <p:cNvSpPr/>
            <p:nvPr/>
          </p:nvSpPr>
          <p:spPr>
            <a:xfrm>
              <a:off x="1437640" y="4397375"/>
              <a:ext cx="2841625" cy="542290"/>
            </a:xfrm>
            <a:prstGeom prst="rect">
              <a:avLst/>
            </a:prstGeom>
            <a:noFill/>
            <a:ln w="285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6067C59D-AFA4-4B7B-9DAE-67FBEE103108}"/>
                </a:ext>
              </a:extLst>
            </p:cNvPr>
            <p:cNvSpPr/>
            <p:nvPr/>
          </p:nvSpPr>
          <p:spPr>
            <a:xfrm>
              <a:off x="3371215" y="4397375"/>
              <a:ext cx="350520" cy="54229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359ABB43-D06C-4AE7-AE66-B6D04F06D7F9}"/>
                </a:ext>
              </a:extLst>
            </p:cNvPr>
            <p:cNvSpPr/>
            <p:nvPr/>
          </p:nvSpPr>
          <p:spPr>
            <a:xfrm>
              <a:off x="2082826" y="4394434"/>
              <a:ext cx="350520" cy="54229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1D14D25D-ACB9-4B2A-9BA8-3DEF4D20E87A}"/>
                </a:ext>
              </a:extLst>
            </p:cNvPr>
            <p:cNvSpPr/>
            <p:nvPr/>
          </p:nvSpPr>
          <p:spPr>
            <a:xfrm>
              <a:off x="2765986" y="4394434"/>
              <a:ext cx="350520" cy="54229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</p:grp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F44E873A-9A9F-4D96-9553-1702A5AD9B84}"/>
              </a:ext>
            </a:extLst>
          </p:cNvPr>
          <p:cNvCxnSpPr>
            <a:cxnSpLocks/>
            <a:endCxn id="38" idx="2"/>
          </p:cNvCxnSpPr>
          <p:nvPr/>
        </p:nvCxnSpPr>
        <p:spPr>
          <a:xfrm flipH="1" flipV="1">
            <a:off x="5472423" y="4944762"/>
            <a:ext cx="317244" cy="318988"/>
          </a:xfrm>
          <a:prstGeom prst="straightConnector1">
            <a:avLst/>
          </a:prstGeom>
          <a:ln w="19050">
            <a:solidFill>
              <a:schemeClr val="accent4">
                <a:lumMod val="40000"/>
                <a:lumOff val="6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C4D1CFD5-D5E1-4C91-A66D-6A43004B124A}"/>
              </a:ext>
            </a:extLst>
          </p:cNvPr>
          <p:cNvCxnSpPr>
            <a:cxnSpLocks/>
          </p:cNvCxnSpPr>
          <p:nvPr/>
        </p:nvCxnSpPr>
        <p:spPr>
          <a:xfrm flipV="1">
            <a:off x="6521499" y="4905526"/>
            <a:ext cx="247783" cy="358224"/>
          </a:xfrm>
          <a:prstGeom prst="straightConnector1">
            <a:avLst/>
          </a:prstGeom>
          <a:ln w="19050">
            <a:solidFill>
              <a:schemeClr val="accent4">
                <a:lumMod val="40000"/>
                <a:lumOff val="6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7889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44053" y="1391878"/>
            <a:ext cx="8429264" cy="17049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refcount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的实现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可以用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Rust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的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Arc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智能指针来实现，不需手动管理</a:t>
            </a:r>
            <a:r>
              <a:rPr kumimoji="0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refcount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记录表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dealloc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的时候自动对物理页帧的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tracker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进行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drop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操作，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	Arc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的引用次数为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0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时，物理页帧自动销毁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0" y="1172833"/>
            <a:ext cx="12192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77443" b="-10075"/>
          <a:stretch>
            <a:fillRect/>
          </a:stretch>
        </p:blipFill>
        <p:spPr>
          <a:xfrm>
            <a:off x="272720" y="125801"/>
            <a:ext cx="1152187" cy="1032083"/>
          </a:xfrm>
          <a:prstGeom prst="rect">
            <a:avLst/>
          </a:prstGeom>
        </p:spPr>
      </p:pic>
      <p:sp>
        <p:nvSpPr>
          <p:cNvPr id="9" name="标题 1"/>
          <p:cNvSpPr txBox="1"/>
          <p:nvPr/>
        </p:nvSpPr>
        <p:spPr>
          <a:xfrm>
            <a:off x="1526837" y="344706"/>
            <a:ext cx="8950362" cy="5937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Copy on Write 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策略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55A4D6A-145A-432A-9779-11E558283F1A}"/>
              </a:ext>
            </a:extLst>
          </p:cNvPr>
          <p:cNvSpPr/>
          <p:nvPr/>
        </p:nvSpPr>
        <p:spPr>
          <a:xfrm>
            <a:off x="5140172" y="4863124"/>
            <a:ext cx="2175029" cy="53266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Arc&lt;FrameTracker&gt;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31D0242-7C68-4CFA-8310-C6E8E01BF62B}"/>
              </a:ext>
            </a:extLst>
          </p:cNvPr>
          <p:cNvSpPr/>
          <p:nvPr/>
        </p:nvSpPr>
        <p:spPr>
          <a:xfrm>
            <a:off x="2272683" y="3835151"/>
            <a:ext cx="1704515" cy="292405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22DBA13-8914-4569-A408-D8134AF30D8A}"/>
              </a:ext>
            </a:extLst>
          </p:cNvPr>
          <p:cNvSpPr/>
          <p:nvPr/>
        </p:nvSpPr>
        <p:spPr>
          <a:xfrm>
            <a:off x="2272683" y="4128114"/>
            <a:ext cx="1704515" cy="292405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3C36D30-93BE-4FE1-AD7D-5708FA68190B}"/>
              </a:ext>
            </a:extLst>
          </p:cNvPr>
          <p:cNvSpPr/>
          <p:nvPr/>
        </p:nvSpPr>
        <p:spPr>
          <a:xfrm>
            <a:off x="2272683" y="4403881"/>
            <a:ext cx="1704515" cy="29240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VirtPageNum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3C90CE6-10EB-4F7A-B65F-3CDA4981535A}"/>
              </a:ext>
            </a:extLst>
          </p:cNvPr>
          <p:cNvSpPr/>
          <p:nvPr/>
        </p:nvSpPr>
        <p:spPr>
          <a:xfrm>
            <a:off x="2272683" y="4679927"/>
            <a:ext cx="1704515" cy="292405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78D1A2B-AE38-482B-BFFF-D4D16664FE1E}"/>
              </a:ext>
            </a:extLst>
          </p:cNvPr>
          <p:cNvSpPr/>
          <p:nvPr/>
        </p:nvSpPr>
        <p:spPr>
          <a:xfrm>
            <a:off x="1253231" y="5389427"/>
            <a:ext cx="1704515" cy="292405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6D57BB8-B66C-4EBC-A785-1C682C6C6161}"/>
              </a:ext>
            </a:extLst>
          </p:cNvPr>
          <p:cNvSpPr/>
          <p:nvPr/>
        </p:nvSpPr>
        <p:spPr>
          <a:xfrm>
            <a:off x="1253231" y="5682390"/>
            <a:ext cx="1704515" cy="292405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6D7E719-A7EE-48DB-A6C2-CFE454B51F29}"/>
              </a:ext>
            </a:extLst>
          </p:cNvPr>
          <p:cNvSpPr/>
          <p:nvPr/>
        </p:nvSpPr>
        <p:spPr>
          <a:xfrm>
            <a:off x="1253231" y="5958157"/>
            <a:ext cx="1704515" cy="292405"/>
          </a:xfrm>
          <a:prstGeom prst="rect">
            <a:avLst/>
          </a:prstGeom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VirtPageNum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A5D82F8-F8E7-4979-9D22-4DEC284A96E2}"/>
              </a:ext>
            </a:extLst>
          </p:cNvPr>
          <p:cNvSpPr/>
          <p:nvPr/>
        </p:nvSpPr>
        <p:spPr>
          <a:xfrm>
            <a:off x="1253231" y="6234203"/>
            <a:ext cx="1704515" cy="292405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954BF879-5012-49FA-8041-BA2B4E1972AD}"/>
              </a:ext>
            </a:extLst>
          </p:cNvPr>
          <p:cNvCxnSpPr>
            <a:cxnSpLocks/>
          </p:cNvCxnSpPr>
          <p:nvPr/>
        </p:nvCxnSpPr>
        <p:spPr>
          <a:xfrm>
            <a:off x="3977198" y="4623046"/>
            <a:ext cx="1162974" cy="422527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C302F808-462E-4B51-B338-ABAA9BAB9FC0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2957746" y="5248099"/>
            <a:ext cx="2182426" cy="856261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37C61773-F0DE-461C-8A9B-7389D8F9D607}"/>
              </a:ext>
            </a:extLst>
          </p:cNvPr>
          <p:cNvSpPr txBox="1"/>
          <p:nvPr/>
        </p:nvSpPr>
        <p:spPr>
          <a:xfrm>
            <a:off x="1526837" y="4235853"/>
            <a:ext cx="605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pid1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A377C45E-9D12-40C0-ADB8-6F41AA9DC412}"/>
              </a:ext>
            </a:extLst>
          </p:cNvPr>
          <p:cNvSpPr txBox="1"/>
          <p:nvPr/>
        </p:nvSpPr>
        <p:spPr>
          <a:xfrm>
            <a:off x="475835" y="5735028"/>
            <a:ext cx="613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pid2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5C27D978-6F51-4DC2-B6D2-247C54D8B4FB}"/>
              </a:ext>
            </a:extLst>
          </p:cNvPr>
          <p:cNvSpPr/>
          <p:nvPr/>
        </p:nvSpPr>
        <p:spPr>
          <a:xfrm>
            <a:off x="9306757" y="3375466"/>
            <a:ext cx="2290438" cy="504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D713313C-8FAE-4009-91BE-66D73CF8FAC3}"/>
              </a:ext>
            </a:extLst>
          </p:cNvPr>
          <p:cNvSpPr/>
          <p:nvPr/>
        </p:nvSpPr>
        <p:spPr>
          <a:xfrm>
            <a:off x="9306757" y="3880050"/>
            <a:ext cx="2290438" cy="504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A880532E-95A8-464E-AB1E-EC4A2EFE7CA6}"/>
              </a:ext>
            </a:extLst>
          </p:cNvPr>
          <p:cNvSpPr/>
          <p:nvPr/>
        </p:nvSpPr>
        <p:spPr>
          <a:xfrm>
            <a:off x="9306757" y="4361597"/>
            <a:ext cx="2290438" cy="504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70BAB946-0B1D-47A7-9B2E-24441551C778}"/>
              </a:ext>
            </a:extLst>
          </p:cNvPr>
          <p:cNvSpPr/>
          <p:nvPr/>
        </p:nvSpPr>
        <p:spPr>
          <a:xfrm>
            <a:off x="9306757" y="4849517"/>
            <a:ext cx="2290438" cy="504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Frame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439B78D1-80DB-4A6B-AF77-00A10EA8D261}"/>
              </a:ext>
            </a:extLst>
          </p:cNvPr>
          <p:cNvSpPr/>
          <p:nvPr/>
        </p:nvSpPr>
        <p:spPr>
          <a:xfrm>
            <a:off x="9306757" y="5347144"/>
            <a:ext cx="2290438" cy="504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1FAE3D3F-F8B4-41F7-94C7-A1DAA2531CE9}"/>
              </a:ext>
            </a:extLst>
          </p:cNvPr>
          <p:cNvSpPr/>
          <p:nvPr/>
        </p:nvSpPr>
        <p:spPr>
          <a:xfrm>
            <a:off x="9306757" y="5824534"/>
            <a:ext cx="2290438" cy="504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6A1DCCE4-AEEC-42D5-B5E1-738D546883EF}"/>
              </a:ext>
            </a:extLst>
          </p:cNvPr>
          <p:cNvSpPr txBox="1"/>
          <p:nvPr/>
        </p:nvSpPr>
        <p:spPr>
          <a:xfrm>
            <a:off x="7510700" y="4936170"/>
            <a:ext cx="1600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PhysPageNum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C3AD7E2B-3D49-4736-A97D-F02F00DAA7BA}"/>
              </a:ext>
            </a:extLst>
          </p:cNvPr>
          <p:cNvCxnSpPr/>
          <p:nvPr/>
        </p:nvCxnSpPr>
        <p:spPr>
          <a:xfrm flipV="1">
            <a:off x="7315201" y="4858661"/>
            <a:ext cx="1991556" cy="13229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FA3FC563-4DA0-455F-92A4-25784CCD3E19}"/>
              </a:ext>
            </a:extLst>
          </p:cNvPr>
          <p:cNvCxnSpPr>
            <a:cxnSpLocks/>
          </p:cNvCxnSpPr>
          <p:nvPr/>
        </p:nvCxnSpPr>
        <p:spPr>
          <a:xfrm flipV="1">
            <a:off x="7315201" y="5368954"/>
            <a:ext cx="1991556" cy="26831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2517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526836" y="1954402"/>
            <a:ext cx="9500827" cy="33741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更改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clone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用户内存复制时的操作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在新的用户空间中建立相应的页表，但不分配物理页帧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将新的虚拟页映射到父进程的物理页帧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设置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cow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标志位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在</a:t>
            </a:r>
            <a:r>
              <a:rPr kumimoji="0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storepagefault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中断时的处理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判断物理页帧的引用次数，如果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=1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，可以给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cow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标志位复位，并且跳出中断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分配新的物理页帧并复制数据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0" y="1172833"/>
            <a:ext cx="12192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77443" b="-10075"/>
          <a:stretch>
            <a:fillRect/>
          </a:stretch>
        </p:blipFill>
        <p:spPr>
          <a:xfrm>
            <a:off x="272720" y="125801"/>
            <a:ext cx="1152187" cy="1032083"/>
          </a:xfrm>
          <a:prstGeom prst="rect">
            <a:avLst/>
          </a:prstGeom>
        </p:spPr>
      </p:pic>
      <p:sp>
        <p:nvSpPr>
          <p:cNvPr id="9" name="标题 1"/>
          <p:cNvSpPr txBox="1"/>
          <p:nvPr/>
        </p:nvSpPr>
        <p:spPr>
          <a:xfrm>
            <a:off x="1526837" y="344706"/>
            <a:ext cx="8950362" cy="5937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Copy on Write 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策略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直接连接符 26"/>
          <p:cNvCxnSpPr/>
          <p:nvPr/>
        </p:nvCxnSpPr>
        <p:spPr>
          <a:xfrm>
            <a:off x="-2" y="1231353"/>
            <a:ext cx="12192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9" name="图片 2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77443" b="-10075"/>
          <a:stretch>
            <a:fillRect/>
          </a:stretch>
        </p:blipFill>
        <p:spPr>
          <a:xfrm>
            <a:off x="272720" y="125801"/>
            <a:ext cx="1152187" cy="1032083"/>
          </a:xfrm>
          <a:prstGeom prst="rect">
            <a:avLst/>
          </a:prstGeom>
        </p:spPr>
      </p:pic>
      <p:sp>
        <p:nvSpPr>
          <p:cNvPr id="30" name="标题 1"/>
          <p:cNvSpPr txBox="1"/>
          <p:nvPr/>
        </p:nvSpPr>
        <p:spPr>
          <a:xfrm>
            <a:off x="1620817" y="328831"/>
            <a:ext cx="8950362" cy="5937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3200" b="1" dirty="0" err="1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UltraOS</a:t>
            </a:r>
            <a:endParaRPr lang="zh-CN" altLang="en-US" sz="3200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272720" y="6362867"/>
            <a:ext cx="1810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rPr>
              <a:t>HITSZ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cs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186815" y="1419225"/>
            <a:ext cx="8897620" cy="4618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err="1">
                <a:solidFill>
                  <a:schemeClr val="bg1"/>
                </a:solidFill>
                <a:sym typeface="+mn-ea"/>
              </a:rPr>
              <a:t>UltraOS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在调试，内存优化，虚拟文件系统以及多核支持上的简单探索和实现交流：</a:t>
            </a:r>
            <a:endParaRPr lang="en-US" altLang="zh-CN" b="1" dirty="0">
              <a:solidFill>
                <a:schemeClr val="bg1"/>
              </a:solidFill>
              <a:sym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  <a:sym typeface="+mn-ea"/>
              </a:rPr>
              <a:t>内存优化：初始进程回收，</a:t>
            </a:r>
            <a:r>
              <a:rPr lang="en-US" altLang="zh-CN" b="1" dirty="0" err="1">
                <a:solidFill>
                  <a:schemeClr val="bg1">
                    <a:lumMod val="65000"/>
                  </a:schemeClr>
                </a:solidFill>
                <a:sym typeface="+mn-ea"/>
              </a:rPr>
              <a:t>kmmap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  <a:sym typeface="+mn-ea"/>
              </a:rPr>
              <a:t>，</a:t>
            </a:r>
            <a:r>
              <a:rPr lang="en-US" altLang="zh-CN" b="1" dirty="0" err="1">
                <a:solidFill>
                  <a:schemeClr val="bg1">
                    <a:lumMod val="65000"/>
                  </a:schemeClr>
                </a:solidFill>
                <a:sym typeface="+mn-ea"/>
              </a:rPr>
              <a:t>CoW</a:t>
            </a:r>
            <a:endParaRPr lang="en-US" altLang="zh-CN" b="1" dirty="0">
              <a:solidFill>
                <a:schemeClr val="bg1">
                  <a:lumMod val="65000"/>
                </a:schemeClr>
              </a:solidFill>
              <a:sym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chemeClr val="bg1"/>
                </a:solidFill>
                <a:sym typeface="+mn-ea"/>
              </a:rPr>
              <a:t>虚拟文件系统：</a:t>
            </a:r>
            <a:r>
              <a:rPr lang="en-US" altLang="zh-CN" b="1" dirty="0">
                <a:solidFill>
                  <a:schemeClr val="bg1"/>
                </a:solidFill>
                <a:sym typeface="+mn-ea"/>
              </a:rPr>
              <a:t>Rust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的带值枚举 </a:t>
            </a:r>
            <a:r>
              <a:rPr lang="en-US" altLang="zh-CN" b="1" dirty="0">
                <a:solidFill>
                  <a:schemeClr val="bg1"/>
                </a:solidFill>
                <a:sym typeface="+mn-ea"/>
              </a:rPr>
              <a:t>+ 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动态分发特性</a:t>
            </a:r>
            <a:endParaRPr lang="en-US" altLang="zh-CN" b="1" dirty="0">
              <a:solidFill>
                <a:schemeClr val="bg1"/>
              </a:solidFill>
              <a:sym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  <a:sym typeface="+mn-ea"/>
              </a:rPr>
              <a:t>调试</a:t>
            </a:r>
            <a:endParaRPr lang="en-US" altLang="zh-CN" b="1" dirty="0">
              <a:solidFill>
                <a:schemeClr val="bg1">
                  <a:lumMod val="65000"/>
                </a:schemeClr>
              </a:solidFill>
              <a:sym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  <a:sym typeface="+mn-ea"/>
              </a:rPr>
              <a:t>静态调试：反汇编，插桩，</a:t>
            </a:r>
            <a:r>
              <a:rPr lang="en-US" altLang="zh-CN" b="1" dirty="0" err="1">
                <a:solidFill>
                  <a:schemeClr val="bg1">
                    <a:lumMod val="65000"/>
                  </a:schemeClr>
                </a:solidFill>
                <a:sym typeface="+mn-ea"/>
              </a:rPr>
              <a:t>strace</a:t>
            </a:r>
            <a:endParaRPr lang="en-US" altLang="zh-CN" b="1" dirty="0">
              <a:solidFill>
                <a:schemeClr val="bg1">
                  <a:lumMod val="65000"/>
                </a:schemeClr>
              </a:solidFill>
              <a:sym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  <a:sym typeface="+mn-ea"/>
              </a:rPr>
              <a:t>动态调试：</a:t>
            </a: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  <a:sym typeface="+mn-ea"/>
              </a:rPr>
              <a:t>GDB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  <a:sym typeface="+mn-ea"/>
              </a:rPr>
              <a:t>混合调试：</a:t>
            </a: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  <a:sym typeface="+mn-ea"/>
              </a:rPr>
              <a:t>Monitor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  <a:sym typeface="+mn-ea"/>
              </a:rPr>
              <a:t>多核支持</a:t>
            </a:r>
            <a:endParaRPr lang="en-US" altLang="zh-CN" b="1" dirty="0">
              <a:solidFill>
                <a:schemeClr val="bg1">
                  <a:lumMod val="65000"/>
                </a:schemeClr>
              </a:solidFill>
              <a:sym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  <a:sym typeface="+mn-ea"/>
              </a:rPr>
              <a:t>初始化：</a:t>
            </a: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  <a:sym typeface="+mn-ea"/>
              </a:rPr>
              <a:t>SBI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  <a:sym typeface="+mn-ea"/>
              </a:rPr>
              <a:t>和内核数据初始化、中断、核</a:t>
            </a: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  <a:sym typeface="+mn-ea"/>
              </a:rPr>
              <a:t>id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  <a:sym typeface="+mn-ea"/>
              </a:rPr>
              <a:t>传递。</a:t>
            </a:r>
            <a:endParaRPr lang="en-US" altLang="zh-CN" b="1" dirty="0">
              <a:solidFill>
                <a:schemeClr val="bg1">
                  <a:lumMod val="65000"/>
                </a:schemeClr>
              </a:solidFill>
              <a:sym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  <a:sym typeface="+mn-ea"/>
              </a:rPr>
              <a:t>互斥访问：进程调度，全局变量，文件系统。</a:t>
            </a:r>
            <a:endParaRPr lang="en-US" altLang="zh-CN" b="1" dirty="0">
              <a:solidFill>
                <a:schemeClr val="bg1">
                  <a:lumMod val="65000"/>
                </a:schemeClr>
              </a:solidFill>
              <a:sym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遇见的问题：死锁、调度逃逸等。</a:t>
            </a:r>
            <a:endParaRPr lang="en-US" altLang="zh-CN" b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4125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直接连接符 26"/>
          <p:cNvCxnSpPr/>
          <p:nvPr/>
        </p:nvCxnSpPr>
        <p:spPr>
          <a:xfrm>
            <a:off x="-2" y="1231353"/>
            <a:ext cx="12192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9" name="图片 2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77443" b="-10075"/>
          <a:stretch>
            <a:fillRect/>
          </a:stretch>
        </p:blipFill>
        <p:spPr>
          <a:xfrm>
            <a:off x="272720" y="125801"/>
            <a:ext cx="1152187" cy="1032083"/>
          </a:xfrm>
          <a:prstGeom prst="rect">
            <a:avLst/>
          </a:prstGeom>
        </p:spPr>
      </p:pic>
      <p:sp>
        <p:nvSpPr>
          <p:cNvPr id="30" name="标题 1"/>
          <p:cNvSpPr txBox="1"/>
          <p:nvPr/>
        </p:nvSpPr>
        <p:spPr>
          <a:xfrm>
            <a:off x="1620817" y="328831"/>
            <a:ext cx="8950362" cy="5937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使用</a:t>
            </a:r>
            <a:r>
              <a:rPr lang="en-US" altLang="zh-CN" sz="32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Rust</a:t>
            </a:r>
            <a:r>
              <a:rPr lang="zh-CN" altLang="en-US" sz="32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的特性支持不同文件类型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272720" y="6362867"/>
            <a:ext cx="1810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rPr>
              <a:t>HITSZ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cs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186815" y="1419225"/>
            <a:ext cx="8897620" cy="1294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</a:rPr>
              <a:t>UltraOS</a:t>
            </a:r>
            <a:r>
              <a:rPr lang="zh-CN" altLang="en-US" dirty="0">
                <a:solidFill>
                  <a:schemeClr val="bg1"/>
                </a:solidFill>
              </a:rPr>
              <a:t>需要支持不同类型的文件，例如普通文件和设备文件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</a:rPr>
              <a:t>使用</a:t>
            </a:r>
            <a:r>
              <a:rPr lang="en-US" altLang="zh-CN" dirty="0">
                <a:solidFill>
                  <a:schemeClr val="bg1"/>
                </a:solidFill>
              </a:rPr>
              <a:t>Rust</a:t>
            </a:r>
            <a:r>
              <a:rPr lang="zh-CN" altLang="en-US" dirty="0">
                <a:solidFill>
                  <a:schemeClr val="bg1"/>
                </a:solidFill>
              </a:rPr>
              <a:t>的</a:t>
            </a:r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带值枚举</a:t>
            </a:r>
            <a:r>
              <a:rPr lang="zh-CN" altLang="en-US" dirty="0">
                <a:solidFill>
                  <a:schemeClr val="bg1"/>
                </a:solidFill>
              </a:rPr>
              <a:t>和</a:t>
            </a:r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动态分发</a:t>
            </a:r>
            <a:r>
              <a:rPr lang="zh-CN" altLang="en-US" dirty="0">
                <a:solidFill>
                  <a:schemeClr val="bg1"/>
                </a:solidFill>
              </a:rPr>
              <a:t>，可以多态支持不同的文件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</a:rPr>
              <a:t>进而对内核屏蔽差异，使用</a:t>
            </a:r>
            <a:r>
              <a:rPr lang="en-US" altLang="zh-CN" dirty="0">
                <a:solidFill>
                  <a:schemeClr val="bg1"/>
                </a:solidFill>
              </a:rPr>
              <a:t>File Descriptor </a:t>
            </a:r>
            <a:r>
              <a:rPr lang="zh-CN" altLang="en-US" dirty="0">
                <a:solidFill>
                  <a:schemeClr val="bg1"/>
                </a:solidFill>
              </a:rPr>
              <a:t>统一描述</a:t>
            </a:r>
          </a:p>
        </p:txBody>
      </p:sp>
      <p:grpSp>
        <p:nvGrpSpPr>
          <p:cNvPr id="21" name="组合 20"/>
          <p:cNvGrpSpPr/>
          <p:nvPr/>
        </p:nvGrpSpPr>
        <p:grpSpPr>
          <a:xfrm>
            <a:off x="2223770" y="3239770"/>
            <a:ext cx="7060565" cy="2548890"/>
            <a:chOff x="3502" y="5102"/>
            <a:chExt cx="11119" cy="4014"/>
          </a:xfrm>
        </p:grpSpPr>
        <p:sp>
          <p:nvSpPr>
            <p:cNvPr id="2" name="矩形 1"/>
            <p:cNvSpPr/>
            <p:nvPr/>
          </p:nvSpPr>
          <p:spPr>
            <a:xfrm>
              <a:off x="3502" y="6572"/>
              <a:ext cx="2543" cy="1026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等线" panose="02010600030101010101" charset="-122"/>
                  <a:cs typeface="+mn-cs"/>
                </a:rPr>
                <a:t>File Class</a:t>
              </a:r>
            </a:p>
          </p:txBody>
        </p:sp>
        <p:sp>
          <p:nvSpPr>
            <p:cNvPr id="3" name="矩形 2"/>
            <p:cNvSpPr/>
            <p:nvPr/>
          </p:nvSpPr>
          <p:spPr>
            <a:xfrm>
              <a:off x="11267" y="7601"/>
              <a:ext cx="3354" cy="538"/>
            </a:xfrm>
            <a:prstGeom prst="rect">
              <a:avLst/>
            </a:prstGeom>
            <a:noFill/>
            <a:ln w="28575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等线" panose="02010600030101010101" charset="-122"/>
                  <a:cs typeface="+mn-cs"/>
                </a:rPr>
                <a:t>read / write</a:t>
              </a:r>
            </a:p>
          </p:txBody>
        </p:sp>
        <p:sp>
          <p:nvSpPr>
            <p:cNvPr id="4" name="矩形 3"/>
            <p:cNvSpPr/>
            <p:nvPr/>
          </p:nvSpPr>
          <p:spPr>
            <a:xfrm>
              <a:off x="6919" y="5922"/>
              <a:ext cx="2990" cy="833"/>
            </a:xfrm>
            <a:prstGeom prst="rect">
              <a:avLst/>
            </a:prstGeom>
            <a:noFill/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等线" panose="02010600030101010101" charset="-122"/>
                  <a:cs typeface="+mn-cs"/>
                </a:rPr>
                <a:t>Simple File</a:t>
              </a:r>
            </a:p>
          </p:txBody>
        </p:sp>
        <p:cxnSp>
          <p:nvCxnSpPr>
            <p:cNvPr id="14" name="直接箭头连接符 13"/>
            <p:cNvCxnSpPr>
              <a:stCxn id="2" idx="3"/>
              <a:endCxn id="4" idx="1"/>
            </p:cNvCxnSpPr>
            <p:nvPr/>
          </p:nvCxnSpPr>
          <p:spPr>
            <a:xfrm flipV="1">
              <a:off x="6045" y="6339"/>
              <a:ext cx="874" cy="746"/>
            </a:xfrm>
            <a:prstGeom prst="straightConnector1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矩形 5"/>
            <p:cNvSpPr/>
            <p:nvPr/>
          </p:nvSpPr>
          <p:spPr>
            <a:xfrm>
              <a:off x="6919" y="7453"/>
              <a:ext cx="2990" cy="833"/>
            </a:xfrm>
            <a:prstGeom prst="rect">
              <a:avLst/>
            </a:prstGeom>
            <a:noFill/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等线" panose="02010600030101010101" charset="-122"/>
                  <a:cs typeface="+mn-cs"/>
                </a:rPr>
                <a:t>abstract File</a:t>
              </a:r>
            </a:p>
          </p:txBody>
        </p:sp>
        <p:cxnSp>
          <p:nvCxnSpPr>
            <p:cNvPr id="7" name="直接箭头连接符 6"/>
            <p:cNvCxnSpPr>
              <a:stCxn id="2" idx="3"/>
              <a:endCxn id="6" idx="1"/>
            </p:cNvCxnSpPr>
            <p:nvPr/>
          </p:nvCxnSpPr>
          <p:spPr>
            <a:xfrm>
              <a:off x="6045" y="7085"/>
              <a:ext cx="874" cy="785"/>
            </a:xfrm>
            <a:prstGeom prst="straightConnector1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矩形 12"/>
            <p:cNvSpPr/>
            <p:nvPr/>
          </p:nvSpPr>
          <p:spPr>
            <a:xfrm>
              <a:off x="11267" y="6074"/>
              <a:ext cx="3354" cy="529"/>
            </a:xfrm>
            <a:prstGeom prst="rect">
              <a:avLst/>
            </a:prstGeom>
            <a:noFill/>
            <a:ln w="28575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等线" panose="02010600030101010101" charset="-122"/>
                  <a:cs typeface="+mn-cs"/>
                </a:rPr>
                <a:t>read / write</a:t>
              </a:r>
            </a:p>
          </p:txBody>
        </p:sp>
        <p:cxnSp>
          <p:nvCxnSpPr>
            <p:cNvPr id="15" name="直接箭头连接符 14"/>
            <p:cNvCxnSpPr>
              <a:stCxn id="4" idx="3"/>
              <a:endCxn id="13" idx="1"/>
            </p:cNvCxnSpPr>
            <p:nvPr/>
          </p:nvCxnSpPr>
          <p:spPr>
            <a:xfrm>
              <a:off x="9909" y="6339"/>
              <a:ext cx="1358" cy="0"/>
            </a:xfrm>
            <a:prstGeom prst="straightConnector1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6" idx="3"/>
              <a:endCxn id="3" idx="1"/>
            </p:cNvCxnSpPr>
            <p:nvPr/>
          </p:nvCxnSpPr>
          <p:spPr>
            <a:xfrm>
              <a:off x="9909" y="7870"/>
              <a:ext cx="1358" cy="0"/>
            </a:xfrm>
            <a:prstGeom prst="straightConnector1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矩形 16"/>
            <p:cNvSpPr/>
            <p:nvPr/>
          </p:nvSpPr>
          <p:spPr>
            <a:xfrm>
              <a:off x="11267" y="8578"/>
              <a:ext cx="3354" cy="538"/>
            </a:xfrm>
            <a:prstGeom prst="rect">
              <a:avLst/>
            </a:prstGeom>
            <a:noFill/>
            <a:ln w="28575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等线" panose="02010600030101010101" charset="-122"/>
                  <a:cs typeface="+mn-cs"/>
                </a:rPr>
                <a:t>ioctrl</a:t>
              </a:r>
            </a:p>
          </p:txBody>
        </p:sp>
        <p:cxnSp>
          <p:nvCxnSpPr>
            <p:cNvPr id="18" name="直接箭头连接符 17"/>
            <p:cNvCxnSpPr>
              <a:stCxn id="6" idx="3"/>
              <a:endCxn id="17" idx="1"/>
            </p:cNvCxnSpPr>
            <p:nvPr/>
          </p:nvCxnSpPr>
          <p:spPr>
            <a:xfrm>
              <a:off x="9909" y="7870"/>
              <a:ext cx="1358" cy="977"/>
            </a:xfrm>
            <a:prstGeom prst="straightConnector1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矩形 18"/>
            <p:cNvSpPr/>
            <p:nvPr/>
          </p:nvSpPr>
          <p:spPr>
            <a:xfrm>
              <a:off x="11267" y="5102"/>
              <a:ext cx="3354" cy="538"/>
            </a:xfrm>
            <a:prstGeom prst="rect">
              <a:avLst/>
            </a:prstGeom>
            <a:noFill/>
            <a:ln w="28575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等线" panose="02010600030101010101" charset="-122"/>
                  <a:cs typeface="+mn-cs"/>
                </a:rPr>
                <a:t>mv, rm, cp, stat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  <p:cxnSp>
          <p:nvCxnSpPr>
            <p:cNvPr id="20" name="直接箭头连接符 19"/>
            <p:cNvCxnSpPr>
              <a:stCxn id="4" idx="3"/>
              <a:endCxn id="19" idx="1"/>
            </p:cNvCxnSpPr>
            <p:nvPr/>
          </p:nvCxnSpPr>
          <p:spPr>
            <a:xfrm flipV="1">
              <a:off x="9909" y="5371"/>
              <a:ext cx="1358" cy="968"/>
            </a:xfrm>
            <a:prstGeom prst="straightConnector1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ncezyj2">
      <a:majorFont>
        <a:latin typeface="Arial"/>
        <a:ea typeface="等线"/>
        <a:cs typeface=""/>
      </a:majorFont>
      <a:minorFont>
        <a:latin typeface="Arial"/>
        <a:ea typeface="等线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589</TotalTime>
  <Words>2434</Words>
  <Application>Microsoft Office PowerPoint</Application>
  <PresentationFormat>宽屏</PresentationFormat>
  <Paragraphs>294</Paragraphs>
  <Slides>23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23</vt:i4>
      </vt:variant>
    </vt:vector>
  </HeadingPairs>
  <TitlesOfParts>
    <vt:vector size="28" baseType="lpstr">
      <vt:lpstr>等线</vt:lpstr>
      <vt:lpstr>Arial</vt:lpstr>
      <vt:lpstr>Calibri</vt:lpstr>
      <vt:lpstr>Office 主题​​</vt:lpstr>
      <vt:lpstr>Office 主题</vt:lpstr>
      <vt:lpstr>UltraOS: 用Rust编写的RISC-V64多核操作系统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UltraOS: 用Rust编写的RISC-V64多核操作系统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UltraOS</dc:title>
  <dc:creator>宫浩辰</dc:creator>
  <cp:lastModifiedBy>李 程浩</cp:lastModifiedBy>
  <cp:revision>366</cp:revision>
  <dcterms:created xsi:type="dcterms:W3CDTF">2021-04-15T12:31:00Z</dcterms:created>
  <dcterms:modified xsi:type="dcterms:W3CDTF">2021-08-02T09:48:37Z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2052-11.1.0.10667</vt:lpwstr>
  </property>
  <property fmtid="{D5CDD505-2E9C-101B-9397-08002B2CF9AE}" pid="3" name="ICV">
    <vt:lpwstr>C3958E8CCE474994B0064CC588654754</vt:lpwstr>
  </property>
</Properties>
</file>