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7" r:id="rId3"/>
    <p:sldId id="326" r:id="rId5"/>
    <p:sldId id="316" r:id="rId6"/>
    <p:sldId id="317" r:id="rId7"/>
    <p:sldId id="297" r:id="rId8"/>
    <p:sldId id="328" r:id="rId9"/>
    <p:sldId id="327" r:id="rId10"/>
    <p:sldId id="330" r:id="rId11"/>
    <p:sldId id="329" r:id="rId12"/>
    <p:sldId id="312" r:id="rId13"/>
    <p:sldId id="311" r:id="rId14"/>
    <p:sldId id="302" r:id="rId15"/>
    <p:sldId id="305" r:id="rId16"/>
    <p:sldId id="335" r:id="rId17"/>
    <p:sldId id="306" r:id="rId18"/>
    <p:sldId id="336" r:id="rId19"/>
    <p:sldId id="331" r:id="rId20"/>
    <p:sldId id="314" r:id="rId21"/>
    <p:sldId id="332" r:id="rId22"/>
    <p:sldId id="338" r:id="rId23"/>
    <p:sldId id="323" r:id="rId24"/>
    <p:sldId id="333" r:id="rId25"/>
    <p:sldId id="33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9DC3E6"/>
    <a:srgbClr val="00B0F0"/>
    <a:srgbClr val="5B9BD5"/>
    <a:srgbClr val="0070C0"/>
    <a:srgbClr val="AFABAB"/>
    <a:srgbClr val="20497D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80649" autoAdjust="0"/>
  </p:normalViewPr>
  <p:slideViewPr>
    <p:cSldViewPr snapToGrid="0" showGuides="1">
      <p:cViewPr varScale="1">
        <p:scale>
          <a:sx n="93" d="100"/>
          <a:sy n="93" d="100"/>
        </p:scale>
        <p:origin x="468" y="84"/>
      </p:cViewPr>
      <p:guideLst>
        <p:guide orient="horz" pos="216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1F071-DD74-4D59-82FF-DA7B9A9D8A64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5406B-7978-4810-A393-A9207E88C76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讲清楚这是三个阶段，以及性能提升强度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406B-7978-4810-A393-A9207E88C76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首先介绍取指之后的部分，最后介绍取指部分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406B-7978-4810-A393-A9207E88C76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406B-7978-4810-A393-A9207E88C76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基本原理与实现</a:t>
            </a:r>
            <a:endParaRPr lang="zh-CN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基于历史</a:t>
            </a:r>
            <a:endParaRPr lang="zh-CN" alt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如果一条指令是分支指令，就把它记住</a:t>
            </a:r>
            <a:endParaRPr lang="zh-CN" alt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实际就是一个缓存</a:t>
            </a:r>
            <a:endParaRPr lang="zh-CN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需要预测两个方面</a:t>
            </a:r>
            <a:r>
              <a:rPr lang="en-US" altLang="zh-CN" sz="2000" dirty="0"/>
              <a:t>——</a:t>
            </a:r>
            <a:r>
              <a:rPr lang="zh-CN" altLang="en-US" sz="2000" dirty="0"/>
              <a:t>是否要跳转、往哪里跳转</a:t>
            </a:r>
            <a:endParaRPr lang="zh-CN" alt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两位饱和计数器</a:t>
            </a:r>
            <a:endParaRPr lang="zh-CN" alt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局部历史、全局历史、竞争（二者兼备）</a:t>
            </a:r>
            <a:endParaRPr lang="zh-CN" altLang="en-US" sz="20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基于分支指令历史的执行情况寻址</a:t>
            </a:r>
            <a:endParaRPr lang="zh-CN" altLang="en-US" sz="20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NTNTNT / NNTTNNTT / ...	</a:t>
            </a:r>
            <a:endParaRPr lang="en-US" altLang="zh-CN" sz="20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类似机器学习，需要收敛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406B-7978-4810-A393-A9207E88C76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借助于分支预测和</a:t>
            </a:r>
            <a:r>
              <a:rPr lang="en-US" altLang="zh-CN" dirty="0" err="1"/>
              <a:t>InstBuffer</a:t>
            </a:r>
            <a:r>
              <a:rPr lang="zh-CN" altLang="en-US" dirty="0"/>
              <a:t>，我们可以基于得到的信息进行</a:t>
            </a:r>
            <a:r>
              <a:rPr lang="en-US" altLang="zh-CN" dirty="0" err="1"/>
              <a:t>npc</a:t>
            </a:r>
            <a:r>
              <a:rPr lang="zh-CN" altLang="en-US" dirty="0"/>
              <a:t>的只能控制，以达到指令的动态平衡，保证译码阶段有指令可取，并且都是正确的指令，不因取指而拖累指令执行。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406B-7978-4810-A393-A9207E88C76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借助于分支预测和</a:t>
            </a:r>
            <a:r>
              <a:rPr lang="en-US" altLang="zh-CN" dirty="0" err="1"/>
              <a:t>InstBuffer</a:t>
            </a:r>
            <a:r>
              <a:rPr lang="zh-CN" altLang="en-US" dirty="0"/>
              <a:t>，我们可以基于得到的信息进行</a:t>
            </a:r>
            <a:r>
              <a:rPr lang="en-US" altLang="zh-CN" dirty="0" err="1"/>
              <a:t>npc</a:t>
            </a:r>
            <a:r>
              <a:rPr lang="zh-CN" altLang="en-US" dirty="0"/>
              <a:t>的只能控制，以达到指令的动态平衡，保证译码阶段有指令可取，并且都是正确的指令，不因取指而拖累指令执行。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406B-7978-4810-A393-A9207E88C76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不要都讲，这只是常规内容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406B-7978-4810-A393-A9207E88C76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借助于分支预测和</a:t>
            </a:r>
            <a:r>
              <a:rPr lang="en-US" altLang="zh-CN" dirty="0" err="1"/>
              <a:t>InstBuffer</a:t>
            </a:r>
            <a:r>
              <a:rPr lang="zh-CN" altLang="en-US" dirty="0"/>
              <a:t>，我们可以基于得到的信息进行</a:t>
            </a:r>
            <a:r>
              <a:rPr lang="en-US" altLang="zh-CN" dirty="0" err="1"/>
              <a:t>npc</a:t>
            </a:r>
            <a:r>
              <a:rPr lang="zh-CN" altLang="en-US" dirty="0"/>
              <a:t>的只能控制，以达到指令的动态平衡，保证译码阶段有指令可取，并且都是正确的指令，不因取指而拖累指令执行。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406B-7978-4810-A393-A9207E88C76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做完</a:t>
            </a:r>
            <a:r>
              <a:rPr lang="en-US" altLang="zh-CN" dirty="0" err="1"/>
              <a:t>cpu</a:t>
            </a:r>
            <a:r>
              <a:rPr lang="zh-CN" altLang="en-US" dirty="0"/>
              <a:t>之后，我们才能够真正解放性能，迈向系统，要做到这一点我们必须至少支持</a:t>
            </a:r>
            <a:r>
              <a:rPr lang="en-US" altLang="zh-CN" dirty="0" err="1"/>
              <a:t>pmon</a:t>
            </a:r>
            <a:r>
              <a:rPr lang="zh-CN" altLang="en-US" dirty="0"/>
              <a:t>，同时为了达到最具吸引力的人机交互我们必须要解决</a:t>
            </a:r>
            <a:r>
              <a:rPr lang="en-US" altLang="zh-CN" dirty="0"/>
              <a:t>VGA</a:t>
            </a:r>
            <a:r>
              <a:rPr lang="zh-CN" altLang="en-US" dirty="0"/>
              <a:t>和</a:t>
            </a:r>
            <a:r>
              <a:rPr lang="en-US" altLang="zh-CN" dirty="0"/>
              <a:t>LCD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406B-7978-4810-A393-A9207E88C76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做完</a:t>
            </a:r>
            <a:r>
              <a:rPr lang="en-US" altLang="zh-CN" dirty="0" err="1"/>
              <a:t>cpu</a:t>
            </a:r>
            <a:r>
              <a:rPr lang="zh-CN" altLang="en-US" dirty="0"/>
              <a:t>之后，我们才能够真正解放性能，迈向系统，要做到这一点我们必须至少支持</a:t>
            </a:r>
            <a:r>
              <a:rPr lang="en-US" altLang="zh-CN" dirty="0" err="1"/>
              <a:t>pmon</a:t>
            </a:r>
            <a:r>
              <a:rPr lang="zh-CN" altLang="en-US" dirty="0"/>
              <a:t>，同时为了达到最具吸引力的人机交互我们必须要解决</a:t>
            </a:r>
            <a:r>
              <a:rPr lang="en-US" altLang="zh-CN" dirty="0"/>
              <a:t>VGA</a:t>
            </a:r>
            <a:r>
              <a:rPr lang="zh-CN" altLang="en-US" dirty="0"/>
              <a:t>和</a:t>
            </a:r>
            <a:r>
              <a:rPr lang="en-US" altLang="zh-CN" dirty="0"/>
              <a:t>LCD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406B-7978-4810-A393-A9207E88C76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做完</a:t>
            </a:r>
            <a:r>
              <a:rPr lang="en-US" altLang="zh-CN" dirty="0" err="1"/>
              <a:t>cpu</a:t>
            </a:r>
            <a:r>
              <a:rPr lang="zh-CN" altLang="en-US" dirty="0"/>
              <a:t>之后，我们才能够真正解放性能，迈向系统，要做到这一点我们必须至少支持</a:t>
            </a:r>
            <a:r>
              <a:rPr lang="en-US" altLang="zh-CN" dirty="0" err="1"/>
              <a:t>pmon</a:t>
            </a:r>
            <a:r>
              <a:rPr lang="zh-CN" altLang="en-US" dirty="0"/>
              <a:t>，同时为了达到最具吸引力的人机交互我们必须要解决</a:t>
            </a:r>
            <a:r>
              <a:rPr lang="en-US" altLang="zh-CN" dirty="0"/>
              <a:t>VGA</a:t>
            </a:r>
            <a:r>
              <a:rPr lang="zh-CN" altLang="en-US" dirty="0"/>
              <a:t>和</a:t>
            </a:r>
            <a:r>
              <a:rPr lang="en-US" altLang="zh-CN" dirty="0"/>
              <a:t>LCD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406B-7978-4810-A393-A9207E88C76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开场语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406B-7978-4810-A393-A9207E88C76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借助于分支预测和</a:t>
            </a:r>
            <a:r>
              <a:rPr lang="en-US" altLang="zh-CN" dirty="0" err="1"/>
              <a:t>InstBuffer</a:t>
            </a:r>
            <a:r>
              <a:rPr lang="zh-CN" altLang="en-US" dirty="0"/>
              <a:t>，我们可以基于得到的信息进行</a:t>
            </a:r>
            <a:r>
              <a:rPr lang="en-US" altLang="zh-CN" dirty="0" err="1"/>
              <a:t>npc</a:t>
            </a:r>
            <a:r>
              <a:rPr lang="zh-CN" altLang="en-US" dirty="0"/>
              <a:t>的只能控制，以达到指令的动态平衡，保证译码阶段有指令可取，并且都是正确的指令，不因取指而拖累指令执行。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406B-7978-4810-A393-A9207E88C76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总结语：“而这就是</a:t>
            </a:r>
            <a:r>
              <a:rPr lang="en-US" altLang="zh-CN" dirty="0" err="1"/>
              <a:t>UltraMIPS</a:t>
            </a:r>
            <a:r>
              <a:rPr lang="zh-CN" altLang="en-US" dirty="0"/>
              <a:t>所具有的强大之处”，然后切</a:t>
            </a:r>
            <a:r>
              <a:rPr lang="en-US" altLang="zh-CN" dirty="0"/>
              <a:t>ppt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406B-7978-4810-A393-A9207E88C76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开场语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406B-7978-4810-A393-A9207E88C76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开场语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406B-7978-4810-A393-A9207E88C76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讲清楚这是三个阶段，以及性能提升强度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406B-7978-4810-A393-A9207E88C76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总览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406B-7978-4810-A393-A9207E88C76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406B-7978-4810-A393-A9207E88C76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控制时间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406B-7978-4810-A393-A9207E88C76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首先介绍取指之后的部分，最后才介绍取指部分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406B-7978-4810-A393-A9207E88C76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控制时间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406B-7978-4810-A393-A9207E88C76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控制时间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5406B-7978-4810-A393-A9207E88C76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53236-2CF8-4D49-B4FF-65ABD502ED1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9F9B0-1470-4AB9-B9C3-DB9AA813FF8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4.svg"/><Relationship Id="rId7" Type="http://schemas.openxmlformats.org/officeDocument/2006/relationships/image" Target="../media/image12.png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2.svg"/><Relationship Id="rId3" Type="http://schemas.openxmlformats.org/officeDocument/2006/relationships/image" Target="../media/image10.png"/><Relationship Id="rId2" Type="http://schemas.openxmlformats.org/officeDocument/2006/relationships/image" Target="../media/image1.sv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4.png"/><Relationship Id="rId10" Type="http://schemas.openxmlformats.org/officeDocument/2006/relationships/image" Target="../media/image5.sv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26229" y="123750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备注</a:t>
            </a:r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47144" y="2148646"/>
            <a:ext cx="60977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由于当时分享的时候时间有限，压缩了很多内容，我们做的部分有点多，也有点杂，只能说我们设计时候的核心考虑以及权衡。以展示一个较高层次的开发指导思想，如果有进一步的问题的话可以再咨询，这里也事后补充了一下更细节一些的设计和优化。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李程浩 </a:t>
            </a:r>
            <a:r>
              <a:rPr lang="en-US" altLang="zh-CN" sz="2400" dirty="0">
                <a:solidFill>
                  <a:schemeClr val="bg1"/>
                </a:solidFill>
              </a:rPr>
              <a:t>loancold@qq.com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771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CPU</a:t>
            </a:r>
            <a:r>
              <a:rPr lang="zh-CN" altLang="en-US" b="1" dirty="0">
                <a:solidFill>
                  <a:schemeClr val="bg1"/>
                </a:solidFill>
              </a:rPr>
              <a:t>主体架构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3509" y="6403533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UltraMIPS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467" y="1316792"/>
            <a:ext cx="7417066" cy="485882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第二版"/>
          <p:cNvSpPr>
            <a:spLocks noGrp="1"/>
          </p:cNvSpPr>
          <p:nvPr>
            <p:ph type="title"/>
          </p:nvPr>
        </p:nvSpPr>
        <p:spPr>
          <a:xfrm>
            <a:off x="838200" y="-8771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CPU</a:t>
            </a:r>
            <a:r>
              <a:rPr lang="zh-CN" altLang="en-US" b="1" dirty="0">
                <a:solidFill>
                  <a:schemeClr val="bg1"/>
                </a:solidFill>
              </a:rPr>
              <a:t>主体架构</a:t>
            </a:r>
            <a:endParaRPr lang="en-US" dirty="0"/>
          </a:p>
        </p:txBody>
      </p:sp>
      <p:sp>
        <p:nvSpPr>
          <p:cNvPr id="35" name="第三版"/>
          <p:cNvSpPr txBox="1"/>
          <p:nvPr/>
        </p:nvSpPr>
        <p:spPr>
          <a:xfrm>
            <a:off x="838200" y="18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CPU</a:t>
            </a:r>
            <a:r>
              <a:rPr lang="zh-CN" altLang="en-US" b="1" dirty="0">
                <a:solidFill>
                  <a:schemeClr val="bg1"/>
                </a:solidFill>
              </a:rPr>
              <a:t>主体架构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3509" y="6403533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UltraMIPS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内容占位符 1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7467" y="1357703"/>
            <a:ext cx="3341269" cy="4708656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463266" y="1316792"/>
            <a:ext cx="4890534" cy="4860171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InstBuffer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一周期最多加入两条指令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一周期最多发射两条指令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阈值设定（延迟槽和取指延迟）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分支预测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2bit</a:t>
            </a:r>
            <a:r>
              <a:rPr lang="zh-CN" altLang="en-US" dirty="0">
                <a:solidFill>
                  <a:schemeClr val="bg1"/>
                </a:solidFill>
              </a:rPr>
              <a:t>饱和计数器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多种类分支识别预测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91%</a:t>
            </a:r>
            <a:r>
              <a:rPr lang="zh-CN" altLang="en-US" dirty="0">
                <a:solidFill>
                  <a:schemeClr val="bg1"/>
                </a:solidFill>
              </a:rPr>
              <a:t>准确率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动态取指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动态控制</a:t>
            </a:r>
            <a:r>
              <a:rPr lang="en-US" altLang="zh-CN" dirty="0" err="1">
                <a:solidFill>
                  <a:schemeClr val="bg1"/>
                </a:solidFill>
              </a:rPr>
              <a:t>ICache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 err="1">
                <a:solidFill>
                  <a:schemeClr val="bg1"/>
                </a:solidFill>
              </a:rPr>
              <a:t>Uncached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动态计算</a:t>
            </a:r>
            <a:r>
              <a:rPr lang="en-US" altLang="zh-CN" dirty="0">
                <a:solidFill>
                  <a:schemeClr val="bg1"/>
                </a:solidFill>
              </a:rPr>
              <a:t>NPC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3635" y="3411351"/>
            <a:ext cx="4988040" cy="565079"/>
          </a:xfrm>
          <a:prstGeom prst="rect">
            <a:avLst/>
          </a:prstGeom>
          <a:solidFill>
            <a:srgbClr val="00B0F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InstBuffer</a:t>
            </a:r>
            <a:endParaRPr 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970981" y="3976430"/>
            <a:ext cx="0" cy="873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756094" y="2617031"/>
            <a:ext cx="0" cy="873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702143" y="3976430"/>
            <a:ext cx="0" cy="873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529195" y="4849733"/>
            <a:ext cx="657538" cy="650565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指令发射</a:t>
            </a:r>
            <a:endParaRPr 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588792" y="2617030"/>
            <a:ext cx="0" cy="873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150965" y="2010482"/>
            <a:ext cx="997933" cy="58994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ICache</a:t>
            </a:r>
            <a:endParaRPr lang="en-US" altLang="zh-CN" dirty="0"/>
          </a:p>
          <a:p>
            <a:pPr algn="ctr"/>
            <a:r>
              <a:rPr lang="zh-CN" altLang="en-US" dirty="0"/>
              <a:t>取指</a:t>
            </a:r>
            <a:endParaRPr 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870338" y="2983949"/>
            <a:ext cx="99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队尾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50800" y="4117046"/>
            <a:ext cx="99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队头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8225" y="3490333"/>
            <a:ext cx="943258" cy="4224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取指预留</a:t>
            </a:r>
            <a:endParaRPr 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4346721" y="3472332"/>
            <a:ext cx="943258" cy="4224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发射预留</a:t>
            </a:r>
            <a:endParaRPr 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4401822" y="1293402"/>
            <a:ext cx="1262242" cy="565079"/>
          </a:xfrm>
          <a:prstGeom prst="rect">
            <a:avLst/>
          </a:prstGeom>
          <a:solidFill>
            <a:srgbClr val="5B9BD5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 branch info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1150965" y="1293364"/>
            <a:ext cx="1262242" cy="565079"/>
          </a:xfrm>
          <a:prstGeom prst="rect">
            <a:avLst/>
          </a:prstGeom>
          <a:solidFill>
            <a:srgbClr val="5B9BD5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en-US" altLang="zh-CN" dirty="0"/>
          </a:p>
          <a:p>
            <a:pPr algn="ctr"/>
            <a:r>
              <a:rPr lang="en-US" dirty="0"/>
              <a:t>PC+4</a:t>
            </a:r>
            <a:endParaRPr 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171950" y="2097645"/>
            <a:ext cx="4598656" cy="2202482"/>
            <a:chOff x="6374144" y="3056103"/>
            <a:chExt cx="4598656" cy="2202482"/>
          </a:xfrm>
        </p:grpSpPr>
        <p:sp>
          <p:nvSpPr>
            <p:cNvPr id="23" name="矩形 22"/>
            <p:cNvSpPr/>
            <p:nvPr/>
          </p:nvSpPr>
          <p:spPr>
            <a:xfrm>
              <a:off x="6374144" y="3056103"/>
              <a:ext cx="4598656" cy="220248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473702" y="3140394"/>
              <a:ext cx="612043" cy="20072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Valid</a:t>
              </a:r>
              <a:endParaRPr lang="en-US" altLang="zh-CN" sz="1400" dirty="0"/>
            </a:p>
            <a:p>
              <a:pPr algn="ctr"/>
              <a:r>
                <a:rPr lang="en-US" sz="1400" dirty="0"/>
                <a:t>Table</a:t>
              </a:r>
              <a:endParaRPr lang="en-US" sz="14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7204943" y="3142849"/>
              <a:ext cx="733393" cy="20072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Target</a:t>
              </a:r>
              <a:endParaRPr lang="en-US" altLang="zh-CN" sz="1400" dirty="0"/>
            </a:p>
            <a:p>
              <a:pPr algn="ctr"/>
              <a:r>
                <a:rPr lang="en-US" sz="1400" dirty="0"/>
                <a:t>Table</a:t>
              </a:r>
              <a:endParaRPr lang="en-US" sz="14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46017" y="3140394"/>
              <a:ext cx="733393" cy="20072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Target</a:t>
              </a:r>
              <a:endParaRPr lang="en-US" altLang="zh-CN" sz="1400" dirty="0"/>
            </a:p>
            <a:p>
              <a:pPr algn="ctr"/>
              <a:r>
                <a:rPr lang="en-US" sz="1400" dirty="0"/>
                <a:t>Table</a:t>
              </a:r>
              <a:endParaRPr lang="en-US" sz="14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8898608" y="3148006"/>
              <a:ext cx="906173" cy="20072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Direction</a:t>
              </a:r>
              <a:endParaRPr lang="en-US" altLang="zh-CN" sz="1400" dirty="0"/>
            </a:p>
            <a:p>
              <a:pPr algn="ctr"/>
              <a:r>
                <a:rPr lang="en-US" sz="1400" dirty="0"/>
                <a:t>FSM</a:t>
              </a:r>
              <a:endParaRPr lang="en-US" sz="14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9919716" y="3140393"/>
              <a:ext cx="906173" cy="200728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Type</a:t>
              </a:r>
              <a:endParaRPr lang="en-US" altLang="zh-CN" sz="1400" dirty="0"/>
            </a:p>
            <a:p>
              <a:pPr algn="ctr"/>
              <a:r>
                <a:rPr lang="en-US" sz="1400" dirty="0"/>
                <a:t>Table</a:t>
              </a:r>
              <a:endParaRPr lang="en-US" sz="1400" dirty="0"/>
            </a:p>
          </p:txBody>
        </p:sp>
      </p:grpSp>
      <p:cxnSp>
        <p:nvCxnSpPr>
          <p:cNvPr id="29" name="连接符: 肘形 28"/>
          <p:cNvCxnSpPr>
            <a:stCxn id="20" idx="1"/>
            <a:endCxn id="23" idx="0"/>
          </p:cNvCxnSpPr>
          <p:nvPr/>
        </p:nvCxnSpPr>
        <p:spPr>
          <a:xfrm rot="10800000" flipV="1">
            <a:off x="3471278" y="1575941"/>
            <a:ext cx="930544" cy="521703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连接符: 肘形 29"/>
          <p:cNvCxnSpPr>
            <a:stCxn id="21" idx="3"/>
            <a:endCxn id="23" idx="0"/>
          </p:cNvCxnSpPr>
          <p:nvPr/>
        </p:nvCxnSpPr>
        <p:spPr>
          <a:xfrm>
            <a:off x="2413207" y="1575904"/>
            <a:ext cx="1058071" cy="521741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肘形 30"/>
          <p:cNvCxnSpPr>
            <a:stCxn id="25" idx="2"/>
            <a:endCxn id="32" idx="0"/>
          </p:cNvCxnSpPr>
          <p:nvPr/>
        </p:nvCxnSpPr>
        <p:spPr>
          <a:xfrm rot="16200000" flipH="1">
            <a:off x="1650707" y="4910414"/>
            <a:ext cx="1440142" cy="2665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740989" y="5631818"/>
            <a:ext cx="1262243" cy="293950"/>
          </a:xfrm>
          <a:prstGeom prst="rect">
            <a:avLst/>
          </a:prstGeom>
          <a:solidFill>
            <a:srgbClr val="5B9BD5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Target</a:t>
            </a:r>
            <a:endParaRPr lang="en-US" dirty="0"/>
          </a:p>
        </p:txBody>
      </p:sp>
      <p:cxnSp>
        <p:nvCxnSpPr>
          <p:cNvPr id="33" name="连接符: 肘形 32"/>
          <p:cNvCxnSpPr>
            <a:stCxn id="27" idx="2"/>
            <a:endCxn id="34" idx="0"/>
          </p:cNvCxnSpPr>
          <p:nvPr/>
        </p:nvCxnSpPr>
        <p:spPr>
          <a:xfrm rot="16200000" flipH="1">
            <a:off x="3434073" y="4912261"/>
            <a:ext cx="1434985" cy="4128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522507" y="5631818"/>
            <a:ext cx="1262243" cy="293950"/>
          </a:xfrm>
          <a:prstGeom prst="rect">
            <a:avLst/>
          </a:prstGeom>
          <a:solidFill>
            <a:srgbClr val="5B9BD5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Direction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  <p:bldP spid="8" grpId="0" animBg="1"/>
      <p:bldP spid="8" grpId="1" animBg="1"/>
      <p:bldP spid="13" grpId="0" animBg="1"/>
      <p:bldP spid="13" grpId="1" animBg="1"/>
      <p:bldP spid="15" grpId="0" animBg="1"/>
      <p:bldP spid="15" grpId="1" animBg="1"/>
      <p:bldP spid="16" grpId="0"/>
      <p:bldP spid="16" grpId="1"/>
      <p:bldP spid="17" grpId="0"/>
      <p:bldP spid="17" grpId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32" grpId="0" animBg="1"/>
      <p:bldP spid="32" grpId="1" animBg="1"/>
      <p:bldP spid="34" grpId="0" animBg="1"/>
      <p:bldP spid="3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758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分支预测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3509" y="6403533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UltraMIPS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69640" y="209196"/>
            <a:ext cx="1433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CPU</a:t>
            </a:r>
            <a:r>
              <a:rPr lang="zh-CN" altLang="en-US" sz="16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主体架构</a:t>
            </a:r>
            <a:endParaRPr 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1" name="ECB019B1-382A-4266-B25C-5B523AA43C14-1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2318" y="958334"/>
            <a:ext cx="4169097" cy="5445199"/>
          </a:xfrm>
          <a:prstGeom prst="rect">
            <a:avLst/>
          </a:prstGeom>
        </p:spPr>
      </p:pic>
      <p:pic>
        <p:nvPicPr>
          <p:cNvPr id="36" name="图片 1" descr="8@UJ7I[6VL_F_)H155CJLJ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805" y="2046207"/>
            <a:ext cx="4695825" cy="36474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075048" y="3080910"/>
            <a:ext cx="5329349" cy="3362053"/>
          </a:xfrm>
          <a:prstGeom prst="rect">
            <a:avLst/>
          </a:prstGeom>
          <a:solidFill>
            <a:srgbClr val="5B9BD5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758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动态取指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3509" y="6403533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UltraMIPS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69640" y="209196"/>
            <a:ext cx="1433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CPU</a:t>
            </a:r>
            <a:r>
              <a:rPr lang="zh-CN" altLang="en-US" sz="16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主体架构</a:t>
            </a:r>
            <a:endParaRPr 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8199" y="2611570"/>
            <a:ext cx="1375257" cy="568430"/>
          </a:xfrm>
          <a:prstGeom prst="rect">
            <a:avLst/>
          </a:prstGeom>
          <a:solidFill>
            <a:srgbClr val="5B9BD5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Branch Prediction</a:t>
            </a:r>
            <a:endParaRPr lang="en-US" dirty="0"/>
          </a:p>
        </p:txBody>
      </p:sp>
      <p:sp>
        <p:nvSpPr>
          <p:cNvPr id="21" name="矩形 20"/>
          <p:cNvSpPr/>
          <p:nvPr/>
        </p:nvSpPr>
        <p:spPr>
          <a:xfrm>
            <a:off x="4233300" y="3143055"/>
            <a:ext cx="4988040" cy="737976"/>
          </a:xfrm>
          <a:prstGeom prst="rect">
            <a:avLst/>
          </a:prstGeom>
          <a:solidFill>
            <a:srgbClr val="00B0F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Dynamic Inst Fetch</a:t>
            </a:r>
            <a:endParaRPr lang="en-US" dirty="0"/>
          </a:p>
        </p:txBody>
      </p:sp>
      <p:sp>
        <p:nvSpPr>
          <p:cNvPr id="26" name="箭头: 上 25"/>
          <p:cNvSpPr/>
          <p:nvPr/>
        </p:nvSpPr>
        <p:spPr>
          <a:xfrm>
            <a:off x="7423700" y="3869311"/>
            <a:ext cx="649833" cy="97948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/>
          <p:cNvSpPr/>
          <p:nvPr/>
        </p:nvSpPr>
        <p:spPr>
          <a:xfrm>
            <a:off x="838199" y="3918219"/>
            <a:ext cx="1375257" cy="568430"/>
          </a:xfrm>
          <a:prstGeom prst="rect">
            <a:avLst/>
          </a:prstGeom>
          <a:solidFill>
            <a:srgbClr val="5B9BD5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Flush</a:t>
            </a:r>
            <a:endParaRPr 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7753864" y="4066401"/>
            <a:ext cx="1596041" cy="670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ICache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State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箭头: 上 30"/>
          <p:cNvSpPr/>
          <p:nvPr/>
        </p:nvSpPr>
        <p:spPr>
          <a:xfrm>
            <a:off x="5175956" y="3883463"/>
            <a:ext cx="649833" cy="97948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020557" y="4129531"/>
            <a:ext cx="1596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Inst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箭头: 上 37"/>
          <p:cNvSpPr/>
          <p:nvPr/>
        </p:nvSpPr>
        <p:spPr>
          <a:xfrm>
            <a:off x="7423700" y="2101429"/>
            <a:ext cx="649833" cy="97948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702866" y="2311355"/>
            <a:ext cx="1596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Inst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Valid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箭头: 上 41"/>
          <p:cNvSpPr/>
          <p:nvPr/>
        </p:nvSpPr>
        <p:spPr>
          <a:xfrm>
            <a:off x="5175956" y="2121830"/>
            <a:ext cx="649833" cy="979481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020556" y="2311354"/>
            <a:ext cx="1596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Inst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8" name="连接符: 肘形 77"/>
          <p:cNvCxnSpPr>
            <a:stCxn id="11" idx="3"/>
            <a:endCxn id="21" idx="1"/>
          </p:cNvCxnSpPr>
          <p:nvPr/>
        </p:nvCxnSpPr>
        <p:spPr>
          <a:xfrm>
            <a:off x="2213456" y="2895785"/>
            <a:ext cx="2019844" cy="616258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连接符: 肘形 79"/>
          <p:cNvCxnSpPr>
            <a:stCxn id="29" idx="3"/>
            <a:endCxn id="21" idx="1"/>
          </p:cNvCxnSpPr>
          <p:nvPr/>
        </p:nvCxnSpPr>
        <p:spPr>
          <a:xfrm flipV="1">
            <a:off x="2213456" y="3512043"/>
            <a:ext cx="2019844" cy="690391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0292869" y="3279592"/>
            <a:ext cx="1596042" cy="460513"/>
          </a:xfrm>
          <a:prstGeom prst="rect">
            <a:avLst/>
          </a:prstGeom>
          <a:solidFill>
            <a:srgbClr val="00B0F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NPC</a:t>
            </a:r>
            <a:endParaRPr lang="en-US" dirty="0"/>
          </a:p>
        </p:txBody>
      </p:sp>
      <p:cxnSp>
        <p:nvCxnSpPr>
          <p:cNvPr id="88" name="连接符: 肘形 87"/>
          <p:cNvCxnSpPr>
            <a:stCxn id="21" idx="3"/>
            <a:endCxn id="63" idx="1"/>
          </p:cNvCxnSpPr>
          <p:nvPr/>
        </p:nvCxnSpPr>
        <p:spPr>
          <a:xfrm flipV="1">
            <a:off x="9221340" y="3509849"/>
            <a:ext cx="1071529" cy="2194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201570" y="1212849"/>
            <a:ext cx="5141742" cy="815890"/>
          </a:xfrm>
          <a:prstGeom prst="rect">
            <a:avLst/>
          </a:prstGeom>
          <a:solidFill>
            <a:srgbClr val="5B9BD5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InstBuffer</a:t>
            </a:r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4201570" y="4993876"/>
            <a:ext cx="5078045" cy="1383389"/>
          </a:xfrm>
          <a:prstGeom prst="rect">
            <a:avLst/>
          </a:prstGeom>
          <a:solidFill>
            <a:srgbClr val="AFABAB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ICache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758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Cache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3509" y="6403533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UltraMIPS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69640" y="209196"/>
            <a:ext cx="1433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CPU</a:t>
            </a:r>
            <a:r>
              <a:rPr lang="zh-CN" altLang="en-US" sz="16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主体架构</a:t>
            </a:r>
            <a:endParaRPr 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内容占位符 2"/>
          <p:cNvSpPr txBox="1"/>
          <p:nvPr/>
        </p:nvSpPr>
        <p:spPr>
          <a:xfrm>
            <a:off x="1152523" y="1316792"/>
            <a:ext cx="10118227" cy="51662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Cache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的关键在于开发步骤本身的管控，其性能提升空间大但是大家的上限都一致，在到了一定程度上就没必要再纠结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Cache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了。我们有考虑并实现过过关键字预取、指令预期、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WriteBuffer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Interface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隔离（提升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4%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主频）、全流水、指令预取、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Uncache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动态取指等等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（内部的冲突、复用等等小优化和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</a:rPr>
              <a:t>coding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技巧就不必说了）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。当然我们还设计但是并没有加入最终版本（把时间留给更为重要的部分），包括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StoreBuffer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（实现，但是只提升了</a:t>
            </a:r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</a:rPr>
              <a:t>0.5%</a:t>
            </a:r>
            <a:r>
              <a:rPr lang="zh-CN" altLang="en-US" sz="1400" dirty="0">
                <a:solidFill>
                  <a:schemeClr val="bg1"/>
                </a:solidFill>
                <a:latin typeface="+mj-ea"/>
                <a:ea typeface="+mj-ea"/>
              </a:rPr>
              <a:t>性能，在最终版本去除）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Dcache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预取、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DRAM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尝试（没有明显的时序改善）</a:t>
            </a: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Cache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上我们做了很多努力，但是回头看，最重要的不是性能，而是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Cache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开发本身所带来的无数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bug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，特别是在支持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的过程中，暴露出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Cache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内部设计的许许多多的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bug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，而双发射的跃进使得调试难度简直是翻了几个倍。综上，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Cache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的设计一定先求质量和稳定性，再求性能。这符合我们开发的“架构高于调参”的核心开发观念。</a:t>
            </a:r>
            <a:endParaRPr 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771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Cache</a:t>
            </a:r>
            <a:r>
              <a:rPr lang="zh-CN" altLang="en-US" b="1" dirty="0">
                <a:solidFill>
                  <a:schemeClr val="bg1"/>
                </a:solidFill>
              </a:rPr>
              <a:t>主体架构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3509" y="6403533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UltraMIPS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6607" y="1316792"/>
            <a:ext cx="4019557" cy="4966946"/>
          </a:xfrm>
          <a:prstGeom prst="rect">
            <a:avLst/>
          </a:prstGeom>
        </p:spPr>
      </p:pic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93509" y="1349314"/>
            <a:ext cx="4890534" cy="4860171"/>
          </a:xfrm>
        </p:spPr>
        <p:txBody>
          <a:bodyPr/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ICache</a:t>
            </a:r>
            <a:r>
              <a:rPr lang="en-US" altLang="zh-CN" b="1" dirty="0">
                <a:solidFill>
                  <a:schemeClr val="bg1"/>
                </a:solidFill>
              </a:rPr>
              <a:t>/</a:t>
            </a:r>
            <a:r>
              <a:rPr lang="en-US" altLang="zh-CN" b="1" dirty="0" err="1">
                <a:solidFill>
                  <a:schemeClr val="bg1"/>
                </a:solidFill>
              </a:rPr>
              <a:t>DCache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周期流水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8KB</a:t>
            </a:r>
            <a:r>
              <a:rPr lang="zh-CN" altLang="en-US" dirty="0">
                <a:solidFill>
                  <a:schemeClr val="bg1"/>
                </a:solidFill>
              </a:rPr>
              <a:t>二路组相联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伪</a:t>
            </a:r>
            <a:r>
              <a:rPr lang="en-US" altLang="zh-CN" dirty="0">
                <a:solidFill>
                  <a:schemeClr val="bg1"/>
                </a:solidFill>
              </a:rPr>
              <a:t>LRU</a:t>
            </a:r>
            <a:r>
              <a:rPr lang="zh-CN" altLang="en-US" dirty="0">
                <a:solidFill>
                  <a:schemeClr val="bg1"/>
                </a:solidFill>
              </a:rPr>
              <a:t>替换策略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VIPT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Dcache</a:t>
            </a:r>
            <a:r>
              <a:rPr lang="zh-CN" altLang="en-US" b="1" dirty="0">
                <a:solidFill>
                  <a:schemeClr val="bg1"/>
                </a:solidFill>
              </a:rPr>
              <a:t>写策略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Write-Back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Write-Allocate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en-US" altLang="zh-CN" b="1" dirty="0">
                <a:solidFill>
                  <a:schemeClr val="bg1"/>
                </a:solidFill>
              </a:rPr>
              <a:t>Cache</a:t>
            </a:r>
            <a:r>
              <a:rPr lang="zh-CN" altLang="en-US" b="1" dirty="0">
                <a:solidFill>
                  <a:schemeClr val="bg1"/>
                </a:solidFill>
              </a:rPr>
              <a:t>命中率</a:t>
            </a:r>
            <a:endParaRPr lang="zh-CN" altLang="en-US" b="1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指令</a:t>
            </a:r>
            <a:r>
              <a:rPr lang="en-US" altLang="zh-CN" dirty="0">
                <a:solidFill>
                  <a:schemeClr val="bg1"/>
                </a:solidFill>
              </a:rPr>
              <a:t>99.8%</a:t>
            </a:r>
            <a:r>
              <a:rPr lang="zh-CN" altLang="en-US" dirty="0">
                <a:solidFill>
                  <a:schemeClr val="bg1"/>
                </a:solidFill>
              </a:rPr>
              <a:t>（含预取）</a:t>
            </a:r>
            <a:endParaRPr lang="zh-CN" altLang="en-US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数据</a:t>
            </a:r>
            <a:r>
              <a:rPr lang="en-US" altLang="zh-CN" dirty="0">
                <a:solidFill>
                  <a:schemeClr val="bg1"/>
                </a:solidFill>
              </a:rPr>
              <a:t>99.6%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内容占位符 3"/>
          <p:cNvSpPr txBox="1"/>
          <p:nvPr/>
        </p:nvSpPr>
        <p:spPr>
          <a:xfrm>
            <a:off x="8052836" y="1316792"/>
            <a:ext cx="3866426" cy="48601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solidFill>
                  <a:schemeClr val="bg1"/>
                </a:solidFill>
              </a:rPr>
              <a:t>CacheAXI_Interface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六路仲裁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块数据打包</a:t>
            </a:r>
            <a:r>
              <a:rPr lang="en-US" altLang="zh-CN" b="1" dirty="0">
                <a:solidFill>
                  <a:schemeClr val="bg1"/>
                </a:solidFill>
              </a:rPr>
              <a:t>/</a:t>
            </a:r>
            <a:r>
              <a:rPr lang="zh-CN" altLang="en-US" b="1" dirty="0">
                <a:solidFill>
                  <a:schemeClr val="bg1"/>
                </a:solidFill>
              </a:rPr>
              <a:t>拆解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 err="1">
                <a:solidFill>
                  <a:schemeClr val="bg1"/>
                </a:solidFill>
              </a:rPr>
              <a:t>WriteBuffer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独立进行写总线操作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加速</a:t>
            </a:r>
            <a:r>
              <a:rPr lang="en-US" altLang="zh-CN" b="1" dirty="0" err="1">
                <a:solidFill>
                  <a:schemeClr val="bg1"/>
                </a:solidFill>
              </a:rPr>
              <a:t>DCache</a:t>
            </a:r>
            <a:r>
              <a:rPr lang="zh-CN" altLang="en-US" b="1" dirty="0">
                <a:solidFill>
                  <a:schemeClr val="bg1"/>
                </a:solidFill>
              </a:rPr>
              <a:t>处理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TLB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en-US" altLang="zh-CN" b="1" dirty="0">
                <a:solidFill>
                  <a:schemeClr val="bg1"/>
                </a:solidFill>
              </a:rPr>
              <a:t>32</a:t>
            </a:r>
            <a:r>
              <a:rPr lang="zh-CN" altLang="en-US" b="1" dirty="0">
                <a:solidFill>
                  <a:schemeClr val="bg1"/>
                </a:solidFill>
              </a:rPr>
              <a:t>个表项，虚实地址转换</a:t>
            </a:r>
            <a:endParaRPr lang="zh-CN" altLang="en-US" b="1" dirty="0">
              <a:solidFill>
                <a:schemeClr val="bg1"/>
              </a:solidFill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支持</a:t>
            </a:r>
            <a:r>
              <a:rPr lang="en-US" altLang="zh-CN" b="1" dirty="0">
                <a:solidFill>
                  <a:schemeClr val="bg1"/>
                </a:solidFill>
              </a:rPr>
              <a:t>TLBP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TLBR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TLBWI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TLBWR</a:t>
            </a:r>
            <a:r>
              <a:rPr lang="zh-CN" altLang="en-US" b="1" dirty="0">
                <a:solidFill>
                  <a:schemeClr val="bg1"/>
                </a:solidFill>
              </a:rPr>
              <a:t>指令</a:t>
            </a:r>
            <a:endParaRPr lang="zh-CN" altLang="en-US" b="1" dirty="0">
              <a:solidFill>
                <a:schemeClr val="bg1"/>
              </a:solidFill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低延时，优化了</a:t>
            </a:r>
            <a:r>
              <a:rPr lang="en-US" altLang="zh-CN" b="1" dirty="0">
                <a:solidFill>
                  <a:schemeClr val="bg1"/>
                </a:solidFill>
              </a:rPr>
              <a:t>TLB</a:t>
            </a:r>
            <a:r>
              <a:rPr lang="zh-CN" altLang="en-US" b="1" dirty="0">
                <a:solidFill>
                  <a:schemeClr val="bg1"/>
                </a:solidFill>
              </a:rPr>
              <a:t>中断的关键路径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758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TLB</a:t>
            </a:r>
            <a:r>
              <a:rPr lang="zh-CN" altLang="en-US" b="1" dirty="0">
                <a:solidFill>
                  <a:schemeClr val="bg1"/>
                </a:solidFill>
              </a:rPr>
              <a:t>和</a:t>
            </a:r>
            <a:r>
              <a:rPr lang="en-US" altLang="zh-CN" b="1" dirty="0">
                <a:solidFill>
                  <a:schemeClr val="bg1"/>
                </a:solidFill>
              </a:rPr>
              <a:t>AXI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3509" y="6403533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UltraMIPS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69640" y="209196"/>
            <a:ext cx="1433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CPU</a:t>
            </a:r>
            <a:r>
              <a:rPr lang="zh-CN" altLang="en-US" sz="16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主体架构</a:t>
            </a:r>
            <a:endParaRPr 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内容占位符 2"/>
          <p:cNvSpPr txBox="1"/>
          <p:nvPr/>
        </p:nvSpPr>
        <p:spPr>
          <a:xfrm>
            <a:off x="1152523" y="1316792"/>
            <a:ext cx="10118227" cy="51662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TLB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的杀手就是对主频的影响，我们接上后主频从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75MHZ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优化到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91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再掉到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50MHZ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，最后再优化上了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88MHZ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，复旦更是从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110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直接掉到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95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，和我们差距从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35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大大缩短到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7MHZ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IPC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一致。这也表示我们在初赛之后相对于其他队又迈了一大步。最后很可惜没有超过复旦，即使我们主频只差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7MHZ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，外设做了非常多的交互性以及系统级联动的事情。</a:t>
            </a: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ea"/>
                <a:ea typeface="+mj-ea"/>
              </a:rPr>
              <a:t>AXI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是系统上的一大杀手，它如同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Cache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一样使得整个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UltraMIPS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埋在了阴霾之中，时序的极端错误使得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bug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藏于深处，不停的折磨我们。在这里建议大家一定要重视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AXI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，好好的实现对应的协议，不要投机取巧。</a:t>
            </a:r>
            <a:endParaRPr 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3222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AXI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509" y="6403533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UltraMIPS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3169" y="4342448"/>
            <a:ext cx="5150485" cy="1673860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678622"/>
            <a:ext cx="4822825" cy="1745615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838200" y="1140554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组成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三个写通道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两个读通道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握手机制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实现方式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有限状态机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chemeClr val="bg1"/>
              </a:solidFill>
            </a:endParaRPr>
          </a:p>
          <a:p>
            <a:pPr lvl="2" indent="0">
              <a:buFont typeface="Arial" panose="020B0604020202020204" pitchFamily="34" charset="0"/>
              <a:buNone/>
            </a:pPr>
            <a:endParaRPr lang="zh-CN" altLang="en-US" sz="2800" dirty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5" name="图片 64" descr="20210314_0055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45" y="4019343"/>
            <a:ext cx="2910206" cy="218305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3222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SoC</a:t>
            </a:r>
            <a:r>
              <a:rPr lang="zh-CN" altLang="en-US" b="1" dirty="0">
                <a:solidFill>
                  <a:schemeClr val="bg1"/>
                </a:solidFill>
              </a:rPr>
              <a:t>结构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509" y="6403533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UltraMIPS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5320" y="2173605"/>
            <a:ext cx="10476230" cy="420370"/>
          </a:xfrm>
          <a:prstGeom prst="rect">
            <a:avLst/>
          </a:prstGeom>
          <a:solidFill>
            <a:srgbClr val="00B0F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AXI Crossbar 1X6</a:t>
            </a:r>
            <a:endParaRPr 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5481955" y="1026160"/>
            <a:ext cx="822960" cy="762000"/>
          </a:xfrm>
          <a:prstGeom prst="rect">
            <a:avLst/>
          </a:prstGeom>
          <a:solidFill>
            <a:srgbClr val="00B0F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CPU</a:t>
            </a:r>
            <a:endParaRPr lang="en-US" sz="1400" dirty="0"/>
          </a:p>
        </p:txBody>
      </p:sp>
      <p:cxnSp>
        <p:nvCxnSpPr>
          <p:cNvPr id="7" name="直接箭头连接符 6"/>
          <p:cNvCxnSpPr>
            <a:stCxn id="4" idx="2"/>
            <a:endCxn id="3" idx="0"/>
          </p:cNvCxnSpPr>
          <p:nvPr/>
        </p:nvCxnSpPr>
        <p:spPr>
          <a:xfrm>
            <a:off x="5893435" y="1788160"/>
            <a:ext cx="0" cy="385445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66750" y="3046095"/>
            <a:ext cx="1078865" cy="644525"/>
          </a:xfrm>
          <a:prstGeom prst="rect">
            <a:avLst/>
          </a:prstGeom>
          <a:solidFill>
            <a:srgbClr val="5B9BD5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SPI flash</a:t>
            </a:r>
            <a:endParaRPr lang="en-US" sz="1400" dirty="0"/>
          </a:p>
          <a:p>
            <a:pPr algn="ctr"/>
            <a:r>
              <a:rPr lang="en-US" sz="1400" dirty="0"/>
              <a:t>Controller</a:t>
            </a:r>
            <a:endParaRPr 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2154555" y="3046095"/>
            <a:ext cx="1078865" cy="644525"/>
          </a:xfrm>
          <a:prstGeom prst="rect">
            <a:avLst/>
          </a:prstGeom>
          <a:solidFill>
            <a:srgbClr val="5B9BD5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Gonfreg</a:t>
            </a:r>
            <a:endParaRPr 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3691890" y="3046095"/>
            <a:ext cx="1078865" cy="644525"/>
          </a:xfrm>
          <a:prstGeom prst="rect">
            <a:avLst/>
          </a:prstGeom>
          <a:solidFill>
            <a:srgbClr val="5B9BD5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MAC</a:t>
            </a:r>
            <a:endParaRPr lang="en-US" sz="1400" dirty="0"/>
          </a:p>
          <a:p>
            <a:pPr algn="ctr"/>
            <a:r>
              <a:rPr lang="en-US" sz="1400" dirty="0"/>
              <a:t>Controller</a:t>
            </a:r>
            <a:endParaRPr 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5210175" y="3046095"/>
            <a:ext cx="1349375" cy="644525"/>
          </a:xfrm>
          <a:prstGeom prst="rect">
            <a:avLst/>
          </a:prstGeom>
          <a:solidFill>
            <a:srgbClr val="5B9BD5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AXI</a:t>
            </a:r>
            <a:endParaRPr lang="en-US" sz="1400" dirty="0"/>
          </a:p>
          <a:p>
            <a:pPr algn="ctr"/>
            <a:r>
              <a:rPr lang="en-US" sz="1400" dirty="0"/>
              <a:t>Interconnect</a:t>
            </a:r>
            <a:endParaRPr 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7022465" y="3046095"/>
            <a:ext cx="1078865" cy="644525"/>
          </a:xfrm>
          <a:prstGeom prst="rect">
            <a:avLst/>
          </a:prstGeom>
          <a:solidFill>
            <a:srgbClr val="5B9BD5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Nand DMA</a:t>
            </a:r>
            <a:endParaRPr 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8582025" y="3046095"/>
            <a:ext cx="1078865" cy="644525"/>
          </a:xfrm>
          <a:prstGeom prst="rect">
            <a:avLst/>
          </a:prstGeom>
          <a:solidFill>
            <a:srgbClr val="5B9BD5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AXI2APB</a:t>
            </a:r>
            <a:endParaRPr lang="en-US" sz="1400" dirty="0"/>
          </a:p>
          <a:p>
            <a:pPr algn="ctr"/>
            <a:r>
              <a:rPr lang="en-US" sz="1400" dirty="0"/>
              <a:t>bridge</a:t>
            </a:r>
            <a:endParaRPr 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10099675" y="3059430"/>
            <a:ext cx="1078865" cy="644525"/>
          </a:xfrm>
          <a:prstGeom prst="rect">
            <a:avLst/>
          </a:prstGeom>
          <a:solidFill>
            <a:srgbClr val="00B0F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</a:t>
            </a:r>
            <a:endParaRPr lang="en-US" sz="1400" dirty="0"/>
          </a:p>
          <a:p>
            <a:pPr algn="ctr"/>
            <a:r>
              <a:rPr lang="en-US" sz="1400" dirty="0"/>
              <a:t>MUX</a:t>
            </a:r>
            <a:endParaRPr lang="en-US" sz="1400" dirty="0"/>
          </a:p>
        </p:txBody>
      </p:sp>
      <p:cxnSp>
        <p:nvCxnSpPr>
          <p:cNvPr id="46" name="直接箭头连接符 45"/>
          <p:cNvCxnSpPr>
            <a:stCxn id="21" idx="3"/>
            <a:endCxn id="22" idx="1"/>
          </p:cNvCxnSpPr>
          <p:nvPr/>
        </p:nvCxnSpPr>
        <p:spPr>
          <a:xfrm>
            <a:off x="4770755" y="3368675"/>
            <a:ext cx="43942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578827" y="5714053"/>
            <a:ext cx="1262243" cy="293950"/>
          </a:xfrm>
          <a:prstGeom prst="rect">
            <a:avLst/>
          </a:prstGeom>
          <a:solidFill>
            <a:srgbClr val="5B9BD5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SPI flash</a:t>
            </a:r>
            <a:endParaRPr 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2062822" y="5714053"/>
            <a:ext cx="1262243" cy="293950"/>
          </a:xfrm>
          <a:prstGeom prst="rect">
            <a:avLst/>
          </a:prstGeom>
          <a:solidFill>
            <a:srgbClr val="5B9BD5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GPIO</a:t>
            </a:r>
            <a:endParaRPr 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3600157" y="5714053"/>
            <a:ext cx="1262243" cy="293950"/>
          </a:xfrm>
          <a:prstGeom prst="rect">
            <a:avLst/>
          </a:prstGeom>
          <a:solidFill>
            <a:srgbClr val="5B9BD5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网口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5239727" y="5714053"/>
            <a:ext cx="1262243" cy="293950"/>
          </a:xfrm>
          <a:prstGeom prst="rect">
            <a:avLst/>
          </a:prstGeom>
          <a:solidFill>
            <a:srgbClr val="5B9BD5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DDR3</a:t>
            </a:r>
            <a:endParaRPr lang="en-US" altLang="zh-CN" sz="1400" dirty="0"/>
          </a:p>
        </p:txBody>
      </p:sp>
      <p:sp>
        <p:nvSpPr>
          <p:cNvPr id="53" name="矩形 52"/>
          <p:cNvSpPr/>
          <p:nvPr/>
        </p:nvSpPr>
        <p:spPr>
          <a:xfrm>
            <a:off x="6725285" y="4498975"/>
            <a:ext cx="1186815" cy="568325"/>
          </a:xfrm>
          <a:prstGeom prst="rect">
            <a:avLst/>
          </a:prstGeom>
          <a:solidFill>
            <a:srgbClr val="5B9BD5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Nand Flash Controller</a:t>
            </a:r>
            <a:endParaRPr lang="en-US" altLang="zh-CN" sz="1400" dirty="0"/>
          </a:p>
        </p:txBody>
      </p:sp>
      <p:sp>
        <p:nvSpPr>
          <p:cNvPr id="54" name="矩形 53"/>
          <p:cNvSpPr/>
          <p:nvPr/>
        </p:nvSpPr>
        <p:spPr>
          <a:xfrm>
            <a:off x="7961630" y="4499610"/>
            <a:ext cx="1186815" cy="567690"/>
          </a:xfrm>
          <a:prstGeom prst="rect">
            <a:avLst/>
          </a:prstGeom>
          <a:solidFill>
            <a:srgbClr val="5B9BD5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Uart</a:t>
            </a:r>
            <a:endParaRPr lang="en-US" altLang="zh-CN" sz="1400" dirty="0"/>
          </a:p>
          <a:p>
            <a:pPr algn="ctr"/>
            <a:r>
              <a:rPr lang="en-US" altLang="zh-CN" sz="1400" dirty="0"/>
              <a:t> Controller</a:t>
            </a:r>
            <a:endParaRPr lang="en-US" altLang="zh-CN" sz="1400" dirty="0"/>
          </a:p>
        </p:txBody>
      </p:sp>
      <p:sp>
        <p:nvSpPr>
          <p:cNvPr id="55" name="矩形 54"/>
          <p:cNvSpPr/>
          <p:nvPr/>
        </p:nvSpPr>
        <p:spPr>
          <a:xfrm>
            <a:off x="9286240" y="4499610"/>
            <a:ext cx="1280160" cy="568325"/>
          </a:xfrm>
          <a:prstGeom prst="rect">
            <a:avLst/>
          </a:prstGeom>
          <a:solidFill>
            <a:srgbClr val="00B0F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Touch Screen </a:t>
            </a:r>
            <a:endParaRPr lang="en-US" altLang="zh-CN" sz="1400" dirty="0"/>
          </a:p>
          <a:p>
            <a:pPr algn="ctr"/>
            <a:r>
              <a:rPr lang="en-US" altLang="zh-CN" sz="1400" dirty="0"/>
              <a:t>Controller</a:t>
            </a:r>
            <a:endParaRPr lang="en-US" altLang="zh-CN" sz="1400" dirty="0"/>
          </a:p>
        </p:txBody>
      </p:sp>
      <p:sp>
        <p:nvSpPr>
          <p:cNvPr id="56" name="矩形 55"/>
          <p:cNvSpPr/>
          <p:nvPr/>
        </p:nvSpPr>
        <p:spPr>
          <a:xfrm>
            <a:off x="10614025" y="4498975"/>
            <a:ext cx="1186815" cy="568960"/>
          </a:xfrm>
          <a:prstGeom prst="rect">
            <a:avLst/>
          </a:prstGeom>
          <a:solidFill>
            <a:srgbClr val="00B0F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VGA</a:t>
            </a:r>
            <a:endParaRPr lang="en-US" altLang="zh-CN" sz="1400" dirty="0"/>
          </a:p>
          <a:p>
            <a:pPr algn="ctr"/>
            <a:r>
              <a:rPr lang="en-US" altLang="zh-CN" sz="1400" dirty="0"/>
              <a:t> Controller</a:t>
            </a:r>
            <a:endParaRPr lang="en-US" altLang="zh-CN" sz="1400" dirty="0"/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1206500" y="2579370"/>
            <a:ext cx="6985" cy="48006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2690495" y="2593975"/>
            <a:ext cx="6985" cy="48006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4228465" y="2593975"/>
            <a:ext cx="6985" cy="48006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5881370" y="2593975"/>
            <a:ext cx="6985" cy="48006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9117965" y="2593975"/>
            <a:ext cx="6985" cy="48006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10635615" y="2579370"/>
            <a:ext cx="6985" cy="48006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8192770" y="5727700"/>
            <a:ext cx="725170" cy="293370"/>
          </a:xfrm>
          <a:prstGeom prst="rect">
            <a:avLst/>
          </a:prstGeom>
          <a:solidFill>
            <a:srgbClr val="5B9BD5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flash</a:t>
            </a:r>
            <a:endParaRPr lang="en-US" altLang="zh-CN" sz="1400" dirty="0"/>
          </a:p>
        </p:txBody>
      </p:sp>
      <p:sp>
        <p:nvSpPr>
          <p:cNvPr id="69" name="矩形 68"/>
          <p:cNvSpPr/>
          <p:nvPr/>
        </p:nvSpPr>
        <p:spPr>
          <a:xfrm>
            <a:off x="6955790" y="5727700"/>
            <a:ext cx="725170" cy="293370"/>
          </a:xfrm>
          <a:prstGeom prst="rect">
            <a:avLst/>
          </a:prstGeom>
          <a:solidFill>
            <a:srgbClr val="5B9BD5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串口</a:t>
            </a:r>
            <a:endParaRPr lang="zh-CN" altLang="en-US" sz="1400" dirty="0"/>
          </a:p>
        </p:txBody>
      </p:sp>
      <p:sp>
        <p:nvSpPr>
          <p:cNvPr id="70" name="矩形 69"/>
          <p:cNvSpPr/>
          <p:nvPr/>
        </p:nvSpPr>
        <p:spPr>
          <a:xfrm>
            <a:off x="9563735" y="5714365"/>
            <a:ext cx="725170" cy="645795"/>
          </a:xfrm>
          <a:prstGeom prst="rect">
            <a:avLst/>
          </a:prstGeom>
          <a:solidFill>
            <a:srgbClr val="5B9BD5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touch</a:t>
            </a:r>
            <a:endParaRPr lang="en-US" altLang="zh-CN" sz="1400" dirty="0"/>
          </a:p>
          <a:p>
            <a:pPr algn="ctr"/>
            <a:r>
              <a:rPr lang="en-US" altLang="zh-CN" sz="1400" dirty="0"/>
              <a:t>screen</a:t>
            </a:r>
            <a:endParaRPr lang="en-US" altLang="zh-CN" sz="1400" dirty="0"/>
          </a:p>
        </p:txBody>
      </p:sp>
      <p:sp>
        <p:nvSpPr>
          <p:cNvPr id="71" name="矩形 70"/>
          <p:cNvSpPr/>
          <p:nvPr/>
        </p:nvSpPr>
        <p:spPr>
          <a:xfrm>
            <a:off x="10812145" y="5714365"/>
            <a:ext cx="790575" cy="645795"/>
          </a:xfrm>
          <a:prstGeom prst="rect">
            <a:avLst/>
          </a:prstGeom>
          <a:solidFill>
            <a:srgbClr val="5B9BD5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display</a:t>
            </a:r>
            <a:endParaRPr lang="en-US" altLang="zh-CN" sz="1400" dirty="0"/>
          </a:p>
        </p:txBody>
      </p:sp>
      <p:cxnSp>
        <p:nvCxnSpPr>
          <p:cNvPr id="72" name="直接箭头连接符 71"/>
          <p:cNvCxnSpPr>
            <a:stCxn id="9" idx="2"/>
            <a:endCxn id="48" idx="0"/>
          </p:cNvCxnSpPr>
          <p:nvPr/>
        </p:nvCxnSpPr>
        <p:spPr>
          <a:xfrm>
            <a:off x="1206500" y="3690620"/>
            <a:ext cx="3810" cy="2023745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2686685" y="3690620"/>
            <a:ext cx="3810" cy="2023745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4224655" y="3703955"/>
            <a:ext cx="3810" cy="2023745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881370" y="3691255"/>
            <a:ext cx="3810" cy="2023745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55" idx="2"/>
            <a:endCxn id="70" idx="0"/>
          </p:cNvCxnSpPr>
          <p:nvPr/>
        </p:nvCxnSpPr>
        <p:spPr>
          <a:xfrm>
            <a:off x="9926320" y="5067935"/>
            <a:ext cx="0" cy="64643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4" idx="2"/>
            <a:endCxn id="66" idx="0"/>
          </p:cNvCxnSpPr>
          <p:nvPr/>
        </p:nvCxnSpPr>
        <p:spPr>
          <a:xfrm>
            <a:off x="8555355" y="5067300"/>
            <a:ext cx="0" cy="66040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69" idx="0"/>
          </p:cNvCxnSpPr>
          <p:nvPr/>
        </p:nvCxnSpPr>
        <p:spPr>
          <a:xfrm>
            <a:off x="7318375" y="5067300"/>
            <a:ext cx="0" cy="66040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25" idx="2"/>
            <a:endCxn id="53" idx="0"/>
          </p:cNvCxnSpPr>
          <p:nvPr/>
        </p:nvCxnSpPr>
        <p:spPr>
          <a:xfrm rot="5400000">
            <a:off x="7816215" y="3193415"/>
            <a:ext cx="808355" cy="1802765"/>
          </a:xfrm>
          <a:prstGeom prst="bentConnector3">
            <a:avLst>
              <a:gd name="adj1" fmla="val 50039"/>
            </a:avLst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54" idx="0"/>
            <a:endCxn id="25" idx="2"/>
          </p:cNvCxnSpPr>
          <p:nvPr/>
        </p:nvCxnSpPr>
        <p:spPr>
          <a:xfrm rot="16200000">
            <a:off x="8434070" y="3811905"/>
            <a:ext cx="808990" cy="566420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26" idx="2"/>
            <a:endCxn id="55" idx="0"/>
          </p:cNvCxnSpPr>
          <p:nvPr/>
        </p:nvCxnSpPr>
        <p:spPr>
          <a:xfrm rot="5400000">
            <a:off x="9885045" y="3745230"/>
            <a:ext cx="795655" cy="713105"/>
          </a:xfrm>
          <a:prstGeom prst="bentConnector3">
            <a:avLst>
              <a:gd name="adj1" fmla="val 50040"/>
            </a:avLst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56" idx="0"/>
            <a:endCxn id="26" idx="2"/>
          </p:cNvCxnSpPr>
          <p:nvPr/>
        </p:nvCxnSpPr>
        <p:spPr>
          <a:xfrm rot="16200000" flipV="1">
            <a:off x="10526078" y="3817303"/>
            <a:ext cx="795020" cy="568325"/>
          </a:xfrm>
          <a:prstGeom prst="bentConnector3">
            <a:avLst>
              <a:gd name="adj1" fmla="val 50040"/>
            </a:avLst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56" idx="2"/>
            <a:endCxn id="71" idx="0"/>
          </p:cNvCxnSpPr>
          <p:nvPr/>
        </p:nvCxnSpPr>
        <p:spPr>
          <a:xfrm>
            <a:off x="11207750" y="5067935"/>
            <a:ext cx="0" cy="64643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655320" y="1389380"/>
            <a:ext cx="46367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基于龙芯提供的</a:t>
            </a:r>
            <a:r>
              <a:rPr lang="en-US" altLang="zh-CN" sz="2000" b="1" dirty="0">
                <a:solidFill>
                  <a:schemeClr val="bg1"/>
                </a:solidFill>
              </a:rPr>
              <a:t>SoC_up</a:t>
            </a:r>
            <a:r>
              <a:rPr lang="zh-CN" altLang="en-US" sz="2000" b="1" dirty="0">
                <a:solidFill>
                  <a:schemeClr val="bg1"/>
                </a:solidFill>
              </a:rPr>
              <a:t>进行修改</a:t>
            </a:r>
            <a:r>
              <a:rPr lang="en-US" altLang="zh-CN" sz="2000" b="1" dirty="0">
                <a:solidFill>
                  <a:schemeClr val="bg1"/>
                </a:solidFill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</a:rPr>
              <a:t>拓展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0" name="直接箭头连接符 99"/>
          <p:cNvCxnSpPr>
            <a:stCxn id="23" idx="1"/>
            <a:endCxn id="22" idx="3"/>
          </p:cNvCxnSpPr>
          <p:nvPr/>
        </p:nvCxnSpPr>
        <p:spPr>
          <a:xfrm flipH="1">
            <a:off x="6559550" y="3368675"/>
            <a:ext cx="462915" cy="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H="1">
            <a:off x="7109460" y="3703955"/>
            <a:ext cx="2540" cy="82296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255761" y="2799680"/>
            <a:ext cx="2691129" cy="3753520"/>
          </a:xfrm>
          <a:prstGeom prst="rect">
            <a:avLst/>
          </a:prstGeom>
          <a:noFill/>
          <a:ln w="762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3222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LCD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509" y="6403533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UltraMIPS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38200" y="1140554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软件控制的关键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AXI Crossbar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分配地址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自定义控制指令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例如 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32bit 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可以划分为 操作码 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+ 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数据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也可以利用多条指令实现连续写入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bg1"/>
              </a:solidFill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官方文档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8450" y="1446287"/>
            <a:ext cx="5260289" cy="387508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3576" y="1597558"/>
            <a:ext cx="10444843" cy="84840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基于双发射处理器的 </a:t>
            </a:r>
            <a:r>
              <a:rPr lang="en-US" altLang="zh-CN" sz="32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UltraMIPS</a:t>
            </a:r>
            <a:r>
              <a: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系统设计介绍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标题 1"/>
          <p:cNvSpPr txBox="1"/>
          <p:nvPr/>
        </p:nvSpPr>
        <p:spPr>
          <a:xfrm>
            <a:off x="678184" y="267011"/>
            <a:ext cx="10444843" cy="6630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NSCSCC </a:t>
            </a:r>
            <a:r>
              <a:rPr 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2020</a:t>
            </a:r>
            <a:endParaRPr lang="en-US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95460" y="4569501"/>
            <a:ext cx="27071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李程浩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Cache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开发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407" y="6406323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HITSZ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78351" y="4544123"/>
            <a:ext cx="27071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宫浩辰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AXI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接口及外设开发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19613" y="4569501"/>
            <a:ext cx="2707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刘定邦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双发射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CPU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开发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202504" y="4544123"/>
            <a:ext cx="27071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任翔宇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系统相关开发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753" y="162536"/>
            <a:ext cx="1537831" cy="92269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313" y="7750703"/>
            <a:ext cx="9485714" cy="485714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776588" y="2833123"/>
            <a:ext cx="1164203" cy="163935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067" y="2795591"/>
            <a:ext cx="1302806" cy="16823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149" y="2765325"/>
            <a:ext cx="1250953" cy="17071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9726" y="2756575"/>
            <a:ext cx="1212720" cy="17159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758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外设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3509" y="6403533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UltraMIPS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69640" y="209196"/>
            <a:ext cx="1433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CPU</a:t>
            </a:r>
            <a:r>
              <a:rPr lang="zh-CN" altLang="en-US" sz="16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主体架构</a:t>
            </a:r>
            <a:endParaRPr 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内容占位符 2"/>
          <p:cNvSpPr txBox="1"/>
          <p:nvPr/>
        </p:nvSpPr>
        <p:spPr>
          <a:xfrm>
            <a:off x="1152523" y="1316792"/>
            <a:ext cx="10118227" cy="53320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站在我们的角度，我们最引以为傲的就是迈出了“外设”这一步，这一步实际上显得格外艰辛，实际上据我们观察，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NSCSCC2020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只有两个队做了外设，其中一个是北邮（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LCD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能够显示图片，以及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GPIO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的摩斯电码显示），另一个则是将整个触摸和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VGA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外部显示集合至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CPU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并用系统控制的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UltraMIPS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。现在回首，我们也很庆幸我们能够在当时将优化的脚步放下来，转向系统方向的设计，让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UltraMIPS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不再是一个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cpu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，而是一个麻雀版的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MIPS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系统。</a:t>
            </a:r>
            <a:endParaRPr lang="en-US" altLang="zh-CN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外设的开发的第一个难点就是完全陌生的领域，第一个问题就是“怎么样让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CPU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操作它”，在这上面我们寻找了大量的资料，也做了非常多的测试，同时也进行了软硬件的优化和加速，实际上，我们可以将其看做半成品的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GPU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，因为其拥有专门的图形处理指令以及图形处理器，只不过非常的微小。这一步迈出去了，其他所有的外设只是时间的问题，而</a:t>
            </a:r>
            <a:r>
              <a:rPr lang="en-US" altLang="zh-CN" sz="2400" dirty="0" err="1">
                <a:solidFill>
                  <a:schemeClr val="bg1"/>
                </a:solidFill>
                <a:latin typeface="+mj-ea"/>
                <a:ea typeface="+mj-ea"/>
              </a:rPr>
              <a:t>UltraMIPS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通过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LCD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VGA</a:t>
            </a:r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为我们打开的一扇窗，让所有队员都欣喜万分，因为我们能触摸它，与它沟通，它不是冷冰冰的跑分，而是一个具有交互性的系统。</a:t>
            </a:r>
            <a:endParaRPr 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6720" y="349885"/>
            <a:ext cx="24936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FFC000"/>
                </a:solidFill>
              </a:rPr>
              <a:t>Dual</a:t>
            </a:r>
            <a:endParaRPr lang="en-US" altLang="zh-CN" b="1" dirty="0">
              <a:solidFill>
                <a:srgbClr val="FFC000"/>
              </a:solidFill>
            </a:endParaRPr>
          </a:p>
          <a:p>
            <a:pPr algn="ctr"/>
            <a:r>
              <a:rPr lang="zh-CN" altLang="en-US" sz="2400" dirty="0">
                <a:solidFill>
                  <a:srgbClr val="FFC000"/>
                </a:solidFill>
              </a:rPr>
              <a:t>双发射处理器</a:t>
            </a:r>
            <a:endParaRPr lang="en-US" sz="1050" dirty="0">
              <a:solidFill>
                <a:srgbClr val="FFC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17380" y="2306320"/>
            <a:ext cx="2023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全高清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rgbClr val="FF9F9F"/>
                </a:solidFill>
              </a:rPr>
              <a:t>多</a:t>
            </a:r>
            <a:r>
              <a:rPr lang="zh-CN" altLang="en-US" sz="2000" b="1">
                <a:solidFill>
                  <a:srgbClr val="4BFF9C"/>
                </a:solidFill>
              </a:rPr>
              <a:t>色</a:t>
            </a:r>
            <a:r>
              <a:rPr lang="zh-CN" altLang="en-US" sz="2000" b="1">
                <a:solidFill>
                  <a:srgbClr val="A9EAFF"/>
                </a:solidFill>
              </a:rPr>
              <a:t>彩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显示支持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169400" y="438150"/>
            <a:ext cx="2411095" cy="1247775"/>
            <a:chOff x="11301" y="1278"/>
            <a:chExt cx="3797" cy="1965"/>
          </a:xfrm>
        </p:grpSpPr>
        <p:pic>
          <p:nvPicPr>
            <p:cNvPr id="7" name="图片 6" descr="2024915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301" y="1278"/>
              <a:ext cx="1606" cy="196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2690" y="1600"/>
              <a:ext cx="2408" cy="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zh-CN" altLang="en-US" sz="2800" b="1" dirty="0">
                  <a:solidFill>
                    <a:schemeClr val="bg1"/>
                  </a:solidFill>
                  <a:latin typeface="+mn-ea"/>
                </a:rPr>
                <a:t>触摸屏</a:t>
              </a:r>
              <a:endParaRPr lang="zh-CN" altLang="en-US" sz="3200" b="1" dirty="0">
                <a:solidFill>
                  <a:schemeClr val="bg1"/>
                </a:solidFill>
                <a:latin typeface="+mn-ea"/>
              </a:endParaRPr>
            </a:p>
            <a:p>
              <a:r>
                <a:rPr lang="zh-CN" altLang="en-US" sz="2400" b="1" dirty="0">
                  <a:solidFill>
                    <a:schemeClr val="bg1"/>
                  </a:solidFill>
                  <a:latin typeface="+mn-ea"/>
                </a:rPr>
                <a:t>交互界面</a:t>
              </a:r>
              <a:endParaRPr lang="zh-CN" altLang="en-US" sz="2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8655" y="1928495"/>
            <a:ext cx="2302510" cy="1445260"/>
            <a:chOff x="1472" y="2963"/>
            <a:chExt cx="3626" cy="2276"/>
          </a:xfrm>
          <a:solidFill>
            <a:schemeClr val="accent4"/>
          </a:solidFill>
        </p:grpSpPr>
        <p:pic>
          <p:nvPicPr>
            <p:cNvPr id="10" name="图片 9" descr="35051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8" y="3730"/>
              <a:ext cx="1440" cy="1440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472" y="2963"/>
              <a:ext cx="2946" cy="2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FFC000"/>
                  </a:solidFill>
                </a:rPr>
                <a:t>99.6%</a:t>
              </a:r>
              <a:endParaRPr lang="en-US" altLang="zh-CN" sz="4000" b="1" dirty="0">
                <a:solidFill>
                  <a:srgbClr val="FFC000"/>
                </a:solidFill>
              </a:endParaRPr>
            </a:p>
            <a:p>
              <a:r>
                <a:rPr lang="zh-CN" altLang="en-US" sz="2400" b="1" dirty="0">
                  <a:solidFill>
                    <a:srgbClr val="FFC000"/>
                  </a:solidFill>
                </a:rPr>
                <a:t>命中率</a:t>
              </a:r>
              <a:endParaRPr lang="zh-CN" altLang="en-US" sz="2400" b="1" dirty="0">
                <a:solidFill>
                  <a:srgbClr val="FFC000"/>
                </a:solidFill>
              </a:endParaRPr>
            </a:p>
            <a:p>
              <a:r>
                <a:rPr lang="zh-CN" altLang="en-US" sz="2400" dirty="0">
                  <a:solidFill>
                    <a:srgbClr val="FFC000"/>
                  </a:solidFill>
                </a:rPr>
                <a:t>数据缓存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</p:grpSp>
      <p:pic>
        <p:nvPicPr>
          <p:cNvPr id="13" name="图片 12" descr="36377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4109720"/>
            <a:ext cx="1004570" cy="650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50315" y="3545840"/>
            <a:ext cx="1720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4"/>
                </a:solidFill>
              </a:rPr>
              <a:t> 90.6%      </a:t>
            </a:r>
            <a:endParaRPr lang="zh-CN" altLang="en-US" dirty="0">
              <a:solidFill>
                <a:schemeClr val="accent4"/>
              </a:solidFill>
            </a:endParaRPr>
          </a:p>
          <a:p>
            <a:r>
              <a:rPr lang="zh-CN" altLang="en-US" sz="2200" dirty="0">
                <a:solidFill>
                  <a:schemeClr val="accent4"/>
                </a:solidFill>
              </a:rPr>
              <a:t>       </a:t>
            </a:r>
            <a:r>
              <a:rPr lang="zh-CN" altLang="en-US" sz="2200" b="1" dirty="0">
                <a:solidFill>
                  <a:schemeClr val="accent4"/>
                </a:solidFill>
              </a:rPr>
              <a:t>准确率</a:t>
            </a:r>
            <a:endParaRPr lang="zh-CN" altLang="en-US" sz="2200" dirty="0">
              <a:solidFill>
                <a:schemeClr val="accent4"/>
              </a:solidFill>
            </a:endParaRPr>
          </a:p>
          <a:p>
            <a:r>
              <a:rPr lang="zh-CN" altLang="en-US" sz="2200" dirty="0">
                <a:solidFill>
                  <a:schemeClr val="accent4"/>
                </a:solidFill>
              </a:rPr>
              <a:t>分支预测器</a:t>
            </a:r>
            <a:endParaRPr lang="zh-CN" altLang="en-US" sz="2200" dirty="0">
              <a:solidFill>
                <a:schemeClr val="accent4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238321" y="403826"/>
            <a:ext cx="3434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</a:rPr>
              <a:t>天</a:t>
            </a:r>
            <a:r>
              <a:rPr lang="en-US" altLang="zh-CN" sz="4800" b="1" dirty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</a:rPr>
              <a:t>倍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性 能 大 跨 步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095740" y="5368925"/>
            <a:ext cx="852805" cy="916940"/>
            <a:chOff x="12429" y="7879"/>
            <a:chExt cx="1526" cy="1698"/>
          </a:xfrm>
        </p:grpSpPr>
        <p:pic>
          <p:nvPicPr>
            <p:cNvPr id="27" name="图片 26" descr="2024884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29" y="7879"/>
              <a:ext cx="1526" cy="1698"/>
            </a:xfrm>
            <a:prstGeom prst="rect">
              <a:avLst/>
            </a:prstGeom>
          </p:spPr>
        </p:pic>
        <p:sp>
          <p:nvSpPr>
            <p:cNvPr id="28" name="椭圆 27"/>
            <p:cNvSpPr/>
            <p:nvPr/>
          </p:nvSpPr>
          <p:spPr>
            <a:xfrm>
              <a:off x="12818" y="8508"/>
              <a:ext cx="560" cy="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3475" y="9147"/>
              <a:ext cx="397" cy="3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3475" y="8102"/>
              <a:ext cx="448" cy="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9959975" y="5466080"/>
            <a:ext cx="1621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bg1"/>
                </a:solidFill>
              </a:rPr>
              <a:t>系统级</a:t>
            </a:r>
            <a:endParaRPr lang="zh-CN" altLang="en-US" sz="2200" b="1" dirty="0">
              <a:solidFill>
                <a:schemeClr val="bg1"/>
              </a:solidFill>
            </a:endParaRPr>
          </a:p>
          <a:p>
            <a:r>
              <a:rPr lang="zh-CN" altLang="en-US" sz="2600" dirty="0">
                <a:solidFill>
                  <a:schemeClr val="bg1"/>
                </a:solidFill>
              </a:rPr>
              <a:t>外设联动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pic>
        <p:nvPicPr>
          <p:cNvPr id="33" name="图片 32" descr="36351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2910" y="2129155"/>
            <a:ext cx="2042795" cy="1487170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-273663" y="5039995"/>
            <a:ext cx="3369924" cy="1106805"/>
            <a:chOff x="938" y="3662"/>
            <a:chExt cx="5307" cy="1743"/>
          </a:xfrm>
        </p:grpSpPr>
        <p:sp>
          <p:nvSpPr>
            <p:cNvPr id="35" name="文本框 34"/>
            <p:cNvSpPr txBox="1"/>
            <p:nvPr/>
          </p:nvSpPr>
          <p:spPr>
            <a:xfrm>
              <a:off x="938" y="3662"/>
              <a:ext cx="5307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FFC000"/>
                  </a:solidFill>
                </a:rPr>
                <a:t>6</a:t>
              </a:r>
              <a:r>
                <a:rPr lang="zh-CN" altLang="en-US" sz="6600" b="1" dirty="0">
                  <a:solidFill>
                    <a:srgbClr val="FFC000"/>
                  </a:solidFill>
                </a:rPr>
                <a:t>级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586" y="3807"/>
              <a:ext cx="580" cy="14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C000"/>
                  </a:solidFill>
                  <a:sym typeface="+mn-ea"/>
                </a:rPr>
                <a:t>流水线</a:t>
              </a:r>
              <a:endParaRPr lang="zh-CN" altLang="en-US" b="1" dirty="0">
                <a:solidFill>
                  <a:srgbClr val="FFC000"/>
                </a:solidFill>
                <a:sym typeface="+mn-ea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918232" y="6056630"/>
            <a:ext cx="322580" cy="356235"/>
          </a:xfrm>
          <a:prstGeom prst="rect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C000"/>
                </a:solidFill>
              </a:rPr>
              <a:t>水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40812" y="6056630"/>
            <a:ext cx="322580" cy="356235"/>
          </a:xfrm>
          <a:prstGeom prst="rect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C000"/>
                </a:solidFill>
              </a:rPr>
              <a:t>线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563392" y="6056630"/>
            <a:ext cx="322580" cy="356235"/>
          </a:xfrm>
          <a:prstGeom prst="rect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C000"/>
                </a:solidFill>
              </a:rPr>
              <a:t>流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85972" y="6056630"/>
            <a:ext cx="322580" cy="356235"/>
          </a:xfrm>
          <a:prstGeom prst="rect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C000"/>
                </a:solidFill>
              </a:rPr>
              <a:t>水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208552" y="6056630"/>
            <a:ext cx="322580" cy="356235"/>
          </a:xfrm>
          <a:prstGeom prst="rect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C000"/>
                </a:solidFill>
              </a:rPr>
              <a:t>线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5652" y="6056630"/>
            <a:ext cx="322580" cy="356235"/>
          </a:xfrm>
          <a:prstGeom prst="rect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C000"/>
                </a:solidFill>
              </a:rPr>
              <a:t>流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8052" y="5238750"/>
            <a:ext cx="21711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C000"/>
                </a:solidFill>
                <a:latin typeface="Sabo" panose="00000505000000000000" charset="0"/>
                <a:cs typeface="Sabo" panose="00000505000000000000" charset="0"/>
              </a:rPr>
              <a:t>Pmon</a:t>
            </a:r>
            <a:endParaRPr lang="en-US" altLang="zh-CN" sz="4800" b="1" dirty="0">
              <a:solidFill>
                <a:srgbClr val="FFC000"/>
              </a:solidFill>
              <a:latin typeface="Sabo" panose="00000505000000000000" charset="0"/>
              <a:cs typeface="Sabo" panose="00000505000000000000" charset="0"/>
            </a:endParaRPr>
          </a:p>
          <a:p>
            <a:pPr algn="ctr"/>
            <a:r>
              <a:rPr lang="zh-CN" altLang="en-US" sz="2000" b="1" dirty="0">
                <a:solidFill>
                  <a:srgbClr val="FFC000"/>
                </a:solidFill>
                <a:latin typeface="+mj-ea"/>
                <a:ea typeface="+mj-ea"/>
                <a:cs typeface="Sabo" panose="00000505000000000000" charset="0"/>
              </a:rPr>
              <a:t>系统支持</a:t>
            </a:r>
            <a:endParaRPr lang="en-US" altLang="zh-CN" sz="2000" b="1" dirty="0">
              <a:solidFill>
                <a:srgbClr val="FFC000"/>
              </a:solidFill>
              <a:latin typeface="+mj-ea"/>
              <a:ea typeface="+mj-ea"/>
              <a:cs typeface="Sabo" panose="0000050500000000000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71852" y="3934877"/>
            <a:ext cx="3434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Kristen ITC" panose="03050502040202030202" pitchFamily="66" charset="0"/>
                <a:ea typeface="Malgun Gothic" panose="020B0503020000020004" pitchFamily="34" charset="-127"/>
              </a:rPr>
              <a:t>Dynamic</a:t>
            </a:r>
            <a:endParaRPr lang="en-US" altLang="zh-CN" sz="4000" b="1" dirty="0">
              <a:solidFill>
                <a:schemeClr val="bg1"/>
              </a:solidFill>
              <a:latin typeface="Kristen ITC" panose="03050502040202030202" pitchFamily="66" charset="0"/>
              <a:ea typeface="Malgun Gothic" panose="020B0503020000020004" pitchFamily="34" charset="-127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动 态 取 指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13092" y="6035675"/>
            <a:ext cx="217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C000"/>
                </a:solidFill>
                <a:latin typeface="+mj-ea"/>
                <a:ea typeface="+mj-ea"/>
                <a:cs typeface="Sabo" panose="00000505000000000000" charset="0"/>
              </a:rPr>
              <a:t>华莱士树乘法器</a:t>
            </a:r>
            <a:endParaRPr lang="en-US" altLang="zh-CN" sz="2000" b="1" dirty="0">
              <a:solidFill>
                <a:srgbClr val="FFC000"/>
              </a:solidFill>
              <a:latin typeface="+mj-ea"/>
              <a:ea typeface="+mj-ea"/>
              <a:cs typeface="Sabo" panose="00000505000000000000" charset="0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339" y="5135469"/>
            <a:ext cx="962583" cy="96258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446905" y="1935480"/>
            <a:ext cx="3122295" cy="2932430"/>
          </a:xfrm>
          <a:prstGeom prst="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46905" y="1934845"/>
            <a:ext cx="1985645" cy="2069465"/>
          </a:xfrm>
          <a:prstGeom prst="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581525" y="2122666"/>
            <a:ext cx="165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</a:rPr>
              <a:t>UltraMIPS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46905" y="4004310"/>
            <a:ext cx="1985645" cy="863600"/>
          </a:xfrm>
          <a:prstGeom prst="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581525" y="4267319"/>
            <a:ext cx="189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显示交互模块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88150" y="2306320"/>
            <a:ext cx="781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全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流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水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高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速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缓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存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9620" y="2986196"/>
            <a:ext cx="1651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双发射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zh-CN" altLang="en-US" sz="2400" b="1" dirty="0">
                <a:solidFill>
                  <a:schemeClr val="bg1"/>
                </a:solidFill>
              </a:rPr>
              <a:t>处理器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46905" y="2836545"/>
            <a:ext cx="1985645" cy="1178560"/>
          </a:xfrm>
          <a:prstGeom prst="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14" grpId="0"/>
      <p:bldP spid="14" grpId="1"/>
      <p:bldP spid="26" grpId="0"/>
      <p:bldP spid="26" grpId="1"/>
      <p:bldP spid="32" grpId="0"/>
      <p:bldP spid="32" grpId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" grpId="0"/>
      <p:bldP spid="3" grpId="1"/>
      <p:bldP spid="15" grpId="0"/>
      <p:bldP spid="15" grpId="1"/>
      <p:bldP spid="23" grpId="0"/>
      <p:bldP spid="23" grpId="1"/>
      <p:bldP spid="16" grpId="0" animBg="1"/>
      <p:bldP spid="17" grpId="0" animBg="1"/>
      <p:bldP spid="19" grpId="0" animBg="1"/>
      <p:bldP spid="20" grpId="0"/>
      <p:bldP spid="21" grpId="0"/>
      <p:bldP spid="5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0407" y="6406323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HITSZ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753" y="162536"/>
            <a:ext cx="1537831" cy="92269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769" y="9760970"/>
            <a:ext cx="9485714" cy="4857143"/>
          </a:xfrm>
          <a:prstGeom prst="rect">
            <a:avLst/>
          </a:prstGeom>
        </p:spPr>
      </p:pic>
      <p:sp>
        <p:nvSpPr>
          <p:cNvPr id="17" name="标题 1"/>
          <p:cNvSpPr txBox="1"/>
          <p:nvPr/>
        </p:nvSpPr>
        <p:spPr>
          <a:xfrm>
            <a:off x="873576" y="3084024"/>
            <a:ext cx="10444843" cy="8484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DEMO</a:t>
            </a:r>
            <a:endParaRPr lang="en-US" sz="4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424907" y="327026"/>
            <a:ext cx="8950362" cy="593717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基于双发射处理器的 </a:t>
            </a:r>
            <a:r>
              <a:rPr lang="en-US" altLang="zh-CN" sz="28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UltraMIPS</a:t>
            </a:r>
            <a:r>
              <a:rPr lang="en-US" altLang="zh-CN" sz="2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系统设计介绍</a:t>
            </a:r>
            <a:endParaRPr lang="en-US" sz="28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3576" y="1597558"/>
            <a:ext cx="10444843" cy="84840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基于双发射处理器的 </a:t>
            </a:r>
            <a:r>
              <a:rPr lang="en-US" altLang="zh-CN" sz="3200" b="1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UltraMIPS</a:t>
            </a:r>
            <a:r>
              <a: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系统设计介绍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-2" y="1231353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标题 1"/>
          <p:cNvSpPr txBox="1"/>
          <p:nvPr/>
        </p:nvSpPr>
        <p:spPr>
          <a:xfrm>
            <a:off x="678184" y="267011"/>
            <a:ext cx="10444843" cy="6630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NSCSCC </a:t>
            </a:r>
            <a:r>
              <a:rPr lang="en-US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2020</a:t>
            </a:r>
            <a:endParaRPr lang="en-US" sz="3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0075"/>
          <a:stretch>
            <a:fillRect/>
          </a:stretch>
        </p:blipFill>
        <p:spPr>
          <a:xfrm>
            <a:off x="272720" y="125801"/>
            <a:ext cx="1152187" cy="10320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95460" y="4569501"/>
            <a:ext cx="27071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李程浩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Cache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开发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407" y="6406323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HITSZ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78351" y="4544123"/>
            <a:ext cx="27071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宫浩辰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AXI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接口及外设开发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19613" y="4569501"/>
            <a:ext cx="2707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刘定邦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双发射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CPU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开发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202504" y="4544123"/>
            <a:ext cx="27071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任翔宇</a:t>
            </a:r>
            <a:endParaRPr lang="en-US" altLang="zh-CN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系统相关开发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753" y="162536"/>
            <a:ext cx="1537831" cy="92269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313" y="7750703"/>
            <a:ext cx="9485714" cy="485714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776588" y="2833123"/>
            <a:ext cx="1164203" cy="163935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067" y="2795591"/>
            <a:ext cx="1302806" cy="16823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149" y="2765325"/>
            <a:ext cx="1250953" cy="17071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9726" y="2756575"/>
            <a:ext cx="1212720" cy="1715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1662" y="1791493"/>
            <a:ext cx="7124734" cy="2512149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26229" y="123750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双发射处理器性能</a:t>
            </a:r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656726" y="5066507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62.9</a:t>
            </a:r>
            <a:r>
              <a:rPr lang="zh-CN" altLang="en-US" sz="2400" dirty="0">
                <a:solidFill>
                  <a:schemeClr val="bg1"/>
                </a:solidFill>
              </a:rPr>
              <a:t>分    </a:t>
            </a:r>
            <a:r>
              <a:rPr lang="en-US" altLang="zh-CN" sz="2400" dirty="0">
                <a:solidFill>
                  <a:schemeClr val="bg1"/>
                </a:solidFill>
              </a:rPr>
              <a:t>91MHZ    IPC</a:t>
            </a:r>
            <a:r>
              <a:rPr lang="zh-CN" altLang="en-US" sz="2400" dirty="0">
                <a:solidFill>
                  <a:schemeClr val="bg1"/>
                </a:solidFill>
              </a:rPr>
              <a:t>比值</a:t>
            </a:r>
            <a:r>
              <a:rPr lang="en-US" altLang="zh-CN" sz="2400" dirty="0">
                <a:solidFill>
                  <a:schemeClr val="bg1"/>
                </a:solidFill>
              </a:rPr>
              <a:t>34.6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6720" y="349885"/>
            <a:ext cx="24936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FFC000"/>
                </a:solidFill>
              </a:rPr>
              <a:t>Dual</a:t>
            </a:r>
            <a:endParaRPr lang="en-US" altLang="zh-CN" b="1" dirty="0">
              <a:solidFill>
                <a:srgbClr val="FFC000"/>
              </a:solidFill>
            </a:endParaRPr>
          </a:p>
          <a:p>
            <a:pPr algn="ctr"/>
            <a:r>
              <a:rPr lang="zh-CN" altLang="en-US" sz="2400" dirty="0">
                <a:solidFill>
                  <a:srgbClr val="FFC000"/>
                </a:solidFill>
              </a:rPr>
              <a:t>双发射处理器</a:t>
            </a:r>
            <a:endParaRPr lang="en-US" sz="1050" dirty="0">
              <a:solidFill>
                <a:srgbClr val="FFC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17380" y="2306320"/>
            <a:ext cx="2023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全高清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rgbClr val="FF9F9F"/>
                </a:solidFill>
              </a:rPr>
              <a:t>多</a:t>
            </a:r>
            <a:r>
              <a:rPr lang="zh-CN" altLang="en-US" sz="2000" b="1">
                <a:solidFill>
                  <a:srgbClr val="4BFF9C"/>
                </a:solidFill>
              </a:rPr>
              <a:t>色</a:t>
            </a:r>
            <a:r>
              <a:rPr lang="zh-CN" altLang="en-US" sz="2000" b="1">
                <a:solidFill>
                  <a:srgbClr val="A9EAFF"/>
                </a:solidFill>
              </a:rPr>
              <a:t>彩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显示支持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169400" y="438150"/>
            <a:ext cx="2411095" cy="1247775"/>
            <a:chOff x="11301" y="1278"/>
            <a:chExt cx="3797" cy="1965"/>
          </a:xfrm>
        </p:grpSpPr>
        <p:pic>
          <p:nvPicPr>
            <p:cNvPr id="7" name="图片 6" descr="20249150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1301" y="1278"/>
              <a:ext cx="1606" cy="196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2690" y="1600"/>
              <a:ext cx="2408" cy="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zh-CN" altLang="en-US" sz="2800" b="1" dirty="0">
                  <a:solidFill>
                    <a:schemeClr val="bg1"/>
                  </a:solidFill>
                  <a:latin typeface="+mn-ea"/>
                </a:rPr>
                <a:t>触摸屏</a:t>
              </a:r>
              <a:endParaRPr lang="zh-CN" altLang="en-US" sz="3200" b="1" dirty="0">
                <a:solidFill>
                  <a:schemeClr val="bg1"/>
                </a:solidFill>
                <a:latin typeface="+mn-ea"/>
              </a:endParaRPr>
            </a:p>
            <a:p>
              <a:r>
                <a:rPr lang="zh-CN" altLang="en-US" sz="2400" b="1" dirty="0">
                  <a:solidFill>
                    <a:schemeClr val="bg1"/>
                  </a:solidFill>
                  <a:latin typeface="+mn-ea"/>
                </a:rPr>
                <a:t>交互界面</a:t>
              </a:r>
              <a:endParaRPr lang="zh-CN" altLang="en-US" sz="2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8655" y="1928495"/>
            <a:ext cx="2302510" cy="1445260"/>
            <a:chOff x="1472" y="2963"/>
            <a:chExt cx="3626" cy="2276"/>
          </a:xfrm>
          <a:solidFill>
            <a:schemeClr val="accent4"/>
          </a:solidFill>
        </p:grpSpPr>
        <p:pic>
          <p:nvPicPr>
            <p:cNvPr id="10" name="图片 9" descr="3505131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58" y="3730"/>
              <a:ext cx="1440" cy="1440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472" y="2963"/>
              <a:ext cx="2946" cy="2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FFC000"/>
                  </a:solidFill>
                </a:rPr>
                <a:t>99.6%</a:t>
              </a:r>
              <a:endParaRPr lang="en-US" altLang="zh-CN" sz="4000" b="1" dirty="0">
                <a:solidFill>
                  <a:srgbClr val="FFC000"/>
                </a:solidFill>
              </a:endParaRPr>
            </a:p>
            <a:p>
              <a:r>
                <a:rPr lang="zh-CN" altLang="en-US" sz="2400" b="1" dirty="0">
                  <a:solidFill>
                    <a:srgbClr val="FFC000"/>
                  </a:solidFill>
                </a:rPr>
                <a:t>命中率</a:t>
              </a:r>
              <a:endParaRPr lang="zh-CN" altLang="en-US" sz="2400" b="1" dirty="0">
                <a:solidFill>
                  <a:srgbClr val="FFC000"/>
                </a:solidFill>
              </a:endParaRPr>
            </a:p>
            <a:p>
              <a:r>
                <a:rPr lang="zh-CN" altLang="en-US" sz="2400" dirty="0">
                  <a:solidFill>
                    <a:srgbClr val="FFC000"/>
                  </a:solidFill>
                </a:rPr>
                <a:t>数据缓存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</p:grpSp>
      <p:pic>
        <p:nvPicPr>
          <p:cNvPr id="13" name="图片 12" descr="363770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250" y="4109720"/>
            <a:ext cx="1004570" cy="650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50315" y="3545840"/>
            <a:ext cx="1720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4"/>
                </a:solidFill>
              </a:rPr>
              <a:t> 90.6%      </a:t>
            </a:r>
            <a:endParaRPr lang="zh-CN" altLang="en-US" dirty="0">
              <a:solidFill>
                <a:schemeClr val="accent4"/>
              </a:solidFill>
            </a:endParaRPr>
          </a:p>
          <a:p>
            <a:r>
              <a:rPr lang="zh-CN" altLang="en-US" sz="2200" dirty="0">
                <a:solidFill>
                  <a:schemeClr val="accent4"/>
                </a:solidFill>
              </a:rPr>
              <a:t>       </a:t>
            </a:r>
            <a:r>
              <a:rPr lang="zh-CN" altLang="en-US" sz="2200" b="1" dirty="0">
                <a:solidFill>
                  <a:schemeClr val="accent4"/>
                </a:solidFill>
              </a:rPr>
              <a:t>准确率</a:t>
            </a:r>
            <a:endParaRPr lang="zh-CN" altLang="en-US" sz="2200" dirty="0">
              <a:solidFill>
                <a:schemeClr val="accent4"/>
              </a:solidFill>
            </a:endParaRPr>
          </a:p>
          <a:p>
            <a:r>
              <a:rPr lang="zh-CN" altLang="en-US" sz="2200" dirty="0">
                <a:solidFill>
                  <a:schemeClr val="accent4"/>
                </a:solidFill>
              </a:rPr>
              <a:t>分支预测器</a:t>
            </a:r>
            <a:endParaRPr lang="zh-CN" altLang="en-US" sz="2200" dirty="0">
              <a:solidFill>
                <a:schemeClr val="accent4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238321" y="403826"/>
            <a:ext cx="3434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</a:rPr>
              <a:t>天</a:t>
            </a:r>
            <a:r>
              <a:rPr lang="en-US" altLang="zh-CN" sz="4800" b="1" dirty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</a:rPr>
              <a:t>倍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性 能 大 跨 步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095740" y="5368925"/>
            <a:ext cx="852805" cy="916940"/>
            <a:chOff x="12429" y="7879"/>
            <a:chExt cx="1526" cy="1698"/>
          </a:xfrm>
        </p:grpSpPr>
        <p:pic>
          <p:nvPicPr>
            <p:cNvPr id="27" name="图片 26" descr="20248849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429" y="7879"/>
              <a:ext cx="1526" cy="1698"/>
            </a:xfrm>
            <a:prstGeom prst="rect">
              <a:avLst/>
            </a:prstGeom>
          </p:spPr>
        </p:pic>
        <p:sp>
          <p:nvSpPr>
            <p:cNvPr id="28" name="椭圆 27"/>
            <p:cNvSpPr/>
            <p:nvPr/>
          </p:nvSpPr>
          <p:spPr>
            <a:xfrm>
              <a:off x="12818" y="8508"/>
              <a:ext cx="560" cy="6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3475" y="9147"/>
              <a:ext cx="397" cy="3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13475" y="8102"/>
              <a:ext cx="448" cy="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9959975" y="5466080"/>
            <a:ext cx="1621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bg1"/>
                </a:solidFill>
              </a:rPr>
              <a:t>系统级</a:t>
            </a:r>
            <a:endParaRPr lang="zh-CN" altLang="en-US" sz="2200" b="1" dirty="0">
              <a:solidFill>
                <a:schemeClr val="bg1"/>
              </a:solidFill>
            </a:endParaRPr>
          </a:p>
          <a:p>
            <a:r>
              <a:rPr lang="zh-CN" altLang="en-US" sz="2600" dirty="0">
                <a:solidFill>
                  <a:schemeClr val="bg1"/>
                </a:solidFill>
              </a:rPr>
              <a:t>外设联动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pic>
        <p:nvPicPr>
          <p:cNvPr id="33" name="图片 32" descr="3635163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12910" y="2129155"/>
            <a:ext cx="2042795" cy="1487170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-273663" y="5039995"/>
            <a:ext cx="3369924" cy="1106805"/>
            <a:chOff x="938" y="3662"/>
            <a:chExt cx="5307" cy="1743"/>
          </a:xfrm>
        </p:grpSpPr>
        <p:sp>
          <p:nvSpPr>
            <p:cNvPr id="35" name="文本框 34"/>
            <p:cNvSpPr txBox="1"/>
            <p:nvPr/>
          </p:nvSpPr>
          <p:spPr>
            <a:xfrm>
              <a:off x="938" y="3662"/>
              <a:ext cx="5307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FFC000"/>
                  </a:solidFill>
                </a:rPr>
                <a:t>6</a:t>
              </a:r>
              <a:r>
                <a:rPr lang="zh-CN" altLang="en-US" sz="6600" b="1" dirty="0">
                  <a:solidFill>
                    <a:srgbClr val="FFC000"/>
                  </a:solidFill>
                </a:rPr>
                <a:t>级</a:t>
              </a:r>
              <a:endParaRPr lang="zh-CN" altLang="en-US" sz="2400" dirty="0">
                <a:solidFill>
                  <a:srgbClr val="FFC00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586" y="3807"/>
              <a:ext cx="580" cy="14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C000"/>
                  </a:solidFill>
                  <a:sym typeface="+mn-ea"/>
                </a:rPr>
                <a:t>流水线</a:t>
              </a:r>
              <a:endParaRPr lang="zh-CN" altLang="en-US" b="1" dirty="0">
                <a:solidFill>
                  <a:srgbClr val="FFC000"/>
                </a:solidFill>
                <a:sym typeface="+mn-ea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918232" y="6056630"/>
            <a:ext cx="322580" cy="356235"/>
          </a:xfrm>
          <a:prstGeom prst="rect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C000"/>
                </a:solidFill>
              </a:rPr>
              <a:t>水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40812" y="6056630"/>
            <a:ext cx="322580" cy="356235"/>
          </a:xfrm>
          <a:prstGeom prst="rect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C000"/>
                </a:solidFill>
              </a:rPr>
              <a:t>线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563392" y="6056630"/>
            <a:ext cx="322580" cy="356235"/>
          </a:xfrm>
          <a:prstGeom prst="rect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C000"/>
                </a:solidFill>
              </a:rPr>
              <a:t>流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85972" y="6056630"/>
            <a:ext cx="322580" cy="356235"/>
          </a:xfrm>
          <a:prstGeom prst="rect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C000"/>
                </a:solidFill>
              </a:rPr>
              <a:t>水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208552" y="6056630"/>
            <a:ext cx="322580" cy="356235"/>
          </a:xfrm>
          <a:prstGeom prst="rect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C000"/>
                </a:solidFill>
              </a:rPr>
              <a:t>线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5652" y="6056630"/>
            <a:ext cx="322580" cy="356235"/>
          </a:xfrm>
          <a:prstGeom prst="rect">
            <a:avLst/>
          </a:prstGeom>
          <a:solidFill>
            <a:srgbClr val="0070C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C000"/>
                </a:solidFill>
              </a:rPr>
              <a:t>流</a:t>
            </a: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8052" y="5238750"/>
            <a:ext cx="21711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C000"/>
                </a:solidFill>
                <a:latin typeface="Sabo" panose="00000505000000000000" charset="0"/>
                <a:cs typeface="Sabo" panose="00000505000000000000" charset="0"/>
              </a:rPr>
              <a:t>Pmon</a:t>
            </a:r>
            <a:endParaRPr lang="en-US" altLang="zh-CN" sz="4800" b="1" dirty="0">
              <a:solidFill>
                <a:srgbClr val="FFC000"/>
              </a:solidFill>
              <a:latin typeface="Sabo" panose="00000505000000000000" charset="0"/>
              <a:cs typeface="Sabo" panose="00000505000000000000" charset="0"/>
            </a:endParaRPr>
          </a:p>
          <a:p>
            <a:pPr algn="ctr"/>
            <a:r>
              <a:rPr lang="zh-CN" altLang="en-US" sz="2000" b="1" dirty="0">
                <a:solidFill>
                  <a:srgbClr val="FFC000"/>
                </a:solidFill>
                <a:latin typeface="+mj-ea"/>
                <a:ea typeface="+mj-ea"/>
                <a:cs typeface="Sabo" panose="00000505000000000000" charset="0"/>
              </a:rPr>
              <a:t>系统支持</a:t>
            </a:r>
            <a:endParaRPr lang="en-US" altLang="zh-CN" sz="2000" b="1" dirty="0">
              <a:solidFill>
                <a:srgbClr val="FFC000"/>
              </a:solidFill>
              <a:latin typeface="+mj-ea"/>
              <a:ea typeface="+mj-ea"/>
              <a:cs typeface="Sabo" panose="00000505000000000000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71852" y="3934877"/>
            <a:ext cx="3434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Kristen ITC" panose="03050502040202030202" pitchFamily="66" charset="0"/>
                <a:ea typeface="Malgun Gothic" panose="020B0503020000020004" pitchFamily="34" charset="-127"/>
              </a:rPr>
              <a:t>Dynamic</a:t>
            </a:r>
            <a:endParaRPr lang="en-US" altLang="zh-CN" sz="4000" b="1" dirty="0">
              <a:solidFill>
                <a:schemeClr val="bg1"/>
              </a:solidFill>
              <a:latin typeface="Kristen ITC" panose="03050502040202030202" pitchFamily="66" charset="0"/>
              <a:ea typeface="Malgun Gothic" panose="020B0503020000020004" pitchFamily="34" charset="-127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动 态 取 指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13092" y="6035675"/>
            <a:ext cx="217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C000"/>
                </a:solidFill>
                <a:latin typeface="+mj-ea"/>
                <a:ea typeface="+mj-ea"/>
                <a:cs typeface="Sabo" panose="00000505000000000000" charset="0"/>
              </a:rPr>
              <a:t>华莱士树乘法器</a:t>
            </a:r>
            <a:endParaRPr lang="en-US" altLang="zh-CN" sz="2000" b="1" dirty="0">
              <a:solidFill>
                <a:srgbClr val="FFC000"/>
              </a:solidFill>
              <a:latin typeface="+mj-ea"/>
              <a:ea typeface="+mj-ea"/>
              <a:cs typeface="Sabo" panose="00000505000000000000" charset="0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57339" y="5135469"/>
            <a:ext cx="962583" cy="96258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446905" y="1935480"/>
            <a:ext cx="3122295" cy="2932430"/>
          </a:xfrm>
          <a:prstGeom prst="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46905" y="1934845"/>
            <a:ext cx="1985645" cy="2069465"/>
          </a:xfrm>
          <a:prstGeom prst="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581525" y="2122666"/>
            <a:ext cx="1651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</a:rPr>
              <a:t>UltraMIPS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46905" y="4004310"/>
            <a:ext cx="1985645" cy="863600"/>
          </a:xfrm>
          <a:prstGeom prst="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581525" y="4267319"/>
            <a:ext cx="189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显示交互模块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88150" y="2306320"/>
            <a:ext cx="781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全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流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水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高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速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缓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存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9620" y="2986196"/>
            <a:ext cx="1651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双发射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zh-CN" altLang="en-US" sz="2400" b="1" dirty="0">
                <a:solidFill>
                  <a:schemeClr val="bg1"/>
                </a:solidFill>
              </a:rPr>
              <a:t>处理器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46905" y="2836545"/>
            <a:ext cx="1985645" cy="1178560"/>
          </a:xfrm>
          <a:prstGeom prst="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14" grpId="0"/>
      <p:bldP spid="14" grpId="1"/>
      <p:bldP spid="26" grpId="0"/>
      <p:bldP spid="26" grpId="1"/>
      <p:bldP spid="32" grpId="0"/>
      <p:bldP spid="32" grpId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" grpId="0"/>
      <p:bldP spid="3" grpId="1"/>
      <p:bldP spid="15" grpId="0"/>
      <p:bldP spid="15" grpId="1"/>
      <p:bldP spid="23" grpId="0"/>
      <p:bldP spid="23" grpId="1"/>
      <p:bldP spid="16" grpId="0" animBg="1"/>
      <p:bldP spid="17" grpId="0" animBg="1"/>
      <p:bldP spid="18" grpId="0"/>
      <p:bldP spid="19" grpId="0" animBg="1"/>
      <p:bldP spid="20" grpId="0"/>
      <p:bldP spid="21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771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CPU</a:t>
            </a:r>
            <a:r>
              <a:rPr lang="zh-CN" altLang="en-US" b="1" dirty="0">
                <a:solidFill>
                  <a:schemeClr val="bg1"/>
                </a:solidFill>
              </a:rPr>
              <a:t>指令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3509" y="6403533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UltraMIPS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9342" y="1316792"/>
            <a:ext cx="9485714" cy="48571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3509" y="6403533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UltraMIPS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69640" y="209196"/>
            <a:ext cx="1433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CPU</a:t>
            </a:r>
            <a:r>
              <a:rPr lang="zh-CN" altLang="en-US" sz="16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主体架构</a:t>
            </a:r>
            <a:endParaRPr 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838200" y="-87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CPU</a:t>
            </a:r>
            <a:r>
              <a:rPr lang="zh-CN" altLang="en-US" b="1" dirty="0">
                <a:solidFill>
                  <a:schemeClr val="bg1"/>
                </a:solidFill>
              </a:rPr>
              <a:t>主体架构</a:t>
            </a:r>
            <a:endParaRPr lang="en-US" dirty="0"/>
          </a:p>
        </p:txBody>
      </p:sp>
      <p:sp>
        <p:nvSpPr>
          <p:cNvPr id="28" name="内容占位符 2"/>
          <p:cNvSpPr txBox="1"/>
          <p:nvPr/>
        </p:nvSpPr>
        <p:spPr>
          <a:xfrm>
            <a:off x="1152524" y="1316792"/>
            <a:ext cx="6924676" cy="45452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</a:rPr>
              <a:t>六级流水线的顺序双发射处理器：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分支预测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指令预取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快速乘法器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精确异常处理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8771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CPU</a:t>
            </a:r>
            <a:r>
              <a:rPr lang="zh-CN" altLang="en-US" b="1" dirty="0">
                <a:solidFill>
                  <a:schemeClr val="bg1"/>
                </a:solidFill>
              </a:rPr>
              <a:t>主体架构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3509" y="6403533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UltraMIPS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467" y="1316792"/>
            <a:ext cx="7417066" cy="485882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344341" y="1673757"/>
            <a:ext cx="3424758" cy="3503295"/>
          </a:xfrm>
          <a:prstGeom prst="rect">
            <a:avLst/>
          </a:prstGeom>
          <a:solidFill>
            <a:srgbClr val="00B0F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396125" y="1677352"/>
            <a:ext cx="2651760" cy="3503295"/>
          </a:xfrm>
          <a:prstGeom prst="rect">
            <a:avLst/>
          </a:prstGeom>
          <a:solidFill>
            <a:srgbClr val="00B0F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835" y="1833341"/>
            <a:ext cx="3060700" cy="917575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译码阶段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735" y="2960465"/>
            <a:ext cx="2374900" cy="2580742"/>
          </a:xfrm>
          <a:noFill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bg1"/>
                </a:solidFill>
              </a:rPr>
              <a:t>对等译码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chemeClr val="bg1"/>
                </a:solidFill>
              </a:rPr>
              <a:t>发射仲裁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chemeClr val="bg1"/>
                </a:solidFill>
              </a:rPr>
              <a:t>并行取操作数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509" y="6403533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UltraMIPS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69640" y="209196"/>
            <a:ext cx="1433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CPU</a:t>
            </a:r>
            <a:r>
              <a:rPr lang="zh-CN" altLang="en-US" sz="16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主体架构</a:t>
            </a:r>
            <a:endParaRPr 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3614216" y="1834661"/>
            <a:ext cx="3060700" cy="91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执行阶段</a:t>
            </a:r>
            <a:endParaRPr 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3245434" y="2960465"/>
            <a:ext cx="3600450" cy="17729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不对等算数逻辑运算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华莱士树乘法器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发出访存信号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838200" y="-87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CPU</a:t>
            </a:r>
            <a:r>
              <a:rPr lang="zh-CN" altLang="en-US" b="1" dirty="0">
                <a:solidFill>
                  <a:schemeClr val="bg1"/>
                </a:solidFill>
              </a:rPr>
              <a:t>主体架构</a:t>
            </a:r>
            <a:endParaRPr lang="en-US" dirty="0"/>
          </a:p>
        </p:txBody>
      </p:sp>
      <p:pic>
        <p:nvPicPr>
          <p:cNvPr id="17" name="内容占位符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8304" y="5332976"/>
            <a:ext cx="2536832" cy="13743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7100985" y="1673757"/>
            <a:ext cx="2406130" cy="3503295"/>
          </a:xfrm>
          <a:prstGeom prst="rect">
            <a:avLst/>
          </a:prstGeom>
          <a:solidFill>
            <a:srgbClr val="00B0F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标题 1"/>
          <p:cNvSpPr txBox="1"/>
          <p:nvPr/>
        </p:nvSpPr>
        <p:spPr>
          <a:xfrm>
            <a:off x="7471190" y="1834660"/>
            <a:ext cx="1665720" cy="91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访存</a:t>
            </a:r>
            <a:endParaRPr lang="en-US" dirty="0"/>
          </a:p>
        </p:txBody>
      </p:sp>
      <p:sp>
        <p:nvSpPr>
          <p:cNvPr id="21" name="内容占位符 2"/>
          <p:cNvSpPr txBox="1"/>
          <p:nvPr/>
        </p:nvSpPr>
        <p:spPr>
          <a:xfrm>
            <a:off x="7122624" y="2960465"/>
            <a:ext cx="2384490" cy="17729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接受访存数据并做拼接处理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异常处理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678035" y="1673757"/>
            <a:ext cx="2406130" cy="3503295"/>
          </a:xfrm>
          <a:prstGeom prst="rect">
            <a:avLst/>
          </a:prstGeom>
          <a:solidFill>
            <a:srgbClr val="00B0F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标题 1"/>
          <p:cNvSpPr txBox="1"/>
          <p:nvPr/>
        </p:nvSpPr>
        <p:spPr>
          <a:xfrm>
            <a:off x="10048240" y="1834660"/>
            <a:ext cx="1665720" cy="91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提交</a:t>
            </a:r>
            <a:endParaRPr lang="en-US" dirty="0"/>
          </a:p>
        </p:txBody>
      </p:sp>
      <p:sp>
        <p:nvSpPr>
          <p:cNvPr id="27" name="内容占位符 2"/>
          <p:cNvSpPr txBox="1"/>
          <p:nvPr/>
        </p:nvSpPr>
        <p:spPr>
          <a:xfrm>
            <a:off x="9699674" y="2960465"/>
            <a:ext cx="2384490" cy="17729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写回寄存器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3509" y="6403533"/>
            <a:ext cx="181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UltraMIPS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69640" y="209196"/>
            <a:ext cx="1433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CPU</a:t>
            </a:r>
            <a:r>
              <a:rPr lang="zh-CN" altLang="en-US" sz="16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</a:rPr>
              <a:t>主体架构</a:t>
            </a:r>
            <a:endParaRPr 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838200" y="-87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CPU</a:t>
            </a:r>
            <a:r>
              <a:rPr lang="zh-CN" altLang="en-US" b="1" dirty="0">
                <a:solidFill>
                  <a:schemeClr val="bg1"/>
                </a:solidFill>
              </a:rPr>
              <a:t>开发过程</a:t>
            </a:r>
            <a:endParaRPr 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524000" y="1316792"/>
            <a:ext cx="91821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solidFill>
                  <a:schemeClr val="bg1"/>
                </a:solidFill>
              </a:rPr>
              <a:t>实现初版简单架构，五级流水线的双发射，不支持指令预取。（最漫长）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solidFill>
                  <a:schemeClr val="bg1"/>
                </a:solidFill>
              </a:rPr>
              <a:t>初版架构交付测试，测试的同时开发最终架构。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32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solidFill>
                  <a:schemeClr val="bg1"/>
                </a:solidFill>
              </a:rPr>
              <a:t>进行性能优化。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ncezyj2">
      <a:majorFont>
        <a:latin typeface="Arial"/>
        <a:ea typeface="等线"/>
        <a:cs typeface=""/>
      </a:majorFont>
      <a:minorFont>
        <a:latin typeface="Arial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3158</Words>
  <Application>WPS 演示</Application>
  <PresentationFormat>宽屏</PresentationFormat>
  <Paragraphs>484</Paragraphs>
  <Slides>23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Sabo</vt:lpstr>
      <vt:lpstr>Segoe Print</vt:lpstr>
      <vt:lpstr>Kristen ITC</vt:lpstr>
      <vt:lpstr>Malgun Gothic</vt:lpstr>
      <vt:lpstr>Calibri</vt:lpstr>
      <vt:lpstr>等线</vt:lpstr>
      <vt:lpstr>微软雅黑</vt:lpstr>
      <vt:lpstr>Arial Unicode MS</vt:lpstr>
      <vt:lpstr>Office 主题​​</vt:lpstr>
      <vt:lpstr>备注</vt:lpstr>
      <vt:lpstr>基于双发射处理器的 UltraMIPS 系统设计介绍</vt:lpstr>
      <vt:lpstr>双发射处理器性能</vt:lpstr>
      <vt:lpstr>PowerPoint 演示文稿</vt:lpstr>
      <vt:lpstr>CPU指令</vt:lpstr>
      <vt:lpstr>PowerPoint 演示文稿</vt:lpstr>
      <vt:lpstr>CPU主体架构</vt:lpstr>
      <vt:lpstr>译码阶段</vt:lpstr>
      <vt:lpstr>PowerPoint 演示文稿</vt:lpstr>
      <vt:lpstr>CPU主体架构</vt:lpstr>
      <vt:lpstr>CPU主体架构</vt:lpstr>
      <vt:lpstr>分支预测</vt:lpstr>
      <vt:lpstr>动态取指</vt:lpstr>
      <vt:lpstr>Cache</vt:lpstr>
      <vt:lpstr>Cache主体架构</vt:lpstr>
      <vt:lpstr>TLB和AXI</vt:lpstr>
      <vt:lpstr>AXI</vt:lpstr>
      <vt:lpstr>SoC结构</vt:lpstr>
      <vt:lpstr>LCD</vt:lpstr>
      <vt:lpstr>外设</vt:lpstr>
      <vt:lpstr>PowerPoint 演示文稿</vt:lpstr>
      <vt:lpstr>基于双发射处理器的 UltraMIPS 系统设计介绍</vt:lpstr>
      <vt:lpstr>基于双发射处理器的 UltraMIPS 系统设计介绍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All-in-Cloud:challenges and future expectations of AiC</dc:title>
  <dc:creator>李 程浩</dc:creator>
  <cp:lastModifiedBy>洛cold</cp:lastModifiedBy>
  <cp:revision>181</cp:revision>
  <dcterms:created xsi:type="dcterms:W3CDTF">2019-10-30T01:24:00Z</dcterms:created>
  <dcterms:modified xsi:type="dcterms:W3CDTF">2021-04-28T13:01:43Z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DA6EA8AB7B284C6DBF54F545490E61C5</vt:lpwstr>
  </property>
</Properties>
</file>