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314" r:id="rId3"/>
    <p:sldId id="297" r:id="rId4"/>
    <p:sldId id="298" r:id="rId5"/>
    <p:sldId id="316" r:id="rId6"/>
    <p:sldId id="299" r:id="rId7"/>
    <p:sldId id="310" r:id="rId8"/>
    <p:sldId id="311" r:id="rId9"/>
    <p:sldId id="312" r:id="rId10"/>
    <p:sldId id="317" r:id="rId11"/>
    <p:sldId id="302" r:id="rId12"/>
    <p:sldId id="300" r:id="rId13"/>
    <p:sldId id="309" r:id="rId14"/>
    <p:sldId id="318" r:id="rId15"/>
    <p:sldId id="320" r:id="rId16"/>
    <p:sldId id="319" r:id="rId17"/>
    <p:sldId id="321" r:id="rId18"/>
    <p:sldId id="301" r:id="rId19"/>
    <p:sldId id="304" r:id="rId20"/>
    <p:sldId id="305" r:id="rId21"/>
    <p:sldId id="307" r:id="rId22"/>
    <p:sldId id="30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0" autoAdjust="0"/>
    <p:restoredTop sz="82695" autoAdjust="0"/>
  </p:normalViewPr>
  <p:slideViewPr>
    <p:cSldViewPr snapToGrid="0">
      <p:cViewPr varScale="1">
        <p:scale>
          <a:sx n="86" d="100"/>
          <a:sy n="86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767DA-975C-4210-B6D0-46F1983BC2B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0A70D-B3FB-47B1-B2AD-3AC133F3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开场语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首先介绍取指之后的部分，最后介绍取指部分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383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第一关的特殊之处：前往矿山时经过村庄</a:t>
            </a:r>
          </a:p>
          <a:p>
            <a:r>
              <a:rPr lang="zh-CN" altLang="en-US" dirty="0"/>
              <a:t>除了在非矿山地区沙暴天气只能原地停留外，行动优先级 为：挖矿（资源充足时）&gt; 移动 &gt; 停留。</a:t>
            </a:r>
          </a:p>
          <a:p>
            <a:endParaRPr lang="zh-CN" altLang="en-US" dirty="0"/>
          </a:p>
          <a:p>
            <a:r>
              <a:rPr lang="zh-CN" altLang="en-US" dirty="0"/>
              <a:t>第二关起点到矿山的最短路径不经过村庄（和天气有关）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</a:t>
            </a:r>
            <a:r>
              <a:rPr lang="zh-CN" altLang="en-US" dirty="0"/>
              <a:t>高温，</a:t>
            </a:r>
            <a:r>
              <a:rPr lang="en-US" altLang="zh-CN" dirty="0"/>
              <a:t>0</a:t>
            </a:r>
            <a:r>
              <a:rPr lang="zh-CN" altLang="en-US" dirty="0"/>
              <a:t>停留，</a:t>
            </a:r>
            <a:r>
              <a:rPr lang="en-US" altLang="zh-CN" dirty="0"/>
              <a:t>1</a:t>
            </a:r>
            <a:r>
              <a:rPr lang="zh-CN" altLang="en-US" dirty="0"/>
              <a:t>行走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811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</a:t>
            </a:r>
            <a:r>
              <a:rPr lang="zh-CN" altLang="en-US" dirty="0"/>
              <a:t>高温，</a:t>
            </a:r>
            <a:r>
              <a:rPr lang="en-US" altLang="zh-CN" dirty="0"/>
              <a:t>0</a:t>
            </a:r>
            <a:r>
              <a:rPr lang="zh-CN" altLang="en-US" dirty="0"/>
              <a:t>停留，</a:t>
            </a:r>
            <a:r>
              <a:rPr lang="en-US" altLang="zh-CN" dirty="0"/>
              <a:t>1</a:t>
            </a:r>
            <a:r>
              <a:rPr lang="zh-CN" altLang="en-US" dirty="0"/>
              <a:t>行走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92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首先介绍取指之后的部分，最后介绍取指部分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136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首先介绍取指之后的部分，最后介绍取指部分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336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首先介绍取指之后的部分，最后介绍取指部分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726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首先介绍取指之后的部分，最后介绍取指部分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554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首先介绍取指之后的部分，最后介绍取指部分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9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首先介绍取指之后的部分，最后介绍取指部分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10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开场语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038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首先介绍取指之后的部分，最后介绍取指部分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111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首先介绍取指之后的部分，最后介绍取指部分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93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开场语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77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首先介绍取指之后的部分，最后介绍取指部分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首先介绍取指之后的部分，最后介绍取指部分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94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开场语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928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首先介绍取指之后的部分，最后介绍取指部分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567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首先介绍取指之后的部分，最后介绍取指部分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175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首先介绍取指之后的部分，最后介绍取指部分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108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zh-CN" altLang="en-US" dirty="0">
                <a:solidFill>
                  <a:schemeClr val="bg1"/>
                </a:solidFill>
                <a:sym typeface="+mn-ea"/>
              </a:rPr>
              <a:t>最小花费：其中</a:t>
            </a:r>
            <a:r>
              <a:rPr lang="zh-CN" altLang="en-US" i="1" dirty="0">
                <a:solidFill>
                  <a:schemeClr val="bg1"/>
                </a:solidFill>
                <a:sym typeface="+mn-ea"/>
              </a:rPr>
              <a:t> weather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 为第</a:t>
            </a:r>
            <a:r>
              <a:rPr lang="zh-CN" altLang="en-US" i="1" dirty="0">
                <a:solidFill>
                  <a:schemeClr val="bg1"/>
                </a:solidFill>
                <a:sym typeface="+mn-ea"/>
              </a:rPr>
              <a:t> te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天的天气（且不为沙暴）</a:t>
            </a:r>
            <a:endParaRPr lang="zh-CN" altLang="en-US" dirty="0">
              <a:solidFill>
                <a:schemeClr val="bg1"/>
              </a:solidFill>
            </a:endParaRPr>
          </a:p>
          <a:p>
            <a:pPr marL="0" lvl="1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marL="0" lvl="1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marL="0" lvl="1"/>
            <a:r>
              <a:rPr lang="zh-CN" altLang="en-US" dirty="0">
                <a:solidFill>
                  <a:schemeClr val="bg1"/>
                </a:solidFill>
                <a:sym typeface="+mn-ea"/>
              </a:rPr>
              <a:t>初始化：其中 </a:t>
            </a:r>
            <a:r>
              <a:rPr lang="zh-CN" altLang="en-US" i="1" dirty="0">
                <a:solidFill>
                  <a:schemeClr val="bg1"/>
                </a:solidFill>
                <a:sym typeface="+mn-ea"/>
              </a:rPr>
              <a:t>weather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为 第</a:t>
            </a:r>
            <a:r>
              <a:rPr lang="zh-CN" altLang="en-US" i="1" dirty="0">
                <a:solidFill>
                  <a:schemeClr val="bg1"/>
                </a:solidFill>
                <a:sym typeface="+mn-ea"/>
              </a:rPr>
              <a:t> ts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 +1 天的天气。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7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9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3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2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4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2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53236-2CF8-4D49-B4FF-65ABD502ED1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8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8184" y="2776449"/>
            <a:ext cx="10444843" cy="848406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穿越沙漠</a:t>
            </a:r>
            <a:r>
              <a:rPr lang="en-US" altLang="zh-CN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sz="4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标题 1"/>
          <p:cNvSpPr txBox="1"/>
          <p:nvPr/>
        </p:nvSpPr>
        <p:spPr>
          <a:xfrm>
            <a:off x="708664" y="267011"/>
            <a:ext cx="10444843" cy="663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ea"/>
                <a:sym typeface="+mn-lt"/>
              </a:rPr>
              <a:t>CUMCM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ea"/>
                <a:sym typeface="+mn-lt"/>
              </a:rPr>
              <a:t>2020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61937" y="4964046"/>
            <a:ext cx="270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李程浩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407" y="6406323"/>
            <a:ext cx="217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B202019060082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等线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7022" y="4964046"/>
            <a:ext cx="270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徐朕燃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86089" y="4964047"/>
            <a:ext cx="270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王褚重天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EBE87D-39E4-4083-8EDF-F820ABBFD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113" y="190190"/>
            <a:ext cx="852487" cy="81670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2400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动态规划结果</a:t>
            </a:r>
            <a:endParaRPr lang="en-US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5DF82CAC-5B04-4AAF-A85E-3EEDB81E4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59" y="1057083"/>
            <a:ext cx="8285282" cy="563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9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具体分析</a:t>
            </a:r>
            <a:endParaRPr lang="en-US" dirty="0"/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38200" y="1664335"/>
            <a:ext cx="7789545" cy="5034915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第一关策略：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不考虑去矿山，直接前往终点，耗费</a:t>
            </a:r>
            <a:r>
              <a:rPr lang="en-US" altLang="zh-CN" dirty="0">
                <a:solidFill>
                  <a:schemeClr val="bg1"/>
                </a:solidFill>
              </a:rPr>
              <a:t>590</a:t>
            </a:r>
            <a:r>
              <a:rPr lang="zh-CN" altLang="en-US" dirty="0">
                <a:solidFill>
                  <a:schemeClr val="bg1"/>
                </a:solidFill>
              </a:rPr>
              <a:t>元资源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前往矿山：挖矿（资源充足时）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zh-CN" altLang="en-US" dirty="0">
                <a:solidFill>
                  <a:schemeClr val="bg1"/>
                </a:solidFill>
              </a:rPr>
              <a:t>移动 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zh-CN" altLang="en-US" dirty="0">
                <a:solidFill>
                  <a:schemeClr val="bg1"/>
                </a:solidFill>
              </a:rPr>
              <a:t>停留</a:t>
            </a: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两轮挖矿：起点</a:t>
            </a:r>
            <a:r>
              <a:rPr lang="en-US" altLang="zh-CN" dirty="0">
                <a:solidFill>
                  <a:schemeClr val="bg1"/>
                </a:solidFill>
              </a:rPr>
              <a:t>→</a:t>
            </a:r>
            <a:r>
              <a:rPr lang="zh-CN" altLang="en-US" dirty="0">
                <a:solidFill>
                  <a:schemeClr val="bg1"/>
                </a:solidFill>
              </a:rPr>
              <a:t>矿山</a:t>
            </a:r>
            <a:r>
              <a:rPr lang="en-US" altLang="zh-CN" dirty="0">
                <a:solidFill>
                  <a:schemeClr val="bg1"/>
                </a:solidFill>
              </a:rPr>
              <a:t>→</a:t>
            </a:r>
            <a:r>
              <a:rPr lang="zh-CN" altLang="en-US" dirty="0">
                <a:solidFill>
                  <a:schemeClr val="bg1"/>
                </a:solidFill>
              </a:rPr>
              <a:t>村庄</a:t>
            </a:r>
            <a:r>
              <a:rPr lang="en-US" altLang="zh-CN" dirty="0">
                <a:solidFill>
                  <a:schemeClr val="bg1"/>
                </a:solidFill>
              </a:rPr>
              <a:t>→</a:t>
            </a:r>
            <a:r>
              <a:rPr lang="zh-CN" altLang="en-US" dirty="0">
                <a:solidFill>
                  <a:schemeClr val="bg1"/>
                </a:solidFill>
              </a:rPr>
              <a:t>矿山</a:t>
            </a:r>
            <a:r>
              <a:rPr lang="en-US" altLang="zh-CN" dirty="0">
                <a:solidFill>
                  <a:schemeClr val="bg1"/>
                </a:solidFill>
              </a:rPr>
              <a:t>→</a:t>
            </a:r>
            <a:r>
              <a:rPr lang="zh-CN" altLang="en-US" dirty="0">
                <a:solidFill>
                  <a:schemeClr val="bg1"/>
                </a:solidFill>
              </a:rPr>
              <a:t>终点，剩余</a:t>
            </a:r>
            <a:r>
              <a:rPr lang="en-US" altLang="zh-CN" dirty="0">
                <a:solidFill>
                  <a:schemeClr val="bg1"/>
                </a:solidFill>
              </a:rPr>
              <a:t>9800</a:t>
            </a:r>
            <a:r>
              <a:rPr lang="zh-CN" altLang="en-US" dirty="0">
                <a:solidFill>
                  <a:schemeClr val="bg1"/>
                </a:solidFill>
              </a:rPr>
              <a:t>元</a:t>
            </a: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一轮挖矿：起点</a:t>
            </a:r>
            <a:r>
              <a:rPr lang="en-US" altLang="zh-CN" dirty="0">
                <a:solidFill>
                  <a:schemeClr val="bg1"/>
                </a:solidFill>
              </a:rPr>
              <a:t>→</a:t>
            </a:r>
            <a:r>
              <a:rPr lang="zh-CN" altLang="en-US" dirty="0">
                <a:solidFill>
                  <a:schemeClr val="bg1"/>
                </a:solidFill>
              </a:rPr>
              <a:t>矿山</a:t>
            </a:r>
            <a:r>
              <a:rPr lang="en-US" altLang="zh-CN" dirty="0">
                <a:solidFill>
                  <a:schemeClr val="bg1"/>
                </a:solidFill>
              </a:rPr>
              <a:t>→</a:t>
            </a:r>
            <a:r>
              <a:rPr lang="zh-CN" altLang="en-US" dirty="0">
                <a:solidFill>
                  <a:schemeClr val="bg1"/>
                </a:solidFill>
              </a:rPr>
              <a:t>终点，最终</a:t>
            </a:r>
            <a:r>
              <a:rPr lang="en-US" altLang="zh-CN" sz="2400" b="1" dirty="0">
                <a:solidFill>
                  <a:schemeClr val="bg1"/>
                </a:solidFill>
              </a:rPr>
              <a:t>10430</a:t>
            </a:r>
            <a:r>
              <a:rPr lang="zh-CN" altLang="en-US" sz="2400" b="1" dirty="0">
                <a:solidFill>
                  <a:schemeClr val="bg1"/>
                </a:solidFill>
              </a:rPr>
              <a:t>元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第二关策略：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不去矿山：起点</a:t>
            </a:r>
            <a:r>
              <a:rPr lang="en-US" altLang="zh-CN" dirty="0">
                <a:solidFill>
                  <a:schemeClr val="bg1"/>
                </a:solidFill>
              </a:rPr>
              <a:t>→</a:t>
            </a:r>
            <a:r>
              <a:rPr lang="zh-CN" altLang="en-US" dirty="0">
                <a:solidFill>
                  <a:schemeClr val="bg1"/>
                </a:solidFill>
              </a:rPr>
              <a:t>村庄</a:t>
            </a:r>
            <a:r>
              <a:rPr lang="en-US" altLang="zh-CN" dirty="0">
                <a:solidFill>
                  <a:schemeClr val="bg1"/>
                </a:solidFill>
              </a:rPr>
              <a:t>62→</a:t>
            </a:r>
            <a:r>
              <a:rPr lang="zh-CN" altLang="en-US" dirty="0">
                <a:solidFill>
                  <a:schemeClr val="bg1"/>
                </a:solidFill>
              </a:rPr>
              <a:t>终点，耗费</a:t>
            </a:r>
            <a:r>
              <a:rPr lang="en-US" altLang="zh-CN" dirty="0">
                <a:solidFill>
                  <a:schemeClr val="bg1"/>
                </a:solidFill>
              </a:rPr>
              <a:t>2610</a:t>
            </a:r>
            <a:r>
              <a:rPr lang="zh-CN" altLang="en-US" dirty="0">
                <a:solidFill>
                  <a:schemeClr val="bg1"/>
                </a:solidFill>
              </a:rPr>
              <a:t>元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前往矿山：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挖矿（资源充足时）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&gt;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移动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&gt;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停留</a:t>
            </a:r>
            <a:endParaRPr lang="zh-CN" altLang="en-US" dirty="0">
              <a:solidFill>
                <a:schemeClr val="bg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起点</a:t>
            </a:r>
            <a:r>
              <a:rPr lang="en-US" altLang="zh-CN" dirty="0">
                <a:solidFill>
                  <a:schemeClr val="bg1"/>
                </a:solidFill>
              </a:rPr>
              <a:t>→</a:t>
            </a:r>
            <a:r>
              <a:rPr lang="zh-CN" altLang="en-US" dirty="0">
                <a:solidFill>
                  <a:schemeClr val="bg1"/>
                </a:solidFill>
              </a:rPr>
              <a:t>矿山</a:t>
            </a:r>
            <a:r>
              <a:rPr lang="en-US" altLang="zh-CN" dirty="0">
                <a:solidFill>
                  <a:schemeClr val="bg1"/>
                </a:solidFill>
              </a:rPr>
              <a:t>55</a:t>
            </a:r>
            <a:r>
              <a:rPr lang="zh-CN" altLang="en-US" dirty="0">
                <a:solidFill>
                  <a:schemeClr val="bg1"/>
                </a:solidFill>
              </a:rPr>
              <a:t>（去村庄</a:t>
            </a:r>
            <a:r>
              <a:rPr lang="en-US" altLang="zh-CN" dirty="0">
                <a:solidFill>
                  <a:schemeClr val="bg1"/>
                </a:solidFill>
              </a:rPr>
              <a:t>62</a:t>
            </a:r>
            <a:r>
              <a:rPr lang="zh-CN" altLang="en-US" dirty="0">
                <a:solidFill>
                  <a:schemeClr val="bg1"/>
                </a:solidFill>
              </a:rPr>
              <a:t>补给）</a:t>
            </a:r>
            <a:r>
              <a:rPr lang="en-US" altLang="zh-CN" dirty="0">
                <a:solidFill>
                  <a:schemeClr val="bg1"/>
                </a:solidFill>
              </a:rPr>
              <a:t>→</a:t>
            </a:r>
            <a:r>
              <a:rPr lang="zh-CN" altLang="en-US" dirty="0">
                <a:solidFill>
                  <a:schemeClr val="bg1"/>
                </a:solidFill>
              </a:rPr>
              <a:t>终点，最终</a:t>
            </a:r>
            <a:r>
              <a:rPr lang="en-US" altLang="zh-CN" dirty="0">
                <a:solidFill>
                  <a:schemeClr val="bg1"/>
                </a:solidFill>
              </a:rPr>
              <a:t>11115</a:t>
            </a:r>
            <a:r>
              <a:rPr lang="zh-CN" altLang="en-US" dirty="0">
                <a:solidFill>
                  <a:schemeClr val="bg1"/>
                </a:solidFill>
              </a:rPr>
              <a:t>元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起点</a:t>
            </a:r>
            <a:r>
              <a:rPr lang="en-US" altLang="zh-CN" dirty="0">
                <a:solidFill>
                  <a:schemeClr val="bg1"/>
                </a:solidFill>
              </a:rPr>
              <a:t>→</a:t>
            </a:r>
            <a:r>
              <a:rPr lang="zh-CN" altLang="en-US" dirty="0">
                <a:solidFill>
                  <a:schemeClr val="bg1"/>
                </a:solidFill>
              </a:rPr>
              <a:t>矿山</a:t>
            </a:r>
            <a:r>
              <a:rPr lang="en-US" altLang="zh-CN" dirty="0">
                <a:solidFill>
                  <a:schemeClr val="bg1"/>
                </a:solidFill>
              </a:rPr>
              <a:t>30→</a:t>
            </a:r>
            <a:r>
              <a:rPr lang="zh-CN" altLang="en-US" dirty="0">
                <a:solidFill>
                  <a:schemeClr val="bg1"/>
                </a:solidFill>
              </a:rPr>
              <a:t>村庄</a:t>
            </a:r>
            <a:r>
              <a:rPr lang="en-US" altLang="zh-CN" dirty="0">
                <a:solidFill>
                  <a:schemeClr val="bg1"/>
                </a:solidFill>
              </a:rPr>
              <a:t>39→</a:t>
            </a:r>
            <a:r>
              <a:rPr lang="zh-CN" altLang="en-US" dirty="0">
                <a:solidFill>
                  <a:schemeClr val="bg1"/>
                </a:solidFill>
              </a:rPr>
              <a:t>矿山</a:t>
            </a:r>
            <a:r>
              <a:rPr lang="en-US" altLang="zh-CN" dirty="0">
                <a:solidFill>
                  <a:schemeClr val="bg1"/>
                </a:solidFill>
              </a:rPr>
              <a:t>55→</a:t>
            </a:r>
            <a:r>
              <a:rPr lang="zh-CN" altLang="en-US" dirty="0">
                <a:solidFill>
                  <a:schemeClr val="bg1"/>
                </a:solidFill>
              </a:rPr>
              <a:t>终点，最终</a:t>
            </a:r>
            <a:r>
              <a:rPr lang="en-US" altLang="zh-CN" dirty="0">
                <a:solidFill>
                  <a:schemeClr val="bg1"/>
                </a:solidFill>
              </a:rPr>
              <a:t>12355</a:t>
            </a:r>
            <a:r>
              <a:rPr lang="zh-CN" altLang="en-US" dirty="0">
                <a:solidFill>
                  <a:schemeClr val="bg1"/>
                </a:solidFill>
              </a:rPr>
              <a:t>元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起点</a:t>
            </a:r>
            <a:r>
              <a:rPr lang="en-US" altLang="zh-CN" dirty="0">
                <a:solidFill>
                  <a:schemeClr val="bg1"/>
                </a:solidFill>
              </a:rPr>
              <a:t>→</a:t>
            </a:r>
            <a:r>
              <a:rPr lang="zh-CN" altLang="en-US" dirty="0">
                <a:solidFill>
                  <a:schemeClr val="bg1"/>
                </a:solidFill>
              </a:rPr>
              <a:t>村庄</a:t>
            </a:r>
            <a:r>
              <a:rPr lang="en-US" altLang="zh-CN" dirty="0">
                <a:solidFill>
                  <a:schemeClr val="bg1"/>
                </a:solidFill>
              </a:rPr>
              <a:t>62→</a:t>
            </a:r>
            <a:r>
              <a:rPr lang="zh-CN" altLang="en-US" dirty="0">
                <a:solidFill>
                  <a:schemeClr val="bg1"/>
                </a:solidFill>
              </a:rPr>
              <a:t>矿山</a:t>
            </a:r>
            <a:r>
              <a:rPr lang="en-US" altLang="zh-CN" dirty="0">
                <a:solidFill>
                  <a:schemeClr val="bg1"/>
                </a:solidFill>
              </a:rPr>
              <a:t>55→</a:t>
            </a:r>
            <a:r>
              <a:rPr lang="zh-CN" altLang="en-US" dirty="0">
                <a:solidFill>
                  <a:schemeClr val="bg1"/>
                </a:solidFill>
              </a:rPr>
              <a:t>村庄</a:t>
            </a:r>
            <a:r>
              <a:rPr lang="en-US" altLang="zh-CN" dirty="0">
                <a:solidFill>
                  <a:schemeClr val="bg1"/>
                </a:solidFill>
              </a:rPr>
              <a:t>62→</a:t>
            </a:r>
            <a:r>
              <a:rPr lang="zh-CN" altLang="en-US" dirty="0">
                <a:solidFill>
                  <a:schemeClr val="bg1"/>
                </a:solidFill>
              </a:rPr>
              <a:t>矿山</a:t>
            </a:r>
            <a:r>
              <a:rPr lang="en-US" altLang="zh-CN" dirty="0">
                <a:solidFill>
                  <a:schemeClr val="bg1"/>
                </a:solidFill>
              </a:rPr>
              <a:t>55→</a:t>
            </a:r>
            <a:r>
              <a:rPr lang="zh-CN" altLang="en-US" dirty="0">
                <a:solidFill>
                  <a:schemeClr val="bg1"/>
                </a:solidFill>
              </a:rPr>
              <a:t>终点，最终</a:t>
            </a:r>
            <a:r>
              <a:rPr lang="en-US" altLang="zh-CN" sz="2400" b="1" dirty="0">
                <a:solidFill>
                  <a:schemeClr val="bg1"/>
                </a:solidFill>
              </a:rPr>
              <a:t>12470</a:t>
            </a:r>
            <a:r>
              <a:rPr lang="zh-CN" altLang="en-US" sz="2400" b="1" dirty="0">
                <a:solidFill>
                  <a:schemeClr val="bg1"/>
                </a:solidFill>
              </a:rPr>
              <a:t>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407" y="6406323"/>
            <a:ext cx="27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CUMCM2020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穿越沙漠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C7C7AA-18D7-481A-9438-E52FAC984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790" y="291366"/>
            <a:ext cx="3746500" cy="2593127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4367760D-1EB7-4846-911F-D5E457C75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847" y="3324068"/>
            <a:ext cx="3319635" cy="3002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具体分析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6DBF1D6C-05FF-4746-A62A-EEB2BE4D0A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9928"/>
                <a:ext cx="10289146" cy="511106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问题二：在不确定天气下最优决策</a:t>
                </a:r>
                <a:endParaRPr lang="en-US" altLang="zh-CN" b="1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chemeClr val="bg1"/>
                    </a:solidFill>
                  </a:rPr>
                  <a:t>最初路线规划一致性、晴朗天气不停留、沙暴天气必停留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chemeClr val="bg1"/>
                    </a:solidFill>
                  </a:rPr>
                  <a:t>两类模型（对应两种路线）：</a:t>
                </a:r>
                <a:r>
                  <a:rPr lang="zh-CN" altLang="en-US" b="1" dirty="0">
                    <a:solidFill>
                      <a:srgbClr val="FFC000"/>
                    </a:solidFill>
                  </a:rPr>
                  <a:t>直达终点最小花费模型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、逃离阈值挖矿停止策略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下面计算高温天气停留概率：</a:t>
                </a:r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天气概率：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损失函数：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高温行走判定条件：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&lt;0⇔2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sz="24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玩家综合决策：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6DBF1D6C-05FF-4746-A62A-EEB2BE4D0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9928"/>
                <a:ext cx="10289146" cy="5111061"/>
              </a:xfrm>
              <a:blipFill>
                <a:blip r:embed="rId3"/>
                <a:stretch>
                  <a:fillRect l="-1067" t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53EAC5B-E6C0-45D4-B31A-4BDCCAE6FAF8}"/>
              </a:ext>
            </a:extLst>
          </p:cNvPr>
          <p:cNvSpPr txBox="1"/>
          <p:nvPr/>
        </p:nvSpPr>
        <p:spPr>
          <a:xfrm>
            <a:off x="90407" y="6406323"/>
            <a:ext cx="27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CUMCM2020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穿越沙漠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14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具体分析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6DBF1D6C-05FF-4746-A62A-EEB2BE4D0A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9928"/>
                <a:ext cx="10289146" cy="511106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问题二：在不确定天气下最优决策</a:t>
                </a:r>
                <a:endParaRPr lang="en-US" altLang="zh-CN" b="1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chemeClr val="bg1"/>
                    </a:solidFill>
                  </a:rPr>
                  <a:t>最初路线规划一致性、晴朗天气不停留、沙暴天气必停留、最短路径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chemeClr val="bg1"/>
                    </a:solidFill>
                  </a:rPr>
                  <a:t>两类模型（对应两种路线）：直达终点最小花费模型、</a:t>
                </a:r>
                <a:r>
                  <a:rPr lang="zh-CN" altLang="en-US" b="1" dirty="0">
                    <a:solidFill>
                      <a:srgbClr val="FFC000"/>
                    </a:solidFill>
                  </a:rPr>
                  <a:t>逃离阈值挖矿停止策略</a:t>
                </a:r>
                <a:endParaRPr lang="en-US" altLang="zh-CN" b="1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考虑选择停止挖矿前往终点的时机问题：</a:t>
                </a:r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路途资源耗尽对应沙暴天数限制：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altLang="zh-CN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altLang="zh-CN" sz="24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达到限制时间耗尽对应沙暴天数限制：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沙暴天数对应发生概率：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阈值设定：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6DBF1D6C-05FF-4746-A62A-EEB2BE4D0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9928"/>
                <a:ext cx="10289146" cy="5111061"/>
              </a:xfrm>
              <a:blipFill>
                <a:blip r:embed="rId3"/>
                <a:stretch>
                  <a:fillRect l="-1067" t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53EAC5B-E6C0-45D4-B31A-4BDCCAE6FAF8}"/>
              </a:ext>
            </a:extLst>
          </p:cNvPr>
          <p:cNvSpPr txBox="1"/>
          <p:nvPr/>
        </p:nvSpPr>
        <p:spPr>
          <a:xfrm>
            <a:off x="90407" y="6406323"/>
            <a:ext cx="27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CUMCM2020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穿越沙漠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4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具体分析</a:t>
            </a:r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6DBF1D6C-05FF-4746-A62A-EEB2BE4D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95"/>
            <a:ext cx="5202384" cy="220956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第三关：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</a:rPr>
              <a:t>地图中没有村庄，因此所有的资源都必须在起点处购买，故可以直接按 </a:t>
            </a:r>
            <a:r>
              <a:rPr lang="en-US" altLang="zh-CN" sz="1800" dirty="0">
                <a:solidFill>
                  <a:schemeClr val="bg1"/>
                </a:solidFill>
              </a:rPr>
              <a:t>1x </a:t>
            </a:r>
            <a:r>
              <a:rPr lang="zh-CN" altLang="en-US" sz="1800" dirty="0">
                <a:solidFill>
                  <a:schemeClr val="bg1"/>
                </a:solidFill>
              </a:rPr>
              <a:t>基准价格估计消耗资源对应的价值。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</a:rPr>
              <a:t>玩家在途中不会遇到沙暴天气。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</a:rPr>
              <a:t>本关的矿山挖矿收益 </a:t>
            </a:r>
            <a:r>
              <a:rPr lang="en-US" altLang="zh-CN" sz="1600" dirty="0">
                <a:solidFill>
                  <a:schemeClr val="bg1"/>
                </a:solidFill>
              </a:rPr>
              <a:t>(200 </a:t>
            </a:r>
            <a:r>
              <a:rPr lang="zh-CN" altLang="en-US" sz="1600" dirty="0">
                <a:solidFill>
                  <a:schemeClr val="bg1"/>
                </a:solidFill>
              </a:rPr>
              <a:t>元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zh-CN" altLang="en-US" sz="1800" dirty="0">
                <a:solidFill>
                  <a:schemeClr val="bg1"/>
                </a:solidFill>
              </a:rPr>
              <a:t>相对较少。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3EAC5B-E6C0-45D4-B31A-4BDCCAE6FAF8}"/>
              </a:ext>
            </a:extLst>
          </p:cNvPr>
          <p:cNvSpPr txBox="1"/>
          <p:nvPr/>
        </p:nvSpPr>
        <p:spPr>
          <a:xfrm>
            <a:off x="90407" y="6406323"/>
            <a:ext cx="27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CUMCM2020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穿越沙漠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等线"/>
              <a:cs typeface="+mn-cs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7882B0D-39F9-46A4-8DE6-EB11BF66994B}"/>
              </a:ext>
            </a:extLst>
          </p:cNvPr>
          <p:cNvGraphicFramePr>
            <a:graphicFrameLocks noGrp="1"/>
          </p:cNvGraphicFramePr>
          <p:nvPr/>
        </p:nvGraphicFramePr>
        <p:xfrm>
          <a:off x="731493" y="3968525"/>
          <a:ext cx="5202385" cy="155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4011">
                  <a:extLst>
                    <a:ext uri="{9D8B030D-6E8A-4147-A177-3AD203B41FA5}">
                      <a16:colId xmlns:a16="http://schemas.microsoft.com/office/drawing/2014/main" val="1680531205"/>
                    </a:ext>
                  </a:extLst>
                </a:gridCol>
                <a:gridCol w="1628517">
                  <a:extLst>
                    <a:ext uri="{9D8B030D-6E8A-4147-A177-3AD203B41FA5}">
                      <a16:colId xmlns:a16="http://schemas.microsoft.com/office/drawing/2014/main" val="2678993233"/>
                    </a:ext>
                  </a:extLst>
                </a:gridCol>
                <a:gridCol w="3019857">
                  <a:extLst>
                    <a:ext uri="{9D8B030D-6E8A-4147-A177-3AD203B41FA5}">
                      <a16:colId xmlns:a16="http://schemas.microsoft.com/office/drawing/2014/main" val="2124894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关键点访问规划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说明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51872549"/>
                  </a:ext>
                </a:extLst>
              </a:tr>
              <a:tr h="2277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方案</a:t>
                      </a:r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起点</a:t>
                      </a:r>
                      <a:r>
                        <a:rPr lang="en-US" altLang="zh-CN" sz="1400" u="none" strike="noStrike" dirty="0">
                          <a:effectLst/>
                        </a:rPr>
                        <a:t>—</a:t>
                      </a:r>
                      <a:r>
                        <a:rPr lang="zh-CN" altLang="en-US" sz="1400" u="none" strike="noStrike" dirty="0">
                          <a:effectLst/>
                        </a:rPr>
                        <a:t>终点</a:t>
                      </a:r>
                      <a:endParaRPr lang="en-US" altLang="zh-CN" sz="14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直接前往终点模式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至少须安排 </a:t>
                      </a:r>
                      <a:r>
                        <a:rPr lang="en-US" altLang="zh-CN" sz="1400" u="none" strike="noStrike" dirty="0">
                          <a:effectLst/>
                        </a:rPr>
                        <a:t>3 </a:t>
                      </a:r>
                      <a:r>
                        <a:rPr lang="zh-CN" altLang="en-US" sz="1400" u="none" strike="noStrike" dirty="0">
                          <a:effectLst/>
                        </a:rPr>
                        <a:t>天行走。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88538106"/>
                  </a:ext>
                </a:extLst>
              </a:tr>
              <a:tr h="5224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方案</a:t>
                      </a:r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起点</a:t>
                      </a:r>
                      <a:r>
                        <a:rPr lang="en-US" altLang="zh-CN" sz="1400" u="none" strike="noStrike" dirty="0">
                          <a:effectLst/>
                        </a:rPr>
                        <a:t>—</a:t>
                      </a:r>
                      <a:r>
                        <a:rPr lang="zh-CN" altLang="en-US" sz="1400" u="none" strike="noStrike" dirty="0">
                          <a:effectLst/>
                        </a:rPr>
                        <a:t>矿山</a:t>
                      </a:r>
                      <a:r>
                        <a:rPr lang="en-US" altLang="zh-CN" sz="1400" u="none" strike="noStrike" dirty="0">
                          <a:effectLst/>
                        </a:rPr>
                        <a:t>—</a:t>
                      </a:r>
                      <a:r>
                        <a:rPr lang="zh-CN" altLang="en-US" sz="1400" u="none" strike="noStrike" dirty="0">
                          <a:effectLst/>
                        </a:rPr>
                        <a:t>终点</a:t>
                      </a:r>
                      <a:endParaRPr lang="en-US" altLang="zh-CN" sz="14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挖矿赚钱模式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行程开头和结尾须至少分别安排 </a:t>
                      </a:r>
                      <a:r>
                        <a:rPr lang="en-US" altLang="zh-CN" sz="1400" u="none" strike="noStrike" dirty="0">
                          <a:effectLst/>
                        </a:rPr>
                        <a:t>3 </a:t>
                      </a:r>
                      <a:r>
                        <a:rPr lang="zh-CN" altLang="en-US" sz="1400" u="none" strike="noStrike" dirty="0">
                          <a:effectLst/>
                        </a:rPr>
                        <a:t>天和 </a:t>
                      </a:r>
                      <a:r>
                        <a:rPr lang="en-US" altLang="zh-CN" sz="1400" u="none" strike="noStrike" dirty="0">
                          <a:effectLst/>
                        </a:rPr>
                        <a:t>2 </a:t>
                      </a:r>
                      <a:r>
                        <a:rPr lang="zh-CN" altLang="en-US" sz="1400" u="none" strike="noStrike" dirty="0">
                          <a:effectLst/>
                        </a:rPr>
                        <a:t>天的行走，（在满足资源约束的条件下）余下最多 </a:t>
                      </a:r>
                      <a:r>
                        <a:rPr lang="en-US" altLang="zh-CN" sz="1400" u="none" strike="noStrike" dirty="0">
                          <a:effectLst/>
                        </a:rPr>
                        <a:t>5 </a:t>
                      </a:r>
                      <a:r>
                        <a:rPr lang="zh-CN" altLang="en-US" sz="1400" u="none" strike="noStrike" dirty="0">
                          <a:effectLst/>
                        </a:rPr>
                        <a:t>天可安排为挖矿。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7301434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BFC246F-621F-4A4B-8E43-934D8412F451}"/>
              </a:ext>
            </a:extLst>
          </p:cNvPr>
          <p:cNvGraphicFramePr>
            <a:graphicFrameLocks noGrp="1"/>
          </p:cNvGraphicFramePr>
          <p:nvPr/>
        </p:nvGraphicFramePr>
        <p:xfrm>
          <a:off x="6483848" y="2943666"/>
          <a:ext cx="2778801" cy="152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07453">
                  <a:extLst>
                    <a:ext uri="{9D8B030D-6E8A-4147-A177-3AD203B41FA5}">
                      <a16:colId xmlns:a16="http://schemas.microsoft.com/office/drawing/2014/main" val="1715320432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162709584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行动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收益期望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1753064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行走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-190/</a:t>
                      </a:r>
                      <a:r>
                        <a:rPr lang="zh-CN" altLang="en-US" sz="1400" u="none" strike="noStrike" dirty="0">
                          <a:effectLst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7235759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停留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-135/</a:t>
                      </a:r>
                      <a:r>
                        <a:rPr lang="zh-CN" altLang="en-US" sz="1400" u="none" strike="noStrike" dirty="0">
                          <a:effectLst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956220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挖矿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-85/</a:t>
                      </a:r>
                      <a:r>
                        <a:rPr lang="zh-CN" altLang="en-US" sz="1400" u="none" strike="noStrike" dirty="0">
                          <a:effectLst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61942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仅晴朗天挖矿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-50/</a:t>
                      </a:r>
                      <a:r>
                        <a:rPr lang="zh-CN" altLang="en-US" sz="1400" u="none" strike="noStrike" dirty="0">
                          <a:effectLst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8095306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0A0EFB0-11FC-4AE9-986C-C04C84F84E52}"/>
              </a:ext>
            </a:extLst>
          </p:cNvPr>
          <p:cNvSpPr txBox="1"/>
          <p:nvPr/>
        </p:nvSpPr>
        <p:spPr>
          <a:xfrm>
            <a:off x="6413510" y="2110113"/>
            <a:ext cx="5202385" cy="603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zh-CN" altLang="en-US" sz="1600" b="0" dirty="0"/>
              <a:t>已知不会出现沙暴天气，假设晴天和高温的出现频率为 1:1，每天采取行走和挖矿行动的收益期望如下表。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A7B38D-E2FD-45DA-9F71-34082399AA3D}"/>
              </a:ext>
            </a:extLst>
          </p:cNvPr>
          <p:cNvSpPr txBox="1"/>
          <p:nvPr/>
        </p:nvSpPr>
        <p:spPr>
          <a:xfrm>
            <a:off x="6483848" y="4549007"/>
            <a:ext cx="27788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</a:rPr>
              <a:t>晴天和高温 1:1 下每天行动收益期望表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B517DE-972D-44FD-803A-531E279F8092}"/>
              </a:ext>
            </a:extLst>
          </p:cNvPr>
          <p:cNvSpPr txBox="1"/>
          <p:nvPr/>
        </p:nvSpPr>
        <p:spPr>
          <a:xfrm>
            <a:off x="9377152" y="2839331"/>
            <a:ext cx="2238743" cy="201183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228600">
              <a:lnSpc>
                <a:spcPct val="120000"/>
              </a:lnSpc>
            </a:pPr>
            <a:r>
              <a:rPr lang="zh-CN" altLang="en-US" sz="1500" dirty="0"/>
              <a:t>在矿山挖矿的收益期望为负值。这意味着挖矿的收入都无法填补挖矿行为自身的资源消耗期望支出；更何况前往矿山还需要付出更多行走的天数和支出。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84C715-1F86-45D4-9FBA-B3D739A9135A}"/>
              </a:ext>
            </a:extLst>
          </p:cNvPr>
          <p:cNvSpPr txBox="1"/>
          <p:nvPr/>
        </p:nvSpPr>
        <p:spPr>
          <a:xfrm>
            <a:off x="6413511" y="4928682"/>
            <a:ext cx="5202384" cy="770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</a:rPr>
              <a:t>使用该收益期望来预估两种方案，从而选择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直接前往终点模式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0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具体分析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3EAC5B-E6C0-45D4-B31A-4BDCCAE6FAF8}"/>
              </a:ext>
            </a:extLst>
          </p:cNvPr>
          <p:cNvSpPr txBox="1"/>
          <p:nvPr/>
        </p:nvSpPr>
        <p:spPr>
          <a:xfrm>
            <a:off x="90407" y="6406323"/>
            <a:ext cx="27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CUMCM2020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穿越沙漠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等线"/>
              <a:cs typeface="+mn-cs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41A635C-D533-47D2-8DAC-B12AC68A1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75966"/>
              </p:ext>
            </p:extLst>
          </p:nvPr>
        </p:nvGraphicFramePr>
        <p:xfrm>
          <a:off x="838200" y="1316792"/>
          <a:ext cx="10698479" cy="4794450"/>
        </p:xfrm>
        <a:graphic>
          <a:graphicData uri="http://schemas.openxmlformats.org/drawingml/2006/table">
            <a:tbl>
              <a:tblPr/>
              <a:tblGrid>
                <a:gridCol w="972589">
                  <a:extLst>
                    <a:ext uri="{9D8B030D-6E8A-4147-A177-3AD203B41FA5}">
                      <a16:colId xmlns:a16="http://schemas.microsoft.com/office/drawing/2014/main" val="1525358474"/>
                    </a:ext>
                  </a:extLst>
                </a:gridCol>
                <a:gridCol w="972589">
                  <a:extLst>
                    <a:ext uri="{9D8B030D-6E8A-4147-A177-3AD203B41FA5}">
                      <a16:colId xmlns:a16="http://schemas.microsoft.com/office/drawing/2014/main" val="312031924"/>
                    </a:ext>
                  </a:extLst>
                </a:gridCol>
                <a:gridCol w="972589">
                  <a:extLst>
                    <a:ext uri="{9D8B030D-6E8A-4147-A177-3AD203B41FA5}">
                      <a16:colId xmlns:a16="http://schemas.microsoft.com/office/drawing/2014/main" val="2719299841"/>
                    </a:ext>
                  </a:extLst>
                </a:gridCol>
                <a:gridCol w="972589">
                  <a:extLst>
                    <a:ext uri="{9D8B030D-6E8A-4147-A177-3AD203B41FA5}">
                      <a16:colId xmlns:a16="http://schemas.microsoft.com/office/drawing/2014/main" val="3426853599"/>
                    </a:ext>
                  </a:extLst>
                </a:gridCol>
                <a:gridCol w="972589">
                  <a:extLst>
                    <a:ext uri="{9D8B030D-6E8A-4147-A177-3AD203B41FA5}">
                      <a16:colId xmlns:a16="http://schemas.microsoft.com/office/drawing/2014/main" val="1657041601"/>
                    </a:ext>
                  </a:extLst>
                </a:gridCol>
                <a:gridCol w="972589">
                  <a:extLst>
                    <a:ext uri="{9D8B030D-6E8A-4147-A177-3AD203B41FA5}">
                      <a16:colId xmlns:a16="http://schemas.microsoft.com/office/drawing/2014/main" val="742882268"/>
                    </a:ext>
                  </a:extLst>
                </a:gridCol>
                <a:gridCol w="972589">
                  <a:extLst>
                    <a:ext uri="{9D8B030D-6E8A-4147-A177-3AD203B41FA5}">
                      <a16:colId xmlns:a16="http://schemas.microsoft.com/office/drawing/2014/main" val="271481859"/>
                    </a:ext>
                  </a:extLst>
                </a:gridCol>
                <a:gridCol w="972589">
                  <a:extLst>
                    <a:ext uri="{9D8B030D-6E8A-4147-A177-3AD203B41FA5}">
                      <a16:colId xmlns:a16="http://schemas.microsoft.com/office/drawing/2014/main" val="3440992735"/>
                    </a:ext>
                  </a:extLst>
                </a:gridCol>
                <a:gridCol w="972589">
                  <a:extLst>
                    <a:ext uri="{9D8B030D-6E8A-4147-A177-3AD203B41FA5}">
                      <a16:colId xmlns:a16="http://schemas.microsoft.com/office/drawing/2014/main" val="477495786"/>
                    </a:ext>
                  </a:extLst>
                </a:gridCol>
                <a:gridCol w="972589">
                  <a:extLst>
                    <a:ext uri="{9D8B030D-6E8A-4147-A177-3AD203B41FA5}">
                      <a16:colId xmlns:a16="http://schemas.microsoft.com/office/drawing/2014/main" val="2494979836"/>
                    </a:ext>
                  </a:extLst>
                </a:gridCol>
                <a:gridCol w="972589">
                  <a:extLst>
                    <a:ext uri="{9D8B030D-6E8A-4147-A177-3AD203B41FA5}">
                      <a16:colId xmlns:a16="http://schemas.microsoft.com/office/drawing/2014/main" val="3440477563"/>
                    </a:ext>
                  </a:extLst>
                </a:gridCol>
              </a:tblGrid>
              <a:tr h="31963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7798691"/>
                  </a:ext>
                </a:extLst>
              </a:tr>
              <a:tr h="31963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晴朗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高温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晴朗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晴朗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晴朗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晴朗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高温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高温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高温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高温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863493"/>
                  </a:ext>
                </a:extLst>
              </a:tr>
              <a:tr h="3196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晴朗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6404496"/>
                  </a:ext>
                </a:extLst>
              </a:tr>
              <a:tr h="3196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高温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32725"/>
                  </a:ext>
                </a:extLst>
              </a:tr>
              <a:tr h="3196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沙暴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551302"/>
                  </a:ext>
                </a:extLst>
              </a:tr>
              <a:tr h="3196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晴朗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0.714286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0.545455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617393"/>
                  </a:ext>
                </a:extLst>
              </a:tr>
              <a:tr h="3196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高温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0.285714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0.454545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02701"/>
                  </a:ext>
                </a:extLst>
              </a:tr>
              <a:tr h="3196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沙暴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7806507"/>
                  </a:ext>
                </a:extLst>
              </a:tr>
              <a:tr h="31963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36469"/>
                  </a:ext>
                </a:extLst>
              </a:tr>
              <a:tr h="3196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决策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前进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停留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前进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前进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前进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前进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停留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停留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停留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停留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44106"/>
                  </a:ext>
                </a:extLst>
              </a:tr>
              <a:tr h="31963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201572"/>
                  </a:ext>
                </a:extLst>
              </a:tr>
              <a:tr h="31963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金钱消耗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312130"/>
                  </a:ext>
                </a:extLst>
              </a:tr>
              <a:tr h="319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ci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7379805"/>
                  </a:ext>
                </a:extLst>
              </a:tr>
              <a:tr h="319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cj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112689"/>
                  </a:ext>
                </a:extLst>
              </a:tr>
              <a:tr h="319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ck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8873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304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具体分析</a:t>
            </a:r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6DBF1D6C-05FF-4746-A62A-EEB2BE4D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95"/>
            <a:ext cx="5095678" cy="220956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第四关：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</a:rPr>
              <a:t>资源参数和第三关一致，但矿山挖矿收益为 </a:t>
            </a:r>
            <a:r>
              <a:rPr lang="en-US" altLang="zh-CN" sz="1800" dirty="0">
                <a:solidFill>
                  <a:schemeClr val="bg1"/>
                </a:solidFill>
              </a:rPr>
              <a:t>1000 </a:t>
            </a:r>
            <a:r>
              <a:rPr lang="zh-CN" altLang="en-US" sz="1800" dirty="0">
                <a:solidFill>
                  <a:schemeClr val="bg1"/>
                </a:solidFill>
              </a:rPr>
              <a:t>元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zh-CN" altLang="en-US" sz="1800" dirty="0">
                <a:solidFill>
                  <a:schemeClr val="bg1"/>
                </a:solidFill>
              </a:rPr>
              <a:t>天；且截止日期为第 </a:t>
            </a:r>
            <a:r>
              <a:rPr lang="en-US" altLang="zh-CN" sz="1800" dirty="0">
                <a:solidFill>
                  <a:schemeClr val="bg1"/>
                </a:solidFill>
              </a:rPr>
              <a:t>30 </a:t>
            </a:r>
            <a:r>
              <a:rPr lang="zh-CN" altLang="en-US" sz="1800" dirty="0">
                <a:solidFill>
                  <a:schemeClr val="bg1"/>
                </a:solidFill>
              </a:rPr>
              <a:t>天，时间相对充裕。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</a:rPr>
              <a:t>地图且有村庄且位于矿山附近，可以中途购买资源补给。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3EAC5B-E6C0-45D4-B31A-4BDCCAE6FAF8}"/>
              </a:ext>
            </a:extLst>
          </p:cNvPr>
          <p:cNvSpPr txBox="1"/>
          <p:nvPr/>
        </p:nvSpPr>
        <p:spPr>
          <a:xfrm>
            <a:off x="90407" y="6406323"/>
            <a:ext cx="27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CUMCM2020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穿越沙漠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等线"/>
              <a:cs typeface="+mn-cs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7882B0D-39F9-46A4-8DE6-EB11BF66994B}"/>
              </a:ext>
            </a:extLst>
          </p:cNvPr>
          <p:cNvGraphicFramePr>
            <a:graphicFrameLocks noGrp="1"/>
          </p:cNvGraphicFramePr>
          <p:nvPr/>
        </p:nvGraphicFramePr>
        <p:xfrm>
          <a:off x="731494" y="3968525"/>
          <a:ext cx="5170733" cy="1767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4678">
                  <a:extLst>
                    <a:ext uri="{9D8B030D-6E8A-4147-A177-3AD203B41FA5}">
                      <a16:colId xmlns:a16="http://schemas.microsoft.com/office/drawing/2014/main" val="1680531205"/>
                    </a:ext>
                  </a:extLst>
                </a:gridCol>
                <a:gridCol w="1660055">
                  <a:extLst>
                    <a:ext uri="{9D8B030D-6E8A-4147-A177-3AD203B41FA5}">
                      <a16:colId xmlns:a16="http://schemas.microsoft.com/office/drawing/2014/main" val="2678993233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124894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关键点访问规划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51872549"/>
                  </a:ext>
                </a:extLst>
              </a:tr>
              <a:tr h="2277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</a:t>
                      </a:r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起点</a:t>
                      </a:r>
                      <a:r>
                        <a:rPr lang="en-US" altLang="zh-C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—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终点</a:t>
                      </a:r>
                      <a:endParaRPr lang="en-US" altLang="zh-CN" sz="1400" b="0" u="none" strike="noStrike" kern="12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直接前往终点模式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至少须安排 </a:t>
                      </a:r>
                      <a:r>
                        <a:rPr lang="en-US" altLang="zh-C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5 + 3 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天行走。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88538106"/>
                  </a:ext>
                </a:extLst>
              </a:tr>
              <a:tr h="5224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</a:t>
                      </a:r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起点</a:t>
                      </a:r>
                      <a:r>
                        <a:rPr lang="en-US" altLang="zh-C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—(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矿山⇋村庄</a:t>
                      </a:r>
                      <a:r>
                        <a:rPr lang="en-US" altLang="zh-C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)—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终点</a:t>
                      </a:r>
                      <a:endParaRPr lang="en-US" altLang="zh-CN" sz="1400" b="0" u="none" strike="noStrike" kern="12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挖矿赚钱模式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行程开头和结尾须至少分别安排 </a:t>
                      </a:r>
                      <a:r>
                        <a:rPr lang="en-US" altLang="zh-C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5 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天和 </a:t>
                      </a:r>
                      <a:r>
                        <a:rPr lang="en-US" altLang="zh-C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 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天的行走，（在满足资源约束的条件下）余下最多 </a:t>
                      </a:r>
                      <a:r>
                        <a:rPr lang="en-US" altLang="zh-C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22 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天可安排为在村庄和矿山之间往返以及挖矿。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7301434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0A0EFB0-11FC-4AE9-986C-C04C84F84E52}"/>
              </a:ext>
            </a:extLst>
          </p:cNvPr>
          <p:cNvSpPr txBox="1"/>
          <p:nvPr/>
        </p:nvSpPr>
        <p:spPr>
          <a:xfrm>
            <a:off x="6351883" y="2212602"/>
            <a:ext cx="5089521" cy="603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zh-CN" altLang="en-US" sz="1600" b="0" dirty="0"/>
              <a:t>已知较少出现沙暴天气，假设晴天</a:t>
            </a:r>
            <a:r>
              <a:rPr lang="en-US" altLang="zh-CN" sz="1600" b="0" dirty="0"/>
              <a:t>:</a:t>
            </a:r>
            <a:r>
              <a:rPr lang="zh-CN" altLang="en-US" sz="1600" b="0" dirty="0"/>
              <a:t>高温</a:t>
            </a:r>
            <a:r>
              <a:rPr lang="en-US" altLang="zh-CN" sz="1600" b="0" dirty="0"/>
              <a:t>:</a:t>
            </a:r>
            <a:r>
              <a:rPr lang="zh-CN" altLang="en-US" sz="1600" b="0" dirty="0"/>
              <a:t>沙暴的出现频率为 </a:t>
            </a:r>
            <a:r>
              <a:rPr lang="en-US" altLang="zh-CN" sz="1600" b="0" dirty="0"/>
              <a:t>2:2:1</a:t>
            </a:r>
            <a:r>
              <a:rPr lang="zh-CN" altLang="en-US" sz="1600" b="0" dirty="0"/>
              <a:t>，则可以得到每天采取行动的收益期望如下表。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A7B38D-E2FD-45DA-9F71-34082399AA3D}"/>
              </a:ext>
            </a:extLst>
          </p:cNvPr>
          <p:cNvSpPr txBox="1"/>
          <p:nvPr/>
        </p:nvSpPr>
        <p:spPr>
          <a:xfrm>
            <a:off x="6410121" y="5118030"/>
            <a:ext cx="4973047" cy="276999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</a:rPr>
              <a:t>晴天</a:t>
            </a:r>
            <a:r>
              <a:rPr lang="en-US" altLang="zh-CN" sz="1200" b="1" dirty="0">
                <a:solidFill>
                  <a:schemeClr val="bg1"/>
                </a:solidFill>
              </a:rPr>
              <a:t>:</a:t>
            </a:r>
            <a:r>
              <a:rPr lang="zh-CN" altLang="en-US" sz="1200" b="1" dirty="0">
                <a:solidFill>
                  <a:schemeClr val="bg1"/>
                </a:solidFill>
              </a:rPr>
              <a:t>高温</a:t>
            </a:r>
            <a:r>
              <a:rPr lang="en-US" altLang="zh-CN" sz="1200" b="1" dirty="0">
                <a:solidFill>
                  <a:schemeClr val="bg1"/>
                </a:solidFill>
              </a:rPr>
              <a:t>:</a:t>
            </a:r>
            <a:r>
              <a:rPr lang="zh-CN" altLang="en-US" sz="1200" b="1" dirty="0">
                <a:solidFill>
                  <a:schemeClr val="bg1"/>
                </a:solidFill>
              </a:rPr>
              <a:t>沙暴为 </a:t>
            </a:r>
            <a:r>
              <a:rPr lang="en-US" altLang="zh-CN" sz="1200" b="1" dirty="0">
                <a:solidFill>
                  <a:schemeClr val="bg1"/>
                </a:solidFill>
              </a:rPr>
              <a:t>2:2:1 </a:t>
            </a:r>
            <a:r>
              <a:rPr lang="zh-CN" altLang="en-US" sz="1200" b="1" dirty="0">
                <a:solidFill>
                  <a:schemeClr val="bg1"/>
                </a:solidFill>
              </a:rPr>
              <a:t>下每天行动收益期望表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477A4C4-44E8-44DB-A0CC-35BE9D14A4FC}"/>
              </a:ext>
            </a:extLst>
          </p:cNvPr>
          <p:cNvGraphicFramePr>
            <a:graphicFrameLocks noGrp="1"/>
          </p:cNvGraphicFramePr>
          <p:nvPr/>
        </p:nvGraphicFramePr>
        <p:xfrm>
          <a:off x="6410121" y="3338565"/>
          <a:ext cx="4973047" cy="1737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907566658"/>
                    </a:ext>
                  </a:extLst>
                </a:gridCol>
                <a:gridCol w="1156244">
                  <a:extLst>
                    <a:ext uri="{9D8B030D-6E8A-4147-A177-3AD203B41FA5}">
                      <a16:colId xmlns:a16="http://schemas.microsoft.com/office/drawing/2014/main" val="958973229"/>
                    </a:ext>
                  </a:extLst>
                </a:gridCol>
                <a:gridCol w="1156244">
                  <a:extLst>
                    <a:ext uri="{9D8B030D-6E8A-4147-A177-3AD203B41FA5}">
                      <a16:colId xmlns:a16="http://schemas.microsoft.com/office/drawing/2014/main" val="4227015807"/>
                    </a:ext>
                  </a:extLst>
                </a:gridCol>
                <a:gridCol w="1156244">
                  <a:extLst>
                    <a:ext uri="{9D8B030D-6E8A-4147-A177-3AD203B41FA5}">
                      <a16:colId xmlns:a16="http://schemas.microsoft.com/office/drawing/2014/main" val="241149379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行动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资源消耗量期望 </a:t>
                      </a:r>
                      <a:r>
                        <a:rPr lang="en-US" altLang="zh-CN" sz="1400" u="none" strike="noStrike" dirty="0">
                          <a:effectLst/>
                        </a:rPr>
                        <a:t>(kg)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收益期望 </a:t>
                      </a:r>
                      <a:r>
                        <a:rPr lang="en-US" altLang="zh-CN" sz="1400" u="none" strike="noStrike" dirty="0">
                          <a:effectLst/>
                        </a:rPr>
                        <a:t>(1</a:t>
                      </a:r>
                      <a:r>
                        <a:rPr lang="en-US" sz="1400" u="none" strike="noStrike" dirty="0">
                          <a:effectLst/>
                        </a:rPr>
                        <a:t>x)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收益期望 </a:t>
                      </a:r>
                      <a:r>
                        <a:rPr lang="en-US" altLang="zh-CN" sz="1400" u="none" strike="noStrike" dirty="0">
                          <a:effectLst/>
                        </a:rPr>
                        <a:t>(2</a:t>
                      </a:r>
                      <a:r>
                        <a:rPr lang="en-US" sz="1400" u="none" strike="noStrike" dirty="0">
                          <a:effectLst/>
                        </a:rPr>
                        <a:t>x)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0597886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行走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-190/</a:t>
                      </a:r>
                      <a:r>
                        <a:rPr lang="zh-CN" altLang="en-US" sz="1400" u="none" strike="noStrike" dirty="0">
                          <a:effectLst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-380/</a:t>
                      </a:r>
                      <a:r>
                        <a:rPr lang="zh-CN" altLang="en-US" sz="1400" u="none" strike="noStrike" dirty="0">
                          <a:effectLst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555160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停留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46.67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-140/</a:t>
                      </a:r>
                      <a:r>
                        <a:rPr lang="zh-CN" altLang="en-US" sz="1400" u="none" strike="noStrike" dirty="0">
                          <a:effectLst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-280/</a:t>
                      </a:r>
                      <a:r>
                        <a:rPr lang="zh-CN" altLang="en-US" sz="1400" u="none" strike="noStrike" dirty="0">
                          <a:effectLst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181077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挖矿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104.4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+682/</a:t>
                      </a:r>
                      <a:r>
                        <a:rPr lang="zh-CN" altLang="en-US" sz="1400" u="none" strike="noStrike" dirty="0">
                          <a:effectLst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+364/</a:t>
                      </a:r>
                      <a:r>
                        <a:rPr lang="zh-CN" altLang="en-US" sz="1400" u="none" strike="noStrike" dirty="0">
                          <a:effectLst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590239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挖矿</a:t>
                      </a:r>
                      <a:r>
                        <a:rPr lang="en-US" altLang="zh-CN" sz="1200" u="none" strike="noStrike" dirty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>
                          <a:effectLst/>
                        </a:rPr>
                        <a:t>但沙暴天停留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84.4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+542/</a:t>
                      </a:r>
                      <a:r>
                        <a:rPr lang="zh-CN" altLang="en-US" sz="1400" u="none" strike="noStrike" dirty="0">
                          <a:effectLst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+284/</a:t>
                      </a:r>
                      <a:r>
                        <a:rPr lang="zh-CN" altLang="en-US" sz="1400" u="none" strike="noStrike" dirty="0">
                          <a:effectLst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48608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69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具体分析</a:t>
            </a:r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6DBF1D6C-05FF-4746-A62A-EEB2BE4D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94"/>
            <a:ext cx="5542503" cy="4424707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第四关：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　　如右表，矿山挖矿的收益期望均为正值。根据 </a:t>
            </a:r>
            <a:r>
              <a:rPr lang="en-US" altLang="zh-CN" sz="1800" dirty="0">
                <a:solidFill>
                  <a:schemeClr val="bg1"/>
                </a:solidFill>
              </a:rPr>
              <a:t>1x </a:t>
            </a:r>
            <a:r>
              <a:rPr lang="zh-CN" altLang="en-US" sz="1800" dirty="0">
                <a:solidFill>
                  <a:schemeClr val="bg1"/>
                </a:solidFill>
              </a:rPr>
              <a:t>和 </a:t>
            </a:r>
            <a:r>
              <a:rPr lang="en-US" altLang="zh-CN" sz="1800" dirty="0">
                <a:solidFill>
                  <a:schemeClr val="bg1"/>
                </a:solidFill>
              </a:rPr>
              <a:t>2x </a:t>
            </a:r>
            <a:r>
              <a:rPr lang="zh-CN" altLang="en-US" sz="1800" dirty="0">
                <a:solidFill>
                  <a:schemeClr val="bg1"/>
                </a:solidFill>
              </a:rPr>
              <a:t>的差距，可知：</a:t>
            </a:r>
            <a:r>
              <a:rPr lang="zh-CN" altLang="en-US" sz="1800" b="1" dirty="0">
                <a:solidFill>
                  <a:schemeClr val="bg1"/>
                </a:solidFill>
              </a:rPr>
              <a:t>起点所购资源占比多的情况下，挖矿的收益期望高</a:t>
            </a:r>
            <a:r>
              <a:rPr lang="zh-CN" altLang="en-US" sz="1800" dirty="0">
                <a:solidFill>
                  <a:schemeClr val="bg1"/>
                </a:solidFill>
              </a:rPr>
              <a:t>。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　　村庄和矿山之间的最短距离为 </a:t>
            </a:r>
            <a:r>
              <a:rPr lang="en-US" altLang="zh-CN" sz="1800" dirty="0">
                <a:solidFill>
                  <a:schemeClr val="bg1"/>
                </a:solidFill>
              </a:rPr>
              <a:t>2</a:t>
            </a:r>
            <a:r>
              <a:rPr lang="zh-CN" altLang="en-US" sz="1800" dirty="0">
                <a:solidFill>
                  <a:schemeClr val="bg1"/>
                </a:solidFill>
              </a:rPr>
              <a:t>， 可知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【</a:t>
            </a:r>
            <a:r>
              <a:rPr lang="zh-CN" altLang="en-US" sz="1800" dirty="0">
                <a:solidFill>
                  <a:schemeClr val="bg1"/>
                </a:solidFill>
              </a:rPr>
              <a:t>村庄补给</a:t>
            </a:r>
            <a:r>
              <a:rPr lang="en-US" altLang="zh-CN" sz="1800" dirty="0">
                <a:solidFill>
                  <a:schemeClr val="bg1"/>
                </a:solidFill>
              </a:rPr>
              <a:t>-&gt;</a:t>
            </a:r>
            <a:r>
              <a:rPr lang="zh-CN" altLang="en-US" sz="1800" dirty="0">
                <a:solidFill>
                  <a:schemeClr val="bg1"/>
                </a:solidFill>
              </a:rPr>
              <a:t>矿山挖矿</a:t>
            </a:r>
            <a:r>
              <a:rPr lang="en-US" altLang="zh-CN" sz="1800" dirty="0">
                <a:solidFill>
                  <a:schemeClr val="bg1"/>
                </a:solidFill>
              </a:rPr>
              <a:t>-&gt;</a:t>
            </a:r>
            <a:r>
              <a:rPr lang="zh-CN" altLang="en-US" sz="1800" dirty="0">
                <a:solidFill>
                  <a:schemeClr val="bg1"/>
                </a:solidFill>
              </a:rPr>
              <a:t>村庄补给</a:t>
            </a:r>
            <a:r>
              <a:rPr lang="en-US" altLang="zh-CN" sz="1800" dirty="0">
                <a:solidFill>
                  <a:schemeClr val="bg1"/>
                </a:solidFill>
              </a:rPr>
              <a:t>】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这样的</a:t>
            </a:r>
            <a:r>
              <a:rPr lang="zh-CN" altLang="en-US" sz="1800" b="1" dirty="0">
                <a:solidFill>
                  <a:schemeClr val="bg1"/>
                </a:solidFill>
              </a:rPr>
              <a:t>往返补给行程中至少包含 </a:t>
            </a:r>
            <a:r>
              <a:rPr lang="en-US" altLang="zh-CN" sz="1800" b="1" dirty="0">
                <a:solidFill>
                  <a:schemeClr val="bg1"/>
                </a:solidFill>
              </a:rPr>
              <a:t>2 + 2 </a:t>
            </a:r>
            <a:r>
              <a:rPr lang="zh-CN" altLang="en-US" sz="1800" b="1" dirty="0">
                <a:solidFill>
                  <a:schemeClr val="bg1"/>
                </a:solidFill>
              </a:rPr>
              <a:t>天的行走</a:t>
            </a:r>
            <a:r>
              <a:rPr lang="zh-CN" altLang="en-US" sz="1800" dirty="0">
                <a:solidFill>
                  <a:schemeClr val="bg1"/>
                </a:solidFill>
              </a:rPr>
              <a:t>：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行走部分的收益期望为 </a:t>
            </a:r>
            <a:r>
              <a:rPr lang="en-US" altLang="zh-CN" sz="1800" dirty="0">
                <a:solidFill>
                  <a:schemeClr val="bg1"/>
                </a:solidFill>
              </a:rPr>
              <a:t>-380 × 2 = -760 </a:t>
            </a:r>
            <a:r>
              <a:rPr lang="zh-CN" altLang="en-US" sz="1800" dirty="0">
                <a:solidFill>
                  <a:schemeClr val="bg1"/>
                </a:solidFill>
              </a:rPr>
              <a:t>元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至少需要挖矿两次才能使整体收益为正。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行走部分花费 </a:t>
            </a:r>
            <a:r>
              <a:rPr lang="en-US" altLang="zh-CN" sz="1800" dirty="0">
                <a:solidFill>
                  <a:schemeClr val="bg1"/>
                </a:solidFill>
              </a:rPr>
              <a:t>62 × 2 × 2 = 248 kg </a:t>
            </a:r>
            <a:r>
              <a:rPr lang="zh-CN" altLang="en-US" sz="1800" dirty="0">
                <a:solidFill>
                  <a:schemeClr val="bg1"/>
                </a:solidFill>
              </a:rPr>
              <a:t>资源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理想状态下</a:t>
            </a:r>
            <a:r>
              <a:rPr lang="en-US" altLang="zh-CN" sz="1400" dirty="0">
                <a:solidFill>
                  <a:schemeClr val="bg1"/>
                </a:solidFill>
              </a:rPr>
              <a:t>(</a:t>
            </a:r>
            <a:r>
              <a:rPr lang="zh-CN" altLang="en-US" sz="1400" dirty="0">
                <a:solidFill>
                  <a:schemeClr val="bg1"/>
                </a:solidFill>
              </a:rPr>
              <a:t>忽略细节</a:t>
            </a:r>
            <a:r>
              <a:rPr lang="en-US" altLang="zh-CN" sz="14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，从村庄出来最多可满载 </a:t>
            </a:r>
            <a:r>
              <a:rPr lang="en-US" altLang="zh-CN" sz="1600" dirty="0">
                <a:solidFill>
                  <a:schemeClr val="bg1"/>
                </a:solidFill>
              </a:rPr>
              <a:t>1200 kg </a:t>
            </a:r>
            <a:r>
              <a:rPr lang="zh-CN" altLang="en-US" sz="1600" dirty="0">
                <a:solidFill>
                  <a:schemeClr val="bg1"/>
                </a:solidFill>
              </a:rPr>
              <a:t>资源，经过跋涉后还剩余 </a:t>
            </a:r>
            <a:r>
              <a:rPr lang="en-US" altLang="zh-CN" sz="1600" dirty="0">
                <a:solidFill>
                  <a:schemeClr val="bg1"/>
                </a:solidFill>
              </a:rPr>
              <a:t>952 kg</a:t>
            </a:r>
            <a:r>
              <a:rPr lang="zh-CN" altLang="en-US" sz="1600" dirty="0">
                <a:solidFill>
                  <a:schemeClr val="bg1"/>
                </a:solidFill>
              </a:rPr>
              <a:t>，一般情况下足以支撑 ≥ </a:t>
            </a:r>
            <a:r>
              <a:rPr lang="en-US" altLang="zh-CN" sz="1600" dirty="0">
                <a:solidFill>
                  <a:schemeClr val="bg1"/>
                </a:solidFill>
              </a:rPr>
              <a:t>2 </a:t>
            </a:r>
            <a:r>
              <a:rPr lang="zh-CN" altLang="en-US" sz="1600" dirty="0">
                <a:solidFill>
                  <a:schemeClr val="bg1"/>
                </a:solidFill>
              </a:rPr>
              <a:t>次挖矿。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3EAC5B-E6C0-45D4-B31A-4BDCCAE6FAF8}"/>
              </a:ext>
            </a:extLst>
          </p:cNvPr>
          <p:cNvSpPr txBox="1"/>
          <p:nvPr/>
        </p:nvSpPr>
        <p:spPr>
          <a:xfrm>
            <a:off x="90407" y="6406323"/>
            <a:ext cx="27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CUMCM2020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穿越沙漠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等线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A7B38D-E2FD-45DA-9F71-34082399AA3D}"/>
              </a:ext>
            </a:extLst>
          </p:cNvPr>
          <p:cNvSpPr txBox="1"/>
          <p:nvPr/>
        </p:nvSpPr>
        <p:spPr>
          <a:xfrm>
            <a:off x="6784312" y="3974583"/>
            <a:ext cx="4976658" cy="276999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</a:rPr>
              <a:t>晴天</a:t>
            </a:r>
            <a:r>
              <a:rPr lang="en-US" altLang="zh-CN" sz="1200" b="1" dirty="0">
                <a:solidFill>
                  <a:schemeClr val="bg1"/>
                </a:solidFill>
              </a:rPr>
              <a:t>:</a:t>
            </a:r>
            <a:r>
              <a:rPr lang="zh-CN" altLang="en-US" sz="1200" b="1" dirty="0">
                <a:solidFill>
                  <a:schemeClr val="bg1"/>
                </a:solidFill>
              </a:rPr>
              <a:t>高温</a:t>
            </a:r>
            <a:r>
              <a:rPr lang="en-US" altLang="zh-CN" sz="1200" b="1" dirty="0">
                <a:solidFill>
                  <a:schemeClr val="bg1"/>
                </a:solidFill>
              </a:rPr>
              <a:t>:</a:t>
            </a:r>
            <a:r>
              <a:rPr lang="zh-CN" altLang="en-US" sz="1200" b="1" dirty="0">
                <a:solidFill>
                  <a:schemeClr val="bg1"/>
                </a:solidFill>
              </a:rPr>
              <a:t>沙暴为 </a:t>
            </a:r>
            <a:r>
              <a:rPr lang="en-US" altLang="zh-CN" sz="1200" b="1" dirty="0">
                <a:solidFill>
                  <a:schemeClr val="bg1"/>
                </a:solidFill>
              </a:rPr>
              <a:t>2:2:1 </a:t>
            </a:r>
            <a:r>
              <a:rPr lang="zh-CN" altLang="en-US" sz="1200" b="1" dirty="0">
                <a:solidFill>
                  <a:schemeClr val="bg1"/>
                </a:solidFill>
              </a:rPr>
              <a:t>下每天行动收益期望表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477A4C4-44E8-44DB-A0CC-35BE9D14A4FC}"/>
              </a:ext>
            </a:extLst>
          </p:cNvPr>
          <p:cNvGraphicFramePr>
            <a:graphicFrameLocks noGrp="1"/>
          </p:cNvGraphicFramePr>
          <p:nvPr/>
        </p:nvGraphicFramePr>
        <p:xfrm>
          <a:off x="6784312" y="2157633"/>
          <a:ext cx="4976659" cy="1737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7927">
                  <a:extLst>
                    <a:ext uri="{9D8B030D-6E8A-4147-A177-3AD203B41FA5}">
                      <a16:colId xmlns:a16="http://schemas.microsoft.com/office/drawing/2014/main" val="907566658"/>
                    </a:ext>
                  </a:extLst>
                </a:gridCol>
                <a:gridCol w="1156244">
                  <a:extLst>
                    <a:ext uri="{9D8B030D-6E8A-4147-A177-3AD203B41FA5}">
                      <a16:colId xmlns:a16="http://schemas.microsoft.com/office/drawing/2014/main" val="958973229"/>
                    </a:ext>
                  </a:extLst>
                </a:gridCol>
                <a:gridCol w="1156244">
                  <a:extLst>
                    <a:ext uri="{9D8B030D-6E8A-4147-A177-3AD203B41FA5}">
                      <a16:colId xmlns:a16="http://schemas.microsoft.com/office/drawing/2014/main" val="4227015807"/>
                    </a:ext>
                  </a:extLst>
                </a:gridCol>
                <a:gridCol w="1156244">
                  <a:extLst>
                    <a:ext uri="{9D8B030D-6E8A-4147-A177-3AD203B41FA5}">
                      <a16:colId xmlns:a16="http://schemas.microsoft.com/office/drawing/2014/main" val="241149379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行动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资源消耗量期望 </a:t>
                      </a:r>
                      <a:r>
                        <a:rPr lang="en-US" altLang="zh-CN" sz="1400" u="none" strike="noStrike" dirty="0">
                          <a:effectLst/>
                        </a:rPr>
                        <a:t>(kg)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收益期望 </a:t>
                      </a:r>
                      <a:r>
                        <a:rPr lang="en-US" altLang="zh-CN" sz="1400" u="none" strike="noStrike" dirty="0">
                          <a:effectLst/>
                        </a:rPr>
                        <a:t>(1</a:t>
                      </a:r>
                      <a:r>
                        <a:rPr lang="en-US" sz="1400" u="none" strike="noStrike" dirty="0">
                          <a:effectLst/>
                        </a:rPr>
                        <a:t>x)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收益期望 </a:t>
                      </a:r>
                      <a:r>
                        <a:rPr lang="en-US" altLang="zh-CN" sz="1400" u="none" strike="noStrike" dirty="0">
                          <a:effectLst/>
                        </a:rPr>
                        <a:t>(2</a:t>
                      </a:r>
                      <a:r>
                        <a:rPr lang="en-US" sz="1400" u="none" strike="noStrike" dirty="0">
                          <a:effectLst/>
                        </a:rPr>
                        <a:t>x)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0597886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行走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-190/</a:t>
                      </a:r>
                      <a:r>
                        <a:rPr lang="zh-CN" altLang="en-US" sz="1400" u="none" strike="noStrike" dirty="0">
                          <a:effectLst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-380/</a:t>
                      </a:r>
                      <a:r>
                        <a:rPr lang="zh-CN" altLang="en-US" sz="1400" u="none" strike="noStrike" dirty="0">
                          <a:effectLst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555160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停留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46.67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-140/</a:t>
                      </a:r>
                      <a:r>
                        <a:rPr lang="zh-CN" altLang="en-US" sz="1400" u="none" strike="noStrike" dirty="0">
                          <a:effectLst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-280/</a:t>
                      </a:r>
                      <a:r>
                        <a:rPr lang="zh-CN" altLang="en-US" sz="1400" u="none" strike="noStrike" dirty="0">
                          <a:effectLst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181077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挖矿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104.4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+682/</a:t>
                      </a:r>
                      <a:r>
                        <a:rPr lang="zh-CN" altLang="en-US" sz="1400" u="none" strike="noStrike" dirty="0">
                          <a:effectLst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+364/</a:t>
                      </a:r>
                      <a:r>
                        <a:rPr lang="zh-CN" altLang="en-US" sz="1400" u="none" strike="noStrike" dirty="0">
                          <a:effectLst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590239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挖矿</a:t>
                      </a:r>
                      <a:r>
                        <a:rPr lang="en-US" altLang="zh-CN" sz="1200" u="none" strike="noStrike" dirty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>
                          <a:effectLst/>
                        </a:rPr>
                        <a:t>但沙暴天停留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84.4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+542/</a:t>
                      </a:r>
                      <a:r>
                        <a:rPr lang="zh-CN" altLang="en-US" sz="1400" u="none" strike="noStrike" dirty="0">
                          <a:effectLst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+284/</a:t>
                      </a:r>
                      <a:r>
                        <a:rPr lang="zh-CN" altLang="en-US" sz="1400" u="none" strike="noStrike" dirty="0">
                          <a:effectLst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48608245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830A3CD-A3D4-4F0E-9BB5-947489EA3513}"/>
              </a:ext>
            </a:extLst>
          </p:cNvPr>
          <p:cNvSpPr txBox="1"/>
          <p:nvPr/>
        </p:nvSpPr>
        <p:spPr>
          <a:xfrm>
            <a:off x="6784312" y="4444432"/>
            <a:ext cx="4783640" cy="1102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因此，沙暴较少的以及起点所购资源占比多的情况下，前往矿山挖矿有较大可能获得</a:t>
            </a:r>
            <a:r>
              <a:rPr lang="zh-CN" altLang="en-US" sz="1800">
                <a:solidFill>
                  <a:schemeClr val="bg1"/>
                </a:solidFill>
              </a:rPr>
              <a:t>正收益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 sz="1800">
                <a:solidFill>
                  <a:schemeClr val="bg1"/>
                </a:solidFill>
              </a:rPr>
              <a:t>从而</a:t>
            </a:r>
            <a:r>
              <a:rPr lang="zh-CN" altLang="en-US" sz="1800" dirty="0">
                <a:solidFill>
                  <a:schemeClr val="bg1"/>
                </a:solidFill>
              </a:rPr>
              <a:t>选择</a:t>
            </a:r>
            <a:r>
              <a:rPr lang="zh-CN" altLang="en-US" sz="2000" b="1" dirty="0">
                <a:solidFill>
                  <a:schemeClr val="bg1"/>
                </a:solidFill>
              </a:rPr>
              <a:t>挖矿赚钱模式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268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具体分析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6DBF1D6C-05FF-4746-A62A-EEB2BE4D0A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4594"/>
                <a:ext cx="11079480" cy="455590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问题三：基于完全信息的博弈</a:t>
                </a:r>
                <a:endParaRPr lang="en-US" altLang="zh-CN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400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i="1" dirty="0">
                    <a:solidFill>
                      <a:schemeClr val="bg1"/>
                    </a:solidFill>
                  </a:rPr>
                  <a:t>Nash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均衡</m:t>
                    </m:r>
                    <m:r>
                      <a:rPr lang="zh-CN" alt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p>
                        </m:sSubSup>
                      </m:fNam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400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混合</a:t>
                </a:r>
                <a:r>
                  <a:rPr lang="en-US" altLang="zh-CN" sz="2400" i="1" dirty="0">
                    <a:solidFill>
                      <a:schemeClr val="bg1"/>
                    </a:solidFill>
                  </a:rPr>
                  <a:t>Nash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均衡：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直接前往终点路径选择：贪心选择最短路径，在此基础上进行路径选择博弈。</a:t>
                </a:r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多人挖矿博弈策略：资源量相似造成潜在资源消耗量增大，造成潜在金钱损失和逃离失败概率升高。</a:t>
                </a:r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6DBF1D6C-05FF-4746-A62A-EEB2BE4D0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4594"/>
                <a:ext cx="11079480" cy="4555901"/>
              </a:xfrm>
              <a:blipFill>
                <a:blip r:embed="rId3"/>
                <a:stretch>
                  <a:fillRect l="-991" t="-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53EAC5B-E6C0-45D4-B31A-4BDCCAE6FAF8}"/>
              </a:ext>
            </a:extLst>
          </p:cNvPr>
          <p:cNvSpPr txBox="1"/>
          <p:nvPr/>
        </p:nvSpPr>
        <p:spPr>
          <a:xfrm>
            <a:off x="90407" y="6406323"/>
            <a:ext cx="27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CUMCM2020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穿越沙漠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8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具体分析</a:t>
            </a:r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6DBF1D6C-05FF-4746-A62A-EEB2BE4D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94"/>
            <a:ext cx="10289146" cy="4555901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第五关策略：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预决策：直接前往终点（同第三关）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基于最短路径贪心的无向图简化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最短路径对称等效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等决策概率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第六关策略：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预决策：挖矿（同第四关）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多人挖矿对应净收入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同时在村庄相遇时购买物资亏损严重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前往终点决策基于逃离阈值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3EAC5B-E6C0-45D4-B31A-4BDCCAE6FAF8}"/>
              </a:ext>
            </a:extLst>
          </p:cNvPr>
          <p:cNvSpPr txBox="1"/>
          <p:nvPr/>
        </p:nvSpPr>
        <p:spPr>
          <a:xfrm>
            <a:off x="90407" y="6406323"/>
            <a:ext cx="27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CUMCM2020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穿越沙漠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等线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BDD1A09-B163-4FE7-BAB5-8374A8D83433}"/>
              </a:ext>
            </a:extLst>
          </p:cNvPr>
          <p:cNvSpPr>
            <a:spLocks noChangeAspect="1"/>
          </p:cNvSpPr>
          <p:nvPr/>
        </p:nvSpPr>
        <p:spPr>
          <a:xfrm>
            <a:off x="8104344" y="2926826"/>
            <a:ext cx="656711" cy="65671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352E7-B4CA-4873-8E8E-542FEBDAAE0C}"/>
              </a:ext>
            </a:extLst>
          </p:cNvPr>
          <p:cNvSpPr>
            <a:spLocks noChangeAspect="1"/>
          </p:cNvSpPr>
          <p:nvPr/>
        </p:nvSpPr>
        <p:spPr>
          <a:xfrm>
            <a:off x="6677939" y="2337906"/>
            <a:ext cx="588920" cy="58892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起点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271697A-8790-47F0-AB18-35F3CD4159D9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7266859" y="2632366"/>
            <a:ext cx="837485" cy="6228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5CD8CA8C-B64F-474A-9D56-0FC871DECE4C}"/>
              </a:ext>
            </a:extLst>
          </p:cNvPr>
          <p:cNvSpPr>
            <a:spLocks noChangeAspect="1"/>
          </p:cNvSpPr>
          <p:nvPr/>
        </p:nvSpPr>
        <p:spPr>
          <a:xfrm>
            <a:off x="8104427" y="1681195"/>
            <a:ext cx="656711" cy="65671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alibri" panose="020F0502020204030204"/>
              </a:rPr>
              <a:t>4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85E5F89-882E-48D3-AF1B-0EA0CF37F3C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7266859" y="2009551"/>
            <a:ext cx="837568" cy="62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08378C2F-97B2-4C2E-B6CC-95EFE6773A3D}"/>
              </a:ext>
            </a:extLst>
          </p:cNvPr>
          <p:cNvSpPr>
            <a:spLocks noChangeAspect="1"/>
          </p:cNvSpPr>
          <p:nvPr/>
        </p:nvSpPr>
        <p:spPr>
          <a:xfrm>
            <a:off x="9821519" y="2337906"/>
            <a:ext cx="588920" cy="58892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87717F5-60DB-48E3-8398-ABFC1801F2B6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8761138" y="2009551"/>
            <a:ext cx="1060381" cy="62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E30E721-618D-44D1-A8A4-D5E8A4A129D1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8761055" y="2632366"/>
            <a:ext cx="1060464" cy="6228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22A013BC-2ED3-4B10-B932-38496A137124}"/>
              </a:ext>
            </a:extLst>
          </p:cNvPr>
          <p:cNvSpPr>
            <a:spLocks noChangeAspect="1"/>
          </p:cNvSpPr>
          <p:nvPr/>
        </p:nvSpPr>
        <p:spPr>
          <a:xfrm>
            <a:off x="11176360" y="2354854"/>
            <a:ext cx="588920" cy="58892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终点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696B4A3-CE41-4F30-80EC-B0DA0BEA3520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>
            <a:off x="10410439" y="2632366"/>
            <a:ext cx="765921" cy="169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9DFB4B7C-E829-4C7B-B9EC-5921735CA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85670"/>
              </p:ext>
            </p:extLst>
          </p:nvPr>
        </p:nvGraphicFramePr>
        <p:xfrm>
          <a:off x="6523594" y="4051898"/>
          <a:ext cx="2589612" cy="1119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7403">
                  <a:extLst>
                    <a:ext uri="{9D8B030D-6E8A-4147-A177-3AD203B41FA5}">
                      <a16:colId xmlns:a16="http://schemas.microsoft.com/office/drawing/2014/main" val="2120915351"/>
                    </a:ext>
                  </a:extLst>
                </a:gridCol>
                <a:gridCol w="647403">
                  <a:extLst>
                    <a:ext uri="{9D8B030D-6E8A-4147-A177-3AD203B41FA5}">
                      <a16:colId xmlns:a16="http://schemas.microsoft.com/office/drawing/2014/main" val="2665977181"/>
                    </a:ext>
                  </a:extLst>
                </a:gridCol>
                <a:gridCol w="647403">
                  <a:extLst>
                    <a:ext uri="{9D8B030D-6E8A-4147-A177-3AD203B41FA5}">
                      <a16:colId xmlns:a16="http://schemas.microsoft.com/office/drawing/2014/main" val="2472169368"/>
                    </a:ext>
                  </a:extLst>
                </a:gridCol>
                <a:gridCol w="647403">
                  <a:extLst>
                    <a:ext uri="{9D8B030D-6E8A-4147-A177-3AD203B41FA5}">
                      <a16:colId xmlns:a16="http://schemas.microsoft.com/office/drawing/2014/main" val="3746375867"/>
                    </a:ext>
                  </a:extLst>
                </a:gridCol>
              </a:tblGrid>
              <a:tr h="279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挖矿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晴朗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高温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沙暴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7156658"/>
                  </a:ext>
                </a:extLst>
              </a:tr>
              <a:tr h="279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r>
                        <a:rPr lang="zh-CN" sz="1400" dirty="0">
                          <a:effectLst/>
                        </a:rPr>
                        <a:t>人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835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595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65992211"/>
                  </a:ext>
                </a:extLst>
              </a:tr>
              <a:tr h="279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人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25373374"/>
                  </a:ext>
                </a:extLst>
              </a:tr>
              <a:tr h="279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r>
                        <a:rPr lang="zh-CN" sz="1400" dirty="0">
                          <a:effectLst/>
                        </a:rPr>
                        <a:t>人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-72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-117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52476364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9E0DBB54-B04F-4C95-A946-51742F85C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22533"/>
              </p:ext>
            </p:extLst>
          </p:nvPr>
        </p:nvGraphicFramePr>
        <p:xfrm>
          <a:off x="9291286" y="4028090"/>
          <a:ext cx="2589612" cy="1126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7403">
                  <a:extLst>
                    <a:ext uri="{9D8B030D-6E8A-4147-A177-3AD203B41FA5}">
                      <a16:colId xmlns:a16="http://schemas.microsoft.com/office/drawing/2014/main" val="174231376"/>
                    </a:ext>
                  </a:extLst>
                </a:gridCol>
                <a:gridCol w="647403">
                  <a:extLst>
                    <a:ext uri="{9D8B030D-6E8A-4147-A177-3AD203B41FA5}">
                      <a16:colId xmlns:a16="http://schemas.microsoft.com/office/drawing/2014/main" val="2881702247"/>
                    </a:ext>
                  </a:extLst>
                </a:gridCol>
                <a:gridCol w="647403">
                  <a:extLst>
                    <a:ext uri="{9D8B030D-6E8A-4147-A177-3AD203B41FA5}">
                      <a16:colId xmlns:a16="http://schemas.microsoft.com/office/drawing/2014/main" val="64120193"/>
                    </a:ext>
                  </a:extLst>
                </a:gridCol>
                <a:gridCol w="647403">
                  <a:extLst>
                    <a:ext uri="{9D8B030D-6E8A-4147-A177-3AD203B41FA5}">
                      <a16:colId xmlns:a16="http://schemas.microsoft.com/office/drawing/2014/main" val="3827198669"/>
                    </a:ext>
                  </a:extLst>
                </a:gridCol>
              </a:tblGrid>
              <a:tr h="281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挖矿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晴朗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高温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沙暴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21043789"/>
                  </a:ext>
                </a:extLst>
              </a:tr>
              <a:tr h="281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人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670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30046244"/>
                  </a:ext>
                </a:extLst>
              </a:tr>
              <a:tr h="281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人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-310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-400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16601032"/>
                  </a:ext>
                </a:extLst>
              </a:tr>
              <a:tr h="281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r>
                        <a:rPr lang="zh-CN" sz="1400">
                          <a:effectLst/>
                        </a:rPr>
                        <a:t>人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-477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-567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17452744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D220F00A-D235-470A-BD55-D28418402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431202"/>
              </p:ext>
            </p:extLst>
          </p:nvPr>
        </p:nvGraphicFramePr>
        <p:xfrm>
          <a:off x="7818400" y="5311676"/>
          <a:ext cx="2589612" cy="1203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7403">
                  <a:extLst>
                    <a:ext uri="{9D8B030D-6E8A-4147-A177-3AD203B41FA5}">
                      <a16:colId xmlns:a16="http://schemas.microsoft.com/office/drawing/2014/main" val="2782873652"/>
                    </a:ext>
                  </a:extLst>
                </a:gridCol>
                <a:gridCol w="647403">
                  <a:extLst>
                    <a:ext uri="{9D8B030D-6E8A-4147-A177-3AD203B41FA5}">
                      <a16:colId xmlns:a16="http://schemas.microsoft.com/office/drawing/2014/main" val="104762899"/>
                    </a:ext>
                  </a:extLst>
                </a:gridCol>
                <a:gridCol w="647403">
                  <a:extLst>
                    <a:ext uri="{9D8B030D-6E8A-4147-A177-3AD203B41FA5}">
                      <a16:colId xmlns:a16="http://schemas.microsoft.com/office/drawing/2014/main" val="4174484570"/>
                    </a:ext>
                  </a:extLst>
                </a:gridCol>
                <a:gridCol w="647403">
                  <a:extLst>
                    <a:ext uri="{9D8B030D-6E8A-4147-A177-3AD203B41FA5}">
                      <a16:colId xmlns:a16="http://schemas.microsoft.com/office/drawing/2014/main" val="1593745008"/>
                    </a:ext>
                  </a:extLst>
                </a:gridCol>
              </a:tblGrid>
              <a:tr h="300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挖矿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晴朗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高温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沙暴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28680194"/>
                  </a:ext>
                </a:extLst>
              </a:tr>
              <a:tr h="300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人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-620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-800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93227128"/>
                  </a:ext>
                </a:extLst>
              </a:tr>
              <a:tr h="300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人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-1120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-1300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26628516"/>
                  </a:ext>
                </a:extLst>
              </a:tr>
              <a:tr h="300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r>
                        <a:rPr lang="zh-CN" sz="1400">
                          <a:effectLst/>
                        </a:rPr>
                        <a:t>人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-327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-1287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-1467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79627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2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animBg="1"/>
      <p:bldP spid="6" grpId="0" animBg="1"/>
      <p:bldP spid="9" grpId="0" animBg="1"/>
      <p:bldP spid="11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8664" y="3429000"/>
            <a:ext cx="10444843" cy="848406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模型概述</a:t>
            </a:r>
            <a:endParaRPr lang="en-US" sz="4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标题 1"/>
          <p:cNvSpPr txBox="1"/>
          <p:nvPr/>
        </p:nvSpPr>
        <p:spPr>
          <a:xfrm>
            <a:off x="708664" y="267011"/>
            <a:ext cx="10444843" cy="663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ea"/>
                <a:sym typeface="+mn-lt"/>
              </a:rPr>
              <a:t>CUMCM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ea"/>
                <a:sym typeface="+mn-lt"/>
              </a:rPr>
              <a:t>2020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0407" y="6406323"/>
            <a:ext cx="217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B202019060082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等线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EBE87D-39E4-4083-8EDF-F820ABBFD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113" y="190190"/>
            <a:ext cx="852487" cy="81670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90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模型总结</a:t>
            </a:r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6DBF1D6C-05FF-4746-A62A-EEB2BE4D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94"/>
            <a:ext cx="9174480" cy="4555901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模型方法多样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原问题等效简化、降维简化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综合指导策略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定量决策判定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原理直观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从基本的贪心原则、动态规划、概率模型、</a:t>
            </a:r>
            <a:r>
              <a:rPr lang="en-US" altLang="zh-CN" dirty="0">
                <a:solidFill>
                  <a:schemeClr val="bg1"/>
                </a:solidFill>
              </a:rPr>
              <a:t>Nash</a:t>
            </a:r>
            <a:r>
              <a:rPr lang="zh-CN" altLang="en-US" dirty="0">
                <a:solidFill>
                  <a:schemeClr val="bg1"/>
                </a:solidFill>
              </a:rPr>
              <a:t>均衡出发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决策符合直觉，并且具有合理性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最终形式直接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最终形式多以线性方式展示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无通用定量策略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AB9BE2-199A-4F42-93B8-447C137AD467}"/>
              </a:ext>
            </a:extLst>
          </p:cNvPr>
          <p:cNvSpPr txBox="1"/>
          <p:nvPr/>
        </p:nvSpPr>
        <p:spPr>
          <a:xfrm>
            <a:off x="90407" y="6406323"/>
            <a:ext cx="27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CUMCM2020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穿越沙漠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24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参考文献和支撑材料</a:t>
            </a:r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6DBF1D6C-05FF-4746-A62A-EEB2BE4D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94"/>
            <a:ext cx="10271760" cy="4555901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参考文献：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2000" dirty="0">
                <a:solidFill>
                  <a:schemeClr val="bg1"/>
                </a:solidFill>
              </a:rPr>
              <a:t>1] </a:t>
            </a:r>
            <a:r>
              <a:rPr lang="zh-CN" altLang="en-US" sz="2000" dirty="0">
                <a:solidFill>
                  <a:schemeClr val="bg1"/>
                </a:solidFill>
              </a:rPr>
              <a:t>姜启源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zh-CN" altLang="en-US" sz="2000" dirty="0">
                <a:solidFill>
                  <a:schemeClr val="bg1"/>
                </a:solidFill>
              </a:rPr>
              <a:t>谢金星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zh-CN" altLang="en-US" sz="2000" dirty="0">
                <a:solidFill>
                  <a:schemeClr val="bg1"/>
                </a:solidFill>
              </a:rPr>
              <a:t>叶俊</a:t>
            </a:r>
            <a:r>
              <a:rPr lang="en-US" altLang="zh-CN" sz="2000" dirty="0">
                <a:solidFill>
                  <a:schemeClr val="bg1"/>
                </a:solidFill>
              </a:rPr>
              <a:t>. </a:t>
            </a:r>
            <a:r>
              <a:rPr lang="zh-CN" altLang="en-US" sz="2000" dirty="0">
                <a:solidFill>
                  <a:schemeClr val="bg1"/>
                </a:solidFill>
              </a:rPr>
              <a:t>数学模型 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zh-CN" altLang="en-US" sz="2000" dirty="0">
                <a:solidFill>
                  <a:schemeClr val="bg1"/>
                </a:solidFill>
              </a:rPr>
              <a:t>第四版</a:t>
            </a:r>
            <a:r>
              <a:rPr lang="en-US" altLang="zh-CN" sz="2000" dirty="0">
                <a:solidFill>
                  <a:schemeClr val="bg1"/>
                </a:solidFill>
              </a:rPr>
              <a:t>) [M]. </a:t>
            </a:r>
            <a:r>
              <a:rPr lang="zh-CN" altLang="en-US" sz="2000" dirty="0">
                <a:solidFill>
                  <a:schemeClr val="bg1"/>
                </a:solidFill>
              </a:rPr>
              <a:t>高等教育出版社</a:t>
            </a:r>
            <a:r>
              <a:rPr lang="en-US" altLang="zh-CN" sz="2000" dirty="0">
                <a:solidFill>
                  <a:schemeClr val="bg1"/>
                </a:solidFill>
              </a:rPr>
              <a:t>, 2011. 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[2] 【</a:t>
            </a:r>
            <a:r>
              <a:rPr lang="zh-CN" altLang="en-US" sz="2000" dirty="0">
                <a:solidFill>
                  <a:schemeClr val="bg1"/>
                </a:solidFill>
              </a:rPr>
              <a:t>算法复习</a:t>
            </a:r>
            <a:r>
              <a:rPr lang="en-US" altLang="zh-CN" sz="2000" dirty="0">
                <a:solidFill>
                  <a:schemeClr val="bg1"/>
                </a:solidFill>
              </a:rPr>
              <a:t>】</a:t>
            </a:r>
            <a:r>
              <a:rPr lang="zh-CN" altLang="en-US" sz="2000" dirty="0">
                <a:solidFill>
                  <a:schemeClr val="bg1"/>
                </a:solidFill>
              </a:rPr>
              <a:t>动态规划 </a:t>
            </a:r>
            <a:r>
              <a:rPr lang="en-US" altLang="zh-CN" sz="2000" dirty="0">
                <a:solidFill>
                  <a:schemeClr val="bg1"/>
                </a:solidFill>
              </a:rPr>
              <a:t>https://www.cnblogs.com/hithongming/p/9229871.html 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[3] 【</a:t>
            </a:r>
            <a:r>
              <a:rPr lang="zh-CN" altLang="en-US" sz="2000" dirty="0">
                <a:solidFill>
                  <a:schemeClr val="bg1"/>
                </a:solidFill>
              </a:rPr>
              <a:t>动态规划</a:t>
            </a:r>
            <a:r>
              <a:rPr lang="en-US" altLang="zh-CN" sz="2000" dirty="0">
                <a:solidFill>
                  <a:schemeClr val="bg1"/>
                </a:solidFill>
              </a:rPr>
              <a:t>】01 </a:t>
            </a:r>
            <a:r>
              <a:rPr lang="zh-CN" altLang="en-US" sz="2000" dirty="0">
                <a:solidFill>
                  <a:schemeClr val="bg1"/>
                </a:solidFill>
              </a:rPr>
              <a:t>背包问题 </a:t>
            </a:r>
            <a:r>
              <a:rPr lang="en-US" altLang="zh-CN" sz="2000" dirty="0">
                <a:solidFill>
                  <a:schemeClr val="bg1"/>
                </a:solidFill>
              </a:rPr>
              <a:t>https://www.cnblogs.com/mfrank/p/10533701.html 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[4] </a:t>
            </a:r>
            <a:r>
              <a:rPr lang="zh-CN" altLang="en-US" sz="2000" dirty="0">
                <a:solidFill>
                  <a:schemeClr val="bg1"/>
                </a:solidFill>
              </a:rPr>
              <a:t>吴广谋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zh-CN" altLang="en-US" sz="2000" dirty="0">
                <a:solidFill>
                  <a:schemeClr val="bg1"/>
                </a:solidFill>
              </a:rPr>
              <a:t>吕周洋</a:t>
            </a:r>
            <a:r>
              <a:rPr lang="en-US" altLang="zh-CN" sz="2000" dirty="0">
                <a:solidFill>
                  <a:schemeClr val="bg1"/>
                </a:solidFill>
              </a:rPr>
              <a:t>. </a:t>
            </a:r>
            <a:r>
              <a:rPr lang="zh-CN" altLang="en-US" sz="2000" dirty="0">
                <a:solidFill>
                  <a:schemeClr val="bg1"/>
                </a:solidFill>
              </a:rPr>
              <a:t>博弈论基础与应用</a:t>
            </a:r>
            <a:r>
              <a:rPr lang="en-US" altLang="zh-CN" sz="2000" dirty="0">
                <a:solidFill>
                  <a:schemeClr val="bg1"/>
                </a:solidFill>
              </a:rPr>
              <a:t>[M]. </a:t>
            </a:r>
            <a:r>
              <a:rPr lang="zh-CN" altLang="en-US" sz="2000" dirty="0">
                <a:solidFill>
                  <a:schemeClr val="bg1"/>
                </a:solidFill>
              </a:rPr>
              <a:t>东南大学出版社</a:t>
            </a:r>
            <a:r>
              <a:rPr lang="en-US" altLang="zh-CN" sz="2000" dirty="0">
                <a:solidFill>
                  <a:schemeClr val="bg1"/>
                </a:solidFill>
              </a:rPr>
              <a:t>, 2009.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支撑材料：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Model.py</a:t>
            </a:r>
            <a:r>
              <a:rPr lang="zh-CN" altLang="en-US" dirty="0">
                <a:solidFill>
                  <a:schemeClr val="bg1"/>
                </a:solidFill>
              </a:rPr>
              <a:t>：具体信息下模拟玩家操作，得到途中对应状态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calMinPath.py</a:t>
            </a:r>
            <a:r>
              <a:rPr lang="zh-CN" altLang="en-US" dirty="0">
                <a:solidFill>
                  <a:schemeClr val="bg1"/>
                </a:solidFill>
              </a:rPr>
              <a:t>：最小花费动态规划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第三关决策</a:t>
            </a:r>
            <a:r>
              <a:rPr lang="en-US" altLang="zh-CN" dirty="0">
                <a:solidFill>
                  <a:schemeClr val="bg1"/>
                </a:solidFill>
              </a:rPr>
              <a:t>.xlsx</a:t>
            </a:r>
            <a:r>
              <a:rPr lang="zh-CN" altLang="en-US" dirty="0">
                <a:solidFill>
                  <a:schemeClr val="bg1"/>
                </a:solidFill>
              </a:rPr>
              <a:t>：第三关基于天气模型的具体决策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第一、二关具体线路表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AB9BE2-199A-4F42-93B8-447C137AD467}"/>
              </a:ext>
            </a:extLst>
          </p:cNvPr>
          <p:cNvSpPr txBox="1"/>
          <p:nvPr/>
        </p:nvSpPr>
        <p:spPr>
          <a:xfrm>
            <a:off x="90407" y="6406323"/>
            <a:ext cx="27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CUMCM2020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穿越沙漠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663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8184" y="2896962"/>
            <a:ext cx="10444843" cy="848406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穿越沙漠</a:t>
            </a:r>
            <a:r>
              <a:rPr lang="en-US" altLang="zh-CN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sz="4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标题 1"/>
          <p:cNvSpPr txBox="1"/>
          <p:nvPr/>
        </p:nvSpPr>
        <p:spPr>
          <a:xfrm>
            <a:off x="678184" y="267011"/>
            <a:ext cx="10444843" cy="663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ea"/>
                <a:sym typeface="+mn-lt"/>
              </a:rPr>
              <a:t>CUMCM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ea"/>
                <a:sym typeface="+mn-lt"/>
              </a:rPr>
              <a:t>2020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61937" y="4964046"/>
            <a:ext cx="270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李程浩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407" y="6406323"/>
            <a:ext cx="217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B202019060082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等线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7022" y="4964046"/>
            <a:ext cx="270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徐朕燃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86089" y="4964047"/>
            <a:ext cx="270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王褚重天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EBE87D-39E4-4083-8EDF-F820ABBFD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329" y="190190"/>
            <a:ext cx="852487" cy="81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68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模型概述</a:t>
            </a:r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6DBF1D6C-05FF-4746-A62A-EEB2BE4D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94"/>
            <a:ext cx="8020181" cy="4555901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整体模型指导思想：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不采用遍历搜索方法，而突出决策行为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将指导策略和定量模型两者结合，做出决策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对一般情况进行分析，同时对具体问题深入研究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问题一：在确定信息下最优决策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最优策略性质和无向图简化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贪心策略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动态规划指导策略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AB9BE2-199A-4F42-93B8-447C137AD467}"/>
              </a:ext>
            </a:extLst>
          </p:cNvPr>
          <p:cNvSpPr txBox="1"/>
          <p:nvPr/>
        </p:nvSpPr>
        <p:spPr>
          <a:xfrm>
            <a:off x="90407" y="6406323"/>
            <a:ext cx="27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CUMCM2020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穿越沙漠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等线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模型概述</a:t>
            </a:r>
            <a:endParaRPr 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6DBF1D6C-05FF-4746-A62A-EEB2BE4D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94"/>
            <a:ext cx="10289146" cy="4555901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问题二：在不确定天气下最优决策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基于天气概率模型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决策简化模型（路线规划一致性）与无向图简化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直接前往终点模式：基于概率的直达终点最短花费决策模型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挖矿赚钱模式：基于逃离阈值的挖矿停止策略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问题三：基于完全信息的博弈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基于</a:t>
            </a:r>
            <a:r>
              <a:rPr lang="en-US" altLang="zh-CN" b="1" dirty="0">
                <a:solidFill>
                  <a:schemeClr val="bg1"/>
                </a:solidFill>
              </a:rPr>
              <a:t>Nash</a:t>
            </a:r>
            <a:r>
              <a:rPr lang="zh-CN" altLang="en-US" b="1" dirty="0">
                <a:solidFill>
                  <a:schemeClr val="bg1"/>
                </a:solidFill>
              </a:rPr>
              <a:t>均衡模型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最大最小策略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多人挖矿博弈策略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3EAC5B-E6C0-45D4-B31A-4BDCCAE6FAF8}"/>
              </a:ext>
            </a:extLst>
          </p:cNvPr>
          <p:cNvSpPr txBox="1"/>
          <p:nvPr/>
        </p:nvSpPr>
        <p:spPr>
          <a:xfrm>
            <a:off x="90407" y="6406323"/>
            <a:ext cx="27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CUMCM2020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穿越沙漠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6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8664" y="3429000"/>
            <a:ext cx="10444843" cy="848406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具体分析</a:t>
            </a:r>
            <a:endParaRPr lang="en-US" sz="4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标题 1"/>
          <p:cNvSpPr txBox="1"/>
          <p:nvPr/>
        </p:nvSpPr>
        <p:spPr>
          <a:xfrm>
            <a:off x="708664" y="267011"/>
            <a:ext cx="10444843" cy="663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ea"/>
                <a:sym typeface="+mn-lt"/>
              </a:rPr>
              <a:t>CUMCM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ea"/>
                <a:sym typeface="+mn-lt"/>
              </a:rPr>
              <a:t>2020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0407" y="6406323"/>
            <a:ext cx="217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B202019060082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等线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EBE87D-39E4-4083-8EDF-F820ABBFD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113" y="190190"/>
            <a:ext cx="852487" cy="81670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2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具体分析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3EAC5B-E6C0-45D4-B31A-4BDCCAE6FAF8}"/>
              </a:ext>
            </a:extLst>
          </p:cNvPr>
          <p:cNvSpPr txBox="1"/>
          <p:nvPr/>
        </p:nvSpPr>
        <p:spPr>
          <a:xfrm>
            <a:off x="90407" y="6406323"/>
            <a:ext cx="27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CUMCM2020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穿越沙漠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等线"/>
              <a:cs typeface="+mn-cs"/>
            </a:endParaRP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F9E51DAA-CB72-433A-8B2E-AD5C17F6A722}"/>
              </a:ext>
            </a:extLst>
          </p:cNvPr>
          <p:cNvSpPr txBox="1">
            <a:spLocks/>
          </p:cNvSpPr>
          <p:nvPr/>
        </p:nvSpPr>
        <p:spPr>
          <a:xfrm>
            <a:off x="838200" y="1664594"/>
            <a:ext cx="6217920" cy="4555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</a:rPr>
              <a:t>问题一：在确定天气下最优决策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最优策略：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游戏成功且结束时持有资金最多</a:t>
            </a:r>
            <a:endParaRPr lang="zh-CN" altLang="en-US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玩家资源在游戏结束时无剩余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关键点之间的最短路径为最优策略的组成部分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地图化简：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仅包含起点、终点、村庄和矿山这四类关键点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删除非最短路径的边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多余边</a:t>
            </a:r>
          </a:p>
          <a:p>
            <a:pPr lvl="1"/>
            <a:endParaRPr lang="zh-CN" altLang="en-US" dirty="0">
              <a:solidFill>
                <a:schemeClr val="bg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165">
            <a:extLst>
              <a:ext uri="{FF2B5EF4-FFF2-40B4-BE49-F238E27FC236}">
                <a16:creationId xmlns:a16="http://schemas.microsoft.com/office/drawing/2014/main" id="{0D71CB67-F20F-4FA9-83F3-03B27F87A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435" y="2932894"/>
            <a:ext cx="4420870" cy="2019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3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化简示意图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3EAC5B-E6C0-45D4-B31A-4BDCCAE6FAF8}"/>
              </a:ext>
            </a:extLst>
          </p:cNvPr>
          <p:cNvSpPr txBox="1"/>
          <p:nvPr/>
        </p:nvSpPr>
        <p:spPr>
          <a:xfrm>
            <a:off x="90407" y="6406323"/>
            <a:ext cx="27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CUMCM2020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穿越沙漠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等线"/>
              <a:cs typeface="+mn-cs"/>
            </a:endParaRPr>
          </a:p>
        </p:txBody>
      </p:sp>
      <p:pic>
        <p:nvPicPr>
          <p:cNvPr id="6" name="图片 160">
            <a:extLst>
              <a:ext uri="{FF2B5EF4-FFF2-40B4-BE49-F238E27FC236}">
                <a16:creationId xmlns:a16="http://schemas.microsoft.com/office/drawing/2014/main" id="{7B4B2BBB-FF49-4ABE-A67A-1EFB3C89D4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1569" y="1178321"/>
            <a:ext cx="3736648" cy="45013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577F94B2-2AC5-4392-9618-F294ECA308AB}"/>
              </a:ext>
            </a:extLst>
          </p:cNvPr>
          <p:cNvSpPr>
            <a:spLocks noChangeAspect="1"/>
          </p:cNvSpPr>
          <p:nvPr/>
        </p:nvSpPr>
        <p:spPr>
          <a:xfrm>
            <a:off x="8256432" y="1538427"/>
            <a:ext cx="736586" cy="73658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矿山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02552E-9226-480C-8D76-D33939542AC7}"/>
              </a:ext>
            </a:extLst>
          </p:cNvPr>
          <p:cNvSpPr>
            <a:spLocks noChangeAspect="1"/>
          </p:cNvSpPr>
          <p:nvPr/>
        </p:nvSpPr>
        <p:spPr>
          <a:xfrm>
            <a:off x="8256433" y="3267055"/>
            <a:ext cx="736586" cy="73658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村庄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817504D-D142-445C-A1E8-F4CB6EEB55DF}"/>
              </a:ext>
            </a:extLst>
          </p:cNvPr>
          <p:cNvSpPr>
            <a:spLocks noChangeAspect="1"/>
          </p:cNvSpPr>
          <p:nvPr/>
        </p:nvSpPr>
        <p:spPr>
          <a:xfrm>
            <a:off x="5730956" y="4669757"/>
            <a:ext cx="736586" cy="73658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起点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EA48019-D330-4CBF-AF48-D4A405A74BB3}"/>
              </a:ext>
            </a:extLst>
          </p:cNvPr>
          <p:cNvCxnSpPr>
            <a:stCxn id="11" idx="7"/>
            <a:endCxn id="10" idx="2"/>
          </p:cNvCxnSpPr>
          <p:nvPr/>
        </p:nvCxnSpPr>
        <p:spPr>
          <a:xfrm flipV="1">
            <a:off x="6359671" y="3635348"/>
            <a:ext cx="1896762" cy="11422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6AB0097-7917-4700-9457-98A51EBE2294}"/>
              </a:ext>
            </a:extLst>
          </p:cNvPr>
          <p:cNvCxnSpPr>
            <a:stCxn id="10" idx="0"/>
            <a:endCxn id="7" idx="4"/>
          </p:cNvCxnSpPr>
          <p:nvPr/>
        </p:nvCxnSpPr>
        <p:spPr>
          <a:xfrm flipH="1" flipV="1">
            <a:off x="8624725" y="2275013"/>
            <a:ext cx="1" cy="992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D0C5496F-41F5-4CD9-9E65-3FC2EA766BEC}"/>
              </a:ext>
            </a:extLst>
          </p:cNvPr>
          <p:cNvSpPr>
            <a:spLocks noChangeAspect="1"/>
          </p:cNvSpPr>
          <p:nvPr/>
        </p:nvSpPr>
        <p:spPr>
          <a:xfrm>
            <a:off x="10781911" y="4669757"/>
            <a:ext cx="736586" cy="73658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Calibri" panose="020F0502020204030204"/>
              </a:rPr>
              <a:t>终点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8095267-1286-4888-B705-C5E37FFE40CD}"/>
              </a:ext>
            </a:extLst>
          </p:cNvPr>
          <p:cNvCxnSpPr>
            <a:cxnSpLocks/>
            <a:stCxn id="14" idx="1"/>
            <a:endCxn id="10" idx="6"/>
          </p:cNvCxnSpPr>
          <p:nvPr/>
        </p:nvCxnSpPr>
        <p:spPr>
          <a:xfrm flipH="1" flipV="1">
            <a:off x="8993019" y="3635348"/>
            <a:ext cx="1896763" cy="11422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47895FD-4C68-4B15-B4F4-4A0C3FEB08F1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>
            <a:off x="6467542" y="5038050"/>
            <a:ext cx="43143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0058C96-65BB-433A-B02F-90FBBF828E4D}"/>
              </a:ext>
            </a:extLst>
          </p:cNvPr>
          <p:cNvSpPr txBox="1"/>
          <p:nvPr/>
        </p:nvSpPr>
        <p:spPr>
          <a:xfrm>
            <a:off x="6511445" y="3887159"/>
            <a:ext cx="669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F97A8C3-D50F-4DFA-A305-95BCE4F72734}"/>
              </a:ext>
            </a:extLst>
          </p:cNvPr>
          <p:cNvSpPr txBox="1"/>
          <p:nvPr/>
        </p:nvSpPr>
        <p:spPr>
          <a:xfrm>
            <a:off x="7987703" y="2607551"/>
            <a:ext cx="669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68C3BE-C3BB-48E6-9B97-66C355E306FF}"/>
              </a:ext>
            </a:extLst>
          </p:cNvPr>
          <p:cNvSpPr txBox="1"/>
          <p:nvPr/>
        </p:nvSpPr>
        <p:spPr>
          <a:xfrm>
            <a:off x="8256432" y="5088711"/>
            <a:ext cx="669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5D3283-5D91-4E41-8382-C7C179E90EAE}"/>
              </a:ext>
            </a:extLst>
          </p:cNvPr>
          <p:cNvSpPr txBox="1"/>
          <p:nvPr/>
        </p:nvSpPr>
        <p:spPr>
          <a:xfrm>
            <a:off x="9595382" y="3882326"/>
            <a:ext cx="669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8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化简示意图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3EAC5B-E6C0-45D4-B31A-4BDCCAE6FAF8}"/>
              </a:ext>
            </a:extLst>
          </p:cNvPr>
          <p:cNvSpPr txBox="1"/>
          <p:nvPr/>
        </p:nvSpPr>
        <p:spPr>
          <a:xfrm>
            <a:off x="90407" y="6406323"/>
            <a:ext cx="27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CUMCM2020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穿越沙漠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等线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等线"/>
              <a:cs typeface="+mn-cs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B869377-BC92-4BB2-8A0F-2C88D29B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68" y="1316792"/>
            <a:ext cx="4873312" cy="4337248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24942FB5-48B1-4FA7-941A-2D6B4D156300}"/>
              </a:ext>
            </a:extLst>
          </p:cNvPr>
          <p:cNvSpPr>
            <a:spLocks noChangeAspect="1"/>
          </p:cNvSpPr>
          <p:nvPr/>
        </p:nvSpPr>
        <p:spPr>
          <a:xfrm>
            <a:off x="8371121" y="786760"/>
            <a:ext cx="914400" cy="9144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矿山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F329CC6-ADD6-4A6B-B1A5-973BBF02B009}"/>
              </a:ext>
            </a:extLst>
          </p:cNvPr>
          <p:cNvSpPr>
            <a:spLocks noChangeAspect="1"/>
          </p:cNvSpPr>
          <p:nvPr/>
        </p:nvSpPr>
        <p:spPr>
          <a:xfrm>
            <a:off x="8371122" y="2229291"/>
            <a:ext cx="914400" cy="9144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村庄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39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26432F3-4DF2-4111-982C-F8E1333EE537}"/>
              </a:ext>
            </a:extLst>
          </p:cNvPr>
          <p:cNvSpPr>
            <a:spLocks noChangeAspect="1"/>
          </p:cNvSpPr>
          <p:nvPr/>
        </p:nvSpPr>
        <p:spPr>
          <a:xfrm>
            <a:off x="5845645" y="3631993"/>
            <a:ext cx="914400" cy="9144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起点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70C44B0-7D1B-4D51-A91E-84E7D7A8341B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H="1" flipV="1">
            <a:off x="8828321" y="1701160"/>
            <a:ext cx="1" cy="528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E8287AAC-02E4-4959-9861-430344CA19A5}"/>
              </a:ext>
            </a:extLst>
          </p:cNvPr>
          <p:cNvSpPr>
            <a:spLocks noChangeAspect="1"/>
          </p:cNvSpPr>
          <p:nvPr/>
        </p:nvSpPr>
        <p:spPr>
          <a:xfrm>
            <a:off x="10896600" y="3631993"/>
            <a:ext cx="914400" cy="9144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Calibri" panose="020F0502020204030204"/>
              </a:rPr>
              <a:t>终点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E1FD833-E051-4DD2-963F-89C1EDF63861}"/>
              </a:ext>
            </a:extLst>
          </p:cNvPr>
          <p:cNvCxnSpPr>
            <a:stCxn id="26" idx="1"/>
            <a:endCxn id="23" idx="6"/>
          </p:cNvCxnSpPr>
          <p:nvPr/>
        </p:nvCxnSpPr>
        <p:spPr>
          <a:xfrm flipH="1" flipV="1">
            <a:off x="9285522" y="2686491"/>
            <a:ext cx="1744989" cy="1079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7E351AE-2B58-4536-B722-0D240F02D3AB}"/>
              </a:ext>
            </a:extLst>
          </p:cNvPr>
          <p:cNvSpPr txBox="1"/>
          <p:nvPr/>
        </p:nvSpPr>
        <p:spPr>
          <a:xfrm>
            <a:off x="8331240" y="1701160"/>
            <a:ext cx="145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10B2C9-1DC0-40FD-9DED-D516233FCEBB}"/>
              </a:ext>
            </a:extLst>
          </p:cNvPr>
          <p:cNvSpPr txBox="1"/>
          <p:nvPr/>
        </p:nvSpPr>
        <p:spPr>
          <a:xfrm>
            <a:off x="6865941" y="4191861"/>
            <a:ext cx="145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7E51EE1-C203-4560-8B76-68FA3D874C9A}"/>
              </a:ext>
            </a:extLst>
          </p:cNvPr>
          <p:cNvSpPr txBox="1"/>
          <p:nvPr/>
        </p:nvSpPr>
        <p:spPr>
          <a:xfrm>
            <a:off x="9710070" y="2844562"/>
            <a:ext cx="145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B4ABEBC-4FD9-4098-A156-E0FB1507A071}"/>
              </a:ext>
            </a:extLst>
          </p:cNvPr>
          <p:cNvCxnSpPr>
            <a:stCxn id="24" idx="0"/>
            <a:endCxn id="22" idx="3"/>
          </p:cNvCxnSpPr>
          <p:nvPr/>
        </p:nvCxnSpPr>
        <p:spPr>
          <a:xfrm flipV="1">
            <a:off x="6302845" y="1567249"/>
            <a:ext cx="2202187" cy="20647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A5410E4-1DD1-4609-BD8D-43B5D9B54173}"/>
              </a:ext>
            </a:extLst>
          </p:cNvPr>
          <p:cNvSpPr txBox="1"/>
          <p:nvPr/>
        </p:nvSpPr>
        <p:spPr>
          <a:xfrm>
            <a:off x="6500206" y="2071954"/>
            <a:ext cx="145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BA12712-6466-4F17-8050-A2EAEAE4156B}"/>
              </a:ext>
            </a:extLst>
          </p:cNvPr>
          <p:cNvSpPr>
            <a:spLocks noChangeAspect="1"/>
          </p:cNvSpPr>
          <p:nvPr/>
        </p:nvSpPr>
        <p:spPr>
          <a:xfrm>
            <a:off x="8372332" y="3637543"/>
            <a:ext cx="914400" cy="9144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矿山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FBC0FFB-A6EF-4910-A30C-00E32E725ECF}"/>
              </a:ext>
            </a:extLst>
          </p:cNvPr>
          <p:cNvSpPr>
            <a:spLocks noChangeAspect="1"/>
          </p:cNvSpPr>
          <p:nvPr/>
        </p:nvSpPr>
        <p:spPr>
          <a:xfrm>
            <a:off x="8371121" y="5269672"/>
            <a:ext cx="914400" cy="9144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村庄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62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B6C0CF5-CA86-46CC-BD95-4775F15AAB0E}"/>
              </a:ext>
            </a:extLst>
          </p:cNvPr>
          <p:cNvCxnSpPr>
            <a:stCxn id="24" idx="5"/>
            <a:endCxn id="34" idx="2"/>
          </p:cNvCxnSpPr>
          <p:nvPr/>
        </p:nvCxnSpPr>
        <p:spPr>
          <a:xfrm>
            <a:off x="6626134" y="4412482"/>
            <a:ext cx="1744987" cy="13143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769E41A-740B-4050-A562-568744BE86B3}"/>
              </a:ext>
            </a:extLst>
          </p:cNvPr>
          <p:cNvSpPr txBox="1"/>
          <p:nvPr/>
        </p:nvSpPr>
        <p:spPr>
          <a:xfrm>
            <a:off x="6522219" y="5079236"/>
            <a:ext cx="145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217A2E6-8DAB-4CE0-819F-5372996581D0}"/>
              </a:ext>
            </a:extLst>
          </p:cNvPr>
          <p:cNvSpPr txBox="1"/>
          <p:nvPr/>
        </p:nvSpPr>
        <p:spPr>
          <a:xfrm>
            <a:off x="8458425" y="4646676"/>
            <a:ext cx="145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DAEE236-E675-470D-B86B-A07964562FB3}"/>
              </a:ext>
            </a:extLst>
          </p:cNvPr>
          <p:cNvCxnSpPr>
            <a:stCxn id="24" idx="6"/>
            <a:endCxn id="33" idx="2"/>
          </p:cNvCxnSpPr>
          <p:nvPr/>
        </p:nvCxnSpPr>
        <p:spPr>
          <a:xfrm>
            <a:off x="6760045" y="4089193"/>
            <a:ext cx="1612287" cy="5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D807306-3BC7-4A43-9FC8-29DA31BA7ABF}"/>
              </a:ext>
            </a:extLst>
          </p:cNvPr>
          <p:cNvCxnSpPr>
            <a:stCxn id="33" idx="0"/>
            <a:endCxn id="23" idx="4"/>
          </p:cNvCxnSpPr>
          <p:nvPr/>
        </p:nvCxnSpPr>
        <p:spPr>
          <a:xfrm flipH="1" flipV="1">
            <a:off x="8828322" y="3143691"/>
            <a:ext cx="1210" cy="4938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71AC36B-75C9-4B12-A302-5C03AB8702D1}"/>
              </a:ext>
            </a:extLst>
          </p:cNvPr>
          <p:cNvCxnSpPr>
            <a:stCxn id="34" idx="0"/>
            <a:endCxn id="33" idx="4"/>
          </p:cNvCxnSpPr>
          <p:nvPr/>
        </p:nvCxnSpPr>
        <p:spPr>
          <a:xfrm flipV="1">
            <a:off x="8828321" y="4551943"/>
            <a:ext cx="1211" cy="71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8FD578B-9D31-42AA-8630-DD35C4289999}"/>
              </a:ext>
            </a:extLst>
          </p:cNvPr>
          <p:cNvCxnSpPr>
            <a:stCxn id="26" idx="2"/>
            <a:endCxn id="33" idx="6"/>
          </p:cNvCxnSpPr>
          <p:nvPr/>
        </p:nvCxnSpPr>
        <p:spPr>
          <a:xfrm flipH="1">
            <a:off x="9286732" y="4089193"/>
            <a:ext cx="1609868" cy="5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CC7BEB2-E918-4B03-AEC3-D8621E42C375}"/>
              </a:ext>
            </a:extLst>
          </p:cNvPr>
          <p:cNvCxnSpPr>
            <a:stCxn id="26" idx="3"/>
            <a:endCxn id="34" idx="6"/>
          </p:cNvCxnSpPr>
          <p:nvPr/>
        </p:nvCxnSpPr>
        <p:spPr>
          <a:xfrm flipH="1">
            <a:off x="9285521" y="4412482"/>
            <a:ext cx="1744990" cy="13143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3EFE8E6-ECE5-4EAE-8FA4-7E7D15E18528}"/>
              </a:ext>
            </a:extLst>
          </p:cNvPr>
          <p:cNvSpPr txBox="1"/>
          <p:nvPr/>
        </p:nvSpPr>
        <p:spPr>
          <a:xfrm>
            <a:off x="9334466" y="3701618"/>
            <a:ext cx="145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9F8E783-2CB9-476A-8CCD-BD98A045F937}"/>
              </a:ext>
            </a:extLst>
          </p:cNvPr>
          <p:cNvSpPr txBox="1"/>
          <p:nvPr/>
        </p:nvSpPr>
        <p:spPr>
          <a:xfrm>
            <a:off x="9469381" y="5250202"/>
            <a:ext cx="145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914A858-5D4F-42B1-8D2E-C1A19C871C8C}"/>
              </a:ext>
            </a:extLst>
          </p:cNvPr>
          <p:cNvSpPr txBox="1"/>
          <p:nvPr/>
        </p:nvSpPr>
        <p:spPr>
          <a:xfrm>
            <a:off x="8371171" y="3213938"/>
            <a:ext cx="145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具体分析</a:t>
            </a:r>
            <a:endParaRPr lang="en-US" dirty="0"/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38200" y="1664335"/>
            <a:ext cx="10746105" cy="4915535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问题一：在确定天气下最优决策</a:t>
            </a:r>
          </a:p>
          <a:p>
            <a:pPr marL="457200" lvl="1" indent="0"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通用策略：贪心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晴朗天气不停留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最多挖矿原则：无论天气如何，在资源足够的情况下一定挖矿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最多补货原则：最大化利用背包限重</a:t>
            </a: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指导策略：动态规划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由第</a:t>
            </a:r>
            <a:r>
              <a:rPr lang="en-US" altLang="zh-CN" i="1" dirty="0">
                <a:solidFill>
                  <a:schemeClr val="bg1"/>
                </a:solidFill>
              </a:rPr>
              <a:t>t</a:t>
            </a:r>
            <a:r>
              <a:rPr lang="en-US" altLang="zh-CN" sz="2000" i="1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天到第</a:t>
            </a:r>
            <a:r>
              <a:rPr lang="zh-CN" altLang="en-US" i="1" dirty="0">
                <a:solidFill>
                  <a:schemeClr val="bg1"/>
                </a:solidFill>
              </a:rPr>
              <a:t>t</a:t>
            </a:r>
            <a:r>
              <a:rPr lang="zh-CN" altLang="en-US" sz="2000" i="1" dirty="0">
                <a:solidFill>
                  <a:schemeClr val="bg1"/>
                </a:solidFill>
              </a:rPr>
              <a:t>e</a:t>
            </a:r>
            <a:r>
              <a:rPr lang="zh-CN" altLang="en-US" dirty="0">
                <a:solidFill>
                  <a:schemeClr val="bg1"/>
                </a:solidFill>
              </a:rPr>
              <a:t>天经过</a:t>
            </a:r>
            <a:r>
              <a:rPr lang="zh-CN" altLang="en-US" i="1" dirty="0">
                <a:solidFill>
                  <a:schemeClr val="bg1"/>
                </a:solidFill>
              </a:rPr>
              <a:t>d</a:t>
            </a:r>
            <a:r>
              <a:rPr lang="zh-CN" altLang="en-US" dirty="0">
                <a:solidFill>
                  <a:schemeClr val="bg1"/>
                </a:solidFill>
              </a:rPr>
              <a:t>次转移的最小花费</a:t>
            </a:r>
          </a:p>
          <a:p>
            <a:pPr marL="457200" lvl="1" indent="0">
              <a:buNone/>
            </a:pPr>
            <a:r>
              <a:rPr lang="zh-CN" altLang="en-US" sz="2000" i="1" dirty="0">
                <a:solidFill>
                  <a:schemeClr val="bg1"/>
                </a:solidFill>
              </a:rPr>
              <a:t>C </a:t>
            </a:r>
            <a:r>
              <a:rPr lang="zh-CN" altLang="en-US" sz="2000" dirty="0">
                <a:solidFill>
                  <a:schemeClr val="bg1"/>
                </a:solidFill>
              </a:rPr>
              <a:t>[</a:t>
            </a:r>
            <a:r>
              <a:rPr lang="zh-CN" altLang="en-US" sz="2000" i="1" dirty="0">
                <a:solidFill>
                  <a:schemeClr val="bg1"/>
                </a:solidFill>
              </a:rPr>
              <a:t>ts</a:t>
            </a:r>
            <a:r>
              <a:rPr lang="zh-CN" altLang="en-US" sz="2000" dirty="0">
                <a:solidFill>
                  <a:schemeClr val="bg1"/>
                </a:solidFill>
              </a:rPr>
              <a:t>, </a:t>
            </a:r>
            <a:r>
              <a:rPr lang="zh-CN" altLang="en-US" sz="2000" i="1" dirty="0">
                <a:solidFill>
                  <a:schemeClr val="bg1"/>
                </a:solidFill>
              </a:rPr>
              <a:t>te</a:t>
            </a:r>
            <a:r>
              <a:rPr lang="zh-CN" altLang="en-US" sz="2000" dirty="0">
                <a:solidFill>
                  <a:schemeClr val="bg1"/>
                </a:solidFill>
              </a:rPr>
              <a:t>, </a:t>
            </a:r>
            <a:r>
              <a:rPr lang="zh-CN" altLang="en-US" sz="2000" i="1" dirty="0">
                <a:solidFill>
                  <a:schemeClr val="bg1"/>
                </a:solidFill>
              </a:rPr>
              <a:t>d</a:t>
            </a:r>
            <a:r>
              <a:rPr lang="zh-CN" altLang="en-US" sz="2000" dirty="0">
                <a:solidFill>
                  <a:schemeClr val="bg1"/>
                </a:solidFill>
              </a:rPr>
              <a:t>] </a:t>
            </a:r>
            <a:r>
              <a:rPr lang="en-US" altLang="zh-CN" sz="2000" dirty="0">
                <a:solidFill>
                  <a:schemeClr val="bg1"/>
                </a:solidFill>
              </a:rPr>
              <a:t>= min{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C 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[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ts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te 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-1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d 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-1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]</a:t>
            </a:r>
            <a:r>
              <a:rPr lang="en-US" altLang="zh-CN" sz="2000" dirty="0">
                <a:solidFill>
                  <a:schemeClr val="bg1"/>
                </a:solidFill>
              </a:rPr>
              <a:t>+ 2 * </a:t>
            </a:r>
            <a:r>
              <a:rPr lang="en-US" altLang="zh-CN" sz="2000" i="1" dirty="0">
                <a:solidFill>
                  <a:schemeClr val="bg1"/>
                </a:solidFill>
              </a:rPr>
              <a:t>cost</a:t>
            </a:r>
            <a:r>
              <a:rPr lang="en-US" altLang="zh-CN" sz="2000" dirty="0">
                <a:solidFill>
                  <a:schemeClr val="bg1"/>
                </a:solidFill>
              </a:rPr>
              <a:t> (</a:t>
            </a:r>
            <a:r>
              <a:rPr lang="en-US" altLang="zh-CN" sz="2000" i="1" dirty="0">
                <a:solidFill>
                  <a:schemeClr val="bg1"/>
                </a:solidFill>
              </a:rPr>
              <a:t>weather</a:t>
            </a:r>
            <a:r>
              <a:rPr lang="en-US" altLang="zh-CN" sz="2000" dirty="0">
                <a:solidFill>
                  <a:schemeClr val="bg1"/>
                </a:solidFill>
              </a:rPr>
              <a:t>), 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C 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[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ts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te 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-1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d 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-1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] </a:t>
            </a:r>
            <a:r>
              <a:rPr lang="en-US" altLang="zh-CN" sz="2000" dirty="0">
                <a:solidFill>
                  <a:schemeClr val="bg1"/>
                </a:solidFill>
              </a:rPr>
              <a:t>+</a:t>
            </a:r>
            <a:r>
              <a:rPr lang="en-US" altLang="zh-CN" sz="2000" i="1" dirty="0">
                <a:solidFill>
                  <a:schemeClr val="bg1"/>
                </a:solidFill>
              </a:rPr>
              <a:t> cost</a:t>
            </a:r>
            <a:r>
              <a:rPr lang="en-US" altLang="zh-CN" sz="2000" dirty="0">
                <a:solidFill>
                  <a:schemeClr val="bg1"/>
                </a:solidFill>
              </a:rPr>
              <a:t> (</a:t>
            </a:r>
            <a:r>
              <a:rPr lang="en-US" altLang="zh-CN" sz="2000" i="1" dirty="0">
                <a:solidFill>
                  <a:schemeClr val="bg1"/>
                </a:solidFill>
              </a:rPr>
              <a:t>weather</a:t>
            </a:r>
            <a:r>
              <a:rPr lang="en-US" altLang="zh-CN" sz="2000" dirty="0">
                <a:solidFill>
                  <a:schemeClr val="bg1"/>
                </a:solidFill>
              </a:rPr>
              <a:t>)}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初始化：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C 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[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ts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t</a:t>
            </a:r>
            <a:r>
              <a:rPr lang="en-US" altLang="zh-CN" sz="2000" i="1" dirty="0">
                <a:solidFill>
                  <a:schemeClr val="bg1"/>
                </a:solidFill>
                <a:sym typeface="+mn-ea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, 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</a:rPr>
              <a:t> = 0, 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C 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[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ts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t</a:t>
            </a:r>
            <a:r>
              <a:rPr lang="en-US" altLang="zh-CN" sz="2000" i="1" dirty="0">
                <a:solidFill>
                  <a:schemeClr val="bg1"/>
                </a:solidFill>
                <a:sym typeface="+mn-ea"/>
              </a:rPr>
              <a:t>s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+1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, 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</a:rPr>
              <a:t> = 2*</a:t>
            </a:r>
            <a:r>
              <a:rPr lang="zh-CN" altLang="en-US" sz="2000" i="1" dirty="0">
                <a:solidFill>
                  <a:schemeClr val="bg1"/>
                </a:solidFill>
              </a:rPr>
              <a:t>cost</a:t>
            </a:r>
            <a:r>
              <a:rPr lang="zh-CN" altLang="en-US" sz="2000" dirty="0">
                <a:solidFill>
                  <a:schemeClr val="bg1"/>
                </a:solidFill>
              </a:rPr>
              <a:t> (</a:t>
            </a:r>
            <a:r>
              <a:rPr lang="zh-CN" altLang="en-US" sz="2000" i="1" dirty="0">
                <a:solidFill>
                  <a:schemeClr val="bg1"/>
                </a:solidFill>
              </a:rPr>
              <a:t>weather</a:t>
            </a:r>
            <a:r>
              <a:rPr lang="zh-CN" altLang="en-US" sz="2000" dirty="0">
                <a:solidFill>
                  <a:schemeClr val="bg1"/>
                </a:solidFill>
              </a:rPr>
              <a:t>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图为</a:t>
            </a:r>
            <a:r>
              <a:rPr lang="en-US" altLang="zh-CN" i="1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i="1" dirty="0">
                <a:solidFill>
                  <a:schemeClr val="bg1"/>
                </a:solidFill>
                <a:sym typeface="+mn-ea"/>
              </a:rPr>
              <a:t>ts =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0</a:t>
            </a:r>
            <a:r>
              <a:rPr lang="zh-CN" altLang="en-US" dirty="0">
                <a:solidFill>
                  <a:schemeClr val="bg1"/>
                </a:solidFill>
              </a:rPr>
              <a:t>的投影，为尽快到达目的地，非沙暴天气绝不停留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407" y="6406323"/>
            <a:ext cx="27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CUMCM2020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穿越沙漠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992,&quot;width&quot;:3314}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ncezyj2">
      <a:majorFont>
        <a:latin typeface="Arial"/>
        <a:ea typeface="等线"/>
        <a:cs typeface=""/>
      </a:majorFont>
      <a:minorFont>
        <a:latin typeface="Arial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2499</Words>
  <Application>Microsoft Office PowerPoint</Application>
  <PresentationFormat>宽屏</PresentationFormat>
  <Paragraphs>483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Cambria Math</vt:lpstr>
      <vt:lpstr>1_Office 主题​​</vt:lpstr>
      <vt:lpstr>穿越沙漠B</vt:lpstr>
      <vt:lpstr>模型概述</vt:lpstr>
      <vt:lpstr>模型概述</vt:lpstr>
      <vt:lpstr>模型概述</vt:lpstr>
      <vt:lpstr>具体分析</vt:lpstr>
      <vt:lpstr>具体分析</vt:lpstr>
      <vt:lpstr>化简示意图</vt:lpstr>
      <vt:lpstr>化简示意图</vt:lpstr>
      <vt:lpstr>具体分析</vt:lpstr>
      <vt:lpstr>动态规划结果</vt:lpstr>
      <vt:lpstr>具体分析</vt:lpstr>
      <vt:lpstr>具体分析</vt:lpstr>
      <vt:lpstr>具体分析</vt:lpstr>
      <vt:lpstr>具体分析</vt:lpstr>
      <vt:lpstr>具体分析</vt:lpstr>
      <vt:lpstr>具体分析</vt:lpstr>
      <vt:lpstr>具体分析</vt:lpstr>
      <vt:lpstr>具体分析</vt:lpstr>
      <vt:lpstr>具体分析</vt:lpstr>
      <vt:lpstr>模型总结</vt:lpstr>
      <vt:lpstr>参考文献和支撑材料</vt:lpstr>
      <vt:lpstr>穿越沙漠B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穿越沙漠B</dc:title>
  <dc:creator>李 程浩</dc:creator>
  <cp:lastModifiedBy>李 程浩</cp:lastModifiedBy>
  <cp:revision>31</cp:revision>
  <dcterms:created xsi:type="dcterms:W3CDTF">2020-09-29T10:55:20Z</dcterms:created>
  <dcterms:modified xsi:type="dcterms:W3CDTF">2020-10-02T02:29:21Z</dcterms:modified>
</cp:coreProperties>
</file>