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67" r:id="rId2"/>
    <p:sldId id="268" r:id="rId3"/>
    <p:sldId id="275" r:id="rId4"/>
    <p:sldId id="276" r:id="rId5"/>
    <p:sldId id="277" r:id="rId6"/>
    <p:sldId id="278" r:id="rId7"/>
    <p:sldId id="274" r:id="rId8"/>
    <p:sldId id="273" r:id="rId9"/>
    <p:sldId id="256" r:id="rId10"/>
    <p:sldId id="257" r:id="rId11"/>
    <p:sldId id="258" r:id="rId12"/>
    <p:sldId id="259" r:id="rId13"/>
    <p:sldId id="264" r:id="rId14"/>
    <p:sldId id="266" r:id="rId15"/>
    <p:sldId id="265" r:id="rId16"/>
    <p:sldId id="261" r:id="rId17"/>
    <p:sldId id="262" r:id="rId18"/>
    <p:sldId id="263" r:id="rId19"/>
    <p:sldId id="270" r:id="rId20"/>
    <p:sldId id="271" r:id="rId21"/>
    <p:sldId id="272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-100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44CFD4-1222-334F-91DD-B27DAA71AD41}" type="datetimeFigureOut">
              <a:rPr lang="en-US" smtClean="0"/>
              <a:t>6/29/16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D68299-E8B7-FD48-9B99-6575C73B0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9859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41A3B9-2C2C-1D48-9FB1-C5D0086BC31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9158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AF05E6-0787-4244-81EB-BDBA81CCD20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9575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AF05E6-0787-4244-81EB-BDBA81CCD20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8466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41A3B9-2C2C-1D48-9FB1-C5D0086BC31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8716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D68299-E8B7-FD48-9B99-6575C73B0DA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7688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59780-FF0C-064C-8E57-B58AB8135E64}" type="datetimeFigureOut">
              <a:rPr lang="en-US" smtClean="0"/>
              <a:t>6/29/16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9155E-3035-1642-A153-25C1F1A62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213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59780-FF0C-064C-8E57-B58AB8135E64}" type="datetimeFigureOut">
              <a:rPr lang="en-US" smtClean="0"/>
              <a:t>6/29/16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9155E-3035-1642-A153-25C1F1A62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090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59780-FF0C-064C-8E57-B58AB8135E64}" type="datetimeFigureOut">
              <a:rPr lang="en-US" smtClean="0"/>
              <a:t>6/29/16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9155E-3035-1642-A153-25C1F1A62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873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59780-FF0C-064C-8E57-B58AB8135E64}" type="datetimeFigureOut">
              <a:rPr lang="en-US" smtClean="0"/>
              <a:t>6/29/16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9155E-3035-1642-A153-25C1F1A62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404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59780-FF0C-064C-8E57-B58AB8135E64}" type="datetimeFigureOut">
              <a:rPr lang="en-US" smtClean="0"/>
              <a:t>6/29/16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9155E-3035-1642-A153-25C1F1A62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689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59780-FF0C-064C-8E57-B58AB8135E64}" type="datetimeFigureOut">
              <a:rPr lang="en-US" smtClean="0"/>
              <a:t>6/29/16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9155E-3035-1642-A153-25C1F1A62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756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59780-FF0C-064C-8E57-B58AB8135E64}" type="datetimeFigureOut">
              <a:rPr lang="en-US" smtClean="0"/>
              <a:t>6/29/16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9155E-3035-1642-A153-25C1F1A62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4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59780-FF0C-064C-8E57-B58AB8135E64}" type="datetimeFigureOut">
              <a:rPr lang="en-US" smtClean="0"/>
              <a:t>6/29/16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9155E-3035-1642-A153-25C1F1A62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661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59780-FF0C-064C-8E57-B58AB8135E64}" type="datetimeFigureOut">
              <a:rPr lang="en-US" smtClean="0"/>
              <a:t>6/29/16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9155E-3035-1642-A153-25C1F1A62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755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59780-FF0C-064C-8E57-B58AB8135E64}" type="datetimeFigureOut">
              <a:rPr lang="en-US" smtClean="0"/>
              <a:t>6/29/16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9155E-3035-1642-A153-25C1F1A62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608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59780-FF0C-064C-8E57-B58AB8135E64}" type="datetimeFigureOut">
              <a:rPr lang="en-US" smtClean="0"/>
              <a:t>6/29/16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9155E-3035-1642-A153-25C1F1A62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68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59780-FF0C-064C-8E57-B58AB8135E64}" type="datetimeFigureOut">
              <a:rPr lang="en-US" smtClean="0"/>
              <a:t>6/29/16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69155E-3035-1642-A153-25C1F1A62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sociallycompute.io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Group Informatics Focused </a:t>
            </a:r>
            <a:br>
              <a:rPr lang="en-US" dirty="0" smtClean="0"/>
            </a:br>
            <a:r>
              <a:rPr lang="en-US" dirty="0" smtClean="0"/>
              <a:t>Social Network Analysis Workshop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LASI,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3805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About the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Moodle discussion forum data across all courses at a University over 2.5 years (2012 – Oct. 2014).</a:t>
            </a:r>
          </a:p>
          <a:p>
            <a:r>
              <a:rPr lang="en-US" dirty="0" smtClean="0"/>
              <a:t>Number of posters: 23 134</a:t>
            </a:r>
          </a:p>
          <a:p>
            <a:r>
              <a:rPr lang="en-US" dirty="0" smtClean="0"/>
              <a:t>Number of posts: 431 734</a:t>
            </a:r>
          </a:p>
          <a:p>
            <a:pPr marL="0" indent="0">
              <a:buNone/>
            </a:pPr>
            <a:r>
              <a:rPr lang="en-US" dirty="0" smtClean="0"/>
              <a:t>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956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Assumptions and Aims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311546"/>
            <a:ext cx="8488355" cy="498387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One way of engaging and learning is asking questions. </a:t>
            </a:r>
          </a:p>
          <a:p>
            <a:r>
              <a:rPr lang="en-US" dirty="0" smtClean="0"/>
              <a:t>People whose contributions elicit questions from others play important roles in discussion.</a:t>
            </a:r>
          </a:p>
          <a:p>
            <a:r>
              <a:rPr lang="en-US" dirty="0" smtClean="0"/>
              <a:t>Q: In these discussions, who are people that elicit many replies to their posts that contain questions?</a:t>
            </a:r>
          </a:p>
          <a:p>
            <a:r>
              <a:rPr lang="en-US" dirty="0" smtClean="0"/>
              <a:t>Q: Who are people that elicit </a:t>
            </a:r>
            <a:r>
              <a:rPr lang="en-US" dirty="0"/>
              <a:t>replies that contain questions, from people who are also quite good are eliciting </a:t>
            </a:r>
            <a:r>
              <a:rPr lang="en-US" dirty="0" smtClean="0"/>
              <a:t>questions?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98677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311546"/>
            <a:ext cx="8488355" cy="498387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Load a tree of posts.</a:t>
            </a:r>
          </a:p>
          <a:p>
            <a:r>
              <a:rPr lang="en-US" dirty="0" smtClean="0"/>
              <a:t>Remove post nodes that are not questions.</a:t>
            </a:r>
          </a:p>
          <a:p>
            <a:r>
              <a:rPr lang="en-US" dirty="0" smtClean="0"/>
              <a:t>Remove posts that reply to one’s own posts. </a:t>
            </a:r>
          </a:p>
          <a:p>
            <a:r>
              <a:rPr lang="en-US" dirty="0" smtClean="0"/>
              <a:t>[n: 70317]</a:t>
            </a:r>
          </a:p>
          <a:p>
            <a:r>
              <a:rPr lang="en-US" dirty="0" smtClean="0"/>
              <a:t>Build a social network where the vertices are posters and directed edges indicate the number of question posts from one user to another.</a:t>
            </a:r>
          </a:p>
          <a:p>
            <a:r>
              <a:rPr lang="en-US" dirty="0" smtClean="0"/>
              <a:t>Determine </a:t>
            </a:r>
            <a:r>
              <a:rPr lang="en-US" dirty="0" err="1" smtClean="0"/>
              <a:t>SocraticRank</a:t>
            </a:r>
            <a:r>
              <a:rPr lang="en-US" dirty="0" smtClean="0"/>
              <a:t> of users (Eigenvectors of question-elicitation)</a:t>
            </a:r>
          </a:p>
          <a:p>
            <a:r>
              <a:rPr lang="en-US" dirty="0" smtClean="0"/>
              <a:t>Visualize graphs: top question-elicitors in network.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7867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2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856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2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3362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2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6579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243" y="-29199"/>
            <a:ext cx="7678037" cy="688719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0" y="5958873"/>
            <a:ext cx="47156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Number of nodes in medium rank graph (&gt;5): 92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0988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600" y="0"/>
            <a:ext cx="7645485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5958873"/>
            <a:ext cx="44576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Number of nodes in high rank graph (&gt;10): 38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38420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Socratic Rank Team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311546"/>
            <a:ext cx="8488355" cy="4983870"/>
          </a:xfrm>
        </p:spPr>
        <p:txBody>
          <a:bodyPr>
            <a:normAutofit/>
          </a:bodyPr>
          <a:lstStyle/>
          <a:p>
            <a:r>
              <a:rPr lang="en-US" dirty="0" smtClean="0"/>
              <a:t>Will Riley  - Slalom Consulting</a:t>
            </a:r>
          </a:p>
          <a:p>
            <a:r>
              <a:rPr lang="en-US" dirty="0" smtClean="0"/>
              <a:t>Amin </a:t>
            </a:r>
            <a:r>
              <a:rPr lang="en-US" dirty="0" err="1" smtClean="0"/>
              <a:t>Alhashim</a:t>
            </a:r>
            <a:r>
              <a:rPr lang="en-US" dirty="0" smtClean="0"/>
              <a:t> – University of Wisconsin</a:t>
            </a:r>
          </a:p>
          <a:p>
            <a:r>
              <a:rPr lang="en-US" dirty="0" smtClean="0"/>
              <a:t>Christian Fischer – University of Michigan</a:t>
            </a:r>
          </a:p>
          <a:p>
            <a:r>
              <a:rPr lang="en-US" dirty="0" smtClean="0"/>
              <a:t>Drew </a:t>
            </a:r>
            <a:r>
              <a:rPr lang="en-US" dirty="0" err="1" smtClean="0"/>
              <a:t>Paulin</a:t>
            </a:r>
            <a:r>
              <a:rPr lang="en-US" dirty="0" smtClean="0"/>
              <a:t> – UC Berkeley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80453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 example of One (Large) Student Course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7550" y="1417638"/>
            <a:ext cx="4985792" cy="5284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415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Workshop Plan Information at </a:t>
            </a:r>
          </a:p>
          <a:p>
            <a:pPr lvl="1"/>
            <a:r>
              <a:rPr lang="en-US" dirty="0" smtClean="0">
                <a:hlinkClick r:id="rId2"/>
              </a:rPr>
              <a:t>http://sociallycompute.io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Look for this to be updated with what **actually** happened over the next few days</a:t>
            </a:r>
          </a:p>
          <a:p>
            <a:r>
              <a:rPr lang="en-US" dirty="0" smtClean="0"/>
              <a:t>What Happened</a:t>
            </a:r>
          </a:p>
          <a:p>
            <a:pPr lvl="1"/>
            <a:r>
              <a:rPr lang="en-US" dirty="0" smtClean="0"/>
              <a:t>Day 1: </a:t>
            </a:r>
            <a:r>
              <a:rPr lang="en-US" dirty="0" smtClean="0">
                <a:solidFill>
                  <a:srgbClr val="FF0000"/>
                </a:solidFill>
              </a:rPr>
              <a:t>The Warning about SNA for Learning Analytics</a:t>
            </a:r>
            <a:r>
              <a:rPr lang="en-US" dirty="0" smtClean="0"/>
              <a:t>. Connecting theory and Trace Data</a:t>
            </a:r>
          </a:p>
          <a:p>
            <a:pPr lvl="1"/>
            <a:r>
              <a:rPr lang="en-US" dirty="0" smtClean="0"/>
              <a:t>Day 2: Working with SNA Tools and Examples</a:t>
            </a:r>
          </a:p>
          <a:p>
            <a:pPr lvl="1"/>
            <a:r>
              <a:rPr lang="en-US" dirty="0" smtClean="0"/>
              <a:t>Day 3: Applying SNA Tools to Participant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2870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 example of another (Smaller) Student Course </a:t>
            </a:r>
            <a:endParaRPr lang="en-US" dirty="0"/>
          </a:p>
        </p:txBody>
      </p:sp>
      <p:pic>
        <p:nvPicPr>
          <p:cNvPr id="4" name="Content Placeholder 3" descr="community_1_b2_pdf__1_page_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7256" r="-27256"/>
          <a:stretch/>
        </p:blipFill>
        <p:spPr>
          <a:xfrm>
            <a:off x="457200" y="1600200"/>
            <a:ext cx="8229600" cy="5060308"/>
          </a:xfrm>
        </p:spPr>
      </p:pic>
    </p:spTree>
    <p:extLst>
      <p:ext uri="{BB962C8B-B14F-4D97-AF65-F5344CB8AC3E}">
        <p14:creationId xmlns:p14="http://schemas.microsoft.com/office/powerpoint/2010/main" val="29952808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A Second University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1431" y="1143000"/>
            <a:ext cx="5475920" cy="5440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565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81000" y="30561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Group Informatics: The Social Network Analysis Part &amp; Impact</a:t>
            </a:r>
            <a:endParaRPr lang="en-US" dirty="0"/>
          </a:p>
        </p:txBody>
      </p:sp>
      <p:pic>
        <p:nvPicPr>
          <p:cNvPr id="14" name="Picture 13" descr="Network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773153"/>
            <a:ext cx="4224247" cy="4205960"/>
          </a:xfrm>
          <a:prstGeom prst="rect">
            <a:avLst/>
          </a:prstGeom>
        </p:spPr>
      </p:pic>
      <p:pic>
        <p:nvPicPr>
          <p:cNvPr id="15" name="Picture 14" descr="NetworkB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98937" y="1773153"/>
            <a:ext cx="4754563" cy="420596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09600" y="3178620"/>
            <a:ext cx="292900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Leadership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Coordination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Knowledge Construction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Information Diffusion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Discourse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Negotiation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Knowledge Transfer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90650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800" decel="100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800" decel="100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800" decel="100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800" decel="100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800" decel="100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800" decel="100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800" decel="100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800" decel="100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800" decel="100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800" decel="100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800" decel="100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800" decel="100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800" decel="100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800" decel="100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800" decel="100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800" decel="100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800" decel="100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800" decel="100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800" decel="100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800" decel="100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800" decel="100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800" decel="100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800" decel="100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800" decel="100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800" decel="100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800" decel="100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800" decel="100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800" decel="100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Group Informatics: An Ontology and Methodological Approach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8978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Does Group Informatics Draw From?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17638"/>
            <a:ext cx="5038483" cy="2927531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Theory: Selection is Context Driven</a:t>
            </a:r>
          </a:p>
          <a:p>
            <a:r>
              <a:rPr lang="en-US" dirty="0" smtClean="0"/>
              <a:t>Data: Electronic Trace Data</a:t>
            </a:r>
          </a:p>
          <a:p>
            <a:r>
              <a:rPr lang="en-US" dirty="0" smtClean="0"/>
              <a:t>Unit of Analysis: The Interaction</a:t>
            </a:r>
          </a:p>
          <a:p>
            <a:r>
              <a:rPr lang="en-US" dirty="0" smtClean="0"/>
              <a:t>Methods Woven Together: </a:t>
            </a:r>
          </a:p>
          <a:p>
            <a:pPr lvl="1"/>
            <a:r>
              <a:rPr lang="en-US" dirty="0" smtClean="0"/>
              <a:t>Grounded theory</a:t>
            </a:r>
          </a:p>
          <a:p>
            <a:pPr lvl="1"/>
            <a:r>
              <a:rPr lang="en-US" dirty="0" smtClean="0"/>
              <a:t>Content analysis</a:t>
            </a:r>
          </a:p>
          <a:p>
            <a:pPr lvl="1"/>
            <a:r>
              <a:rPr lang="en-US" dirty="0" smtClean="0"/>
              <a:t>Network analysis</a:t>
            </a:r>
          </a:p>
          <a:p>
            <a:pPr lvl="1"/>
            <a:r>
              <a:rPr lang="en-US" dirty="0" smtClean="0"/>
              <a:t>Computational linguistics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257010" y="2769121"/>
            <a:ext cx="442979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Group informatics is </a:t>
            </a:r>
            <a:r>
              <a:rPr lang="en-US" i="1" dirty="0" smtClean="0"/>
              <a:t>the </a:t>
            </a:r>
          </a:p>
          <a:p>
            <a:pPr marL="342900" indent="-342900">
              <a:buFont typeface="+mj-ea"/>
              <a:buAutoNum type="circleNumDbPlain"/>
            </a:pPr>
            <a:r>
              <a:rPr lang="en-US" i="1" dirty="0" smtClean="0">
                <a:solidFill>
                  <a:srgbClr val="008000"/>
                </a:solidFill>
              </a:rPr>
              <a:t>systematic application of social network and </a:t>
            </a:r>
            <a:r>
              <a:rPr lang="en-US" i="1" u="sng" dirty="0" smtClean="0">
                <a:solidFill>
                  <a:srgbClr val="008000"/>
                </a:solidFill>
              </a:rPr>
              <a:t>set theory oriented methods** </a:t>
            </a:r>
            <a:r>
              <a:rPr lang="en-US" i="1" dirty="0" smtClean="0">
                <a:solidFill>
                  <a:srgbClr val="008000"/>
                </a:solidFill>
              </a:rPr>
              <a:t>for analysis of online, human trace data, </a:t>
            </a:r>
          </a:p>
          <a:p>
            <a:pPr marL="800100" lvl="1" indent="-342900">
              <a:buFont typeface="+mj-ea"/>
              <a:buAutoNum type="circleNumDbPlain"/>
            </a:pPr>
            <a:r>
              <a:rPr lang="en-US" i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skepticism about the reality presented by analysis of raw trace data, and </a:t>
            </a:r>
          </a:p>
          <a:p>
            <a:pPr marL="800100" lvl="1" indent="-342900">
              <a:buFont typeface="+mj-ea"/>
              <a:buAutoNum type="circleNumDbPlain"/>
            </a:pPr>
            <a:r>
              <a:rPr lang="en-US" i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the integration of other, context relevant social computational methods and approaches, </a:t>
            </a:r>
          </a:p>
          <a:p>
            <a:pPr marL="800100" lvl="1" indent="-342900">
              <a:buFont typeface="+mj-ea"/>
              <a:buAutoNum type="circleNumDbPlain"/>
            </a:pPr>
            <a:r>
              <a:rPr lang="en-US" i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in concert with established and emerging qualitative approaches </a:t>
            </a:r>
          </a:p>
          <a:p>
            <a:pPr marL="342900" indent="-342900">
              <a:buFont typeface="+mj-ea"/>
              <a:buAutoNum type="circleNumDbPlain"/>
            </a:pPr>
            <a:r>
              <a:rPr lang="en-US" i="1" dirty="0" smtClean="0">
                <a:solidFill>
                  <a:srgbClr val="008000"/>
                </a:solidFill>
              </a:rPr>
              <a:t>to produce reliable and repeatable science in the study on online phenomena. </a:t>
            </a:r>
            <a:endParaRPr lang="en-US" i="1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88704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818777"/>
          </a:xfrm>
        </p:spPr>
        <p:txBody>
          <a:bodyPr>
            <a:normAutofit/>
          </a:bodyPr>
          <a:lstStyle/>
          <a:p>
            <a:r>
              <a:rPr lang="en-US" dirty="0" smtClean="0"/>
              <a:t>Group Informatics Ontology</a:t>
            </a:r>
            <a:endParaRPr lang="en-US" dirty="0"/>
          </a:p>
        </p:txBody>
      </p:sp>
      <p:pic>
        <p:nvPicPr>
          <p:cNvPr id="4" name="Content Placeholder 3" descr="GimOntology.png"/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1273" r="-21273"/>
          <a:stretch/>
        </p:blipFill>
        <p:spPr>
          <a:xfrm>
            <a:off x="0" y="939800"/>
            <a:ext cx="9467242" cy="5186363"/>
          </a:xfrm>
        </p:spPr>
      </p:pic>
      <p:sp>
        <p:nvSpPr>
          <p:cNvPr id="10" name="Frame 9"/>
          <p:cNvSpPr/>
          <p:nvPr/>
        </p:nvSpPr>
        <p:spPr>
          <a:xfrm>
            <a:off x="5265420" y="4160520"/>
            <a:ext cx="2176780" cy="1135380"/>
          </a:xfrm>
          <a:prstGeom prst="frame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1" name="Frame 10"/>
          <p:cNvSpPr/>
          <p:nvPr/>
        </p:nvSpPr>
        <p:spPr>
          <a:xfrm>
            <a:off x="2014220" y="4130040"/>
            <a:ext cx="2176780" cy="1135380"/>
          </a:xfrm>
          <a:prstGeom prst="fram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Frame 11"/>
          <p:cNvSpPr/>
          <p:nvPr/>
        </p:nvSpPr>
        <p:spPr>
          <a:xfrm>
            <a:off x="5265420" y="1633220"/>
            <a:ext cx="2176780" cy="1135380"/>
          </a:xfrm>
          <a:prstGeom prst="fram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Frame 12"/>
          <p:cNvSpPr/>
          <p:nvPr/>
        </p:nvSpPr>
        <p:spPr>
          <a:xfrm>
            <a:off x="1785620" y="1633220"/>
            <a:ext cx="4183380" cy="2341880"/>
          </a:xfrm>
          <a:prstGeom prst="fram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755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5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5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55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0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55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5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5048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Critical Things We Skipped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carpentry</a:t>
            </a:r>
          </a:p>
          <a:p>
            <a:r>
              <a:rPr lang="en-US" dirty="0" smtClean="0"/>
              <a:t>The Process of weighting networks from participant data sources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86967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946" y="321873"/>
            <a:ext cx="7772400" cy="1470025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Socratic Rank: Eliciting questions in online discussion forums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7096" y="1791898"/>
            <a:ext cx="2855541" cy="470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2694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491</Words>
  <Application>Microsoft Macintosh PowerPoint</Application>
  <PresentationFormat>On-screen Show (4:3)</PresentationFormat>
  <Paragraphs>76</Paragraphs>
  <Slides>21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Group Informatics Focused  Social Network Analysis Workshop</vt:lpstr>
      <vt:lpstr>Process</vt:lpstr>
      <vt:lpstr>Group Informatics: The Social Network Analysis Part &amp; Impact</vt:lpstr>
      <vt:lpstr>Group Informatics: An Ontology and Methodological Approach</vt:lpstr>
      <vt:lpstr>What Does Group Informatics Draw From?</vt:lpstr>
      <vt:lpstr>Group Informatics Ontology</vt:lpstr>
      <vt:lpstr>PowerPoint Presentation</vt:lpstr>
      <vt:lpstr>Critical Things We Skipped</vt:lpstr>
      <vt:lpstr>Socratic Rank: Eliciting questions in online discussion forums</vt:lpstr>
      <vt:lpstr>About the Data</vt:lpstr>
      <vt:lpstr>Assumptions and Aims</vt:lpstr>
      <vt:lpstr>Process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Socratic Rank Team</vt:lpstr>
      <vt:lpstr>An example of One (Large) Student Course</vt:lpstr>
      <vt:lpstr>An example of another (Smaller) Student Course </vt:lpstr>
      <vt:lpstr>A Second University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Eliciting questions in online discussion forums</dc:title>
  <dc:creator>Microsoft Office User</dc:creator>
  <cp:lastModifiedBy>Sean Goggins</cp:lastModifiedBy>
  <cp:revision>18</cp:revision>
  <dcterms:created xsi:type="dcterms:W3CDTF">2016-06-29T15:59:50Z</dcterms:created>
  <dcterms:modified xsi:type="dcterms:W3CDTF">2016-06-29T18:32:57Z</dcterms:modified>
</cp:coreProperties>
</file>