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notesMasterIdLst>
    <p:notesMasterId r:id="rId13"/>
  </p:notesMasterIdLst>
  <p:sldIdLst>
    <p:sldId id="372" r:id="rId2"/>
    <p:sldId id="374" r:id="rId3"/>
    <p:sldId id="384" r:id="rId4"/>
    <p:sldId id="383" r:id="rId5"/>
    <p:sldId id="375" r:id="rId6"/>
    <p:sldId id="376" r:id="rId7"/>
    <p:sldId id="377" r:id="rId8"/>
    <p:sldId id="378" r:id="rId9"/>
    <p:sldId id="379" r:id="rId10"/>
    <p:sldId id="382" r:id="rId11"/>
    <p:sldId id="3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ppo Valetto" initials="PV"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290" autoAdjust="0"/>
  </p:normalViewPr>
  <p:slideViewPr>
    <p:cSldViewPr>
      <p:cViewPr varScale="1">
        <p:scale>
          <a:sx n="106" d="100"/>
          <a:sy n="106" d="100"/>
        </p:scale>
        <p:origin x="12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6D9C1-D900-F14F-94C7-9A890D1C7616}" type="datetimeFigureOut">
              <a:rPr lang="en-US" smtClean="0"/>
              <a:pPr/>
              <a:t>6/14/17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4DAC8-EDC9-9B48-9427-BB7EBF52B8C6}" type="slidenum">
              <a:rPr lang="en-US" smtClean="0"/>
              <a:pPr/>
              <a:t>‹#›</a:t>
            </a:fld>
            <a:endParaRPr lang="en-US"/>
          </a:p>
        </p:txBody>
      </p:sp>
    </p:spTree>
    <p:extLst>
      <p:ext uri="{BB962C8B-B14F-4D97-AF65-F5344CB8AC3E}">
        <p14:creationId xmlns:p14="http://schemas.microsoft.com/office/powerpoint/2010/main" val="36409735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A991C14-291B-884B-8B21-75CDF8E5C7F7}"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a:t>
            </a:r>
            <a:r>
              <a:rPr lang="en-US" baseline="0" dirty="0" smtClean="0"/>
              <a:t> theory-driven framework synthesized from 3 years of past research on social technologies (FB, TW, GH)</a:t>
            </a:r>
          </a:p>
          <a:p>
            <a:r>
              <a:rPr lang="en-US" baseline="0" dirty="0" smtClean="0"/>
              <a:t>Long-term view of guiding future social science research using Big Social Data</a:t>
            </a:r>
          </a:p>
          <a:p>
            <a:r>
              <a:rPr lang="en-US" baseline="0" dirty="0" smtClean="0"/>
              <a:t>Connecting levels of analysis from the empirical study of influence to electronic trace data</a:t>
            </a:r>
          </a:p>
          <a:p>
            <a:r>
              <a:rPr lang="en-US" baseline="0" dirty="0" smtClean="0"/>
              <a:t>Argue for more focus on the abstractions of influence: participation and affiliation</a:t>
            </a:r>
          </a:p>
          <a:p>
            <a:r>
              <a:rPr lang="en-US" baseline="0" dirty="0" smtClean="0"/>
              <a:t>What is done here: outlining a relationship between social media technology platforms, individual goals for participation, and emergent small groups</a:t>
            </a:r>
          </a:p>
          <a:p>
            <a:endParaRPr lang="en-US" baseline="0" dirty="0" smtClean="0"/>
          </a:p>
          <a:p>
            <a:r>
              <a:rPr lang="en-US" baseline="0" dirty="0" smtClean="0"/>
              <a:t>It’s easy for theory and data not to match up…</a:t>
            </a:r>
          </a:p>
          <a:p>
            <a:endParaRPr lang="en-US" baseline="0" dirty="0" smtClean="0"/>
          </a:p>
          <a:p>
            <a:endParaRPr lang="en-US" baseline="0" dirty="0" smtClean="0"/>
          </a:p>
          <a:p>
            <a:endParaRPr lang="en-US" baseline="0" dirty="0" smtClean="0"/>
          </a:p>
          <a:p>
            <a:r>
              <a:rPr lang="en-US" baseline="0" dirty="0" smtClean="0"/>
              <a:t>GH</a:t>
            </a:r>
          </a:p>
          <a:p>
            <a:r>
              <a:rPr lang="en-US" baseline="0" dirty="0" smtClean="0"/>
              <a:t>Site for highly fluid, distributed, socially engaging work</a:t>
            </a:r>
          </a:p>
          <a:p>
            <a:endParaRPr lang="en-US" baseline="0" dirty="0" smtClean="0"/>
          </a:p>
          <a:p>
            <a:r>
              <a:rPr lang="en-US" baseline="0" dirty="0" smtClean="0"/>
              <a:t>Most empirical results are shaped by properties of some specific platform being studied- this is why we want a cross-platform emphasis</a:t>
            </a:r>
          </a:p>
          <a:p>
            <a:endParaRPr lang="en-US" baseline="0" dirty="0" smtClean="0"/>
          </a:p>
          <a:p>
            <a:r>
              <a:rPr lang="en-US" baseline="0" dirty="0" smtClean="0"/>
              <a:t>Roadmap:</a:t>
            </a:r>
          </a:p>
          <a:p>
            <a:endParaRPr lang="en-US" baseline="0" dirty="0" smtClean="0"/>
          </a:p>
          <a:p>
            <a:r>
              <a:rPr lang="en-US" baseline="0" dirty="0" smtClean="0"/>
              <a:t>Challenge- finding common things to consider when examining individual social technology platforms (why?) long-term goal for coherence within the field</a:t>
            </a:r>
          </a:p>
          <a:p>
            <a:r>
              <a:rPr lang="en-US" baseline="0" dirty="0" smtClean="0"/>
              <a:t>	interactions of many kinds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we need-We need more grounding in social theory than what we have right now</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 we do this-synthesize lit related to influence for each </a:t>
            </a:r>
            <a:r>
              <a:rPr lang="en-US" baseline="0" dirty="0" err="1" smtClean="0"/>
              <a:t>soc</a:t>
            </a:r>
            <a:r>
              <a:rPr lang="en-US" baseline="0" dirty="0" smtClean="0"/>
              <a:t> </a:t>
            </a:r>
            <a:r>
              <a:rPr lang="en-US" baseline="0" dirty="0" err="1" smtClean="0"/>
              <a:t>tec</a:t>
            </a:r>
            <a:r>
              <a:rPr lang="en-US" baseline="0" dirty="0" smtClean="0"/>
              <a:t> platform, distill own past research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Influence across social technology contexts and platforms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7D4DAC8-EDC9-9B48-9427-BB7EBF52B8C6}" type="slidenum">
              <a:rPr lang="en-US" smtClean="0"/>
              <a:pPr/>
              <a:t>4</a:t>
            </a:fld>
            <a:endParaRPr lang="en-US"/>
          </a:p>
        </p:txBody>
      </p:sp>
    </p:spTree>
    <p:extLst>
      <p:ext uri="{BB962C8B-B14F-4D97-AF65-F5344CB8AC3E}">
        <p14:creationId xmlns:p14="http://schemas.microsoft.com/office/powerpoint/2010/main" val="2633505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‘ground’- we use philosophical theory of </a:t>
            </a:r>
            <a:r>
              <a:rPr lang="en-US" baseline="0" dirty="0" err="1" smtClean="0"/>
              <a:t>Levelism</a:t>
            </a:r>
            <a:r>
              <a:rPr lang="en-US" baseline="0" dirty="0" smtClean="0"/>
              <a:t>, which makes the relationship between epistemological and ontological abstraction apparent &amp; supports coherent theory development related to influence in social techs</a:t>
            </a:r>
          </a:p>
          <a:p>
            <a:endParaRPr lang="en-US" sz="1200" kern="1200" dirty="0" smtClean="0">
              <a:solidFill>
                <a:schemeClr val="tx1"/>
              </a:solidFill>
              <a:effectLst/>
              <a:latin typeface="+mn-lt"/>
              <a:ea typeface="ＭＳ Ｐゴシック" charset="-128"/>
              <a:cs typeface="ＭＳ Ｐゴシック" charset="-128"/>
            </a:endParaRP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is a branch of philosophy concerned with how levels of abstraction (</a:t>
            </a:r>
            <a:r>
              <a:rPr lang="en-US" sz="1200" kern="1200" dirty="0" err="1" smtClean="0">
                <a:solidFill>
                  <a:schemeClr val="tx1"/>
                </a:solidFill>
                <a:effectLst/>
                <a:latin typeface="+mn-lt"/>
                <a:ea typeface="ＭＳ Ｐゴシック" charset="-128"/>
                <a:cs typeface="ＭＳ Ｐゴシック" charset="-128"/>
              </a:rPr>
              <a:t>LoA’s</a:t>
            </a:r>
            <a:r>
              <a:rPr lang="en-US" sz="1200" kern="1200" dirty="0" smtClean="0">
                <a:solidFill>
                  <a:schemeClr val="tx1"/>
                </a:solidFill>
                <a:effectLst/>
                <a:latin typeface="+mn-lt"/>
                <a:ea typeface="ＭＳ Ｐゴシック" charset="-128"/>
                <a:cs typeface="ＭＳ Ｐゴシック" charset="-128"/>
              </a:rPr>
              <a:t>) are applied in scientific inquiry. There are two main categories of abstraction, Levels of organization (</a:t>
            </a:r>
            <a:r>
              <a:rPr lang="en-US" sz="1200" kern="1200" dirty="0" err="1" smtClean="0">
                <a:solidFill>
                  <a:schemeClr val="tx1"/>
                </a:solidFill>
                <a:effectLst/>
                <a:latin typeface="+mn-lt"/>
                <a:ea typeface="ＭＳ Ｐゴシック" charset="-128"/>
                <a:cs typeface="ＭＳ Ｐゴシック" charset="-128"/>
              </a:rPr>
              <a:t>LoO’s</a:t>
            </a:r>
            <a:r>
              <a:rPr lang="en-US" sz="1200" kern="1200" dirty="0" smtClean="0">
                <a:solidFill>
                  <a:schemeClr val="tx1"/>
                </a:solidFill>
                <a:effectLst/>
                <a:latin typeface="+mn-lt"/>
                <a:ea typeface="ＭＳ Ｐゴシック" charset="-128"/>
                <a:cs typeface="ＭＳ Ｐゴシック" charset="-128"/>
              </a:rPr>
              <a:t>), which make ontological commitments; and levels of explanation (</a:t>
            </a:r>
            <a:r>
              <a:rPr lang="en-US" sz="1200" kern="1200" dirty="0" err="1" smtClean="0">
                <a:solidFill>
                  <a:schemeClr val="tx1"/>
                </a:solidFill>
                <a:effectLst/>
                <a:latin typeface="+mn-lt"/>
                <a:ea typeface="ＭＳ Ｐゴシック" charset="-128"/>
                <a:cs typeface="ＭＳ Ｐゴシック" charset="-128"/>
              </a:rPr>
              <a:t>LoE’s</a:t>
            </a:r>
            <a:r>
              <a:rPr lang="en-US" sz="1200" kern="1200" dirty="0" smtClean="0">
                <a:solidFill>
                  <a:schemeClr val="tx1"/>
                </a:solidFill>
                <a:effectLst/>
                <a:latin typeface="+mn-lt"/>
                <a:ea typeface="ＭＳ Ｐゴシック" charset="-128"/>
                <a:cs typeface="ＭＳ Ｐゴシック" charset="-128"/>
              </a:rPr>
              <a:t>), which make epistemological commitments. The construct of gradients of abstraction (</a:t>
            </a:r>
            <a:r>
              <a:rPr lang="en-US" sz="1200" kern="1200" dirty="0" err="1" smtClean="0">
                <a:solidFill>
                  <a:schemeClr val="tx1"/>
                </a:solidFill>
                <a:effectLst/>
                <a:latin typeface="+mn-lt"/>
                <a:ea typeface="ＭＳ Ｐゴシック" charset="-128"/>
                <a:cs typeface="ＭＳ Ｐゴシック" charset="-128"/>
              </a:rPr>
              <a:t>GoA’s</a:t>
            </a:r>
            <a:r>
              <a:rPr lang="en-US" sz="1200" kern="1200" dirty="0" smtClean="0">
                <a:solidFill>
                  <a:schemeClr val="tx1"/>
                </a:solidFill>
                <a:effectLst/>
                <a:latin typeface="+mn-lt"/>
                <a:ea typeface="ＭＳ Ｐゴシック" charset="-128"/>
                <a:cs typeface="ＭＳ Ｐゴシック" charset="-128"/>
              </a:rPr>
              <a:t>) are applied to suggest levels of greater or lesser abstraction, with all the components of the higher levels composed of the more granular, lower levels.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foregrounds the connection between the data aggregated through variables (discrete or analog) in observables (data that can be captured) (</a:t>
            </a:r>
            <a:r>
              <a:rPr lang="en-US" sz="1200" kern="1200" dirty="0" err="1" smtClean="0">
                <a:solidFill>
                  <a:schemeClr val="tx1"/>
                </a:solidFill>
                <a:effectLst/>
                <a:latin typeface="+mn-lt"/>
                <a:ea typeface="ＭＳ Ｐゴシック" charset="-128"/>
                <a:cs typeface="ＭＳ Ｐゴシック" charset="-128"/>
              </a:rPr>
              <a:t>Floridi</a:t>
            </a:r>
            <a:r>
              <a:rPr lang="en-US" sz="1200" kern="1200" dirty="0" smtClean="0">
                <a:solidFill>
                  <a:schemeClr val="tx1"/>
                </a:solidFill>
                <a:effectLst/>
                <a:latin typeface="+mn-lt"/>
                <a:ea typeface="ＭＳ Ｐゴシック" charset="-128"/>
                <a:cs typeface="ＭＳ Ｐゴシック" charset="-128"/>
              </a:rPr>
              <a:t>, 2008) in scientific inquiry.  </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Our purpose in introducing the philosophical notion of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is to point out that wrestling with how to make social sense of discrete, electronic trace data is a category of problem long reasoned about more abstractly in the foundational scientific field of philosophy.  How we make sense of behaviors and identify patterns of influence can then be grounded in established modes of reasoning about variables, observables and abstractions in science; and we can avoid well-known pitfalls in logical reasoning about leveled data.</a:t>
            </a:r>
          </a:p>
          <a:p>
            <a:r>
              <a:rPr lang="en-US" sz="1200" kern="1200" dirty="0" smtClean="0">
                <a:solidFill>
                  <a:schemeClr val="tx1"/>
                </a:solidFill>
                <a:effectLst/>
                <a:latin typeface="+mn-lt"/>
                <a:ea typeface="ＭＳ Ｐゴシック" charset="-128"/>
                <a:cs typeface="ＭＳ Ｐゴシック" charset="-128"/>
              </a:rPr>
              <a:t>Let us briefly unpack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in the context of explaining communication oriented influence in social technologies (see (</a:t>
            </a:r>
            <a:r>
              <a:rPr lang="en-US" sz="1200" kern="1200" dirty="0" err="1" smtClean="0">
                <a:solidFill>
                  <a:schemeClr val="tx1"/>
                </a:solidFill>
                <a:effectLst/>
                <a:latin typeface="+mn-lt"/>
                <a:ea typeface="ＭＳ Ｐゴシック" charset="-128"/>
                <a:cs typeface="ＭＳ Ｐゴシック" charset="-128"/>
              </a:rPr>
              <a:t>Floridi</a:t>
            </a:r>
            <a:r>
              <a:rPr lang="en-US" sz="1200" kern="1200" dirty="0" smtClean="0">
                <a:solidFill>
                  <a:schemeClr val="tx1"/>
                </a:solidFill>
                <a:effectLst/>
                <a:latin typeface="+mn-lt"/>
                <a:ea typeface="ＭＳ Ｐゴシック" charset="-128"/>
                <a:cs typeface="ＭＳ Ｐゴシック" charset="-128"/>
              </a:rPr>
              <a:t>, 2008) for a thorough logical explication of </a:t>
            </a:r>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Influence is classified as a </a:t>
            </a:r>
            <a:r>
              <a:rPr lang="en-US" sz="1200" kern="1200" dirty="0" err="1" smtClean="0">
                <a:solidFill>
                  <a:schemeClr val="tx1"/>
                </a:solidFill>
                <a:effectLst/>
                <a:latin typeface="+mn-lt"/>
                <a:ea typeface="ＭＳ Ｐゴシック" charset="-128"/>
                <a:cs typeface="ＭＳ Ｐゴシック" charset="-128"/>
              </a:rPr>
              <a:t>LoE</a:t>
            </a:r>
            <a:r>
              <a:rPr lang="en-US" sz="1200" kern="1200" dirty="0" smtClean="0">
                <a:solidFill>
                  <a:schemeClr val="tx1"/>
                </a:solidFill>
                <a:effectLst/>
                <a:latin typeface="+mn-lt"/>
                <a:ea typeface="ＭＳ Ｐゴシック" charset="-128"/>
                <a:cs typeface="ＭＳ Ｐゴシック" charset="-128"/>
              </a:rPr>
              <a:t>. We use traces of interaction to explain influencing behaviors in social technology; to build models and develop theory. The trace data available from the 3 social technologies we focus on here each come to us in a concrete, fine-grained form; often with millions of rows. This data is too granular for us to derive findings from directly, so we must therefore create abstractions.  </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err="1" smtClean="0">
                <a:solidFill>
                  <a:schemeClr val="tx1"/>
                </a:solidFill>
                <a:effectLst/>
                <a:latin typeface="+mn-lt"/>
                <a:ea typeface="ＭＳ Ｐゴシック" charset="-128"/>
                <a:cs typeface="ＭＳ Ｐゴシック" charset="-128"/>
              </a:rPr>
              <a:t>Levelism</a:t>
            </a:r>
            <a:r>
              <a:rPr lang="en-US" sz="1200" kern="1200" dirty="0" smtClean="0">
                <a:solidFill>
                  <a:schemeClr val="tx1"/>
                </a:solidFill>
                <a:effectLst/>
                <a:latin typeface="+mn-lt"/>
                <a:ea typeface="ＭＳ Ｐゴシック" charset="-128"/>
                <a:cs typeface="ＭＳ Ｐゴシック" charset="-128"/>
              </a:rPr>
              <a:t> posits that if the </a:t>
            </a:r>
            <a:r>
              <a:rPr lang="en-US" sz="1200" kern="1200" dirty="0" err="1" smtClean="0">
                <a:solidFill>
                  <a:schemeClr val="tx1"/>
                </a:solidFill>
                <a:effectLst/>
                <a:latin typeface="+mn-lt"/>
                <a:ea typeface="ＭＳ Ｐゴシック" charset="-128"/>
                <a:cs typeface="ＭＳ Ｐゴシック" charset="-128"/>
              </a:rPr>
              <a:t>LoO’s</a:t>
            </a:r>
            <a:r>
              <a:rPr lang="en-US" sz="1200" kern="1200" dirty="0" smtClean="0">
                <a:solidFill>
                  <a:schemeClr val="tx1"/>
                </a:solidFill>
                <a:effectLst/>
                <a:latin typeface="+mn-lt"/>
                <a:ea typeface="ＭＳ Ｐゴシック" charset="-128"/>
                <a:cs typeface="ＭＳ Ｐゴシック" charset="-128"/>
              </a:rPr>
              <a:t> we define by aggregating trace data are not clearly aligned with the discrete and analogue data we collect, as well as the </a:t>
            </a:r>
            <a:r>
              <a:rPr lang="en-US" sz="1200" kern="1200" dirty="0" err="1" smtClean="0">
                <a:solidFill>
                  <a:schemeClr val="tx1"/>
                </a:solidFill>
                <a:effectLst/>
                <a:latin typeface="+mn-lt"/>
                <a:ea typeface="ＭＳ Ｐゴシック" charset="-128"/>
                <a:cs typeface="ＭＳ Ｐゴシック" charset="-128"/>
              </a:rPr>
              <a:t>LoE’s</a:t>
            </a:r>
            <a:r>
              <a:rPr lang="en-US" sz="1200" kern="1200" dirty="0" smtClean="0">
                <a:solidFill>
                  <a:schemeClr val="tx1"/>
                </a:solidFill>
                <a:effectLst/>
                <a:latin typeface="+mn-lt"/>
                <a:ea typeface="ＭＳ Ｐゴシック" charset="-128"/>
                <a:cs typeface="ＭＳ Ｐゴシック" charset="-128"/>
              </a:rPr>
              <a:t> we are focused on, we inevitably make hidden epistemological commitments. An example of such an epistemological commitment might be to suggest that the identification of clusters or flow abstractions derived from the traces of behavior in each of the 3 social technologies described here constitute measures of influence. To do so would be to assert that the </a:t>
            </a:r>
            <a:r>
              <a:rPr lang="en-US" sz="1200" kern="1200" dirty="0" err="1" smtClean="0">
                <a:solidFill>
                  <a:schemeClr val="tx1"/>
                </a:solidFill>
                <a:effectLst/>
                <a:latin typeface="+mn-lt"/>
                <a:ea typeface="ＭＳ Ｐゴシック" charset="-128"/>
                <a:cs typeface="ＭＳ Ｐゴシック" charset="-128"/>
              </a:rPr>
              <a:t>LoA</a:t>
            </a:r>
            <a:r>
              <a:rPr lang="en-US" sz="1200" kern="1200" dirty="0" smtClean="0">
                <a:solidFill>
                  <a:schemeClr val="tx1"/>
                </a:solidFill>
                <a:effectLst/>
                <a:latin typeface="+mn-lt"/>
                <a:ea typeface="ＭＳ Ｐゴシック" charset="-128"/>
                <a:cs typeface="ＭＳ Ｐゴシック" charset="-128"/>
              </a:rPr>
              <a:t> of a cluster, and the </a:t>
            </a:r>
            <a:r>
              <a:rPr lang="en-US" sz="1200" kern="1200" dirty="0" err="1" smtClean="0">
                <a:solidFill>
                  <a:schemeClr val="tx1"/>
                </a:solidFill>
                <a:effectLst/>
                <a:latin typeface="+mn-lt"/>
                <a:ea typeface="ＭＳ Ｐゴシック" charset="-128"/>
                <a:cs typeface="ＭＳ Ｐゴシック" charset="-128"/>
              </a:rPr>
              <a:t>LoO</a:t>
            </a:r>
            <a:r>
              <a:rPr lang="en-US" sz="1200" kern="1200" dirty="0" smtClean="0">
                <a:solidFill>
                  <a:schemeClr val="tx1"/>
                </a:solidFill>
                <a:effectLst/>
                <a:latin typeface="+mn-lt"/>
                <a:ea typeface="ＭＳ Ｐゴシック" charset="-128"/>
                <a:cs typeface="ＭＳ Ｐゴシック" charset="-128"/>
              </a:rPr>
              <a:t> of constituent subgroups of behavior correspond with influence; the ontology of “cluster” in this case makes an ontological commitment to defining the structure of abstractions, and has a powerful effect on our epistemic commitments to questions of influence. In this case we conflate abstraction and organization of data (computationally derived clusters and flows) with the construct of influence, which is what we are trying to explain.</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To explain influence (our </a:t>
            </a:r>
            <a:r>
              <a:rPr lang="en-US" sz="1200" kern="1200" dirty="0" err="1" smtClean="0">
                <a:solidFill>
                  <a:schemeClr val="tx1"/>
                </a:solidFill>
                <a:effectLst/>
                <a:latin typeface="+mn-lt"/>
                <a:ea typeface="ＭＳ Ｐゴシック" charset="-128"/>
                <a:cs typeface="ＭＳ Ｐゴシック" charset="-128"/>
              </a:rPr>
              <a:t>LoE</a:t>
            </a:r>
            <a:r>
              <a:rPr lang="en-US" sz="1200" kern="1200" dirty="0" smtClean="0">
                <a:solidFill>
                  <a:schemeClr val="tx1"/>
                </a:solidFill>
                <a:effectLst/>
                <a:latin typeface="+mn-lt"/>
                <a:ea typeface="ＭＳ Ｐゴシック" charset="-128"/>
                <a:cs typeface="ＭＳ Ｐゴシック" charset="-128"/>
              </a:rPr>
              <a:t>) across social technologies, we suggest a corresponding need for </a:t>
            </a:r>
            <a:r>
              <a:rPr lang="en-US" sz="1200" kern="1200" dirty="0" err="1" smtClean="0">
                <a:solidFill>
                  <a:schemeClr val="tx1"/>
                </a:solidFill>
                <a:effectLst/>
                <a:latin typeface="+mn-lt"/>
                <a:ea typeface="ＭＳ Ｐゴシック" charset="-128"/>
                <a:cs typeface="ＭＳ Ｐゴシック" charset="-128"/>
              </a:rPr>
              <a:t>LoO’s</a:t>
            </a:r>
            <a:r>
              <a:rPr lang="en-US" sz="1200" kern="1200" dirty="0" smtClean="0">
                <a:solidFill>
                  <a:schemeClr val="tx1"/>
                </a:solidFill>
                <a:effectLst/>
                <a:latin typeface="+mn-lt"/>
                <a:ea typeface="ＭＳ Ｐゴシック" charset="-128"/>
                <a:cs typeface="ＭＳ Ｐゴシック" charset="-128"/>
              </a:rPr>
              <a:t> specific to the electronic trace data, practices and purposes for participation in each social technology. To measure and instrument influence across technologies, we will define </a:t>
            </a:r>
            <a:r>
              <a:rPr lang="en-US" sz="1200" kern="1200" dirty="0" err="1" smtClean="0">
                <a:solidFill>
                  <a:schemeClr val="tx1"/>
                </a:solidFill>
                <a:effectLst/>
                <a:latin typeface="+mn-lt"/>
                <a:ea typeface="ＭＳ Ｐゴシック" charset="-128"/>
                <a:cs typeface="ＭＳ Ｐゴシック" charset="-128"/>
              </a:rPr>
              <a:t>GoA’s</a:t>
            </a:r>
            <a:r>
              <a:rPr lang="en-US" sz="1200" kern="1200" dirty="0" smtClean="0">
                <a:solidFill>
                  <a:schemeClr val="tx1"/>
                </a:solidFill>
                <a:effectLst/>
                <a:latin typeface="+mn-lt"/>
                <a:ea typeface="ＭＳ Ｐゴシック" charset="-128"/>
                <a:cs typeface="ＭＳ Ｐゴシック" charset="-128"/>
              </a:rPr>
              <a:t> for each that share an </a:t>
            </a:r>
            <a:r>
              <a:rPr lang="en-US" sz="1200" kern="1200" dirty="0" err="1" smtClean="0">
                <a:solidFill>
                  <a:schemeClr val="tx1"/>
                </a:solidFill>
                <a:effectLst/>
                <a:latin typeface="+mn-lt"/>
                <a:ea typeface="ＭＳ Ｐゴシック" charset="-128"/>
                <a:cs typeface="ＭＳ Ｐゴシック" charset="-128"/>
              </a:rPr>
              <a:t>LoA</a:t>
            </a:r>
            <a:r>
              <a:rPr lang="en-US" sz="1200" kern="1200" dirty="0" smtClean="0">
                <a:solidFill>
                  <a:schemeClr val="tx1"/>
                </a:solidFill>
                <a:effectLst/>
                <a:latin typeface="+mn-lt"/>
                <a:ea typeface="ＭＳ Ｐゴシック" charset="-128"/>
                <a:cs typeface="ＭＳ Ｐゴシック" charset="-128"/>
              </a:rPr>
              <a:t> at some appropriate, high level.  In the next sections, we address these specifics one social technology at a time, and then describe a shared abstraction afterwards</a:t>
            </a:r>
            <a:r>
              <a:rPr lang="en-US" dirty="0" smtClean="0">
                <a:effectLst/>
              </a:rPr>
              <a:t> </a:t>
            </a:r>
            <a:r>
              <a:rPr lang="en-US" sz="1200" kern="1200" dirty="0" smtClean="0">
                <a:solidFill>
                  <a:schemeClr val="tx1"/>
                </a:solidFill>
                <a:effectLst/>
                <a:latin typeface="+mn-lt"/>
                <a:ea typeface="ＭＳ Ｐゴシック" charset="-128"/>
                <a:cs typeface="ＭＳ Ｐゴシック" charset="-128"/>
              </a:rPr>
              <a:t>Discrete data has a finite number of possible values.  In the analysis of influence, trace data is discrete. Analogue data has an indeterminate number of values.  In the analysis of influence, qualitative observations we make in a reflexive analysis of the data would be considered analog (</a:t>
            </a:r>
            <a:r>
              <a:rPr lang="en-US" sz="1200" kern="1200" dirty="0" err="1" smtClean="0">
                <a:solidFill>
                  <a:schemeClr val="tx1"/>
                </a:solidFill>
                <a:effectLst/>
                <a:latin typeface="+mn-lt"/>
                <a:ea typeface="ＭＳ Ｐゴシック" charset="-128"/>
                <a:cs typeface="ＭＳ Ｐゴシック" charset="-128"/>
              </a:rPr>
              <a:t>Floridi</a:t>
            </a:r>
            <a:r>
              <a:rPr lang="en-US" sz="1200" kern="1200" dirty="0" smtClean="0">
                <a:solidFill>
                  <a:schemeClr val="tx1"/>
                </a:solidFill>
                <a:effectLst/>
                <a:latin typeface="+mn-lt"/>
                <a:ea typeface="ＭＳ Ｐゴシック" charset="-128"/>
                <a:cs typeface="ＭＳ Ｐゴシック" charset="-128"/>
              </a:rPr>
              <a:t>, 2008; Saab &amp; </a:t>
            </a:r>
            <a:r>
              <a:rPr lang="en-US" sz="1200" kern="1200" dirty="0" err="1" smtClean="0">
                <a:solidFill>
                  <a:schemeClr val="tx1"/>
                </a:solidFill>
                <a:effectLst/>
                <a:latin typeface="+mn-lt"/>
                <a:ea typeface="ＭＳ Ｐゴシック" charset="-128"/>
                <a:cs typeface="ＭＳ Ｐゴシック" charset="-128"/>
              </a:rPr>
              <a:t>Riss</a:t>
            </a:r>
            <a:r>
              <a:rPr lang="en-US" sz="1200" kern="1200" dirty="0" smtClean="0">
                <a:solidFill>
                  <a:schemeClr val="tx1"/>
                </a:solidFill>
                <a:effectLst/>
                <a:latin typeface="+mn-lt"/>
                <a:ea typeface="ＭＳ Ｐゴシック" charset="-128"/>
                <a:cs typeface="ＭＳ Ｐゴシック" charset="-128"/>
              </a:rPr>
              <a:t>, 2011).</a:t>
            </a:r>
          </a:p>
          <a:p>
            <a:r>
              <a:rPr lang="en-US" sz="1200" kern="1200" dirty="0" smtClean="0">
                <a:solidFill>
                  <a:schemeClr val="tx1"/>
                </a:solidFill>
                <a:effectLst/>
                <a:latin typeface="+mn-lt"/>
                <a:ea typeface="ＭＳ Ｐゴシック" charset="-128"/>
                <a:cs typeface="ＭＳ Ｐゴシック" charset="-128"/>
              </a:rPr>
              <a:t>Recall – </a:t>
            </a:r>
            <a:r>
              <a:rPr lang="en-US" sz="1200" kern="1200" dirty="0" err="1" smtClean="0">
                <a:solidFill>
                  <a:schemeClr val="tx1"/>
                </a:solidFill>
                <a:effectLst/>
                <a:latin typeface="+mn-lt"/>
                <a:ea typeface="ＭＳ Ｐゴシック" charset="-128"/>
                <a:cs typeface="ＭＳ Ｐゴシック" charset="-128"/>
              </a:rPr>
              <a:t>LoO</a:t>
            </a:r>
            <a:r>
              <a:rPr lang="en-US" sz="1200" kern="1200" dirty="0" smtClean="0">
                <a:solidFill>
                  <a:schemeClr val="tx1"/>
                </a:solidFill>
                <a:effectLst/>
                <a:latin typeface="+mn-lt"/>
                <a:ea typeface="ＭＳ Ｐゴシック" charset="-128"/>
                <a:cs typeface="ＭＳ Ｐゴシック" charset="-128"/>
              </a:rPr>
              <a:t> is an ontological abstraction, and </a:t>
            </a:r>
            <a:r>
              <a:rPr lang="en-US" sz="1200" kern="1200" dirty="0" err="1" smtClean="0">
                <a:solidFill>
                  <a:schemeClr val="tx1"/>
                </a:solidFill>
                <a:effectLst/>
                <a:latin typeface="+mn-lt"/>
                <a:ea typeface="ＭＳ Ｐゴシック" charset="-128"/>
                <a:cs typeface="ＭＳ Ｐゴシック" charset="-128"/>
              </a:rPr>
              <a:t>LoE</a:t>
            </a:r>
            <a:r>
              <a:rPr lang="en-US" sz="1200" kern="1200" dirty="0" smtClean="0">
                <a:solidFill>
                  <a:schemeClr val="tx1"/>
                </a:solidFill>
                <a:effectLst/>
                <a:latin typeface="+mn-lt"/>
                <a:ea typeface="ＭＳ Ｐゴシック" charset="-128"/>
                <a:cs typeface="ＭＳ Ｐゴシック" charset="-128"/>
              </a:rPr>
              <a:t> is an epistemological abstraction.</a:t>
            </a:r>
          </a:p>
          <a:p>
            <a:endParaRPr lang="en-US" dirty="0"/>
          </a:p>
        </p:txBody>
      </p:sp>
      <p:sp>
        <p:nvSpPr>
          <p:cNvPr id="4" name="Slide Number Placeholder 3"/>
          <p:cNvSpPr>
            <a:spLocks noGrp="1"/>
          </p:cNvSpPr>
          <p:nvPr>
            <p:ph type="sldNum" sz="quarter" idx="10"/>
          </p:nvPr>
        </p:nvSpPr>
        <p:spPr/>
        <p:txBody>
          <a:bodyPr/>
          <a:lstStyle/>
          <a:p>
            <a:pPr>
              <a:defRPr/>
            </a:pPr>
            <a:fld id="{BA991C14-291B-884B-8B21-75CDF8E5C7F7}" type="slidenum">
              <a:rPr lang="en-US" smtClean="0"/>
              <a:pPr>
                <a:defRPr/>
              </a:pPr>
              <a:t>6</a:t>
            </a:fld>
            <a:endParaRPr lang="en-US"/>
          </a:p>
        </p:txBody>
      </p:sp>
    </p:spTree>
    <p:extLst>
      <p:ext uri="{BB962C8B-B14F-4D97-AF65-F5344CB8AC3E}">
        <p14:creationId xmlns:p14="http://schemas.microsoft.com/office/powerpoint/2010/main" val="189359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91C14-291B-884B-8B21-75CDF8E5C7F7}" type="slidenum">
              <a:rPr lang="en-US" smtClean="0"/>
              <a:pPr>
                <a:defRPr/>
              </a:pPr>
              <a:t>8</a:t>
            </a:fld>
            <a:endParaRPr lang="en-US"/>
          </a:p>
        </p:txBody>
      </p:sp>
    </p:spTree>
    <p:extLst>
      <p:ext uri="{BB962C8B-B14F-4D97-AF65-F5344CB8AC3E}">
        <p14:creationId xmlns:p14="http://schemas.microsoft.com/office/powerpoint/2010/main" val="264362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a:t>
            </a:r>
            <a:r>
              <a:rPr lang="en-US" baseline="0" dirty="0" smtClean="0"/>
              <a:t> Twitter lists -&gt; affiliation</a:t>
            </a:r>
            <a:endParaRPr lang="en-US" dirty="0"/>
          </a:p>
        </p:txBody>
      </p:sp>
      <p:sp>
        <p:nvSpPr>
          <p:cNvPr id="4" name="Slide Number Placeholder 3"/>
          <p:cNvSpPr>
            <a:spLocks noGrp="1"/>
          </p:cNvSpPr>
          <p:nvPr>
            <p:ph type="sldNum" sz="quarter" idx="10"/>
          </p:nvPr>
        </p:nvSpPr>
        <p:spPr/>
        <p:txBody>
          <a:bodyPr/>
          <a:lstStyle/>
          <a:p>
            <a:fld id="{D7D4DAC8-EDC9-9B48-9427-BB7EBF52B8C6}" type="slidenum">
              <a:rPr lang="en-US" smtClean="0"/>
              <a:pPr/>
              <a:t>9</a:t>
            </a:fld>
            <a:endParaRPr lang="en-US"/>
          </a:p>
        </p:txBody>
      </p:sp>
    </p:spTree>
    <p:extLst>
      <p:ext uri="{BB962C8B-B14F-4D97-AF65-F5344CB8AC3E}">
        <p14:creationId xmlns:p14="http://schemas.microsoft.com/office/powerpoint/2010/main" val="16468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AF16DE-A0D5-4438-950F-5B1E159C2C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ADFBA6-E5C8-40CD-A619-B5727E3A49CD}" type="datetimeFigureOut">
              <a:rPr lang="en-US" smtClean="0"/>
              <a:pPr/>
              <a:t>6/14/17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BAE56C-4DAF-4E15-BC39-98FAC5AA22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629400"/>
            <a:ext cx="914400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0" name="Rectangle 9"/>
          <p:cNvSpPr/>
          <p:nvPr/>
        </p:nvSpPr>
        <p:spPr>
          <a:xfrm>
            <a:off x="0" y="6400800"/>
            <a:ext cx="9144000" cy="228600"/>
          </a:xfrm>
          <a:prstGeom prst="rect">
            <a:avLst/>
          </a:prstGeom>
          <a:solidFill>
            <a:srgbClr val="FFD9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1" name="Rectangle 10"/>
          <p:cNvSpPr/>
          <p:nvPr/>
        </p:nvSpPr>
        <p:spPr>
          <a:xfrm>
            <a:off x="0" y="6324600"/>
            <a:ext cx="9144000" cy="76200"/>
          </a:xfrm>
          <a:prstGeom prst="rect">
            <a:avLst/>
          </a:prstGeom>
          <a:solidFill>
            <a:srgbClr val="9AD8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12" name="Rectangle 11"/>
          <p:cNvSpPr/>
          <p:nvPr/>
        </p:nvSpPr>
        <p:spPr>
          <a:xfrm>
            <a:off x="0" y="6553200"/>
            <a:ext cx="9144000" cy="76200"/>
          </a:xfrm>
          <a:prstGeom prst="rect">
            <a:avLst/>
          </a:prstGeom>
          <a:solidFill>
            <a:srgbClr val="FA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Connecting Theory to Social Technology Platforms: A Framework for Measuring Influence in Context</a:t>
            </a:r>
            <a:endParaRPr lang="en-US" dirty="0"/>
          </a:p>
        </p:txBody>
      </p:sp>
      <p:sp>
        <p:nvSpPr>
          <p:cNvPr id="3" name="Subtitle 2"/>
          <p:cNvSpPr>
            <a:spLocks noGrp="1"/>
          </p:cNvSpPr>
          <p:nvPr>
            <p:ph type="subTitle" idx="1"/>
          </p:nvPr>
        </p:nvSpPr>
        <p:spPr/>
        <p:txBody>
          <a:bodyPr/>
          <a:lstStyle/>
          <a:p>
            <a:r>
              <a:rPr lang="en-US" dirty="0" smtClean="0"/>
              <a:t>Sean P. Goggins, </a:t>
            </a:r>
            <a:r>
              <a:rPr lang="en-US" dirty="0" err="1" smtClean="0"/>
              <a:t>Ph.D</a:t>
            </a:r>
            <a:endParaRPr lang="en-US" dirty="0" smtClean="0"/>
          </a:p>
          <a:p>
            <a:r>
              <a:rPr lang="en-US" dirty="0" smtClean="0"/>
              <a:t>Eva </a:t>
            </a:r>
            <a:r>
              <a:rPr lang="en-US" dirty="0" err="1" smtClean="0"/>
              <a:t>Petakovic</a:t>
            </a:r>
            <a:endParaRPr lang="en-US" dirty="0"/>
          </a:p>
        </p:txBody>
      </p:sp>
    </p:spTree>
    <p:extLst>
      <p:ext uri="{BB962C8B-B14F-4D97-AF65-F5344CB8AC3E}">
        <p14:creationId xmlns:p14="http://schemas.microsoft.com/office/powerpoint/2010/main" val="3784284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LoO</a:t>
            </a:r>
            <a:endParaRPr lang="en-US" dirty="0"/>
          </a:p>
        </p:txBody>
      </p:sp>
      <p:pic>
        <p:nvPicPr>
          <p:cNvPr id="5" name="Picture 4" descr="sean-drive:new_dropbox:Dropbox:00.  Writing:169.  GIM THeory Paper:GitHub.png"/>
          <p:cNvPicPr/>
          <p:nvPr/>
        </p:nvPicPr>
        <p:blipFill>
          <a:blip r:embed="rId2">
            <a:extLst>
              <a:ext uri="{28A0092B-C50C-407E-A947-70E740481C1C}">
                <a14:useLocalDpi xmlns:a14="http://schemas.microsoft.com/office/drawing/2010/main" val="0"/>
              </a:ext>
            </a:extLst>
          </a:blip>
          <a:srcRect/>
          <a:stretch>
            <a:fillRect/>
          </a:stretch>
        </p:blipFill>
        <p:spPr bwMode="auto">
          <a:xfrm>
            <a:off x="91992" y="1137166"/>
            <a:ext cx="8365487" cy="3916670"/>
          </a:xfrm>
          <a:prstGeom prst="rect">
            <a:avLst/>
          </a:prstGeom>
          <a:noFill/>
          <a:ln>
            <a:noFill/>
          </a:ln>
        </p:spPr>
      </p:pic>
      <p:sp>
        <p:nvSpPr>
          <p:cNvPr id="6" name="Up Arrow 5"/>
          <p:cNvSpPr/>
          <p:nvPr/>
        </p:nvSpPr>
        <p:spPr>
          <a:xfrm>
            <a:off x="7990802" y="1199599"/>
            <a:ext cx="1153198" cy="3650342"/>
          </a:xfrm>
          <a:prstGeom prst="up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Gradients of abstraction</a:t>
            </a:r>
            <a:endParaRPr lang="en-US" dirty="0"/>
          </a:p>
        </p:txBody>
      </p:sp>
    </p:spTree>
    <p:extLst>
      <p:ext uri="{BB962C8B-B14F-4D97-AF65-F5344CB8AC3E}">
        <p14:creationId xmlns:p14="http://schemas.microsoft.com/office/powerpoint/2010/main" val="2685067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1075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Influence (A Specific Construct)</a:t>
            </a:r>
            <a:endParaRPr lang="en-US" dirty="0"/>
          </a:p>
        </p:txBody>
      </p:sp>
      <p:sp>
        <p:nvSpPr>
          <p:cNvPr id="3" name="Content Placeholder 2"/>
          <p:cNvSpPr>
            <a:spLocks noGrp="1"/>
          </p:cNvSpPr>
          <p:nvPr>
            <p:ph idx="1"/>
          </p:nvPr>
        </p:nvSpPr>
        <p:spPr>
          <a:xfrm>
            <a:off x="457200" y="1064735"/>
            <a:ext cx="8229600" cy="4525963"/>
          </a:xfrm>
        </p:spPr>
        <p:txBody>
          <a:bodyPr>
            <a:normAutofit fontScale="92500" lnSpcReduction="20000"/>
          </a:bodyPr>
          <a:lstStyle/>
          <a:p>
            <a:r>
              <a:rPr lang="en-US" dirty="0" smtClean="0"/>
              <a:t>Theoretical Components of Influence (adoption of new behaviors)</a:t>
            </a:r>
          </a:p>
          <a:p>
            <a:pPr lvl="1"/>
            <a:r>
              <a:rPr lang="en-US" dirty="0" smtClean="0"/>
              <a:t>Punishment, Reward, Belonging/Conformity, </a:t>
            </a:r>
            <a:r>
              <a:rPr lang="en-US" b="1" dirty="0" smtClean="0"/>
              <a:t>Communication/Rhetoric </a:t>
            </a:r>
          </a:p>
          <a:p>
            <a:pPr lvl="2"/>
            <a:r>
              <a:rPr lang="en-US" dirty="0" smtClean="0"/>
              <a:t>Affiliation – How big is my audience?  Who listens?</a:t>
            </a:r>
          </a:p>
          <a:p>
            <a:pPr lvl="2"/>
            <a:r>
              <a:rPr lang="en-US" dirty="0" smtClean="0"/>
              <a:t>Participation – What do I say; to what extent do people interact with me?</a:t>
            </a:r>
          </a:p>
          <a:p>
            <a:r>
              <a:rPr lang="en-US" dirty="0" smtClean="0"/>
              <a:t>Three Examples</a:t>
            </a:r>
          </a:p>
          <a:p>
            <a:pPr lvl="1"/>
            <a:r>
              <a:rPr lang="en-US" dirty="0" smtClean="0"/>
              <a:t>Facebook</a:t>
            </a:r>
          </a:p>
          <a:p>
            <a:pPr lvl="1"/>
            <a:r>
              <a:rPr lang="en-US" dirty="0" smtClean="0"/>
              <a:t>Twitter</a:t>
            </a:r>
          </a:p>
          <a:p>
            <a:pPr lvl="1"/>
            <a:r>
              <a:rPr lang="en-US" dirty="0" err="1" smtClean="0"/>
              <a:t>GitHub</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06425" y="3530975"/>
            <a:ext cx="3658065" cy="2665321"/>
          </a:xfrm>
          <a:prstGeom prst="rect">
            <a:avLst/>
          </a:prstGeom>
          <a:noFill/>
          <a:ln>
            <a:noFill/>
          </a:ln>
        </p:spPr>
      </p:pic>
    </p:spTree>
    <p:extLst>
      <p:ext uri="{BB962C8B-B14F-4D97-AF65-F5344CB8AC3E}">
        <p14:creationId xmlns:p14="http://schemas.microsoft.com/office/powerpoint/2010/main" val="1785458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Approaching Influence ‘Abstractions first’</a:t>
            </a:r>
            <a:endParaRPr lang="en-US" dirty="0"/>
          </a:p>
        </p:txBody>
      </p:sp>
      <p:sp>
        <p:nvSpPr>
          <p:cNvPr id="3" name="Content Placeholder 2"/>
          <p:cNvSpPr>
            <a:spLocks noGrp="1"/>
          </p:cNvSpPr>
          <p:nvPr>
            <p:ph idx="1"/>
          </p:nvPr>
        </p:nvSpPr>
        <p:spPr/>
        <p:txBody>
          <a:bodyPr/>
          <a:lstStyle/>
          <a:p>
            <a:r>
              <a:rPr lang="en-US" dirty="0" smtClean="0"/>
              <a:t>Data-driven single-platform </a:t>
            </a:r>
            <a:r>
              <a:rPr lang="en-US" dirty="0" err="1" smtClean="0"/>
              <a:t>vs</a:t>
            </a:r>
            <a:r>
              <a:rPr lang="en-US" dirty="0" smtClean="0"/>
              <a:t> theory-driven multi-platform approach </a:t>
            </a:r>
          </a:p>
          <a:p>
            <a:r>
              <a:rPr lang="en-US" dirty="0" smtClean="0"/>
              <a:t>How do </a:t>
            </a:r>
            <a:r>
              <a:rPr lang="en-US" dirty="0" err="1" smtClean="0"/>
              <a:t>GitHub</a:t>
            </a:r>
            <a:r>
              <a:rPr lang="en-US" dirty="0" smtClean="0"/>
              <a:t>/Twitter/Facebook/Future social technology fulfill construct x similarly or differently?</a:t>
            </a:r>
          </a:p>
          <a:p>
            <a:r>
              <a:rPr lang="en-US" dirty="0" smtClean="0"/>
              <a:t>Better understanding of the functions of social media as a whole with respect to influence</a:t>
            </a:r>
          </a:p>
          <a:p>
            <a:endParaRPr lang="en-US" dirty="0" smtClean="0"/>
          </a:p>
          <a:p>
            <a:endParaRPr lang="en-US" dirty="0"/>
          </a:p>
        </p:txBody>
      </p:sp>
    </p:spTree>
    <p:extLst>
      <p:ext uri="{BB962C8B-B14F-4D97-AF65-F5344CB8AC3E}">
        <p14:creationId xmlns:p14="http://schemas.microsoft.com/office/powerpoint/2010/main" val="345296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Contd. ? </a:t>
            </a:r>
            <a:endParaRPr lang="en-US" sz="4000" dirty="0"/>
          </a:p>
        </p:txBody>
      </p:sp>
      <p:sp>
        <p:nvSpPr>
          <p:cNvPr id="3" name="Content Placeholder 2"/>
          <p:cNvSpPr>
            <a:spLocks noGrp="1"/>
          </p:cNvSpPr>
          <p:nvPr>
            <p:ph idx="1"/>
          </p:nvPr>
        </p:nvSpPr>
        <p:spPr>
          <a:xfrm>
            <a:off x="457200" y="1295400"/>
            <a:ext cx="8229600" cy="4830763"/>
          </a:xfrm>
        </p:spPr>
        <p:txBody>
          <a:bodyPr/>
          <a:lstStyle/>
          <a:p>
            <a:r>
              <a:rPr lang="en-US" dirty="0" smtClean="0"/>
              <a:t>Common considerations for examining diverse social technology platforms</a:t>
            </a:r>
          </a:p>
          <a:p>
            <a:r>
              <a:rPr lang="en-US" dirty="0"/>
              <a:t>E</a:t>
            </a:r>
            <a:r>
              <a:rPr lang="en-US" dirty="0" smtClean="0"/>
              <a:t>mpirical results commonly shaped by the social technology platform being studied </a:t>
            </a:r>
          </a:p>
          <a:p>
            <a:r>
              <a:rPr lang="en-US" dirty="0" smtClean="0"/>
              <a:t>Learning about influence in social media by examining relationships among platforms when evaluated by the same grounded theory</a:t>
            </a:r>
          </a:p>
          <a:p>
            <a:endParaRPr lang="en-US" dirty="0" smtClean="0"/>
          </a:p>
          <a:p>
            <a:endParaRPr lang="en-US" dirty="0" smtClean="0"/>
          </a:p>
        </p:txBody>
      </p:sp>
    </p:spTree>
    <p:extLst>
      <p:ext uri="{BB962C8B-B14F-4D97-AF65-F5344CB8AC3E}">
        <p14:creationId xmlns:p14="http://schemas.microsoft.com/office/powerpoint/2010/main" val="185503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A Social Technology Influence Matrix</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24972366"/>
              </p:ext>
            </p:extLst>
          </p:nvPr>
        </p:nvGraphicFramePr>
        <p:xfrm>
          <a:off x="219075" y="1854200"/>
          <a:ext cx="8788400" cy="3403600"/>
        </p:xfrm>
        <a:graphic>
          <a:graphicData uri="http://schemas.openxmlformats.org/presentationml/2006/ole">
            <mc:AlternateContent xmlns:mc="http://schemas.openxmlformats.org/markup-compatibility/2006">
              <mc:Choice xmlns:v="urn:schemas-microsoft-com:vml" Requires="v">
                <p:oleObj spid="_x0000_s1059" name="Document" r:id="rId4" imgW="5638800" imgH="2184400" progId="Word.Document.12">
                  <p:embed/>
                </p:oleObj>
              </mc:Choice>
              <mc:Fallback>
                <p:oleObj name="Document" r:id="rId4" imgW="5638800" imgH="2184400" progId="Word.Document.12">
                  <p:embed/>
                  <p:pic>
                    <p:nvPicPr>
                      <p:cNvPr id="0" name=""/>
                      <p:cNvPicPr/>
                      <p:nvPr/>
                    </p:nvPicPr>
                    <p:blipFill>
                      <a:blip r:embed="rId5"/>
                      <a:stretch>
                        <a:fillRect/>
                      </a:stretch>
                    </p:blipFill>
                    <p:spPr>
                      <a:xfrm>
                        <a:off x="219075" y="1854200"/>
                        <a:ext cx="8788400" cy="3403600"/>
                      </a:xfrm>
                      <a:prstGeom prst="rect">
                        <a:avLst/>
                      </a:prstGeom>
                    </p:spPr>
                  </p:pic>
                </p:oleObj>
              </mc:Fallback>
            </mc:AlternateContent>
          </a:graphicData>
        </a:graphic>
      </p:graphicFrame>
    </p:spTree>
    <p:extLst>
      <p:ext uri="{BB962C8B-B14F-4D97-AF65-F5344CB8AC3E}">
        <p14:creationId xmlns:p14="http://schemas.microsoft.com/office/powerpoint/2010/main" val="723638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45"/>
            <a:ext cx="8229600" cy="1143000"/>
          </a:xfrm>
        </p:spPr>
        <p:txBody>
          <a:bodyPr/>
          <a:lstStyle/>
          <a:p>
            <a:r>
              <a:rPr lang="en-US" dirty="0" err="1" smtClean="0"/>
              <a:t>Levelism</a:t>
            </a:r>
            <a:endParaRPr lang="en-US" dirty="0"/>
          </a:p>
        </p:txBody>
      </p:sp>
      <p:sp>
        <p:nvSpPr>
          <p:cNvPr id="3" name="Content Placeholder 2"/>
          <p:cNvSpPr>
            <a:spLocks noGrp="1"/>
          </p:cNvSpPr>
          <p:nvPr>
            <p:ph idx="1"/>
          </p:nvPr>
        </p:nvSpPr>
        <p:spPr>
          <a:xfrm>
            <a:off x="457200" y="881124"/>
            <a:ext cx="8229600" cy="4525963"/>
          </a:xfrm>
        </p:spPr>
        <p:txBody>
          <a:bodyPr>
            <a:normAutofit lnSpcReduction="10000"/>
          </a:bodyPr>
          <a:lstStyle/>
          <a:p>
            <a:r>
              <a:rPr lang="en-US" sz="2800" dirty="0" smtClean="0"/>
              <a:t>Levels</a:t>
            </a:r>
          </a:p>
          <a:p>
            <a:pPr lvl="1"/>
            <a:r>
              <a:rPr lang="en-US" sz="2400" dirty="0" smtClean="0"/>
              <a:t>Abstraction</a:t>
            </a:r>
          </a:p>
          <a:p>
            <a:pPr lvl="2"/>
            <a:r>
              <a:rPr lang="en-US" sz="2000" dirty="0" smtClean="0"/>
              <a:t>Organization (ontological commitments)</a:t>
            </a:r>
          </a:p>
          <a:p>
            <a:pPr lvl="2"/>
            <a:r>
              <a:rPr lang="en-US" sz="2000" dirty="0" smtClean="0"/>
              <a:t>Explanation (epistemological commitments)</a:t>
            </a:r>
          </a:p>
          <a:p>
            <a:pPr lvl="1"/>
            <a:r>
              <a:rPr lang="en-US" sz="2400" dirty="0" smtClean="0"/>
              <a:t>Gradients of Abstraction</a:t>
            </a:r>
          </a:p>
          <a:p>
            <a:r>
              <a:rPr lang="en-US" sz="2800" dirty="0" smtClean="0"/>
              <a:t>Avoid pitfalls in working with leveled data</a:t>
            </a:r>
          </a:p>
          <a:p>
            <a:pPr lvl="1"/>
            <a:r>
              <a:rPr lang="en-US" sz="2400" dirty="0" smtClean="0"/>
              <a:t>Align organization of data with with what you are trying to explain in order to avoid hidden epistemological commitments</a:t>
            </a:r>
          </a:p>
          <a:p>
            <a:r>
              <a:rPr lang="en-US" sz="2800" dirty="0" smtClean="0"/>
              <a:t>Align Digital and Analogue Data (Derive organization of traces from social science analysis)</a:t>
            </a:r>
            <a:endParaRPr lang="en-US" sz="2800" dirty="0"/>
          </a:p>
        </p:txBody>
      </p:sp>
    </p:spTree>
    <p:extLst>
      <p:ext uri="{BB962C8B-B14F-4D97-AF65-F5344CB8AC3E}">
        <p14:creationId xmlns:p14="http://schemas.microsoft.com/office/powerpoint/2010/main" val="2617855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Organization in Social Technologies</a:t>
            </a:r>
            <a:endParaRPr lang="en-US" dirty="0"/>
          </a:p>
        </p:txBody>
      </p:sp>
      <p:sp>
        <p:nvSpPr>
          <p:cNvPr id="3" name="Content Placeholder 2"/>
          <p:cNvSpPr>
            <a:spLocks noGrp="1"/>
          </p:cNvSpPr>
          <p:nvPr>
            <p:ph idx="1"/>
          </p:nvPr>
        </p:nvSpPr>
        <p:spPr>
          <a:xfrm>
            <a:off x="2784702" y="2600915"/>
            <a:ext cx="5902097" cy="3525248"/>
          </a:xfrm>
        </p:spPr>
        <p:txBody>
          <a:bodyPr/>
          <a:lstStyle/>
          <a:p>
            <a:r>
              <a:rPr lang="en-US" dirty="0" smtClean="0"/>
              <a:t>Facebook </a:t>
            </a:r>
          </a:p>
          <a:p>
            <a:r>
              <a:rPr lang="en-US" dirty="0" smtClean="0"/>
              <a:t>Twitter</a:t>
            </a:r>
          </a:p>
          <a:p>
            <a:r>
              <a:rPr lang="en-US" dirty="0" err="1" smtClean="0"/>
              <a:t>GitHub</a:t>
            </a:r>
            <a:endParaRPr lang="en-US" dirty="0"/>
          </a:p>
        </p:txBody>
      </p:sp>
    </p:spTree>
    <p:extLst>
      <p:ext uri="{BB962C8B-B14F-4D97-AF65-F5344CB8AC3E}">
        <p14:creationId xmlns:p14="http://schemas.microsoft.com/office/powerpoint/2010/main" val="337211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Levels of Organization on Facebook</a:t>
            </a:r>
            <a:endParaRPr lang="en-US" dirty="0"/>
          </a:p>
        </p:txBody>
      </p:sp>
      <p:pic>
        <p:nvPicPr>
          <p:cNvPr id="4" name="Picture 3" descr="sean-drive:new_dropbox:Dropbox:00.  Writing:169.  GIM THeory Paper:Facebook.png"/>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29818"/>
            <a:ext cx="7896962" cy="2820123"/>
          </a:xfrm>
          <a:prstGeom prst="rect">
            <a:avLst/>
          </a:prstGeom>
          <a:noFill/>
          <a:ln>
            <a:noFill/>
          </a:ln>
        </p:spPr>
      </p:pic>
      <p:sp>
        <p:nvSpPr>
          <p:cNvPr id="5" name="Up Arrow 4"/>
          <p:cNvSpPr/>
          <p:nvPr/>
        </p:nvSpPr>
        <p:spPr>
          <a:xfrm>
            <a:off x="7990802" y="1199599"/>
            <a:ext cx="1153198" cy="3650342"/>
          </a:xfrm>
          <a:prstGeom prst="up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Gradients of abstraction</a:t>
            </a:r>
            <a:endParaRPr lang="en-US" dirty="0"/>
          </a:p>
        </p:txBody>
      </p:sp>
    </p:spTree>
    <p:extLst>
      <p:ext uri="{BB962C8B-B14F-4D97-AF65-F5344CB8AC3E}">
        <p14:creationId xmlns:p14="http://schemas.microsoft.com/office/powerpoint/2010/main" val="4049848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t>
            </a:r>
            <a:r>
              <a:rPr lang="en-US" dirty="0" err="1" smtClean="0"/>
              <a:t>LoO</a:t>
            </a:r>
            <a:endParaRPr lang="en-US" dirty="0"/>
          </a:p>
        </p:txBody>
      </p:sp>
      <p:pic>
        <p:nvPicPr>
          <p:cNvPr id="4" name="Picture 3" descr="sean-drive:new_dropbox:Dropbox:00.  Writing:169.  GIM THeory Paper:Twitter.png"/>
          <p:cNvPicPr/>
          <p:nvPr/>
        </p:nvPicPr>
        <p:blipFill>
          <a:blip r:embed="rId3">
            <a:extLst>
              <a:ext uri="{28A0092B-C50C-407E-A947-70E740481C1C}">
                <a14:useLocalDpi xmlns:a14="http://schemas.microsoft.com/office/drawing/2010/main" val="0"/>
              </a:ext>
            </a:extLst>
          </a:blip>
          <a:srcRect/>
          <a:stretch>
            <a:fillRect/>
          </a:stretch>
        </p:blipFill>
        <p:spPr bwMode="auto">
          <a:xfrm>
            <a:off x="-19080" y="1127267"/>
            <a:ext cx="8524231" cy="3967784"/>
          </a:xfrm>
          <a:prstGeom prst="rect">
            <a:avLst/>
          </a:prstGeom>
          <a:noFill/>
          <a:ln>
            <a:noFill/>
          </a:ln>
        </p:spPr>
      </p:pic>
      <p:sp>
        <p:nvSpPr>
          <p:cNvPr id="5" name="Up Arrow 4"/>
          <p:cNvSpPr/>
          <p:nvPr/>
        </p:nvSpPr>
        <p:spPr>
          <a:xfrm>
            <a:off x="7990802" y="1199599"/>
            <a:ext cx="1153198" cy="3650342"/>
          </a:xfrm>
          <a:prstGeom prst="up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smtClean="0"/>
              <a:t>Gradients of abstraction</a:t>
            </a:r>
            <a:endParaRPr lang="en-US" dirty="0"/>
          </a:p>
        </p:txBody>
      </p:sp>
    </p:spTree>
    <p:extLst>
      <p:ext uri="{BB962C8B-B14F-4D97-AF65-F5344CB8AC3E}">
        <p14:creationId xmlns:p14="http://schemas.microsoft.com/office/powerpoint/2010/main" val="968278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Template with Stripe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DubTalk-May22-2013.pptx</Template>
  <TotalTime>5879</TotalTime>
  <Words>1089</Words>
  <Application>Microsoft Macintosh PowerPoint</Application>
  <PresentationFormat>On-screen Show (4:3)</PresentationFormat>
  <Paragraphs>82</Paragraphs>
  <Slides>11</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ＭＳ Ｐゴシック</vt:lpstr>
      <vt:lpstr>New Template with Stripes</vt:lpstr>
      <vt:lpstr>Document</vt:lpstr>
      <vt:lpstr>Connecting Theory to Social Technology Platforms: A Framework for Measuring Influence in Context</vt:lpstr>
      <vt:lpstr>Influence (A Specific Construct)</vt:lpstr>
      <vt:lpstr>Approaching Influence ‘Abstractions first’</vt:lpstr>
      <vt:lpstr>Contd. ? </vt:lpstr>
      <vt:lpstr>A Social Technology Influence Matrix</vt:lpstr>
      <vt:lpstr>Levelism</vt:lpstr>
      <vt:lpstr>Levels of Organization in Social Technologies</vt:lpstr>
      <vt:lpstr>Levels of Organization on Facebook</vt:lpstr>
      <vt:lpstr>Twitter LoO</vt:lpstr>
      <vt:lpstr>GitHub LoO</vt:lpstr>
      <vt:lpstr>Thank You</vt:lpstr>
    </vt:vector>
  </TitlesOfParts>
  <Company>Drexel  University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Kelly</dc:creator>
  <cp:lastModifiedBy>Sean Goggins</cp:lastModifiedBy>
  <cp:revision>162</cp:revision>
  <cp:lastPrinted>2013-09-14T17:13:37Z</cp:lastPrinted>
  <dcterms:created xsi:type="dcterms:W3CDTF">2012-06-06T20:10:26Z</dcterms:created>
  <dcterms:modified xsi:type="dcterms:W3CDTF">2017-06-14T17:22:34Z</dcterms:modified>
</cp:coreProperties>
</file>