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61" r:id="rId4"/>
    <p:sldId id="264" r:id="rId5"/>
    <p:sldId id="265" r:id="rId6"/>
    <p:sldId id="266" r:id="rId7"/>
    <p:sldId id="26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4" autoAdjust="0"/>
    <p:restoredTop sz="94660"/>
  </p:normalViewPr>
  <p:slideViewPr>
    <p:cSldViewPr>
      <p:cViewPr>
        <p:scale>
          <a:sx n="82" d="100"/>
          <a:sy n="82" d="100"/>
        </p:scale>
        <p:origin x="-1554" y="-17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0244E75-77D4-4E72-9F23-88D3B65EA942}" type="datetimeFigureOut">
              <a:rPr lang="en-US" smtClean="0"/>
              <a:t>6/4/2013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F76ADBC-3C18-446F-ADB9-BC3CA02F90F0}"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244E75-77D4-4E72-9F23-88D3B65EA942}" type="datetimeFigureOut">
              <a:rPr lang="en-US" smtClean="0"/>
              <a:t>6/4/2013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F76ADBC-3C18-446F-ADB9-BC3CA02F90F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244E75-77D4-4E72-9F23-88D3B65EA942}" type="datetimeFigureOut">
              <a:rPr lang="en-US" smtClean="0"/>
              <a:t>6/4/2013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F76ADBC-3C18-446F-ADB9-BC3CA02F90F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244E75-77D4-4E72-9F23-88D3B65EA942}" type="datetimeFigureOut">
              <a:rPr lang="en-US" smtClean="0"/>
              <a:t>6/4/2013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F76ADBC-3C18-446F-ADB9-BC3CA02F90F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244E75-77D4-4E72-9F23-88D3B65EA942}" type="datetimeFigureOut">
              <a:rPr lang="en-US" smtClean="0"/>
              <a:t>6/4/2013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F76ADBC-3C18-446F-ADB9-BC3CA02F90F0}"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0244E75-77D4-4E72-9F23-88D3B65EA942}" type="datetimeFigureOut">
              <a:rPr lang="en-US" smtClean="0"/>
              <a:t>6/4/2013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76ADBC-3C18-446F-ADB9-BC3CA02F90F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244E75-77D4-4E72-9F23-88D3B65EA942}" type="datetimeFigureOut">
              <a:rPr lang="en-US" smtClean="0"/>
              <a:t>6/4/2013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F76ADBC-3C18-446F-ADB9-BC3CA02F90F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244E75-77D4-4E72-9F23-88D3B65EA942}" type="datetimeFigureOut">
              <a:rPr lang="en-US" smtClean="0"/>
              <a:t>6/4/2013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F76ADBC-3C18-446F-ADB9-BC3CA02F90F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244E75-77D4-4E72-9F23-88D3B65EA942}" type="datetimeFigureOut">
              <a:rPr lang="en-US" smtClean="0"/>
              <a:t>6/4/2013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F76ADBC-3C18-446F-ADB9-BC3CA02F90F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244E75-77D4-4E72-9F23-88D3B65EA942}" type="datetimeFigureOut">
              <a:rPr lang="en-US" smtClean="0"/>
              <a:t>6/4/2013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76ADBC-3C18-446F-ADB9-BC3CA02F90F0}" type="slidenum">
              <a:rPr lang="en-US" smtClean="0"/>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0244E75-77D4-4E72-9F23-88D3B65EA942}" type="datetimeFigureOut">
              <a:rPr lang="en-US" smtClean="0"/>
              <a:t>6/4/2013</a:t>
            </a:fld>
            <a:endParaRPr lang="en-US" dirty="0"/>
          </a:p>
        </p:txBody>
      </p:sp>
      <p:sp>
        <p:nvSpPr>
          <p:cNvPr id="9" name="Slide Number Placeholder 8"/>
          <p:cNvSpPr>
            <a:spLocks noGrp="1"/>
          </p:cNvSpPr>
          <p:nvPr>
            <p:ph type="sldNum" sz="quarter" idx="11"/>
          </p:nvPr>
        </p:nvSpPr>
        <p:spPr/>
        <p:txBody>
          <a:bodyPr/>
          <a:lstStyle/>
          <a:p>
            <a:fld id="{6F76ADBC-3C18-446F-ADB9-BC3CA02F90F0}" type="slidenum">
              <a:rPr lang="en-US" smtClean="0"/>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F76ADBC-3C18-446F-ADB9-BC3CA02F90F0}" type="slidenum">
              <a:rPr lang="en-US" smtClean="0"/>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0244E75-77D4-4E72-9F23-88D3B65EA942}" type="datetimeFigureOut">
              <a:rPr lang="en-US" smtClean="0"/>
              <a:t>6/4/2013</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file/d/0B6VNqDl7tGDtdk5JSkJuSTdzLTA/edit" TargetMode="External"/><Relationship Id="rId2" Type="http://schemas.openxmlformats.org/officeDocument/2006/relationships/hyperlink" Target="http://catalog.data.gov/dataset/us-active-duty-military-deaths-since-1-jan-2001/resource/572f48b3-d316-4349-ab53-59dbeef7eb24"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OCR A Extended" pitchFamily="50" charset="0"/>
              </a:rPr>
              <a:t>Military Casualties</a:t>
            </a:r>
            <a:br>
              <a:rPr lang="en-US" dirty="0" smtClean="0">
                <a:latin typeface="OCR A Extended" pitchFamily="50" charset="0"/>
              </a:rPr>
            </a:br>
            <a:r>
              <a:rPr lang="en-US" dirty="0" smtClean="0">
                <a:latin typeface="OCR A Extended" pitchFamily="50" charset="0"/>
              </a:rPr>
              <a:t>2001 - 2012</a:t>
            </a:r>
            <a:endParaRPr lang="en-US" dirty="0">
              <a:latin typeface="OCR A Extended" pitchFamily="50" charset="0"/>
            </a:endParaRPr>
          </a:p>
        </p:txBody>
      </p:sp>
      <p:sp>
        <p:nvSpPr>
          <p:cNvPr id="3" name="Subtitle 2"/>
          <p:cNvSpPr>
            <a:spLocks noGrp="1"/>
          </p:cNvSpPr>
          <p:nvPr>
            <p:ph type="subTitle" idx="1"/>
          </p:nvPr>
        </p:nvSpPr>
        <p:spPr/>
        <p:txBody>
          <a:bodyPr>
            <a:normAutofit lnSpcReduction="10000"/>
          </a:bodyPr>
          <a:lstStyle/>
          <a:p>
            <a:r>
              <a:rPr lang="en-US" dirty="0" smtClean="0"/>
              <a:t>Chris Cottitta</a:t>
            </a:r>
          </a:p>
          <a:p>
            <a:r>
              <a:rPr lang="en-US" dirty="0" smtClean="0"/>
              <a:t>Xan Christopherson</a:t>
            </a:r>
          </a:p>
          <a:p>
            <a:r>
              <a:rPr lang="en-US" dirty="0" smtClean="0"/>
              <a:t>Pheng Tang</a:t>
            </a:r>
            <a:endParaRPr lang="en-US" dirty="0"/>
          </a:p>
        </p:txBody>
      </p:sp>
    </p:spTree>
    <p:extLst>
      <p:ext uri="{BB962C8B-B14F-4D97-AF65-F5344CB8AC3E}">
        <p14:creationId xmlns:p14="http://schemas.microsoft.com/office/powerpoint/2010/main" val="2792188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620000" cy="1143000"/>
          </a:xfrm>
        </p:spPr>
        <p:txBody>
          <a:bodyPr/>
          <a:lstStyle/>
          <a:p>
            <a:pPr>
              <a:spcBef>
                <a:spcPts val="0"/>
              </a:spcBef>
            </a:pPr>
            <a:r>
              <a:rPr lang="en-US" sz="6600" dirty="0" smtClean="0">
                <a:latin typeface="OCR A Extended" pitchFamily="50" charset="0"/>
              </a:rPr>
              <a:t>The Data</a:t>
            </a:r>
            <a:r>
              <a:rPr lang="en-US" dirty="0" smtClean="0">
                <a:latin typeface="OCR A Extended" pitchFamily="50" charset="0"/>
              </a:rPr>
              <a:t/>
            </a:r>
            <a:br>
              <a:rPr lang="en-US" dirty="0" smtClean="0">
                <a:latin typeface="OCR A Extended" pitchFamily="50" charset="0"/>
              </a:rPr>
            </a:br>
            <a:r>
              <a:rPr lang="en-US" dirty="0" smtClean="0">
                <a:latin typeface="OCR A Extended" pitchFamily="50" charset="0"/>
              </a:rPr>
              <a:t>(</a:t>
            </a:r>
            <a:r>
              <a:rPr lang="en-US" sz="3600" dirty="0" smtClean="0">
                <a:latin typeface="OCR A Extended" pitchFamily="50" charset="0"/>
              </a:rPr>
              <a:t>18k+ rows)</a:t>
            </a:r>
            <a:endParaRPr lang="en-US" sz="3600" dirty="0">
              <a:latin typeface="OCR A Extended" pitchFamily="50" charset="0"/>
            </a:endParaRPr>
          </a:p>
        </p:txBody>
      </p:sp>
      <p:sp>
        <p:nvSpPr>
          <p:cNvPr id="3" name="Content Placeholder 2"/>
          <p:cNvSpPr>
            <a:spLocks noGrp="1"/>
          </p:cNvSpPr>
          <p:nvPr>
            <p:ph idx="1"/>
          </p:nvPr>
        </p:nvSpPr>
        <p:spPr>
          <a:xfrm>
            <a:off x="457200" y="1981200"/>
            <a:ext cx="7620000" cy="5029200"/>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smtClean="0"/>
          </a:p>
          <a:p>
            <a:pPr>
              <a:spcAft>
                <a:spcPts val="600"/>
              </a:spcAft>
            </a:pPr>
            <a:r>
              <a:rPr lang="en-US" dirty="0" smtClean="0"/>
              <a:t>Original Source</a:t>
            </a:r>
            <a:r>
              <a:rPr lang="en-US" dirty="0"/>
              <a:t>:  </a:t>
            </a:r>
            <a:r>
              <a:rPr lang="en-US" sz="1200" dirty="0" smtClean="0">
                <a:hlinkClick r:id="rId2"/>
              </a:rPr>
              <a:t>http</a:t>
            </a:r>
            <a:r>
              <a:rPr lang="en-US" sz="1200" dirty="0">
                <a:hlinkClick r:id="rId2"/>
              </a:rPr>
              <a:t>://</a:t>
            </a:r>
            <a:r>
              <a:rPr lang="en-US" sz="1200" dirty="0" smtClean="0">
                <a:hlinkClick r:id="rId2"/>
              </a:rPr>
              <a:t>catalog.data.gov/dataset/us-active-duty-military-deaths-since-1-jan-2001/resource/572f48b3-d316-4349-ab53-59dbeef7eb24</a:t>
            </a:r>
            <a:endParaRPr lang="en-US" sz="1200" dirty="0"/>
          </a:p>
          <a:p>
            <a:pPr>
              <a:spcAft>
                <a:spcPts val="600"/>
              </a:spcAft>
            </a:pPr>
            <a:r>
              <a:rPr lang="en-US" dirty="0" smtClean="0"/>
              <a:t>Our modified version</a:t>
            </a:r>
            <a:r>
              <a:rPr lang="en-US" dirty="0"/>
              <a:t>: </a:t>
            </a:r>
            <a:r>
              <a:rPr lang="en-US" sz="1100" dirty="0">
                <a:hlinkClick r:id="rId3"/>
              </a:rPr>
              <a:t>https://</a:t>
            </a:r>
            <a:r>
              <a:rPr lang="en-US" sz="1100" dirty="0" smtClean="0">
                <a:hlinkClick r:id="rId3"/>
              </a:rPr>
              <a:t>docs.google.com/file/d/0B6VNqDl7tGDtdk5JSkJuSTdzLTA/edit</a:t>
            </a:r>
            <a:endParaRPr lang="en-US" sz="1100" dirty="0" smtClean="0"/>
          </a:p>
          <a:p>
            <a:endParaRPr lang="en-US" sz="1100" dirty="0"/>
          </a:p>
        </p:txBody>
      </p:sp>
      <p:sp>
        <p:nvSpPr>
          <p:cNvPr id="4" name="Rectangle 3"/>
          <p:cNvSpPr/>
          <p:nvPr/>
        </p:nvSpPr>
        <p:spPr>
          <a:xfrm>
            <a:off x="457200" y="2057400"/>
            <a:ext cx="74676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813" y="2194059"/>
            <a:ext cx="7162800" cy="3155681"/>
          </a:xfrm>
          <a:prstGeom prst="rect">
            <a:avLst/>
          </a:prstGeom>
        </p:spPr>
      </p:pic>
    </p:spTree>
    <p:extLst>
      <p:ext uri="{BB962C8B-B14F-4D97-AF65-F5344CB8AC3E}">
        <p14:creationId xmlns:p14="http://schemas.microsoft.com/office/powerpoint/2010/main" val="31889039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latin typeface="OCR A Extended" pitchFamily="50" charset="0"/>
              </a:rPr>
              <a:t>Data Struggles </a:t>
            </a:r>
            <a:endParaRPr lang="en-US" sz="6600" dirty="0">
              <a:latin typeface="OCR A Extended" pitchFamily="50" charset="0"/>
            </a:endParaRPr>
          </a:p>
        </p:txBody>
      </p:sp>
      <p:sp>
        <p:nvSpPr>
          <p:cNvPr id="3" name="Content Placeholder 2"/>
          <p:cNvSpPr>
            <a:spLocks noGrp="1"/>
          </p:cNvSpPr>
          <p:nvPr>
            <p:ph idx="1"/>
          </p:nvPr>
        </p:nvSpPr>
        <p:spPr/>
        <p:txBody>
          <a:bodyPr/>
          <a:lstStyle/>
          <a:p>
            <a:endParaRPr lang="en-US" dirty="0" smtClean="0"/>
          </a:p>
          <a:p>
            <a:r>
              <a:rPr lang="en-US" dirty="0" smtClean="0"/>
              <a:t>Date </a:t>
            </a:r>
          </a:p>
          <a:p>
            <a:pPr marL="411480" lvl="1" indent="0">
              <a:buNone/>
            </a:pPr>
            <a:r>
              <a:rPr lang="en-US" dirty="0"/>
              <a:t>	</a:t>
            </a:r>
            <a:r>
              <a:rPr lang="en-US" dirty="0" smtClean="0"/>
              <a:t>– originally read as integers, they now read as actual dates</a:t>
            </a:r>
          </a:p>
          <a:p>
            <a:endParaRPr lang="en-US" dirty="0" smtClean="0"/>
          </a:p>
          <a:p>
            <a:r>
              <a:rPr lang="en-US" smtClean="0"/>
              <a:t>Occupation Codes</a:t>
            </a:r>
            <a:endParaRPr lang="en-US" dirty="0" smtClean="0"/>
          </a:p>
          <a:p>
            <a:endParaRPr lang="en-US" dirty="0" smtClean="0"/>
          </a:p>
          <a:p>
            <a:r>
              <a:rPr lang="en-US" dirty="0" smtClean="0"/>
              <a:t>Country codes</a:t>
            </a:r>
          </a:p>
          <a:p>
            <a:pPr marL="114300" indent="0">
              <a:buNone/>
            </a:pPr>
            <a:r>
              <a:rPr lang="en-US" dirty="0"/>
              <a:t>	</a:t>
            </a:r>
            <a:r>
              <a:rPr lang="en-US" dirty="0" smtClean="0"/>
              <a:t>- US, USA, North America (redundancies)</a:t>
            </a:r>
          </a:p>
          <a:p>
            <a:pPr marL="114300" indent="0">
              <a:buNone/>
            </a:pPr>
            <a:endParaRPr lang="en-US" dirty="0" smtClean="0"/>
          </a:p>
          <a:p>
            <a:r>
              <a:rPr lang="en-US" dirty="0" smtClean="0"/>
              <a:t>Null values</a:t>
            </a:r>
          </a:p>
          <a:p>
            <a:pPr marL="114300" indent="0">
              <a:buNone/>
            </a:pPr>
            <a:endParaRPr lang="en-US" dirty="0" smtClean="0"/>
          </a:p>
          <a:p>
            <a:pPr marL="114300" indent="0">
              <a:buNone/>
            </a:pPr>
            <a:endParaRPr lang="en-US" dirty="0"/>
          </a:p>
        </p:txBody>
      </p:sp>
    </p:spTree>
    <p:extLst>
      <p:ext uri="{BB962C8B-B14F-4D97-AF65-F5344CB8AC3E}">
        <p14:creationId xmlns:p14="http://schemas.microsoft.com/office/powerpoint/2010/main" val="1771004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latin typeface="OCR A Extended" pitchFamily="50" charset="0"/>
              </a:rPr>
              <a:t>Hypotheses</a:t>
            </a:r>
            <a:endParaRPr lang="en-US" sz="6600" dirty="0">
              <a:latin typeface="OCR A Extended" pitchFamily="50" charset="0"/>
            </a:endParaRPr>
          </a:p>
        </p:txBody>
      </p:sp>
      <p:sp>
        <p:nvSpPr>
          <p:cNvPr id="3" name="Content Placeholder 2"/>
          <p:cNvSpPr>
            <a:spLocks noGrp="1"/>
          </p:cNvSpPr>
          <p:nvPr>
            <p:ph idx="1"/>
          </p:nvPr>
        </p:nvSpPr>
        <p:spPr/>
        <p:txBody>
          <a:bodyPr/>
          <a:lstStyle/>
          <a:p>
            <a:pPr marL="114300" indent="0" algn="ctr">
              <a:buNone/>
            </a:pPr>
            <a:endParaRPr lang="en-US" dirty="0" smtClean="0"/>
          </a:p>
          <a:p>
            <a:pPr marL="114300" indent="0" algn="ctr">
              <a:buNone/>
            </a:pPr>
            <a:endParaRPr lang="en-US" dirty="0"/>
          </a:p>
          <a:p>
            <a:pPr marL="114300" indent="0" algn="ctr">
              <a:buNone/>
            </a:pPr>
            <a:r>
              <a:rPr lang="en-US" sz="2800" dirty="0" smtClean="0"/>
              <a:t>Deaths will  increase </a:t>
            </a:r>
            <a:r>
              <a:rPr lang="en-US" sz="2800" dirty="0"/>
              <a:t>in years of direct-open </a:t>
            </a:r>
            <a:r>
              <a:rPr lang="en-US" sz="2800" dirty="0" smtClean="0"/>
              <a:t>war</a:t>
            </a:r>
          </a:p>
          <a:p>
            <a:pPr marL="114300" indent="0" algn="ctr">
              <a:buNone/>
            </a:pPr>
            <a:endParaRPr lang="en-US" sz="2800" dirty="0" smtClean="0"/>
          </a:p>
          <a:p>
            <a:pPr marL="114300" indent="0" algn="ctr">
              <a:buNone/>
            </a:pPr>
            <a:r>
              <a:rPr lang="en-US" sz="2800" dirty="0" smtClean="0"/>
              <a:t>The number </a:t>
            </a:r>
            <a:r>
              <a:rPr lang="en-US" sz="2800" dirty="0"/>
              <a:t>of self-inflicted deaths will increase in correlation with killed-in-action and other wartime related </a:t>
            </a:r>
            <a:r>
              <a:rPr lang="en-US" sz="2800" dirty="0" smtClean="0"/>
              <a:t>deaths</a:t>
            </a:r>
          </a:p>
          <a:p>
            <a:pPr marL="114300" indent="0" algn="ctr">
              <a:buNone/>
            </a:pPr>
            <a:endParaRPr lang="en-US" sz="2800" dirty="0"/>
          </a:p>
        </p:txBody>
      </p:sp>
    </p:spTree>
    <p:extLst>
      <p:ext uri="{BB962C8B-B14F-4D97-AF65-F5344CB8AC3E}">
        <p14:creationId xmlns:p14="http://schemas.microsoft.com/office/powerpoint/2010/main" val="1190052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Missing Picture</a:t>
            </a:r>
            <a:endParaRPr lang="en-US" dirty="0"/>
          </a:p>
        </p:txBody>
      </p:sp>
      <p:sp>
        <p:nvSpPr>
          <p:cNvPr id="3" name="Content Placeholder 2"/>
          <p:cNvSpPr>
            <a:spLocks noGrp="1"/>
          </p:cNvSpPr>
          <p:nvPr>
            <p:ph idx="1"/>
          </p:nvPr>
        </p:nvSpPr>
        <p:spPr/>
        <p:txBody>
          <a:bodyPr>
            <a:normAutofit lnSpcReduction="10000"/>
          </a:bodyPr>
          <a:lstStyle/>
          <a:p>
            <a:r>
              <a:rPr lang="en-US" dirty="0" smtClean="0"/>
              <a:t>B lank/Null Fields</a:t>
            </a:r>
          </a:p>
          <a:p>
            <a:pPr lvl="1">
              <a:buNone/>
            </a:pPr>
            <a:r>
              <a:rPr lang="en-US" dirty="0" smtClean="0"/>
              <a:t>	Field		Count (18127)	    Percentage</a:t>
            </a:r>
          </a:p>
          <a:p>
            <a:pPr lvl="1">
              <a:tabLst>
                <a:tab pos="3200400" algn="l"/>
                <a:tab pos="3440113" algn="l"/>
                <a:tab pos="5029200" algn="l"/>
              </a:tabLst>
            </a:pPr>
            <a:r>
              <a:rPr lang="en-US" dirty="0" smtClean="0"/>
              <a:t>Age	2		00.01% </a:t>
            </a:r>
          </a:p>
          <a:p>
            <a:pPr lvl="1">
              <a:tabLst>
                <a:tab pos="3200400" algn="l"/>
                <a:tab pos="3440113" algn="l"/>
                <a:tab pos="5029200" algn="l"/>
              </a:tabLst>
            </a:pPr>
            <a:r>
              <a:rPr lang="en-US" dirty="0" smtClean="0"/>
              <a:t>Casualty Category	3		00.02%</a:t>
            </a:r>
          </a:p>
          <a:p>
            <a:pPr lvl="1">
              <a:tabLst>
                <a:tab pos="3200400" algn="l"/>
                <a:tab pos="3440113" algn="l"/>
                <a:tab pos="5029200" algn="l"/>
              </a:tabLst>
            </a:pPr>
            <a:r>
              <a:rPr lang="en-US" dirty="0" smtClean="0"/>
              <a:t>Casualty Country	80	00.44%</a:t>
            </a:r>
          </a:p>
          <a:p>
            <a:pPr lvl="1">
              <a:tabLst>
                <a:tab pos="3200400" algn="l"/>
                <a:tab pos="3440113" algn="l"/>
                <a:tab pos="5029200" algn="l"/>
              </a:tabLst>
            </a:pPr>
            <a:r>
              <a:rPr lang="en-US" dirty="0" smtClean="0"/>
              <a:t>Occupation Code	2482	13.69%</a:t>
            </a:r>
          </a:p>
          <a:p>
            <a:pPr lvl="1">
              <a:buNone/>
            </a:pPr>
            <a:endParaRPr lang="en-US" dirty="0" smtClean="0"/>
          </a:p>
          <a:p>
            <a:r>
              <a:rPr lang="en-US" dirty="0" smtClean="0"/>
              <a:t>Undetermined/Pending Casualty Category</a:t>
            </a:r>
          </a:p>
          <a:p>
            <a:pPr lvl="1">
              <a:tabLst>
                <a:tab pos="3200400" algn="l"/>
                <a:tab pos="5029200" algn="l"/>
              </a:tabLst>
            </a:pPr>
            <a:r>
              <a:rPr lang="en-US" dirty="0" smtClean="0"/>
              <a:t>Undetermined	281	1.55%</a:t>
            </a:r>
          </a:p>
          <a:p>
            <a:pPr lvl="1">
              <a:tabLst>
                <a:tab pos="3200400" algn="l"/>
                <a:tab pos="5029200" algn="l"/>
              </a:tabLst>
            </a:pPr>
            <a:r>
              <a:rPr lang="en-US" dirty="0" smtClean="0"/>
              <a:t>Pending	249	1.37%</a:t>
            </a:r>
          </a:p>
          <a:p>
            <a:pPr lvl="1"/>
            <a:endParaRPr lang="en-US" dirty="0" smtClean="0"/>
          </a:p>
          <a:p>
            <a:r>
              <a:rPr lang="en-US" dirty="0" smtClean="0"/>
              <a:t>Casualty City	</a:t>
            </a:r>
          </a:p>
          <a:p>
            <a:pPr lvl="1">
              <a:tabLst>
                <a:tab pos="3200400" algn="l"/>
                <a:tab pos="5029200" algn="l"/>
              </a:tabLst>
            </a:pPr>
            <a:r>
              <a:rPr lang="en-US" dirty="0" smtClean="0"/>
              <a:t>Classified	2	00.01%	</a:t>
            </a:r>
          </a:p>
          <a:p>
            <a:pPr lvl="1"/>
            <a:endParaRPr lang="en-US" dirty="0"/>
          </a:p>
        </p:txBody>
      </p:sp>
    </p:spTree>
    <p:extLst>
      <p:ext uri="{BB962C8B-B14F-4D97-AF65-F5344CB8AC3E}">
        <p14:creationId xmlns:p14="http://schemas.microsoft.com/office/powerpoint/2010/main" val="3551849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Additional Analysis</a:t>
            </a:r>
            <a:endParaRPr lang="en-US" dirty="0"/>
          </a:p>
        </p:txBody>
      </p:sp>
      <p:sp>
        <p:nvSpPr>
          <p:cNvPr id="3" name="Content Placeholder 2"/>
          <p:cNvSpPr>
            <a:spLocks noGrp="1"/>
          </p:cNvSpPr>
          <p:nvPr>
            <p:ph idx="1"/>
          </p:nvPr>
        </p:nvSpPr>
        <p:spPr/>
        <p:txBody>
          <a:bodyPr>
            <a:normAutofit/>
          </a:bodyPr>
          <a:lstStyle/>
          <a:p>
            <a:r>
              <a:rPr lang="en-US" dirty="0" smtClean="0"/>
              <a:t>No “PTSD” Casualty Category</a:t>
            </a:r>
          </a:p>
          <a:p>
            <a:r>
              <a:rPr lang="en-US" dirty="0" smtClean="0"/>
              <a:t>Research still ongoing to identify PTSD</a:t>
            </a:r>
          </a:p>
          <a:p>
            <a:r>
              <a:rPr lang="en-US" smtClean="0"/>
              <a:t>Not conclusive</a:t>
            </a:r>
            <a:endParaRPr lang="en-US" dirty="0" smtClean="0"/>
          </a:p>
          <a:p>
            <a:endParaRPr lang="en-US" dirty="0" smtClean="0"/>
          </a:p>
          <a:p>
            <a:r>
              <a:rPr lang="en-US" dirty="0" smtClean="0"/>
              <a:t>PTSD</a:t>
            </a:r>
          </a:p>
          <a:p>
            <a:pPr lvl="1"/>
            <a:r>
              <a:rPr lang="en-US" dirty="0" smtClean="0"/>
              <a:t>“the risk of death from suicide among middle-aged and older US males is independent of veteran status and suggest that policies to prevent veteran suicide should focus on factors that may heighten suicide risk rather than on veteran status per se.”</a:t>
            </a:r>
          </a:p>
          <a:p>
            <a:pPr lvl="1"/>
            <a:endParaRPr lang="en-US" dirty="0" smtClean="0"/>
          </a:p>
          <a:p>
            <a:pPr lvl="1"/>
            <a:r>
              <a:rPr lang="en-US" dirty="0" smtClean="0"/>
              <a:t>"Almost half of the suicides we're experiencing are from soldiers who haven't even deployed," Carpenter said. "There's more to this than just the mobilization and deployment piece." </a:t>
            </a:r>
            <a:endParaRPr lang="en-US" dirty="0"/>
          </a:p>
        </p:txBody>
      </p:sp>
    </p:spTree>
    <p:extLst>
      <p:ext uri="{BB962C8B-B14F-4D97-AF65-F5344CB8AC3E}">
        <p14:creationId xmlns:p14="http://schemas.microsoft.com/office/powerpoint/2010/main" val="2748598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Works Cited</a:t>
            </a:r>
            <a:endParaRPr lang="en-US" dirty="0"/>
          </a:p>
        </p:txBody>
      </p:sp>
      <p:sp>
        <p:nvSpPr>
          <p:cNvPr id="3" name="Content Placeholder 2"/>
          <p:cNvSpPr>
            <a:spLocks noGrp="1"/>
          </p:cNvSpPr>
          <p:nvPr>
            <p:ph idx="1"/>
          </p:nvPr>
        </p:nvSpPr>
        <p:spPr/>
        <p:txBody>
          <a:bodyPr/>
          <a:lstStyle/>
          <a:p>
            <a:r>
              <a:rPr lang="en-US" sz="1800" i="1" dirty="0" smtClean="0"/>
              <a:t>Army guard battles soldier suicides.</a:t>
            </a:r>
            <a:r>
              <a:rPr lang="en-US" sz="1800" dirty="0" smtClean="0"/>
              <a:t> (2010). (). Lanham, United States, Lanham: Federal Information &amp; News Dispatch, Inc. Retrieved from http://search.proquest.com/docview/190346583?accountid=10559 </a:t>
            </a:r>
          </a:p>
          <a:p>
            <a:endParaRPr lang="en-US" dirty="0" smtClean="0"/>
          </a:p>
          <a:p>
            <a:r>
              <a:rPr lang="en-US" sz="1600" dirty="0" smtClean="0"/>
              <a:t>Matthew Miller, Catherine Barber, Deborah </a:t>
            </a:r>
            <a:r>
              <a:rPr lang="en-US" sz="1600" dirty="0" err="1" smtClean="0"/>
              <a:t>Azrael</a:t>
            </a:r>
            <a:r>
              <a:rPr lang="en-US" sz="1600" dirty="0" smtClean="0"/>
              <a:t>, Eugenia E. </a:t>
            </a:r>
            <a:r>
              <a:rPr lang="en-US" sz="1600" dirty="0" err="1" smtClean="0"/>
              <a:t>Calle</a:t>
            </a:r>
            <a:r>
              <a:rPr lang="en-US" sz="1600" dirty="0" smtClean="0"/>
              <a:t>, Elizabeth Lawler, and Kenneth J. </a:t>
            </a:r>
            <a:r>
              <a:rPr lang="en-US" sz="1600" dirty="0" err="1" smtClean="0"/>
              <a:t>Mukamal</a:t>
            </a:r>
            <a:r>
              <a:rPr lang="en-US" sz="1600" dirty="0" smtClean="0"/>
              <a:t> .  </a:t>
            </a:r>
            <a:r>
              <a:rPr lang="en-US" sz="1600" b="1" dirty="0" smtClean="0"/>
              <a:t>Suicide Among US Veterans: A Prospective Study of 500,000 Middle-aged and Elderly Men.  </a:t>
            </a:r>
            <a:r>
              <a:rPr lang="en-US" sz="1600" dirty="0" smtClean="0"/>
              <a:t>Am. J. </a:t>
            </a:r>
            <a:r>
              <a:rPr lang="en-US" sz="1600" dirty="0" err="1" smtClean="0"/>
              <a:t>Epidemiol</a:t>
            </a:r>
            <a:r>
              <a:rPr lang="en-US" sz="1600" dirty="0" smtClean="0"/>
              <a:t>. 2009 170: 494-500. </a:t>
            </a:r>
            <a:endParaRPr lang="en-US" sz="1600" dirty="0"/>
          </a:p>
        </p:txBody>
      </p:sp>
    </p:spTree>
    <p:extLst>
      <p:ext uri="{BB962C8B-B14F-4D97-AF65-F5344CB8AC3E}">
        <p14:creationId xmlns:p14="http://schemas.microsoft.com/office/powerpoint/2010/main" val="37000760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252</TotalTime>
  <Words>227</Words>
  <Application>Microsoft Office PowerPoint</Application>
  <PresentationFormat>On-screen Show (4:3)</PresentationFormat>
  <Paragraphs>61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Adjacency</vt:lpstr>
      <vt:lpstr>Military Casualties 2001 - 2012</vt:lpstr>
      <vt:lpstr>The Data (18k+ rows)</vt:lpstr>
      <vt:lpstr>Data Struggles </vt:lpstr>
      <vt:lpstr>Hypotheses</vt:lpstr>
      <vt:lpstr>Missing Picture</vt:lpstr>
      <vt:lpstr> Additional Analysis</vt:lpstr>
      <vt:lpstr>Works Cited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Military Casualties 2001 - 2012</dc:title>
  <dc:creator>ischool</dc:creator>
  <cp:lastModifiedBy>Xan</cp:lastModifiedBy>
  <cp:revision>15</cp:revision>
  <dcterms:created xsi:type="dcterms:W3CDTF">2013-06-03T22:12:59Z</dcterms:created>
  <dcterms:modified xsi:type="dcterms:W3CDTF">2013-06-04T23:23:32Z</dcterms:modified>
</cp:coreProperties>
</file>