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43" r:id="rId3"/>
    <p:sldId id="348" r:id="rId4"/>
    <p:sldId id="350" r:id="rId5"/>
    <p:sldId id="281" r:id="rId6"/>
    <p:sldId id="349" r:id="rId7"/>
    <p:sldId id="347" r:id="rId8"/>
    <p:sldId id="351" r:id="rId9"/>
    <p:sldId id="353" r:id="rId10"/>
    <p:sldId id="352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54" r:id="rId21"/>
    <p:sldId id="325" r:id="rId22"/>
    <p:sldId id="344" r:id="rId23"/>
    <p:sldId id="345" r:id="rId24"/>
    <p:sldId id="346" r:id="rId25"/>
    <p:sldId id="355" r:id="rId26"/>
    <p:sldId id="356" r:id="rId27"/>
    <p:sldId id="269" r:id="rId28"/>
    <p:sldId id="298" r:id="rId29"/>
    <p:sldId id="284" r:id="rId30"/>
    <p:sldId id="260" r:id="rId31"/>
    <p:sldId id="279" r:id="rId32"/>
    <p:sldId id="300" r:id="rId33"/>
    <p:sldId id="301" r:id="rId34"/>
    <p:sldId id="275" r:id="rId35"/>
    <p:sldId id="276" r:id="rId36"/>
    <p:sldId id="277" r:id="rId37"/>
    <p:sldId id="287" r:id="rId38"/>
    <p:sldId id="288" r:id="rId39"/>
    <p:sldId id="302" r:id="rId40"/>
    <p:sldId id="303" r:id="rId41"/>
    <p:sldId id="273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granularity and all contributors get fair credit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944DB-7ACE-B04B-8AAE-B034A77B5FDC}" type="slidenum">
              <a:rPr lang="en-US"/>
              <a:pPr/>
              <a:t>33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to potential false negatives, we examined the 16</a:t>
            </a:r>
          </a:p>
          <a:p>
            <a:r>
              <a:rPr lang="en-US" dirty="0" smtClean="0"/>
              <a:t>pairs of committers in DS1-a that present some amount of</a:t>
            </a:r>
          </a:p>
          <a:p>
            <a:r>
              <a:rPr lang="en-US" dirty="0" smtClean="0"/>
              <a:t>granular proximity but have no CR.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potential false positives, we reviewed the four cases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DS1-a where developer pairs with CRs had granular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proximity=0.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3 shows the probability density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proximity detection, CR detection and task duration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set DS1-a. The difference in the timeliness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recognition of work relationship shown is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rgbClr val="030871">
              <a:alpha val="9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7772400" cy="1295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rgbClr val="E8D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"/>
            <a:ext cx="3581400" cy="38141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038600"/>
            <a:ext cx="9144000" cy="152400"/>
          </a:xfrm>
          <a:prstGeom prst="rect">
            <a:avLst/>
          </a:prstGeom>
          <a:gradFill flip="none" rotWithShape="1">
            <a:gsLst>
              <a:gs pos="61000">
                <a:srgbClr val="E8D352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A9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600"/>
            <a:ext cx="8077200" cy="1600200"/>
          </a:xfrm>
        </p:spPr>
        <p:txBody>
          <a:bodyPr>
            <a:noAutofit/>
          </a:bodyPr>
          <a:lstStyle/>
          <a:p>
            <a:r>
              <a:rPr lang="en-US" sz="3600" dirty="0"/>
              <a:t>Exploring Rich Data and Long Data to Understand </a:t>
            </a:r>
            <a:r>
              <a:rPr lang="en-US" sz="3600" dirty="0" smtClean="0"/>
              <a:t>Collaboration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2200"/>
            <a:ext cx="6400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Giuseppe (Peppo) Valetto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</a:t>
            </a:r>
            <a:r>
              <a:rPr lang="en-US" dirty="0" smtClean="0"/>
              <a:t>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94" dirty="0" smtClean="0"/>
              <a:t>Example of Mylyn task context record</a:t>
            </a:r>
            <a:endParaRPr lang="en-US" sz="3294" dirty="0" smtClean="0"/>
          </a:p>
          <a:p>
            <a:pPr lvl="1"/>
            <a:r>
              <a:rPr lang="en-US" dirty="0" smtClean="0"/>
              <a:t>Decorates </a:t>
            </a:r>
            <a:r>
              <a:rPr lang="en-US" dirty="0" smtClean="0"/>
              <a:t>work actions with: task, timestamp, </a:t>
            </a:r>
            <a:r>
              <a:rPr lang="en-US" dirty="0" smtClean="0"/>
              <a:t>kind of </a:t>
            </a:r>
            <a:r>
              <a:rPr lang="en-US" dirty="0" smtClean="0"/>
              <a:t>interaction, artifact, granular SW element 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353" i="1" dirty="0" smtClean="0"/>
              <a:t>&lt;</a:t>
            </a:r>
            <a:r>
              <a:rPr lang="en-US" sz="2353" i="1" dirty="0" err="1" smtClean="0"/>
              <a:t>InteractionHistory</a:t>
            </a:r>
            <a:r>
              <a:rPr lang="en-US" sz="2353" i="1" dirty="0" smtClean="0"/>
              <a:t> Id="https://bugs.eclipse.org/</a:t>
            </a:r>
            <a:r>
              <a:rPr lang="en-US" sz="2353" b="1" i="1" dirty="0" smtClean="0"/>
              <a:t>bugs-WXYZ</a:t>
            </a:r>
            <a:r>
              <a:rPr lang="en-US" sz="2353" i="1" dirty="0" smtClean="0"/>
              <a:t>" Version="1"&gt;&lt;</a:t>
            </a:r>
            <a:r>
              <a:rPr lang="en-US" sz="2353" i="1" dirty="0" err="1" smtClean="0"/>
              <a:t>InteractionEvent</a:t>
            </a:r>
            <a:r>
              <a:rPr lang="en-US" sz="2353" i="1" dirty="0" smtClean="0"/>
              <a:t> Delta="null" </a:t>
            </a:r>
            <a:r>
              <a:rPr lang="en-US" sz="2353" i="1" dirty="0" err="1" smtClean="0"/>
              <a:t>EndDate</a:t>
            </a:r>
            <a:r>
              <a:rPr lang="en-US" sz="2353" i="1" dirty="0" smtClean="0"/>
              <a:t>="2008-11-17 14:37:22.96 PST" Interest="1.0" Kind=”</a:t>
            </a:r>
            <a:r>
              <a:rPr lang="en-US" sz="2353" b="1" i="1" dirty="0" smtClean="0"/>
              <a:t>selection</a:t>
            </a:r>
            <a:r>
              <a:rPr lang="en-US" sz="2353" i="1" dirty="0" smtClean="0"/>
              <a:t>” </a:t>
            </a:r>
            <a:r>
              <a:rPr lang="en-US" sz="2353" i="1" dirty="0" err="1" smtClean="0"/>
              <a:t>StartDate</a:t>
            </a:r>
            <a:r>
              <a:rPr lang="en-US" sz="2353" i="1" dirty="0" smtClean="0"/>
              <a:t>="</a:t>
            </a:r>
            <a:r>
              <a:rPr lang="en-US" sz="2353" b="1" i="1" dirty="0" smtClean="0"/>
              <a:t>2008-11-17 14:37:22.96 PST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StructureHandle</a:t>
            </a:r>
            <a:r>
              <a:rPr lang="en-US" sz="2353" i="1" dirty="0" smtClean="0"/>
              <a:t>=“</a:t>
            </a:r>
            <a:r>
              <a:rPr lang="en-US" sz="2400" b="1" i="1" dirty="0" err="1"/>
              <a:t>org.eclipse.mylyn.pde.ui</a:t>
            </a:r>
            <a:r>
              <a:rPr lang="en-US" sz="2400" b="1" i="1" dirty="0"/>
              <a:t>/</a:t>
            </a:r>
            <a:r>
              <a:rPr lang="en-US" sz="2400" b="1" i="1" dirty="0" err="1"/>
              <a:t>src.org.eclipse.mylyn.internal.pde.ui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{</a:t>
            </a:r>
            <a:r>
              <a:rPr lang="en-US" sz="2400" b="1" i="1" dirty="0" err="1"/>
              <a:t>PdeUiBridgePlugin.java</a:t>
            </a:r>
            <a:r>
              <a:rPr lang="en-US" sz="2400" b="1" i="1" dirty="0"/>
              <a:t>[</a:t>
            </a:r>
            <a:r>
              <a:rPr lang="en-US" sz="2400" b="1" i="1" dirty="0" err="1"/>
              <a:t>PdeUiBridgePlugin~</a:t>
            </a:r>
            <a:r>
              <a:rPr lang="en-US" sz="2400" b="1" i="1" dirty="0" err="1" smtClean="0"/>
              <a:t>lazyStart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StructureKind</a:t>
            </a:r>
            <a:r>
              <a:rPr lang="en-US" sz="2353" i="1" dirty="0" smtClean="0"/>
              <a:t>="java"/&gt;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56" y="5115704"/>
            <a:ext cx="6773444" cy="17422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contextualized interactions …</a:t>
            </a:r>
          </a:p>
          <a:p>
            <a:r>
              <a:rPr lang="en-US" sz="2800" dirty="0" smtClean="0"/>
              <a:t>… to collaboration opportunities …</a:t>
            </a:r>
          </a:p>
          <a:p>
            <a:r>
              <a:rPr lang="en-US" sz="2800" dirty="0" smtClean="0"/>
              <a:t>… to emergent groups</a:t>
            </a:r>
            <a:endParaRPr lang="en-US" sz="2800" dirty="0"/>
          </a:p>
        </p:txBody>
      </p:sp>
      <p:grpSp>
        <p:nvGrpSpPr>
          <p:cNvPr id="3" name="Group 15"/>
          <p:cNvGrpSpPr/>
          <p:nvPr/>
        </p:nvGrpSpPr>
        <p:grpSpPr>
          <a:xfrm>
            <a:off x="304800" y="1524000"/>
            <a:ext cx="7010400" cy="3733800"/>
            <a:chOff x="533400" y="1676400"/>
            <a:chExt cx="8077200" cy="4724400"/>
          </a:xfrm>
        </p:grpSpPr>
        <p:pic>
          <p:nvPicPr>
            <p:cNvPr id="13" name="Picture 12" descr="Description: Description: Macintosh HD:Users:sgoggins:Dropbox:00.  Writing:46.  Designing For Group Awareness:Revision-UMUAI:GraphicsForFigure2-CROPPED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76400"/>
              <a:ext cx="8077200" cy="472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81400" y="4267200"/>
              <a:ext cx="1524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Notched Right Arrow 14"/>
            <p:cNvSpPr/>
            <p:nvPr/>
          </p:nvSpPr>
          <p:spPr>
            <a:xfrm rot="5400000">
              <a:off x="3938016" y="4443984"/>
              <a:ext cx="838200" cy="484632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5757565" y="3691235"/>
            <a:ext cx="5410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Goggins</a:t>
            </a:r>
            <a:r>
              <a:rPr lang="en-US" dirty="0" smtClean="0"/>
              <a:t>, Valetto, </a:t>
            </a:r>
            <a:r>
              <a:rPr lang="en-US" dirty="0" err="1" smtClean="0"/>
              <a:t>Mascaro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Blincoe</a:t>
            </a:r>
            <a:r>
              <a:rPr lang="en-US" dirty="0"/>
              <a:t>, K. 2012. </a:t>
            </a:r>
          </a:p>
          <a:p>
            <a:r>
              <a:rPr lang="en-US" i="1" dirty="0"/>
              <a:t>“Creating A model of the Dynamics of Socio-Technical Groups using Electronic Trace Data”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opportunities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886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Intersections produce collaboration opportunities network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= (Task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…) → </a:t>
            </a:r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, … 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); </a:t>
            </a:r>
          </a:p>
          <a:p>
            <a:endParaRPr lang="en-US" dirty="0" smtClean="0"/>
          </a:p>
          <a:p>
            <a:r>
              <a:rPr lang="en-US" dirty="0" smtClean="0"/>
              <a:t>Bipartite weighted network</a:t>
            </a:r>
          </a:p>
          <a:p>
            <a:pPr lvl="1"/>
            <a:r>
              <a:rPr lang="en-US" dirty="0" smtClean="0"/>
              <a:t>Developer-to-intersection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6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09653" y="3661168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4082357" y="4676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4236919" y="48244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391480" y="4972908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5562600"/>
            <a:ext cx="1116906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2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16" name="Oval 15"/>
          <p:cNvSpPr/>
          <p:nvPr/>
        </p:nvSpPr>
        <p:spPr>
          <a:xfrm>
            <a:off x="2197913" y="4527655"/>
            <a:ext cx="3126913" cy="1735333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074339" y="465324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1228900" y="4801657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1383461" y="4950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1126521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1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21" name="Oval 20"/>
          <p:cNvSpPr/>
          <p:nvPr/>
        </p:nvSpPr>
        <p:spPr>
          <a:xfrm>
            <a:off x="295626" y="4493402"/>
            <a:ext cx="3186336" cy="172392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2" name="Document"/>
          <p:cNvSpPr>
            <a:spLocks noEditPoints="1" noChangeArrowheads="1"/>
          </p:cNvSpPr>
          <p:nvPr/>
        </p:nvSpPr>
        <p:spPr bwMode="auto">
          <a:xfrm>
            <a:off x="1538024" y="509849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1365655" y="3363149"/>
            <a:ext cx="8917" cy="121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316649" y="3363149"/>
            <a:ext cx="14865" cy="1255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3661169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7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92392" y="6114572"/>
            <a:ext cx="0" cy="4110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6479223"/>
            <a:ext cx="3124200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Working set intersection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opportunities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75438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= (Task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…) →  (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); </a:t>
            </a:r>
          </a:p>
        </p:txBody>
      </p:sp>
      <p:pic>
        <p:nvPicPr>
          <p:cNvPr id="4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5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5" idx="5"/>
          </p:cNvCxnSpPr>
          <p:nvPr/>
        </p:nvCxnSpPr>
        <p:spPr>
          <a:xfrm>
            <a:off x="762002" y="3352800"/>
            <a:ext cx="1810410" cy="16657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6"/>
          </p:cNvCxnSpPr>
          <p:nvPr/>
        </p:nvCxnSpPr>
        <p:spPr>
          <a:xfrm rot="5400000">
            <a:off x="2765367" y="3665157"/>
            <a:ext cx="1814191" cy="11894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Oval 27"/>
          <p:cNvSpPr/>
          <p:nvPr/>
        </p:nvSpPr>
        <p:spPr>
          <a:xfrm>
            <a:off x="2209800" y="4724400"/>
            <a:ext cx="1272162" cy="149292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5" idx="2"/>
          </p:cNvCxnSpPr>
          <p:nvPr/>
        </p:nvCxnSpPr>
        <p:spPr>
          <a:xfrm rot="16200000" flipH="1">
            <a:off x="1339794" y="3613205"/>
            <a:ext cx="1667701" cy="11468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35052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2286000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grpSp>
        <p:nvGrpSpPr>
          <p:cNvPr id="11" name="Group 41"/>
          <p:cNvGrpSpPr/>
          <p:nvPr/>
        </p:nvGrpSpPr>
        <p:grpSpPr>
          <a:xfrm>
            <a:off x="6553200" y="1676400"/>
            <a:ext cx="1622898" cy="1706795"/>
            <a:chOff x="6553200" y="1676400"/>
            <a:chExt cx="1622898" cy="1706795"/>
          </a:xfrm>
        </p:grpSpPr>
        <p:pic>
          <p:nvPicPr>
            <p:cNvPr id="37" name="Picture 36" descr="Red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7423" y="1824817"/>
              <a:ext cx="827787" cy="1038918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6780001" y="2897823"/>
              <a:ext cx="1364225" cy="378777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en-US" dirty="0" smtClean="0"/>
                <a:t>Developer K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53200" y="1676400"/>
              <a:ext cx="1622898" cy="1706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rot="10800000" flipV="1">
            <a:off x="3230126" y="3429002"/>
            <a:ext cx="4694675" cy="18903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4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manipulate the bipartite </a:t>
            </a:r>
            <a:r>
              <a:rPr lang="en-US" i="1" dirty="0" smtClean="0"/>
              <a:t>collaboration opportunities network </a:t>
            </a:r>
            <a:r>
              <a:rPr lang="en-US" dirty="0" smtClean="0"/>
              <a:t>to obtain a person-to-person network </a:t>
            </a:r>
          </a:p>
          <a:p>
            <a:pPr lvl="1"/>
            <a:r>
              <a:rPr lang="en-US" dirty="0" smtClean="0"/>
              <a:t>We use the SNA concept of </a:t>
            </a:r>
            <a:r>
              <a:rPr lang="en-US" b="1" dirty="0" smtClean="0"/>
              <a:t>bi-cliques</a:t>
            </a:r>
          </a:p>
          <a:p>
            <a:pPr lvl="1"/>
            <a:r>
              <a:rPr lang="en-US" dirty="0" smtClean="0"/>
              <a:t>subsets of developers that have many incident arcs onto the same artifact intersections</a:t>
            </a:r>
          </a:p>
          <a:p>
            <a:endParaRPr lang="en-US" dirty="0" smtClean="0"/>
          </a:p>
          <a:p>
            <a:r>
              <a:rPr lang="en-US" dirty="0" smtClean="0"/>
              <a:t>We look for cohesive structures in the person-to-person network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dichotomize collaboration opportunities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bi-cliques (sets of developers </a:t>
            </a:r>
            <a:r>
              <a:rPr lang="en-US" dirty="0" smtClean="0"/>
              <a:t>who gravitate </a:t>
            </a:r>
            <a:r>
              <a:rPr lang="en-US" dirty="0" smtClean="0"/>
              <a:t>towards common work artifacts)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structural correlation matrix (which developers take part in the same bi-cliques)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weighted person-to-person network with </a:t>
            </a:r>
            <a:r>
              <a:rPr lang="en-US" dirty="0" smtClean="0"/>
              <a:t>high correlation </a:t>
            </a:r>
            <a:r>
              <a:rPr lang="en-US" dirty="0" smtClean="0"/>
              <a:t>coefficients (cut-off factor)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mpirical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mined Mylyn repositories:</a:t>
            </a:r>
          </a:p>
          <a:p>
            <a:pPr lvl="1"/>
            <a:r>
              <a:rPr lang="en-US" dirty="0" smtClean="0"/>
              <a:t>1,970 </a:t>
            </a:r>
            <a:r>
              <a:rPr lang="en-US" dirty="0" smtClean="0"/>
              <a:t>tasks (</a:t>
            </a:r>
            <a:r>
              <a:rPr lang="en-US" dirty="0" err="1" smtClean="0"/>
              <a:t>Bugzilla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450,747 task context </a:t>
            </a:r>
            <a:r>
              <a:rPr lang="en-US" dirty="0" smtClean="0"/>
              <a:t>events (Mylyn)</a:t>
            </a:r>
            <a:endParaRPr lang="en-US" dirty="0" smtClean="0"/>
          </a:p>
          <a:p>
            <a:pPr lvl="1"/>
            <a:r>
              <a:rPr lang="en-US" dirty="0" smtClean="0"/>
              <a:t>8 releases </a:t>
            </a:r>
            <a:r>
              <a:rPr lang="en-US" dirty="0" smtClean="0"/>
              <a:t>with </a:t>
            </a:r>
            <a:r>
              <a:rPr lang="en-US" dirty="0" smtClean="0"/>
              <a:t>13 </a:t>
            </a:r>
            <a:r>
              <a:rPr lang="en-US" dirty="0" smtClean="0"/>
              <a:t>to 18 </a:t>
            </a:r>
            <a:r>
              <a:rPr lang="en-US" dirty="0" smtClean="0"/>
              <a:t>developers </a:t>
            </a:r>
            <a:r>
              <a:rPr lang="en-US" dirty="0" smtClean="0"/>
              <a:t>in </a:t>
            </a:r>
            <a:r>
              <a:rPr lang="en-US" dirty="0" smtClean="0"/>
              <a:t>each (SVN)</a:t>
            </a:r>
            <a:endParaRPr lang="en-US" dirty="0" smtClean="0"/>
          </a:p>
          <a:p>
            <a:pPr lvl="1"/>
            <a:r>
              <a:rPr lang="en-US" b="1" dirty="0" smtClean="0"/>
              <a:t>Control data</a:t>
            </a:r>
            <a:r>
              <a:rPr lang="en-US" dirty="0" smtClean="0"/>
              <a:t>: </a:t>
            </a:r>
            <a:r>
              <a:rPr lang="en-US" dirty="0" smtClean="0"/>
              <a:t>talk</a:t>
            </a:r>
            <a:endParaRPr lang="en-US" dirty="0" smtClean="0"/>
          </a:p>
          <a:p>
            <a:pPr lvl="2"/>
            <a:r>
              <a:rPr lang="en-US" dirty="0" smtClean="0"/>
              <a:t>ML and </a:t>
            </a:r>
            <a:r>
              <a:rPr lang="en-US" dirty="0" err="1" smtClean="0"/>
              <a:t>Bugzilla</a:t>
            </a:r>
            <a:r>
              <a:rPr lang="en-US" dirty="0" smtClean="0"/>
              <a:t>  conversations for over 400 Mylyn community participants</a:t>
            </a:r>
          </a:p>
          <a:p>
            <a:r>
              <a:rPr lang="en-US" dirty="0" smtClean="0"/>
              <a:t>We compare our “work networks” vs. talk networks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ylynNtwv2.0_300dp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400800" cy="525779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From bipartite network …</a:t>
            </a:r>
          </a:p>
          <a:p>
            <a:pPr lvl="1"/>
            <a:r>
              <a:rPr lang="en-US" dirty="0" smtClean="0"/>
              <a:t>254 intersections and 1500+ arcs</a:t>
            </a:r>
          </a:p>
          <a:p>
            <a:r>
              <a:rPr lang="en-US" dirty="0" smtClean="0"/>
              <a:t>… to much simpler network</a:t>
            </a:r>
          </a:p>
          <a:p>
            <a:pPr lvl="1"/>
            <a:r>
              <a:rPr lang="en-US" dirty="0" smtClean="0"/>
              <a:t>Easy-to-spot groups</a:t>
            </a:r>
          </a:p>
          <a:p>
            <a:r>
              <a:rPr lang="en-US" dirty="0" smtClean="0"/>
              <a:t>Correlation cut-off is 0.4 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736315" y="2741436"/>
            <a:ext cx="2295764" cy="1778910"/>
          </a:xfrm>
          <a:custGeom>
            <a:avLst/>
            <a:gdLst>
              <a:gd name="connsiteX0" fmla="*/ 1151662 w 2295764"/>
              <a:gd name="connsiteY0" fmla="*/ 85670 h 1778910"/>
              <a:gd name="connsiteX1" fmla="*/ 380527 w 2295764"/>
              <a:gd name="connsiteY1" fmla="*/ 206616 h 1778910"/>
              <a:gd name="connsiteX2" fmla="*/ 123482 w 2295764"/>
              <a:gd name="connsiteY2" fmla="*/ 1022999 h 1778910"/>
              <a:gd name="connsiteX3" fmla="*/ 1121421 w 2295764"/>
              <a:gd name="connsiteY3" fmla="*/ 1446309 h 1778910"/>
              <a:gd name="connsiteX4" fmla="*/ 2149601 w 2295764"/>
              <a:gd name="connsiteY4" fmla="*/ 1657964 h 1778910"/>
              <a:gd name="connsiteX5" fmla="*/ 1998399 w 2295764"/>
              <a:gd name="connsiteY5" fmla="*/ 720635 h 1778910"/>
              <a:gd name="connsiteX6" fmla="*/ 1151662 w 2295764"/>
              <a:gd name="connsiteY6" fmla="*/ 85670 h 177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5764" h="1778910">
                <a:moveTo>
                  <a:pt x="1151662" y="85670"/>
                </a:moveTo>
                <a:cubicBezTo>
                  <a:pt x="882017" y="0"/>
                  <a:pt x="551890" y="50395"/>
                  <a:pt x="380527" y="206616"/>
                </a:cubicBezTo>
                <a:cubicBezTo>
                  <a:pt x="209164" y="362837"/>
                  <a:pt x="0" y="816384"/>
                  <a:pt x="123482" y="1022999"/>
                </a:cubicBezTo>
                <a:cubicBezTo>
                  <a:pt x="246964" y="1229615"/>
                  <a:pt x="783735" y="1340482"/>
                  <a:pt x="1121421" y="1446309"/>
                </a:cubicBezTo>
                <a:cubicBezTo>
                  <a:pt x="1459107" y="1552136"/>
                  <a:pt x="2003438" y="1778910"/>
                  <a:pt x="2149601" y="1657964"/>
                </a:cubicBezTo>
                <a:cubicBezTo>
                  <a:pt x="2295764" y="1537018"/>
                  <a:pt x="2172282" y="980164"/>
                  <a:pt x="1998399" y="720635"/>
                </a:cubicBezTo>
                <a:cubicBezTo>
                  <a:pt x="1824516" y="461106"/>
                  <a:pt x="1421307" y="171340"/>
                  <a:pt x="1151662" y="856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255904" y="3769475"/>
            <a:ext cx="2152122" cy="1998124"/>
          </a:xfrm>
          <a:custGeom>
            <a:avLst/>
            <a:gdLst>
              <a:gd name="connsiteX0" fmla="*/ 267125 w 2152122"/>
              <a:gd name="connsiteY0" fmla="*/ 1733555 h 1998124"/>
              <a:gd name="connsiteX1" fmla="*/ 1522110 w 2152122"/>
              <a:gd name="connsiteY1" fmla="*/ 1839383 h 1998124"/>
              <a:gd name="connsiteX2" fmla="*/ 2142042 w 2152122"/>
              <a:gd name="connsiteY2" fmla="*/ 781108 h 1998124"/>
              <a:gd name="connsiteX3" fmla="*/ 1461629 w 2152122"/>
              <a:gd name="connsiteY3" fmla="*/ 100788 h 1998124"/>
              <a:gd name="connsiteX4" fmla="*/ 297366 w 2152122"/>
              <a:gd name="connsiteY4" fmla="*/ 176379 h 1998124"/>
              <a:gd name="connsiteX5" fmla="*/ 10080 w 2152122"/>
              <a:gd name="connsiteY5" fmla="*/ 312443 h 1998124"/>
              <a:gd name="connsiteX6" fmla="*/ 267125 w 2152122"/>
              <a:gd name="connsiteY6" fmla="*/ 1733555 h 19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122" h="1998124">
                <a:moveTo>
                  <a:pt x="267125" y="1733555"/>
                </a:moveTo>
                <a:cubicBezTo>
                  <a:pt x="519130" y="1988045"/>
                  <a:pt x="1209624" y="1998124"/>
                  <a:pt x="1522110" y="1839383"/>
                </a:cubicBezTo>
                <a:cubicBezTo>
                  <a:pt x="1834596" y="1680642"/>
                  <a:pt x="2152122" y="1070874"/>
                  <a:pt x="2142042" y="781108"/>
                </a:cubicBezTo>
                <a:cubicBezTo>
                  <a:pt x="2131962" y="491342"/>
                  <a:pt x="1769075" y="201576"/>
                  <a:pt x="1461629" y="100788"/>
                </a:cubicBezTo>
                <a:cubicBezTo>
                  <a:pt x="1154183" y="0"/>
                  <a:pt x="539291" y="141103"/>
                  <a:pt x="297366" y="176379"/>
                </a:cubicBezTo>
                <a:cubicBezTo>
                  <a:pt x="55441" y="211655"/>
                  <a:pt x="20160" y="55433"/>
                  <a:pt x="10080" y="312443"/>
                </a:cubicBezTo>
                <a:cubicBezTo>
                  <a:pt x="0" y="569453"/>
                  <a:pt x="15120" y="1479065"/>
                  <a:pt x="267125" y="17335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304800" y="1905000"/>
            <a:ext cx="1600200" cy="685800"/>
          </a:xfrm>
          <a:prstGeom prst="borderCallout1">
            <a:avLst>
              <a:gd name="adj1" fmla="val 101718"/>
              <a:gd name="adj2" fmla="val 75999"/>
              <a:gd name="adj3" fmla="val 171018"/>
              <a:gd name="adj4" fmla="val 11710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WG1: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Strong 2-clique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3429000" y="6019800"/>
            <a:ext cx="2438400" cy="838200"/>
          </a:xfrm>
          <a:prstGeom prst="borderCallout1">
            <a:avLst>
              <a:gd name="adj1" fmla="val -4096"/>
              <a:gd name="adj2" fmla="val 32260"/>
              <a:gd name="adj3" fmla="val -59548"/>
              <a:gd name="adj4" fmla="val 1648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WG2: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Vulnerable 2-clique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mNtwv2.0_300dpi_compos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43434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724400" cy="4525963"/>
          </a:xfrm>
        </p:spPr>
        <p:txBody>
          <a:bodyPr/>
          <a:lstStyle/>
          <a:p>
            <a:r>
              <a:rPr lang="en-US" dirty="0" smtClean="0"/>
              <a:t>Computed cohesive blocks for “talk” network </a:t>
            </a:r>
          </a:p>
          <a:p>
            <a:pPr lvl="1"/>
            <a:r>
              <a:rPr lang="en-US" dirty="0" smtClean="0"/>
              <a:t>64 actors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WG1={</a:t>
            </a:r>
            <a:r>
              <a:rPr lang="en-US" dirty="0" smtClean="0">
                <a:solidFill>
                  <a:srgbClr val="FAD55B"/>
                </a:solidFill>
              </a:rPr>
              <a:t>304, 143, 399,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259E8"/>
                </a:solidFill>
              </a:rPr>
              <a:t>463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AD55B"/>
                </a:solidFill>
              </a:rPr>
              <a:t>373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WG2={</a:t>
            </a:r>
            <a:r>
              <a:rPr lang="en-US" dirty="0" smtClean="0">
                <a:solidFill>
                  <a:srgbClr val="FAD55B"/>
                </a:solidFill>
              </a:rPr>
              <a:t>304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35</a:t>
            </a:r>
            <a:r>
              <a:rPr lang="en-US" dirty="0" smtClean="0"/>
              <a:t>, 22, </a:t>
            </a:r>
            <a:r>
              <a:rPr lang="en-US" dirty="0" smtClean="0">
                <a:solidFill>
                  <a:srgbClr val="0000FF"/>
                </a:solidFill>
              </a:rPr>
              <a:t>212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319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5257800" y="15240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100475"/>
              <a:gd name="adj4" fmla="val 17001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cohesive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486400" y="57912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-47224"/>
              <a:gd name="adj4" fmla="val 154899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Least cohesive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Mylyn v.2.0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Analysis of group strength, based on talk network topology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0" y="2914650"/>
          <a:ext cx="14964508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Document" r:id="rId3" imgW="5638800" imgH="1485900" progId="Word.Document.12">
                  <p:link updateAutomatic="1"/>
                </p:oleObj>
              </mc:Choice>
              <mc:Fallback>
                <p:oleObj name="Document" r:id="rId3" imgW="5638800" imgH="14859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14650"/>
                        <a:ext cx="14964508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57778"/>
            <a:ext cx="4191001" cy="4562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478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4-people cliques</a:t>
            </a:r>
          </a:p>
          <a:p>
            <a:r>
              <a:rPr lang="en-US" dirty="0" smtClean="0"/>
              <a:t>Held together by #391 and #416</a:t>
            </a:r>
          </a:p>
          <a:p>
            <a:pPr lvl="1"/>
            <a:r>
              <a:rPr lang="en-US" dirty="0" smtClean="0"/>
              <a:t>Correlation = 1</a:t>
            </a:r>
          </a:p>
          <a:p>
            <a:r>
              <a:rPr lang="en-US" dirty="0" smtClean="0"/>
              <a:t>#399 is one of the longest-tenured Mylyn developers</a:t>
            </a:r>
          </a:p>
          <a:p>
            <a:r>
              <a:rPr lang="en-US" dirty="0" smtClean="0"/>
              <a:t>#304 is handling another side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266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Mylyn project: release  3.3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My interest</a:t>
            </a:r>
            <a:r>
              <a:rPr lang="en-US" dirty="0" smtClean="0"/>
              <a:t>: coordination and collaboration in Virtual Organizations</a:t>
            </a:r>
          </a:p>
          <a:p>
            <a:pPr lvl="1"/>
            <a:r>
              <a:rPr lang="en-US" dirty="0" smtClean="0"/>
              <a:t>I am a Software Engineer, so I study SW development VOs</a:t>
            </a:r>
          </a:p>
          <a:p>
            <a:endParaRPr lang="en-US" dirty="0"/>
          </a:p>
          <a:p>
            <a:r>
              <a:rPr lang="en-US" b="1" dirty="0" smtClean="0"/>
              <a:t>Today</a:t>
            </a:r>
            <a:r>
              <a:rPr lang="en-US" dirty="0" smtClean="0"/>
              <a:t>: how to use data from traces of individual and collaborative activities to study SW teams</a:t>
            </a:r>
          </a:p>
          <a:p>
            <a:pPr lvl="1"/>
            <a:r>
              <a:rPr lang="en-US" dirty="0" smtClean="0"/>
              <a:t>Rich data</a:t>
            </a:r>
          </a:p>
          <a:p>
            <a:pPr lvl="1"/>
            <a:r>
              <a:rPr lang="en-US" dirty="0" smtClean="0"/>
              <a:t>Long data</a:t>
            </a:r>
          </a:p>
          <a:p>
            <a:pPr lvl="1"/>
            <a:r>
              <a:rPr lang="en-US" dirty="0" smtClean="0"/>
              <a:t>(getting) Big data, too</a:t>
            </a:r>
          </a:p>
          <a:p>
            <a:pPr lvl="1"/>
            <a:endParaRPr lang="en-US" dirty="0"/>
          </a:p>
          <a:p>
            <a:r>
              <a:rPr lang="en-US" b="1" dirty="0" smtClean="0"/>
              <a:t>The goal</a:t>
            </a:r>
            <a:r>
              <a:rPr lang="en-US" dirty="0" smtClean="0"/>
              <a:t>: to discover and understand emergent teamwork </a:t>
            </a:r>
            <a:r>
              <a:rPr lang="en-US" dirty="0"/>
              <a:t>in </a:t>
            </a:r>
            <a:r>
              <a:rPr lang="en-US" dirty="0" smtClean="0"/>
              <a:t>virtual software </a:t>
            </a:r>
            <a:r>
              <a:rPr lang="en-US" dirty="0"/>
              <a:t>development </a:t>
            </a:r>
            <a:r>
              <a:rPr lang="en-US" dirty="0" smtClean="0"/>
              <a:t>organizations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awareness – 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Empirical work demonstrated the value accuracy of our method</a:t>
            </a:r>
          </a:p>
          <a:p>
            <a:pPr lvl="1"/>
            <a:r>
              <a:rPr lang="en-US" dirty="0" smtClean="0"/>
              <a:t>And of our data</a:t>
            </a:r>
          </a:p>
          <a:p>
            <a:endParaRPr lang="en-US" dirty="0" smtClean="0"/>
          </a:p>
          <a:p>
            <a:r>
              <a:rPr lang="en-US" dirty="0" smtClean="0"/>
              <a:t>Fine point: our experiment was retrospective …</a:t>
            </a:r>
            <a:endParaRPr lang="en-US" dirty="0"/>
          </a:p>
          <a:p>
            <a:pPr lvl="1"/>
            <a:r>
              <a:rPr lang="en-US" dirty="0" smtClean="0"/>
              <a:t>… but the data is not!!</a:t>
            </a:r>
            <a:endParaRPr lang="en-US" dirty="0"/>
          </a:p>
          <a:p>
            <a:r>
              <a:rPr lang="en-US" dirty="0" smtClean="0"/>
              <a:t>Context records are recorded “live” as developers </a:t>
            </a:r>
          </a:p>
          <a:p>
            <a:endParaRPr lang="en-US" dirty="0" smtClean="0"/>
          </a:p>
          <a:p>
            <a:r>
              <a:rPr lang="en-US" dirty="0" smtClean="0"/>
              <a:t>Data can be leveraged to study VO collaborations as they emerge</a:t>
            </a:r>
          </a:p>
          <a:p>
            <a:pPr lvl="1"/>
            <a:r>
              <a:rPr lang="en-US" dirty="0" smtClean="0"/>
              <a:t>Actionable support to members and managers</a:t>
            </a:r>
          </a:p>
        </p:txBody>
      </p:sp>
    </p:spTree>
    <p:extLst>
      <p:ext uri="{BB962C8B-B14F-4D97-AF65-F5344CB8AC3E}">
        <p14:creationId xmlns:p14="http://schemas.microsoft.com/office/powerpoint/2010/main" val="382289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“Weakly held belief” </a:t>
            </a:r>
            <a:r>
              <a:rPr lang="en-US" dirty="0" smtClean="0"/>
              <a:t>about VOs:</a:t>
            </a:r>
          </a:p>
          <a:p>
            <a:pPr lvl="1"/>
            <a:r>
              <a:rPr lang="en-US" dirty="0" smtClean="0"/>
              <a:t>Structural flexibility and fluid participation models are an advantage</a:t>
            </a:r>
          </a:p>
          <a:p>
            <a:r>
              <a:rPr lang="en-US" dirty="0" smtClean="0"/>
              <a:t>Advantage = some benefit with respect to the work they need to perform</a:t>
            </a:r>
            <a:endParaRPr lang="en-US" dirty="0"/>
          </a:p>
          <a:p>
            <a:r>
              <a:rPr lang="en-US" dirty="0" smtClean="0"/>
              <a:t>Can we prove/disprove this belief?</a:t>
            </a:r>
          </a:p>
          <a:p>
            <a:endParaRPr lang="en-US" dirty="0" smtClean="0"/>
          </a:p>
          <a:p>
            <a:r>
              <a:rPr lang="en-US" dirty="0" smtClean="0"/>
              <a:t>NSF VOSS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postulate we can define a metric of how “fluid” various VOs are</a:t>
            </a:r>
          </a:p>
          <a:p>
            <a:r>
              <a:rPr lang="en-US" dirty="0" smtClean="0"/>
              <a:t>Structural fluidity: multi-faceted</a:t>
            </a:r>
          </a:p>
          <a:p>
            <a:pPr lvl="1"/>
            <a:r>
              <a:rPr lang="en-US" dirty="0" smtClean="0"/>
              <a:t>Temporal analysis of macro-properties of the social network of the VO</a:t>
            </a:r>
          </a:p>
          <a:p>
            <a:pPr lvl="1"/>
            <a:r>
              <a:rPr lang="en-US" dirty="0" smtClean="0"/>
              <a:t>Temporal </a:t>
            </a:r>
            <a:r>
              <a:rPr lang="en-US" dirty="0" smtClean="0"/>
              <a:t>variability </a:t>
            </a:r>
            <a:r>
              <a:rPr lang="en-US" dirty="0" smtClean="0"/>
              <a:t>of the ego-networks of VO members</a:t>
            </a:r>
          </a:p>
          <a:p>
            <a:pPr lvl="1"/>
            <a:r>
              <a:rPr lang="en-US" dirty="0"/>
              <a:t>Temporal leadership trajectory </a:t>
            </a:r>
            <a:r>
              <a:rPr lang="en-US" dirty="0" smtClean="0"/>
              <a:t>of </a:t>
            </a:r>
            <a:r>
              <a:rPr lang="en-US" dirty="0" smtClean="0"/>
              <a:t>individuals </a:t>
            </a:r>
            <a:r>
              <a:rPr lang="en-US" dirty="0" smtClean="0"/>
              <a:t>within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8110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postulate we can define a metric of how “fluid” various VOs are:</a:t>
            </a:r>
          </a:p>
          <a:p>
            <a:pPr lvl="1"/>
            <a:r>
              <a:rPr lang="en-US" dirty="0" smtClean="0"/>
              <a:t>SW development </a:t>
            </a:r>
          </a:p>
          <a:p>
            <a:pPr lvl="1"/>
            <a:r>
              <a:rPr lang="en-US" dirty="0" smtClean="0"/>
              <a:t>E-learning 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 will compare performance </a:t>
            </a:r>
            <a:r>
              <a:rPr lang="en-US" dirty="0" smtClean="0"/>
              <a:t>data to </a:t>
            </a:r>
            <a:r>
              <a:rPr lang="en-US" dirty="0" smtClean="0"/>
              <a:t>different values of </a:t>
            </a:r>
            <a:r>
              <a:rPr lang="en-US" dirty="0" smtClean="0"/>
              <a:t>structural </a:t>
            </a:r>
            <a:r>
              <a:rPr lang="en-US" dirty="0" smtClean="0"/>
              <a:t>fluidity metric</a:t>
            </a:r>
          </a:p>
          <a:p>
            <a:r>
              <a:rPr lang="en-US" dirty="0" smtClean="0"/>
              <a:t>We are analyzing the (huge!) </a:t>
            </a:r>
            <a:r>
              <a:rPr lang="en-US" b="1" dirty="0" err="1" smtClean="0"/>
              <a:t>GitHub</a:t>
            </a:r>
            <a:r>
              <a:rPr lang="en-US" b="1" dirty="0" smtClean="0"/>
              <a:t> SW development community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1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BIG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these days the largest community of Open Source projects</a:t>
            </a:r>
          </a:p>
          <a:p>
            <a:r>
              <a:rPr lang="en-US" dirty="0" smtClean="0"/>
              <a:t>Data is </a:t>
            </a:r>
            <a:r>
              <a:rPr lang="en-US" b="1" dirty="0" smtClean="0"/>
              <a:t>rich</a:t>
            </a:r>
            <a:r>
              <a:rPr lang="en-US" dirty="0" smtClean="0"/>
              <a:t> and </a:t>
            </a:r>
            <a:r>
              <a:rPr lang="en-US" b="1" dirty="0" smtClean="0"/>
              <a:t>long</a:t>
            </a:r>
          </a:p>
          <a:p>
            <a:r>
              <a:rPr lang="en-US" dirty="0" smtClean="0"/>
              <a:t>Data is also </a:t>
            </a:r>
            <a:r>
              <a:rPr lang="en-US" b="1" dirty="0" smtClean="0"/>
              <a:t>big</a:t>
            </a:r>
          </a:p>
          <a:p>
            <a:pPr lvl="1"/>
            <a:r>
              <a:rPr lang="en-US" dirty="0" smtClean="0"/>
              <a:t> Communities span multiple projects, or family of projects</a:t>
            </a:r>
          </a:p>
          <a:p>
            <a:pPr lvl="1"/>
            <a:r>
              <a:rPr lang="en-US" dirty="0" smtClean="0"/>
              <a:t>All development work occurs “on stage”* with fine granularity thanks to social media integration</a:t>
            </a:r>
          </a:p>
          <a:p>
            <a:r>
              <a:rPr lang="en-US" dirty="0" smtClean="0"/>
              <a:t>Mining </a:t>
            </a:r>
            <a:r>
              <a:rPr lang="en-US" dirty="0" err="1" smtClean="0"/>
              <a:t>GitHub</a:t>
            </a:r>
            <a:r>
              <a:rPr lang="en-US" dirty="0" smtClean="0"/>
              <a:t> integrated web repository requires Big Data tools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* [</a:t>
            </a:r>
            <a:r>
              <a:rPr lang="en-US" sz="2600" dirty="0" err="1" smtClean="0"/>
              <a:t>Dabbish</a:t>
            </a:r>
            <a:r>
              <a:rPr lang="en-US" sz="2600" dirty="0" smtClean="0"/>
              <a:t> et al., 2012]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0426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Investigating structural fluidity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study emergent teams in very large organization</a:t>
            </a:r>
          </a:p>
          <a:p>
            <a:pPr lvl="1"/>
            <a:r>
              <a:rPr lang="en-US" dirty="0" smtClean="0"/>
              <a:t>And see how stable they are</a:t>
            </a:r>
          </a:p>
          <a:p>
            <a:pPr lvl="1"/>
            <a:r>
              <a:rPr lang="en-US" dirty="0" smtClean="0"/>
              <a:t>Hypothesis: they are </a:t>
            </a:r>
            <a:r>
              <a:rPr lang="en-US" i="1" dirty="0" smtClean="0"/>
              <a:t>impromptu</a:t>
            </a:r>
            <a:r>
              <a:rPr lang="en-US" dirty="0" smtClean="0"/>
              <a:t> and </a:t>
            </a:r>
            <a:r>
              <a:rPr lang="en-US" i="1" dirty="0" smtClean="0"/>
              <a:t>ad hoc</a:t>
            </a:r>
          </a:p>
          <a:p>
            <a:r>
              <a:rPr lang="en-US" dirty="0" smtClean="0"/>
              <a:t>Longitudinal samples of multiple metrics on a given community</a:t>
            </a:r>
          </a:p>
          <a:p>
            <a:r>
              <a:rPr lang="en-US" dirty="0" smtClean="0"/>
              <a:t>Statistical analysis of time series </a:t>
            </a:r>
          </a:p>
          <a:p>
            <a:pPr lvl="1"/>
            <a:r>
              <a:rPr lang="en-US" dirty="0" smtClean="0"/>
              <a:t>to evaluate whether metrics have significant trends</a:t>
            </a:r>
          </a:p>
          <a:p>
            <a:pPr lvl="1"/>
            <a:r>
              <a:rPr lang="en-US" dirty="0" smtClean="0"/>
              <a:t>or are volatile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smtClean="0"/>
              <a:t>CRs [</a:t>
            </a:r>
            <a:r>
              <a:rPr lang="en-US" dirty="0" err="1"/>
              <a:t>C</a:t>
            </a:r>
            <a:r>
              <a:rPr lang="en-US" dirty="0" err="1" smtClean="0"/>
              <a:t>ataldo</a:t>
            </a:r>
            <a:r>
              <a:rPr lang="en-US" dirty="0" smtClean="0"/>
              <a:t> et al. 2006]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requirements  emerge between developers working on dependent tasks.</a:t>
            </a:r>
          </a:p>
          <a:p>
            <a:r>
              <a:rPr lang="en-US" dirty="0" smtClean="0"/>
              <a:t>Each matrix is an observable relationship</a:t>
            </a:r>
          </a:p>
        </p:txBody>
      </p:sp>
      <p:pic>
        <p:nvPicPr>
          <p:cNvPr id="4" name="Picture 77"/>
          <p:cNvPicPr>
            <a:picLocks noChangeAspect="1" noChangeArrowheads="1"/>
          </p:cNvPicPr>
          <p:nvPr/>
        </p:nvPicPr>
        <p:blipFill>
          <a:blip r:embed="rId2" cstate="print"/>
          <a:srcRect t="31429"/>
          <a:stretch>
            <a:fillRect/>
          </a:stretch>
        </p:blipFill>
        <p:spPr bwMode="auto">
          <a:xfrm>
            <a:off x="533400" y="415733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3719091"/>
            <a:ext cx="15240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Dependencies among Tasks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65591"/>
            <a:ext cx="182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Task Assignments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776329"/>
            <a:ext cx="1524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Coordination Requirements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3246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Cataldo, M., </a:t>
            </a:r>
            <a:r>
              <a:rPr lang="en-US" sz="1400" dirty="0" err="1" smtClean="0"/>
              <a:t>Wagstrom</a:t>
            </a:r>
            <a:r>
              <a:rPr lang="en-US" sz="1400" dirty="0" smtClean="0"/>
              <a:t>, P. A., Herbsleb, J. D., and </a:t>
            </a:r>
            <a:r>
              <a:rPr lang="en-US" sz="1400" dirty="0" err="1" smtClean="0"/>
              <a:t>Carley</a:t>
            </a:r>
            <a:r>
              <a:rPr lang="en-US" sz="1400" dirty="0" smtClean="0"/>
              <a:t>, K. M. 2006. Identification of Coordination Requirements: Implications for the Design of Collaboration and Awareness Tools. CSCW 2006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of </a:t>
            </a:r>
            <a:r>
              <a:rPr lang="en-US" dirty="0" err="1" smtClean="0"/>
              <a:t>CRs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41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Task Assignments</a:t>
            </a:r>
          </a:p>
          <a:p>
            <a:pPr lvl="1">
              <a:buSzPct val="100000"/>
              <a:buFont typeface="Lucida Grande"/>
              <a:buChar char="➪"/>
            </a:pPr>
            <a:r>
              <a:rPr lang="en-US" dirty="0" smtClean="0"/>
              <a:t>Committed code in SCM</a:t>
            </a:r>
          </a:p>
          <a:p>
            <a:r>
              <a:rPr lang="en-US" dirty="0" smtClean="0"/>
              <a:t>Task dependencies</a:t>
            </a:r>
          </a:p>
          <a:p>
            <a:pPr lvl="1">
              <a:buFont typeface="Arial"/>
              <a:buChar char="➪"/>
            </a:pPr>
            <a:r>
              <a:rPr lang="en-US" dirty="0" smtClean="0"/>
              <a:t>Approximated as artifact dependencies</a:t>
            </a:r>
          </a:p>
          <a:p>
            <a:r>
              <a:rPr lang="en-US" dirty="0" smtClean="0"/>
              <a:t>Task conceptualization</a:t>
            </a:r>
          </a:p>
          <a:p>
            <a:pPr lvl="1">
              <a:buFont typeface="Arial"/>
              <a:buChar char="➪"/>
            </a:pPr>
            <a:r>
              <a:rPr lang="en-US" dirty="0" smtClean="0"/>
              <a:t>Artifacts committed for task</a:t>
            </a:r>
          </a:p>
          <a:p>
            <a:pPr lvl="1"/>
            <a:r>
              <a:rPr lang="en-US" dirty="0" smtClean="0"/>
              <a:t>(Subset of whole working set)</a:t>
            </a:r>
          </a:p>
          <a:p>
            <a:r>
              <a:rPr lang="en-US" b="1" dirty="0" smtClean="0"/>
              <a:t>All relationships are visible only </a:t>
            </a:r>
            <a:r>
              <a:rPr lang="en-US" b="1" i="1" dirty="0" smtClean="0"/>
              <a:t>after the work is completed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4876800"/>
            <a:ext cx="186531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-112" charset="2"/>
              <a:buNone/>
            </a:pPr>
            <a:r>
              <a:rPr lang="en-US" b="1" i="1" dirty="0"/>
              <a:t>Coordination</a:t>
            </a:r>
            <a:r>
              <a:rPr lang="en-US" b="1" i="1" dirty="0" smtClean="0"/>
              <a:t> requirement</a:t>
            </a:r>
            <a:endParaRPr lang="en-US" b="1" i="1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7390" y="2253432"/>
            <a:ext cx="3583609" cy="2623368"/>
            <a:chOff x="3221" y="1234"/>
            <a:chExt cx="1453" cy="96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3" y="13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P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i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79" y="13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P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j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561" y="1937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S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a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224" y="1234"/>
              <a:ext cx="1450" cy="47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21" y="1726"/>
              <a:ext cx="1450" cy="47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560" y="1563"/>
              <a:ext cx="75" cy="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5400000">
              <a:off x="4149" y="1721"/>
              <a:ext cx="384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91" y="1943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S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b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rot="16200000" flipH="1">
              <a:off x="3971" y="1817"/>
              <a:ext cx="2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5496" y="1729154"/>
            <a:ext cx="4642348" cy="4624756"/>
            <a:chOff x="105496" y="1729154"/>
            <a:chExt cx="4642348" cy="4624756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735014" y="1934310"/>
              <a:ext cx="1324709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-112" charset="2"/>
                <a:buNone/>
              </a:pPr>
              <a:r>
                <a:rPr lang="en-US" sz="1600" b="1" i="1" dirty="0"/>
                <a:t>Coordination</a:t>
              </a:r>
              <a:r>
                <a:rPr lang="en-US" sz="1600" b="1" i="1" dirty="0" smtClean="0"/>
                <a:t> requirement</a:t>
              </a:r>
              <a:endParaRPr lang="en-US" sz="1600" b="1" i="1" dirty="0"/>
            </a:p>
          </p:txBody>
        </p:sp>
        <p:pic>
          <p:nvPicPr>
            <p:cNvPr id="46" name="Picture 2" descr="Business Person Clip Ar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815" y="1893223"/>
              <a:ext cx="816209" cy="1063220"/>
            </a:xfrm>
            <a:prstGeom prst="rect">
              <a:avLst/>
            </a:prstGeom>
            <a:noFill/>
          </p:spPr>
        </p:pic>
        <p:pic>
          <p:nvPicPr>
            <p:cNvPr id="47" name="Picture 4" descr="Red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3474" y="1881554"/>
              <a:ext cx="816209" cy="10668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287215" y="3024554"/>
              <a:ext cx="133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 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9441" y="2948354"/>
              <a:ext cx="133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 B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4815" y="1729154"/>
              <a:ext cx="1600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12474" y="1729154"/>
              <a:ext cx="1600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903" y="3787770"/>
              <a:ext cx="1142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Assigned to Task 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2978" y="4758590"/>
              <a:ext cx="1345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Technical </a:t>
              </a:r>
            </a:p>
            <a:p>
              <a:pPr algn="ctr"/>
              <a:r>
                <a:rPr lang="en-US" sz="1600" dirty="0" smtClean="0"/>
                <a:t>dependencies</a:t>
              </a:r>
              <a:endParaRPr lang="en-US" sz="1600" dirty="0"/>
            </a:p>
          </p:txBody>
        </p:sp>
        <p:sp>
          <p:nvSpPr>
            <p:cNvPr id="54" name="Document"/>
            <p:cNvSpPr>
              <a:spLocks noEditPoints="1" noChangeArrowheads="1"/>
            </p:cNvSpPr>
            <p:nvPr/>
          </p:nvSpPr>
          <p:spPr bwMode="auto">
            <a:xfrm>
              <a:off x="3604828" y="48299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5" name="Document"/>
            <p:cNvSpPr>
              <a:spLocks noEditPoints="1" noChangeArrowheads="1"/>
            </p:cNvSpPr>
            <p:nvPr/>
          </p:nvSpPr>
          <p:spPr bwMode="auto">
            <a:xfrm>
              <a:off x="3757228" y="49823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6" name="Document"/>
            <p:cNvSpPr>
              <a:spLocks noEditPoints="1" noChangeArrowheads="1"/>
            </p:cNvSpPr>
            <p:nvPr/>
          </p:nvSpPr>
          <p:spPr bwMode="auto">
            <a:xfrm>
              <a:off x="3909628" y="51347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70790" y="5755050"/>
              <a:ext cx="113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Dev B, Task 2</a:t>
              </a:r>
            </a:p>
            <a:p>
              <a:pPr algn="ctr"/>
              <a:r>
                <a:rPr lang="en-US" sz="1400" dirty="0" smtClean="0"/>
                <a:t>Working Set</a:t>
              </a:r>
              <a:endParaRPr lang="en-US" sz="14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071444" y="4677511"/>
              <a:ext cx="1676400" cy="1664677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cument"/>
            <p:cNvSpPr>
              <a:spLocks noEditPoints="1" noChangeArrowheads="1"/>
            </p:cNvSpPr>
            <p:nvPr/>
          </p:nvSpPr>
          <p:spPr bwMode="auto">
            <a:xfrm>
              <a:off x="638880" y="48064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0" name="Document"/>
            <p:cNvSpPr>
              <a:spLocks noEditPoints="1" noChangeArrowheads="1"/>
            </p:cNvSpPr>
            <p:nvPr/>
          </p:nvSpPr>
          <p:spPr bwMode="auto">
            <a:xfrm>
              <a:off x="791280" y="49588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1" name="Document"/>
            <p:cNvSpPr>
              <a:spLocks noEditPoints="1" noChangeArrowheads="1"/>
            </p:cNvSpPr>
            <p:nvPr/>
          </p:nvSpPr>
          <p:spPr bwMode="auto">
            <a:xfrm>
              <a:off x="943680" y="51112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745" y="5743326"/>
              <a:ext cx="1140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Dev A, Task 1</a:t>
              </a:r>
            </a:p>
            <a:p>
              <a:pPr algn="ctr"/>
              <a:r>
                <a:rPr lang="en-US" sz="1400" dirty="0" smtClean="0"/>
                <a:t>Working Set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05496" y="4689233"/>
              <a:ext cx="1676400" cy="1664677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cument"/>
            <p:cNvSpPr>
              <a:spLocks noEditPoints="1" noChangeArrowheads="1"/>
            </p:cNvSpPr>
            <p:nvPr/>
          </p:nvSpPr>
          <p:spPr bwMode="auto">
            <a:xfrm>
              <a:off x="1096080" y="52636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793630" y="5345726"/>
              <a:ext cx="1277816" cy="351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817077" y="5275388"/>
              <a:ext cx="1277815" cy="42203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758461" y="2532188"/>
              <a:ext cx="13129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0" idx="2"/>
              <a:endCxn id="63" idx="0"/>
            </p:cNvCxnSpPr>
            <p:nvPr/>
          </p:nvCxnSpPr>
          <p:spPr>
            <a:xfrm>
              <a:off x="934915" y="3481754"/>
              <a:ext cx="8781" cy="120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1" idx="2"/>
              <a:endCxn id="58" idx="0"/>
            </p:cNvCxnSpPr>
            <p:nvPr/>
          </p:nvCxnSpPr>
          <p:spPr>
            <a:xfrm flipH="1">
              <a:off x="3909644" y="3481754"/>
              <a:ext cx="2930" cy="119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63814" y="3787771"/>
              <a:ext cx="1142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Assigned to Task 2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 development Virtual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VOs are ubiquitous in software industry</a:t>
            </a:r>
          </a:p>
          <a:p>
            <a:pPr lvl="1"/>
            <a:r>
              <a:rPr lang="en-US" dirty="0" smtClean="0"/>
              <a:t>Open Source Software (OSS) communities</a:t>
            </a:r>
          </a:p>
          <a:p>
            <a:pPr lvl="1"/>
            <a:r>
              <a:rPr lang="en-US" dirty="0" smtClean="0"/>
              <a:t>Large multi-national SW factories</a:t>
            </a:r>
          </a:p>
          <a:p>
            <a:pPr lvl="1"/>
            <a:r>
              <a:rPr lang="en-US" dirty="0" smtClean="0"/>
              <a:t>Off-shoring and outsourcing</a:t>
            </a:r>
          </a:p>
          <a:p>
            <a:pPr lvl="1"/>
            <a:r>
              <a:rPr lang="en-US" dirty="0" smtClean="0"/>
              <a:t>Consulting gigs</a:t>
            </a:r>
          </a:p>
          <a:p>
            <a:endParaRPr lang="en-US" dirty="0" smtClean="0"/>
          </a:p>
          <a:p>
            <a:r>
              <a:rPr lang="en-US" dirty="0" smtClean="0"/>
              <a:t>Coordination overhead paid by VOs has been known to negate economies of scale in industrial SW development settings</a:t>
            </a:r>
          </a:p>
          <a:p>
            <a:pPr lvl="1"/>
            <a:r>
              <a:rPr lang="en-US" dirty="0" smtClean="0"/>
              <a:t>Not so in Open Source settings</a:t>
            </a:r>
          </a:p>
          <a:p>
            <a:pPr lvl="1"/>
            <a:r>
              <a:rPr lang="en-US" dirty="0" smtClean="0"/>
              <a:t>This has become a powerful driver for academic research </a:t>
            </a:r>
          </a:p>
        </p:txBody>
      </p:sp>
    </p:spTree>
    <p:extLst>
      <p:ext uri="{BB962C8B-B14F-4D97-AF65-F5344CB8AC3E}">
        <p14:creationId xmlns:p14="http://schemas.microsoft.com/office/powerpoint/2010/main" val="22426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Problem: Make </a:t>
            </a:r>
            <a:r>
              <a:rPr lang="en-US" dirty="0" err="1" smtClean="0"/>
              <a:t>CRs</a:t>
            </a:r>
            <a:r>
              <a:rPr lang="en-US" dirty="0" smtClean="0"/>
              <a:t> actionable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re-conceptualize </a:t>
            </a:r>
            <a:r>
              <a:rPr lang="en-US" dirty="0" err="1" smtClean="0"/>
              <a:t>CRs</a:t>
            </a:r>
            <a:endParaRPr lang="en-US" dirty="0" smtClean="0"/>
          </a:p>
          <a:p>
            <a:r>
              <a:rPr lang="en-US" dirty="0" smtClean="0"/>
              <a:t>Use “live” traces of developers’ activity to detect CRs as they form</a:t>
            </a:r>
          </a:p>
          <a:p>
            <a:r>
              <a:rPr lang="en-US" dirty="0" smtClean="0"/>
              <a:t>Enable timely recognition</a:t>
            </a:r>
          </a:p>
          <a:p>
            <a:r>
              <a:rPr lang="en-US" dirty="0" smtClean="0"/>
              <a:t>Timely recognition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actionable </a:t>
            </a:r>
            <a:r>
              <a:rPr lang="en-US" dirty="0" err="1" smtClean="0">
                <a:sym typeface="Wingdings"/>
              </a:rPr>
              <a:t>CRs</a:t>
            </a:r>
            <a:r>
              <a:rPr lang="en-US" dirty="0" smtClean="0">
                <a:sym typeface="Wingdings"/>
              </a:rPr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induces awareness</a:t>
            </a:r>
          </a:p>
          <a:p>
            <a:endParaRPr lang="en-US" dirty="0" smtClean="0"/>
          </a:p>
          <a:p>
            <a:r>
              <a:rPr lang="en-US" dirty="0" smtClean="0"/>
              <a:t>How?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Mylyn</a:t>
            </a:r>
            <a:r>
              <a:rPr lang="en-US" dirty="0" smtClean="0"/>
              <a:t> Context Data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Existing technology enables recording of developers’ actions in their </a:t>
            </a:r>
            <a:r>
              <a:rPr lang="en-US" dirty="0" err="1" smtClean="0"/>
              <a:t>IDEs</a:t>
            </a:r>
            <a:endParaRPr lang="en-US" dirty="0" smtClean="0"/>
          </a:p>
          <a:p>
            <a:pPr lvl="1"/>
            <a:r>
              <a:rPr lang="en-US" dirty="0" smtClean="0"/>
              <a:t>IDE logging, interaction traces …</a:t>
            </a:r>
          </a:p>
          <a:p>
            <a:r>
              <a:rPr lang="en-US" dirty="0" smtClean="0"/>
              <a:t>Example: the Mylyn Eclipse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one of the most downloaded Eclipse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Supports the </a:t>
            </a:r>
            <a:r>
              <a:rPr lang="en-US" b="1" dirty="0" smtClean="0"/>
              <a:t>individual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Task-centered interface: focuses the Eclipse IDE on the information relevant to the task-at-hand </a:t>
            </a:r>
          </a:p>
          <a:p>
            <a:pPr lvl="1"/>
            <a:r>
              <a:rPr lang="en-US" dirty="0" smtClean="0"/>
              <a:t>Collects </a:t>
            </a:r>
            <a:r>
              <a:rPr lang="en-US" i="1" dirty="0" smtClean="0"/>
              <a:t>task contexts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3200" dirty="0" smtClean="0"/>
          </a:p>
          <a:p>
            <a:pPr lvl="1"/>
            <a:r>
              <a:rPr lang="en-US" sz="2400" dirty="0" smtClean="0"/>
              <a:t>Type of action: {</a:t>
            </a:r>
            <a:r>
              <a:rPr lang="en-US" sz="2000" dirty="0" smtClean="0"/>
              <a:t>selection</a:t>
            </a:r>
          </a:p>
          <a:p>
            <a:r>
              <a:rPr lang="en-US" sz="2800" dirty="0" smtClean="0"/>
              <a:t>Structure Handle</a:t>
            </a:r>
          </a:p>
          <a:p>
            <a:pPr lvl="1"/>
            <a:r>
              <a:rPr lang="en-US" sz="2000" dirty="0" err="1" smtClean="0"/>
              <a:t>org.eclipse.mylyn.pde.ui</a:t>
            </a:r>
            <a:r>
              <a:rPr lang="en-US" sz="2000" dirty="0" smtClean="0"/>
              <a:t>/</a:t>
            </a:r>
            <a:r>
              <a:rPr lang="en-US" sz="2000" dirty="0" err="1" smtClean="0"/>
              <a:t>src.org.eclipse.mylyn.internal.pde.ui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{PdeUiBridgePlugin.java[</a:t>
            </a:r>
            <a:r>
              <a:rPr lang="en-US" sz="2000" dirty="0" err="1" smtClean="0"/>
              <a:t>PdeUiBridgePlugin~lazyStart</a:t>
            </a:r>
            <a:endParaRPr lang="en-US" sz="2000" dirty="0" smtClean="0"/>
          </a:p>
          <a:p>
            <a:r>
              <a:rPr lang="en-US" sz="2800" dirty="0" smtClean="0"/>
              <a:t>Structure Kind</a:t>
            </a:r>
          </a:p>
          <a:p>
            <a:pPr lvl="1"/>
            <a:r>
              <a:rPr lang="en-US" sz="2000" dirty="0" smtClean="0"/>
              <a:t>java</a:t>
            </a:r>
          </a:p>
          <a:p>
            <a:r>
              <a:rPr lang="en-US" sz="2800" dirty="0" smtClean="0"/>
              <a:t>Date</a:t>
            </a:r>
          </a:p>
          <a:p>
            <a:pPr lvl="1"/>
            <a:r>
              <a:rPr lang="en-US" sz="2000" dirty="0" smtClean="0"/>
              <a:t>2007-10-28 22:16:00.118 EDT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Mylyn</a:t>
            </a:r>
            <a:r>
              <a:rPr lang="en-US" dirty="0" smtClean="0"/>
              <a:t> Context Data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of action</a:t>
            </a:r>
          </a:p>
          <a:p>
            <a:pPr lvl="1"/>
            <a:r>
              <a:rPr lang="en-US" sz="2000" dirty="0" smtClean="0"/>
              <a:t>Selection, edits and more</a:t>
            </a:r>
          </a:p>
          <a:p>
            <a:r>
              <a:rPr lang="en-US" sz="2800" dirty="0" smtClean="0"/>
              <a:t>Structure Handle</a:t>
            </a:r>
          </a:p>
          <a:p>
            <a:pPr lvl="1"/>
            <a:r>
              <a:rPr lang="en-US" sz="2000" dirty="0" err="1" smtClean="0"/>
              <a:t>org.eclipse.mylyn.pde.ui</a:t>
            </a:r>
            <a:r>
              <a:rPr lang="en-US" sz="2000" dirty="0" smtClean="0"/>
              <a:t>/</a:t>
            </a:r>
            <a:r>
              <a:rPr lang="en-US" sz="2000" dirty="0" err="1" smtClean="0"/>
              <a:t>src.org.eclipse.mylyn.internal.pde.ui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{PdeUiBridgePlugin.java[</a:t>
            </a:r>
            <a:r>
              <a:rPr lang="en-US" sz="2000" dirty="0" err="1" smtClean="0"/>
              <a:t>PdeUiBridgePlugin~lazyStart</a:t>
            </a:r>
            <a:endParaRPr lang="en-US" sz="2000" dirty="0" smtClean="0"/>
          </a:p>
          <a:p>
            <a:r>
              <a:rPr lang="en-US" sz="2800" dirty="0" smtClean="0"/>
              <a:t>Structure Kind</a:t>
            </a:r>
          </a:p>
          <a:p>
            <a:pPr lvl="1"/>
            <a:r>
              <a:rPr lang="en-US" sz="2000" dirty="0" smtClean="0"/>
              <a:t>java</a:t>
            </a:r>
          </a:p>
          <a:p>
            <a:r>
              <a:rPr lang="en-US" sz="2800" dirty="0" smtClean="0"/>
              <a:t>Date</a:t>
            </a:r>
          </a:p>
          <a:p>
            <a:pPr lvl="1"/>
            <a:r>
              <a:rPr lang="en-US" sz="2000" dirty="0" smtClean="0"/>
              <a:t>2007-10-28 22:16:00.118 EDT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CR conceptualization</a:t>
            </a:r>
            <a:endParaRPr lang="en-US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887401" y="1910864"/>
            <a:ext cx="132470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-112" charset="2"/>
              <a:buNone/>
            </a:pPr>
            <a:r>
              <a:rPr lang="en-US" sz="1600" b="1" i="1" dirty="0"/>
              <a:t>Coordination</a:t>
            </a:r>
            <a:r>
              <a:rPr lang="en-US" sz="1600" b="1" i="1" dirty="0" smtClean="0"/>
              <a:t> requirement</a:t>
            </a:r>
            <a:endParaRPr lang="en-US" sz="1600" b="1" i="1" dirty="0"/>
          </a:p>
        </p:txBody>
      </p:sp>
      <p:pic>
        <p:nvPicPr>
          <p:cNvPr id="61" name="Picture 2" descr="Business Person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02" y="1869777"/>
            <a:ext cx="816209" cy="1063220"/>
          </a:xfrm>
          <a:prstGeom prst="rect">
            <a:avLst/>
          </a:prstGeom>
          <a:noFill/>
        </p:spPr>
      </p:pic>
      <p:pic>
        <p:nvPicPr>
          <p:cNvPr id="62" name="Picture 4" descr="Red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5861" y="1858108"/>
            <a:ext cx="816209" cy="1066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439602" y="3001108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51828" y="2924908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7202" y="1705708"/>
            <a:ext cx="1600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64861" y="1705708"/>
            <a:ext cx="1600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23290" y="3764324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sp>
        <p:nvSpPr>
          <p:cNvPr id="69" name="Document"/>
          <p:cNvSpPr>
            <a:spLocks noEditPoints="1" noChangeArrowheads="1"/>
          </p:cNvSpPr>
          <p:nvPr/>
        </p:nvSpPr>
        <p:spPr bwMode="auto">
          <a:xfrm>
            <a:off x="3757215" y="48064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0" name="Document"/>
          <p:cNvSpPr>
            <a:spLocks noEditPoints="1" noChangeArrowheads="1"/>
          </p:cNvSpPr>
          <p:nvPr/>
        </p:nvSpPr>
        <p:spPr bwMode="auto">
          <a:xfrm>
            <a:off x="3909615" y="49588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1" name="Document"/>
          <p:cNvSpPr>
            <a:spLocks noEditPoints="1" noChangeArrowheads="1"/>
          </p:cNvSpPr>
          <p:nvPr/>
        </p:nvSpPr>
        <p:spPr bwMode="auto">
          <a:xfrm>
            <a:off x="4062015" y="51112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218379" y="5731604"/>
            <a:ext cx="113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Dev B, Task 2</a:t>
            </a:r>
          </a:p>
          <a:p>
            <a:pPr algn="ctr"/>
            <a:r>
              <a:rPr lang="en-US" sz="1400" dirty="0" smtClean="0"/>
              <a:t>Working Set</a:t>
            </a:r>
            <a:endParaRPr lang="en-US" sz="1400" dirty="0"/>
          </a:p>
        </p:txBody>
      </p:sp>
      <p:sp>
        <p:nvSpPr>
          <p:cNvPr id="73" name="Oval 72"/>
          <p:cNvSpPr/>
          <p:nvPr/>
        </p:nvSpPr>
        <p:spPr>
          <a:xfrm>
            <a:off x="1899127" y="4654065"/>
            <a:ext cx="3083180" cy="17819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cument"/>
          <p:cNvSpPr>
            <a:spLocks noEditPoints="1" noChangeArrowheads="1"/>
          </p:cNvSpPr>
          <p:nvPr/>
        </p:nvSpPr>
        <p:spPr bwMode="auto">
          <a:xfrm>
            <a:off x="791267" y="47830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5" name="Document"/>
          <p:cNvSpPr>
            <a:spLocks noEditPoints="1" noChangeArrowheads="1"/>
          </p:cNvSpPr>
          <p:nvPr/>
        </p:nvSpPr>
        <p:spPr bwMode="auto">
          <a:xfrm>
            <a:off x="943667" y="49354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6" name="Document"/>
          <p:cNvSpPr>
            <a:spLocks noEditPoints="1" noChangeArrowheads="1"/>
          </p:cNvSpPr>
          <p:nvPr/>
        </p:nvSpPr>
        <p:spPr bwMode="auto">
          <a:xfrm>
            <a:off x="1096067" y="50878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1423" y="5719880"/>
            <a:ext cx="114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Dev A, Task 1</a:t>
            </a:r>
          </a:p>
          <a:p>
            <a:pPr algn="ctr"/>
            <a:r>
              <a:rPr lang="en-US" sz="1400" dirty="0" smtClean="0"/>
              <a:t>Working Set</a:t>
            </a:r>
            <a:endParaRPr lang="en-US" sz="1400" dirty="0"/>
          </a:p>
        </p:txBody>
      </p:sp>
      <p:sp>
        <p:nvSpPr>
          <p:cNvPr id="78" name="Oval 77"/>
          <p:cNvSpPr/>
          <p:nvPr/>
        </p:nvSpPr>
        <p:spPr>
          <a:xfrm>
            <a:off x="23446" y="4618892"/>
            <a:ext cx="3141772" cy="1770187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cument"/>
          <p:cNvSpPr>
            <a:spLocks noEditPoints="1" noChangeArrowheads="1"/>
          </p:cNvSpPr>
          <p:nvPr/>
        </p:nvSpPr>
        <p:spPr bwMode="auto">
          <a:xfrm>
            <a:off x="1248467" y="52402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910848" y="2508742"/>
            <a:ext cx="13129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5" idx="2"/>
          </p:cNvCxnSpPr>
          <p:nvPr/>
        </p:nvCxnSpPr>
        <p:spPr>
          <a:xfrm flipH="1">
            <a:off x="1078510" y="3458308"/>
            <a:ext cx="8792" cy="1242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6" idx="2"/>
          </p:cNvCxnSpPr>
          <p:nvPr/>
        </p:nvCxnSpPr>
        <p:spPr>
          <a:xfrm>
            <a:off x="4064961" y="3458308"/>
            <a:ext cx="14657" cy="128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16201" y="376432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31" name="Document"/>
          <p:cNvSpPr>
            <a:spLocks noEditPoints="1" noChangeArrowheads="1"/>
          </p:cNvSpPr>
          <p:nvPr/>
        </p:nvSpPr>
        <p:spPr bwMode="auto">
          <a:xfrm>
            <a:off x="2268388" y="5158159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32" name="Document"/>
          <p:cNvSpPr>
            <a:spLocks noEditPoints="1" noChangeArrowheads="1"/>
          </p:cNvSpPr>
          <p:nvPr/>
        </p:nvSpPr>
        <p:spPr bwMode="auto">
          <a:xfrm>
            <a:off x="2420788" y="5310559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485287" y="6488668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85292" y="6283569"/>
            <a:ext cx="0" cy="4220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/>
          <p:cNvSpPr>
            <a:spLocks noGrp="1"/>
          </p:cNvSpPr>
          <p:nvPr>
            <p:ph sz="half" idx="4294967295"/>
          </p:nvPr>
        </p:nvSpPr>
        <p:spPr>
          <a:xfrm>
            <a:off x="4888519" y="1676400"/>
            <a:ext cx="4255481" cy="487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Starting point: intersection between working sets as work progresses</a:t>
            </a:r>
          </a:p>
          <a:p>
            <a:r>
              <a:rPr lang="en-US" dirty="0" smtClean="0"/>
              <a:t>Consider the type of actions each developer has done on the artifacts (action weight)</a:t>
            </a:r>
          </a:p>
          <a:p>
            <a:r>
              <a:rPr lang="en-US" dirty="0" smtClean="0"/>
              <a:t>Consider how much each developer has “used” the intersection artifacts (# of events)</a:t>
            </a:r>
          </a:p>
          <a:p>
            <a:r>
              <a:rPr lang="en-US" dirty="0" smtClean="0"/>
              <a:t>End result: </a:t>
            </a:r>
            <a:r>
              <a:rPr lang="en-US" b="1" dirty="0" smtClean="0"/>
              <a:t>proximity </a:t>
            </a:r>
          </a:p>
          <a:p>
            <a:pPr lvl="1"/>
            <a:r>
              <a:rPr lang="en-US" dirty="0" smtClean="0"/>
              <a:t>a quantitative measure of the strength of the need to coordinate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X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>
            <a:off x="12192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2743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11430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2743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97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5 edits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Y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5029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66294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5029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66294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59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4 edits</a:t>
            </a:r>
            <a:endParaRPr lang="en-US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038600" y="3581399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0600" y="4648199"/>
            <a:ext cx="6934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Potential Overlap = 4.59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Document"/>
          <p:cNvSpPr>
            <a:spLocks noEditPoints="1" noChangeArrowheads="1"/>
          </p:cNvSpPr>
          <p:nvPr/>
        </p:nvSpPr>
        <p:spPr bwMode="auto">
          <a:xfrm>
            <a:off x="11430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  <p:sp>
        <p:nvSpPr>
          <p:cNvPr id="37" name="Document"/>
          <p:cNvSpPr>
            <a:spLocks noEditPoints="1" noChangeArrowheads="1"/>
          </p:cNvSpPr>
          <p:nvPr/>
        </p:nvSpPr>
        <p:spPr bwMode="auto">
          <a:xfrm>
            <a:off x="26670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38" name="Document"/>
          <p:cNvSpPr>
            <a:spLocks noEditPoints="1" noChangeArrowheads="1"/>
          </p:cNvSpPr>
          <p:nvPr/>
        </p:nvSpPr>
        <p:spPr bwMode="auto">
          <a:xfrm>
            <a:off x="40386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39" name="Document"/>
          <p:cNvSpPr>
            <a:spLocks noEditPoints="1" noChangeArrowheads="1"/>
          </p:cNvSpPr>
          <p:nvPr/>
        </p:nvSpPr>
        <p:spPr bwMode="auto">
          <a:xfrm>
            <a:off x="54864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40" name="Document"/>
          <p:cNvSpPr>
            <a:spLocks noEditPoints="1" noChangeArrowheads="1"/>
          </p:cNvSpPr>
          <p:nvPr/>
        </p:nvSpPr>
        <p:spPr bwMode="auto">
          <a:xfrm>
            <a:off x="67818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5400" y="589520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  <a:endParaRPr lang="en-US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146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862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5 edits</a:t>
            </a:r>
            <a:endParaRPr lang="en-US" sz="12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90052" y="589520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71600" y="6123801"/>
            <a:ext cx="640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.59                +                      1               +                   1                  +                   1               +                  1           </a:t>
            </a:r>
            <a:endParaRPr lang="en-US" sz="1200" b="1" i="1" dirty="0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90600" y="4648200"/>
            <a:ext cx="6934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Actual Overlap = 2.79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Document"/>
          <p:cNvSpPr>
            <a:spLocks noEditPoints="1" noChangeArrowheads="1"/>
          </p:cNvSpPr>
          <p:nvPr/>
        </p:nvSpPr>
        <p:spPr bwMode="auto">
          <a:xfrm>
            <a:off x="26670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40386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35" name="Document"/>
          <p:cNvSpPr>
            <a:spLocks noEditPoints="1" noChangeArrowheads="1"/>
          </p:cNvSpPr>
          <p:nvPr/>
        </p:nvSpPr>
        <p:spPr bwMode="auto">
          <a:xfrm>
            <a:off x="67818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713740" y="5895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  <a:endParaRPr lang="en-US" sz="1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5895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4 edits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5895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  <a:endParaRPr lang="en-US" sz="1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33423" y="6123802"/>
            <a:ext cx="6154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0                +                   .79               +                  1                +                   0              +                    1          </a:t>
            </a:r>
            <a:endParaRPr lang="en-US" sz="12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581063" y="6488668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Overlapping Events = 15</a:t>
            </a:r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906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X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Document"/>
          <p:cNvSpPr>
            <a:spLocks noEditPoints="1" noChangeArrowheads="1"/>
          </p:cNvSpPr>
          <p:nvPr/>
        </p:nvSpPr>
        <p:spPr bwMode="auto">
          <a:xfrm>
            <a:off x="2743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46" name="Document"/>
          <p:cNvSpPr>
            <a:spLocks noEditPoints="1" noChangeArrowheads="1"/>
          </p:cNvSpPr>
          <p:nvPr/>
        </p:nvSpPr>
        <p:spPr bwMode="auto">
          <a:xfrm>
            <a:off x="11430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47" name="Document"/>
          <p:cNvSpPr>
            <a:spLocks noEditPoints="1" noChangeArrowheads="1"/>
          </p:cNvSpPr>
          <p:nvPr/>
        </p:nvSpPr>
        <p:spPr bwMode="auto">
          <a:xfrm>
            <a:off x="2743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1897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06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5 edits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908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768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Y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Document"/>
          <p:cNvSpPr>
            <a:spLocks noEditPoints="1" noChangeArrowheads="1"/>
          </p:cNvSpPr>
          <p:nvPr/>
        </p:nvSpPr>
        <p:spPr bwMode="auto">
          <a:xfrm>
            <a:off x="5029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54" name="Document"/>
          <p:cNvSpPr>
            <a:spLocks noEditPoints="1" noChangeArrowheads="1"/>
          </p:cNvSpPr>
          <p:nvPr/>
        </p:nvSpPr>
        <p:spPr bwMode="auto">
          <a:xfrm>
            <a:off x="66294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55" name="Document"/>
          <p:cNvSpPr>
            <a:spLocks noEditPoints="1" noChangeArrowheads="1"/>
          </p:cNvSpPr>
          <p:nvPr/>
        </p:nvSpPr>
        <p:spPr bwMode="auto">
          <a:xfrm>
            <a:off x="5029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56" name="Document"/>
          <p:cNvSpPr>
            <a:spLocks noEditPoints="1" noChangeArrowheads="1"/>
          </p:cNvSpPr>
          <p:nvPr/>
        </p:nvSpPr>
        <p:spPr bwMode="auto">
          <a:xfrm>
            <a:off x="66294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0759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68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70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4 edits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4038600" y="3581399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cument"/>
          <p:cNvSpPr>
            <a:spLocks noEditPoints="1" noChangeArrowheads="1"/>
          </p:cNvSpPr>
          <p:nvPr/>
        </p:nvSpPr>
        <p:spPr bwMode="auto">
          <a:xfrm>
            <a:off x="11430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Proximity = Actual / Potential  * Scaling Factor</a:t>
            </a:r>
          </a:p>
          <a:p>
            <a:r>
              <a:rPr lang="en-US" dirty="0" smtClean="0"/>
              <a:t>Scaling Factor = Number of Overlapping Events / Average number across pairs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Various levels of aggregation:</a:t>
            </a:r>
          </a:p>
          <a:p>
            <a:pPr lvl="1"/>
            <a:r>
              <a:rPr lang="en-US" dirty="0" smtClean="0"/>
              <a:t>pairs of contexts</a:t>
            </a:r>
          </a:p>
          <a:p>
            <a:pPr lvl="1"/>
            <a:r>
              <a:rPr lang="en-US" dirty="0" smtClean="0"/>
              <a:t>pairs of tasks </a:t>
            </a:r>
          </a:p>
          <a:p>
            <a:pPr lvl="1"/>
            <a:r>
              <a:rPr lang="en-US" dirty="0" smtClean="0"/>
              <a:t>pairs of developers </a:t>
            </a:r>
          </a:p>
          <a:p>
            <a:pPr lvl="1"/>
            <a:r>
              <a:rPr lang="en-US" dirty="0" smtClean="0"/>
              <a:t>pairs of teams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proximity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RQ1 </a:t>
            </a:r>
            <a:r>
              <a:rPr lang="en-US" dirty="0" smtClean="0"/>
              <a:t>(analogy): Is it an effective proxy for </a:t>
            </a:r>
            <a:r>
              <a:rPr lang="en-US" dirty="0" err="1" smtClean="0"/>
              <a:t>CRs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RQ2 </a:t>
            </a:r>
            <a:r>
              <a:rPr lang="en-US" dirty="0" smtClean="0"/>
              <a:t>(accuracy): can we use the detailed context information to better detect </a:t>
            </a:r>
            <a:r>
              <a:rPr lang="en-US" dirty="0" err="1" smtClean="0"/>
              <a:t>CRs</a:t>
            </a:r>
            <a:r>
              <a:rPr lang="en-US" dirty="0" smtClean="0"/>
              <a:t> than current methods?</a:t>
            </a:r>
          </a:p>
          <a:p>
            <a:r>
              <a:rPr lang="en-US" b="1" dirty="0" smtClean="0"/>
              <a:t>RQ3 </a:t>
            </a:r>
            <a:r>
              <a:rPr lang="en-US" dirty="0" smtClean="0"/>
              <a:t>(timeliness): can proximity allow for early, detection and make CR actionable for awareness?</a:t>
            </a:r>
          </a:p>
          <a:p>
            <a:endParaRPr lang="en-US" dirty="0" smtClean="0"/>
          </a:p>
          <a:p>
            <a:r>
              <a:rPr lang="en-US" dirty="0" smtClean="0"/>
              <a:t>We have explored these questions using Mylyn data from the Mylyn development itself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686800" cy="4297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Correlation of proximity scores vs. presence of </a:t>
            </a:r>
            <a:r>
              <a:rPr lang="en-US" dirty="0" err="1" smtClean="0"/>
              <a:t>CRs</a:t>
            </a:r>
            <a:r>
              <a:rPr lang="en-US" dirty="0" smtClean="0"/>
              <a:t> (according to </a:t>
            </a:r>
            <a:r>
              <a:rPr lang="en-US" dirty="0" err="1" smtClean="0"/>
              <a:t>Cataldo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Correlation of proximity scores vs. amount of </a:t>
            </a:r>
            <a:r>
              <a:rPr lang="en-US" dirty="0" err="1" smtClean="0"/>
              <a:t>CRs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26400" cy="252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Precision and recall </a:t>
            </a:r>
          </a:p>
          <a:p>
            <a:pPr lvl="1"/>
            <a:r>
              <a:rPr lang="en-US" dirty="0" smtClean="0"/>
              <a:t>We used </a:t>
            </a:r>
            <a:r>
              <a:rPr lang="en-US" dirty="0" err="1" smtClean="0"/>
              <a:t>Cataldo</a:t>
            </a:r>
            <a:r>
              <a:rPr lang="en-US" dirty="0" smtClean="0"/>
              <a:t> et al. to approximate “ground truth”</a:t>
            </a:r>
          </a:p>
          <a:p>
            <a:r>
              <a:rPr lang="en-US" dirty="0" smtClean="0"/>
              <a:t>Manual analysis of false positives and false negatives</a:t>
            </a:r>
          </a:p>
          <a:p>
            <a:pPr lvl="1"/>
            <a:r>
              <a:rPr lang="en-US" dirty="0" smtClean="0"/>
              <a:t>Proximity tends to be “right” in both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t="2604" b="3669"/>
          <a:stretch>
            <a:fillRect/>
          </a:stretch>
        </p:blipFill>
        <p:spPr>
          <a:xfrm>
            <a:off x="1295400" y="1512277"/>
            <a:ext cx="6642100" cy="2321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questions that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questions developers ask all the time *:</a:t>
            </a:r>
          </a:p>
          <a:p>
            <a:pPr lvl="1"/>
            <a:r>
              <a:rPr lang="en-US" dirty="0" smtClean="0"/>
              <a:t>Who is working on what?</a:t>
            </a:r>
            <a:endParaRPr lang="en-US" i="1" dirty="0" smtClean="0"/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my </a:t>
            </a:r>
            <a:r>
              <a:rPr lang="en-US" dirty="0" smtClean="0"/>
              <a:t>co-</a:t>
            </a:r>
            <a:r>
              <a:rPr lang="en-US" dirty="0" smtClean="0"/>
              <a:t>worker Alice </a:t>
            </a:r>
            <a:r>
              <a:rPr lang="en-US" dirty="0" smtClean="0"/>
              <a:t>working on right now?</a:t>
            </a:r>
          </a:p>
          <a:p>
            <a:pPr lvl="1"/>
            <a:r>
              <a:rPr lang="en-US" dirty="0" smtClean="0"/>
              <a:t>Who changed this code?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modules </a:t>
            </a:r>
            <a:r>
              <a:rPr lang="en-US" dirty="0" smtClean="0"/>
              <a:t>has </a:t>
            </a:r>
            <a:r>
              <a:rPr lang="en-US" dirty="0" smtClean="0"/>
              <a:t>my team been working on?</a:t>
            </a:r>
            <a:endParaRPr lang="en-US" i="1" dirty="0" smtClean="0"/>
          </a:p>
          <a:p>
            <a:pPr lvl="1"/>
            <a:r>
              <a:rPr lang="en-US" dirty="0" smtClean="0"/>
              <a:t>Who is working on the same </a:t>
            </a:r>
            <a:r>
              <a:rPr lang="en-US" dirty="0" smtClean="0"/>
              <a:t>modules as </a:t>
            </a:r>
            <a:r>
              <a:rPr lang="en-US" dirty="0" smtClean="0"/>
              <a:t>I am and for which work item? </a:t>
            </a:r>
            <a:endParaRPr lang="en-US" i="1" dirty="0" smtClean="0"/>
          </a:p>
          <a:p>
            <a:pPr lvl="1"/>
            <a:r>
              <a:rPr lang="en-US" dirty="0" smtClean="0"/>
              <a:t>Who to talk to when I have to work with </a:t>
            </a:r>
            <a:r>
              <a:rPr lang="en-US" dirty="0" smtClean="0"/>
              <a:t>modules I </a:t>
            </a:r>
            <a:r>
              <a:rPr lang="en-US" dirty="0" smtClean="0"/>
              <a:t>haven't worked with?</a:t>
            </a:r>
          </a:p>
          <a:p>
            <a:r>
              <a:rPr lang="en-US" dirty="0" smtClean="0"/>
              <a:t>Answering these </a:t>
            </a:r>
            <a:r>
              <a:rPr lang="en-US" dirty="0"/>
              <a:t>questions </a:t>
            </a:r>
            <a:r>
              <a:rPr lang="en-US" dirty="0" smtClean="0"/>
              <a:t>enables </a:t>
            </a:r>
            <a:r>
              <a:rPr lang="en-US" u="sng" dirty="0" smtClean="0"/>
              <a:t>better</a:t>
            </a:r>
            <a:r>
              <a:rPr lang="en-US" dirty="0" smtClean="0"/>
              <a:t> </a:t>
            </a:r>
            <a:r>
              <a:rPr lang="en-US" u="sng" dirty="0" smtClean="0"/>
              <a:t>coordination</a:t>
            </a:r>
            <a:r>
              <a:rPr lang="en-US" dirty="0" smtClean="0"/>
              <a:t>, but</a:t>
            </a:r>
            <a:r>
              <a:rPr lang="en-US" dirty="0" smtClean="0"/>
              <a:t> requires </a:t>
            </a:r>
            <a:r>
              <a:rPr lang="en-US" u="sng" dirty="0" smtClean="0"/>
              <a:t>better awareness</a:t>
            </a:r>
            <a:endParaRPr lang="en-US" u="sng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198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T.Fritz</a:t>
            </a:r>
            <a:r>
              <a:rPr lang="en-US" dirty="0" smtClean="0"/>
              <a:t> and G.C. Murphy: “Using Information Fragments to Answer the Questions</a:t>
            </a:r>
          </a:p>
          <a:p>
            <a:r>
              <a:rPr lang="en-US" dirty="0" smtClean="0"/>
              <a:t>Developers Ask” – ICSE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RQ3: timeliness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39970" y="1600200"/>
            <a:ext cx="3094892" cy="50051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set 1 (Committers)</a:t>
            </a:r>
          </a:p>
          <a:p>
            <a:pPr lvl="1"/>
            <a:r>
              <a:rPr lang="en-US" dirty="0" smtClean="0"/>
              <a:t>Concurrent work 102 days </a:t>
            </a:r>
          </a:p>
          <a:p>
            <a:pPr lvl="1"/>
            <a:r>
              <a:rPr lang="en-US" dirty="0" smtClean="0"/>
              <a:t>CRs detected 60.7 days after parallel work begins</a:t>
            </a:r>
          </a:p>
          <a:p>
            <a:pPr lvl="1"/>
            <a:r>
              <a:rPr lang="en-US" dirty="0" smtClean="0"/>
              <a:t>Proximity detected 14.2 days after parallel work begins </a:t>
            </a:r>
          </a:p>
          <a:p>
            <a:pPr lvl="1"/>
            <a:r>
              <a:rPr lang="en-US" dirty="0" smtClean="0"/>
              <a:t>46.5 days sooner</a:t>
            </a:r>
          </a:p>
          <a:p>
            <a:r>
              <a:rPr lang="en-US" dirty="0" smtClean="0"/>
              <a:t>Data set 2 (Contributors)</a:t>
            </a:r>
          </a:p>
          <a:p>
            <a:pPr lvl="1"/>
            <a:r>
              <a:rPr lang="en-US" dirty="0" smtClean="0"/>
              <a:t>Concurrent work 31.4 days </a:t>
            </a:r>
          </a:p>
          <a:p>
            <a:pPr lvl="1"/>
            <a:r>
              <a:rPr lang="en-US" dirty="0" smtClean="0"/>
              <a:t>CRs detected 17.9 days after parallel work begins.</a:t>
            </a:r>
          </a:p>
          <a:p>
            <a:pPr lvl="1"/>
            <a:r>
              <a:rPr lang="en-US" dirty="0" smtClean="0"/>
              <a:t>Proximity detected 6.2 days after parallel work begins</a:t>
            </a:r>
          </a:p>
          <a:p>
            <a:pPr lvl="1"/>
            <a:r>
              <a:rPr lang="en-US" dirty="0" smtClean="0"/>
              <a:t>11.7 days sooner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r="4623"/>
          <a:stretch>
            <a:fillRect/>
          </a:stretch>
        </p:blipFill>
        <p:spPr>
          <a:xfrm>
            <a:off x="3352800" y="1963324"/>
            <a:ext cx="5767751" cy="4361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7760" y="1631977"/>
            <a:ext cx="56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density of first evidence of Proximity v CRs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Timeliness results (avg.)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set 1 (Mylyn committers)</a:t>
            </a:r>
          </a:p>
          <a:p>
            <a:pPr lvl="1"/>
            <a:r>
              <a:rPr lang="en-US" dirty="0" smtClean="0"/>
              <a:t>Concurrent work 102 days </a:t>
            </a:r>
          </a:p>
          <a:p>
            <a:pPr lvl="1"/>
            <a:r>
              <a:rPr lang="en-US" dirty="0" smtClean="0"/>
              <a:t>CRs detected 60.7 days after parallel work begins</a:t>
            </a:r>
          </a:p>
          <a:p>
            <a:pPr lvl="1"/>
            <a:r>
              <a:rPr lang="en-US" dirty="0" smtClean="0"/>
              <a:t>Proximity detected </a:t>
            </a:r>
            <a:r>
              <a:rPr lang="en-US" dirty="0" smtClean="0"/>
              <a:t>14.2 days after parallel work begins </a:t>
            </a:r>
          </a:p>
          <a:p>
            <a:pPr lvl="1"/>
            <a:r>
              <a:rPr lang="en-US" dirty="0" smtClean="0"/>
              <a:t>46.5 days sooner</a:t>
            </a:r>
          </a:p>
          <a:p>
            <a:r>
              <a:rPr lang="en-US" dirty="0" smtClean="0"/>
              <a:t>Data set 2 (Mylyn contributors)</a:t>
            </a:r>
          </a:p>
          <a:p>
            <a:pPr lvl="1"/>
            <a:r>
              <a:rPr lang="en-US" dirty="0" smtClean="0"/>
              <a:t>Concurrent work 31.2 days </a:t>
            </a:r>
          </a:p>
          <a:p>
            <a:pPr lvl="1"/>
            <a:r>
              <a:rPr lang="en-US" dirty="0" smtClean="0"/>
              <a:t>CRs detected 16.9 days after parallel work begins.</a:t>
            </a:r>
          </a:p>
          <a:p>
            <a:pPr lvl="1"/>
            <a:r>
              <a:rPr lang="en-US" dirty="0" smtClean="0"/>
              <a:t>Proximity detected </a:t>
            </a:r>
            <a:r>
              <a:rPr lang="en-US" dirty="0" smtClean="0"/>
              <a:t>5.8 days after parallel work begins</a:t>
            </a:r>
          </a:p>
          <a:p>
            <a:pPr lvl="1"/>
            <a:r>
              <a:rPr lang="en-US" dirty="0" smtClean="0"/>
              <a:t>11.1 days sooner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Proximity: results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for pairs of developers correlates well with presence and number of </a:t>
            </a:r>
            <a:r>
              <a:rPr lang="en-US" dirty="0" err="1" smtClean="0"/>
              <a:t>CRs</a:t>
            </a:r>
            <a:endParaRPr lang="en-US" dirty="0" smtClean="0"/>
          </a:p>
          <a:p>
            <a:r>
              <a:rPr lang="en-US" dirty="0" smtClean="0"/>
              <a:t>Qualitative analysis of recall hints at more accurate representation of actual coordination needs</a:t>
            </a:r>
          </a:p>
          <a:p>
            <a:r>
              <a:rPr lang="en-US" b="1" dirty="0" smtClean="0"/>
              <a:t>Proximity offers early </a:t>
            </a:r>
            <a:r>
              <a:rPr lang="en-US" b="1" dirty="0" err="1" smtClean="0"/>
              <a:t>CRs</a:t>
            </a:r>
            <a:r>
              <a:rPr lang="en-US" b="1" dirty="0" smtClean="0"/>
              <a:t> detection, makes them actionable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Where to go from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proximity-based tool to detect Coordination Requirements in real-time</a:t>
            </a:r>
          </a:p>
          <a:p>
            <a:pPr lvl="1"/>
            <a:r>
              <a:rPr lang="en-US" dirty="0" smtClean="0"/>
              <a:t>Make developers and project leaders aware of impending </a:t>
            </a:r>
            <a:r>
              <a:rPr lang="en-US" dirty="0" err="1" smtClean="0"/>
              <a:t>CRs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Rank </a:t>
            </a:r>
            <a:r>
              <a:rPr lang="en-US" dirty="0" err="1" smtClean="0"/>
              <a:t>CRs</a:t>
            </a:r>
            <a:r>
              <a:rPr lang="en-US" dirty="0" smtClean="0"/>
              <a:t> in real time</a:t>
            </a:r>
          </a:p>
          <a:p>
            <a:pPr lvl="1"/>
            <a:r>
              <a:rPr lang="en-US" dirty="0" smtClean="0"/>
              <a:t>Highlight the artifacts involved in each CR and make developers’ actions on those artifacts translucent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awareness: extension from pairs to groups </a:t>
            </a:r>
          </a:p>
          <a:p>
            <a:pPr marL="914400" lvl="1" indent="-514350"/>
            <a:r>
              <a:rPr lang="en-US" dirty="0" smtClean="0"/>
              <a:t>Watch how emergent teams form and evolve</a:t>
            </a:r>
          </a:p>
          <a:p>
            <a:pPr marL="914400" lvl="1" indent="-514350"/>
            <a:r>
              <a:rPr lang="en-US" dirty="0" smtClean="0"/>
              <a:t>Of interest in fluid and unstructured collaborative work environments (SW development </a:t>
            </a:r>
            <a:r>
              <a:rPr lang="en-US" dirty="0" err="1" smtClean="0"/>
              <a:t>VOs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all </a:t>
            </a:r>
            <a:r>
              <a:rPr lang="en-US" dirty="0" err="1" smtClean="0"/>
              <a:t>CRs</a:t>
            </a:r>
            <a:r>
              <a:rPr lang="en-US" dirty="0" smtClean="0"/>
              <a:t> “created equal”?</a:t>
            </a:r>
          </a:p>
          <a:p>
            <a:pPr marL="914400" lvl="1" indent="-514350"/>
            <a:r>
              <a:rPr lang="en-US" dirty="0" smtClean="0"/>
              <a:t>Proximity gives us an actionable look at work inter-dependencies</a:t>
            </a:r>
          </a:p>
          <a:p>
            <a:pPr marL="914400" lvl="1" indent="-514350"/>
            <a:r>
              <a:rPr lang="en-US" dirty="0" smtClean="0"/>
              <a:t>BUT do developers always have to coordinate when work dependencies exist?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76200" y="3352800"/>
            <a:ext cx="457200" cy="3048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and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Coordination</a:t>
            </a:r>
            <a:r>
              <a:rPr lang="en-US" dirty="0" smtClean="0"/>
              <a:t> is a cost and an overhead </a:t>
            </a:r>
            <a:endParaRPr lang="en-US" dirty="0" smtClean="0"/>
          </a:p>
          <a:p>
            <a:pPr lvl="1"/>
            <a:r>
              <a:rPr lang="en-US" dirty="0" smtClean="0"/>
              <a:t>it is also obviously a necessity </a:t>
            </a:r>
          </a:p>
          <a:p>
            <a:r>
              <a:rPr lang="en-US" b="1" dirty="0" smtClean="0"/>
              <a:t>Awareness</a:t>
            </a:r>
            <a:r>
              <a:rPr lang="en-US" dirty="0" smtClean="0"/>
              <a:t> </a:t>
            </a:r>
            <a:r>
              <a:rPr lang="en-US" dirty="0" smtClean="0"/>
              <a:t>is a “state of mind” </a:t>
            </a:r>
            <a:endParaRPr lang="en-US" dirty="0"/>
          </a:p>
          <a:p>
            <a:pPr lvl="1"/>
            <a:r>
              <a:rPr lang="en-US" dirty="0" smtClean="0"/>
              <a:t>It is </a:t>
            </a:r>
            <a:r>
              <a:rPr lang="en-US" dirty="0" smtClean="0"/>
              <a:t>multi-faceted:</a:t>
            </a:r>
          </a:p>
          <a:p>
            <a:pPr lvl="2"/>
            <a:r>
              <a:rPr lang="en-US" dirty="0" smtClean="0"/>
              <a:t>Awareness of the need to </a:t>
            </a:r>
            <a:r>
              <a:rPr lang="en-US" dirty="0" smtClean="0"/>
              <a:t>coordinate with </a:t>
            </a:r>
            <a:r>
              <a:rPr lang="en-US" dirty="0" smtClean="0"/>
              <a:t>specific colleagues</a:t>
            </a:r>
          </a:p>
          <a:p>
            <a:pPr lvl="2"/>
            <a:r>
              <a:rPr lang="en-US" dirty="0" smtClean="0"/>
              <a:t>Awareness of </a:t>
            </a:r>
            <a:r>
              <a:rPr lang="en-US" dirty="0" smtClean="0"/>
              <a:t>the colleagues’ </a:t>
            </a:r>
            <a:r>
              <a:rPr lang="en-US" dirty="0" smtClean="0"/>
              <a:t>work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 smtClean="0"/>
              <a:t>it </a:t>
            </a:r>
            <a:r>
              <a:rPr lang="en-US" dirty="0" smtClean="0"/>
              <a:t>relates to </a:t>
            </a:r>
            <a:r>
              <a:rPr lang="en-US" dirty="0" smtClean="0"/>
              <a:t>my </a:t>
            </a:r>
            <a:r>
              <a:rPr lang="en-US" dirty="0" smtClean="0"/>
              <a:t>own work 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98001" y="6608790"/>
            <a:ext cx="131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</a:t>
            </a:r>
            <a:r>
              <a:rPr lang="en-US" sz="1100" dirty="0" err="1" smtClean="0"/>
              <a:t>LucasFilm</a:t>
            </a:r>
            <a:r>
              <a:rPr lang="en-US" sz="1100" dirty="0" smtClean="0"/>
              <a:t> Limited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943600"/>
            <a:ext cx="4038600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“Much lack of coordination</a:t>
            </a:r>
          </a:p>
          <a:p>
            <a:pPr algn="ctr"/>
            <a:r>
              <a:rPr lang="en-US" sz="2000" i="1" dirty="0" smtClean="0"/>
              <a:t> in you, I sense”</a:t>
            </a:r>
            <a:endParaRPr lang="en-US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01" y="3713190"/>
            <a:ext cx="2209800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SW development Virtual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 work </a:t>
            </a:r>
            <a:r>
              <a:rPr lang="en-US" dirty="0"/>
              <a:t>in these VOs </a:t>
            </a:r>
            <a:r>
              <a:rPr lang="en-US" dirty="0" smtClean="0"/>
              <a:t>does not follow hierarchical </a:t>
            </a:r>
            <a:r>
              <a:rPr lang="en-US" dirty="0"/>
              <a:t>or “turf” considerations</a:t>
            </a:r>
          </a:p>
          <a:p>
            <a:r>
              <a:rPr lang="en-US" dirty="0" smtClean="0"/>
              <a:t>Dependencies </a:t>
            </a:r>
            <a:r>
              <a:rPr lang="en-US" dirty="0"/>
              <a:t>and modularity </a:t>
            </a:r>
            <a:r>
              <a:rPr lang="en-US" dirty="0" smtClean="0"/>
              <a:t>of the SW product have </a:t>
            </a:r>
            <a:r>
              <a:rPr lang="en-US" dirty="0"/>
              <a:t>a strong impact on how developers work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And they are clearly defined but volatile</a:t>
            </a:r>
          </a:p>
          <a:p>
            <a:endParaRPr lang="en-US" dirty="0" smtClean="0"/>
          </a:p>
          <a:p>
            <a:r>
              <a:rPr lang="en-US" dirty="0" smtClean="0"/>
              <a:t>Truly a socio-technical system:</a:t>
            </a:r>
          </a:p>
          <a:p>
            <a:pPr lvl="1"/>
            <a:r>
              <a:rPr lang="en-US" dirty="0" smtClean="0"/>
              <a:t>Inextricable inter-play between technical and organizational aspects [Conway 1968] [</a:t>
            </a:r>
            <a:r>
              <a:rPr lang="en-US" dirty="0" err="1" smtClean="0"/>
              <a:t>Parnas</a:t>
            </a:r>
            <a:r>
              <a:rPr lang="en-US" dirty="0" smtClean="0"/>
              <a:t> 1972]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Traces of what happens in these VOs are …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:  some OSS projects are going on since 10 years or more </a:t>
            </a:r>
          </a:p>
          <a:p>
            <a:r>
              <a:rPr lang="en-US" b="1" dirty="0" smtClean="0"/>
              <a:t>Rich</a:t>
            </a:r>
            <a:r>
              <a:rPr lang="en-US" dirty="0" smtClean="0"/>
              <a:t>: traces of work are very detailed and strongly contextualized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carefully defined text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round very well structured artifacts</a:t>
            </a:r>
          </a:p>
          <a:p>
            <a:r>
              <a:rPr lang="en-US" dirty="0" smtClean="0"/>
              <a:t>Many repositories to be fused and mined together</a:t>
            </a:r>
          </a:p>
          <a:p>
            <a:r>
              <a:rPr lang="en-US" dirty="0" smtClean="0"/>
              <a:t>Many questions can be asked of those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4290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problem: team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2849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awareness:</a:t>
            </a:r>
          </a:p>
          <a:p>
            <a:pPr marL="0" indent="0" algn="ctr">
              <a:buNone/>
            </a:pPr>
            <a:r>
              <a:rPr lang="en-US" dirty="0" smtClean="0"/>
              <a:t>How to detect emergent teams of collaborators in a SW VO</a:t>
            </a:r>
          </a:p>
          <a:p>
            <a:pPr marL="0" indent="0" algn="ctr">
              <a:buNone/>
            </a:pPr>
            <a:r>
              <a:rPr lang="en-US" dirty="0" smtClean="0"/>
              <a:t>(in an actionable way)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</a:t>
            </a:r>
            <a:r>
              <a:rPr lang="en-US" dirty="0" smtClean="0"/>
              <a:t>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3294" dirty="0" smtClean="0"/>
              <a:t>Traces of developer </a:t>
            </a:r>
            <a:r>
              <a:rPr lang="en-US" sz="3294" dirty="0" smtClean="0"/>
              <a:t>interactions with the </a:t>
            </a:r>
            <a:r>
              <a:rPr lang="en-US" sz="3294" dirty="0" smtClean="0"/>
              <a:t>SW artifacts</a:t>
            </a:r>
            <a:endParaRPr lang="en-US" sz="3294" dirty="0" smtClean="0"/>
          </a:p>
          <a:p>
            <a:pPr lvl="1"/>
            <a:r>
              <a:rPr lang="en-US" sz="3294" dirty="0"/>
              <a:t>In a SW VO, predecessors to personal interactions</a:t>
            </a:r>
          </a:p>
          <a:p>
            <a:pPr lvl="1"/>
            <a:r>
              <a:rPr lang="en-US" sz="3294" dirty="0" smtClean="0"/>
              <a:t>SW </a:t>
            </a:r>
            <a:r>
              <a:rPr lang="en-US" sz="3294" dirty="0" smtClean="0"/>
              <a:t>development work is artifact-</a:t>
            </a:r>
            <a:r>
              <a:rPr lang="en-US" sz="3294" dirty="0" smtClean="0"/>
              <a:t>oriented</a:t>
            </a:r>
            <a:endParaRPr lang="en-US" sz="3694" dirty="0" smtClean="0"/>
          </a:p>
          <a:p>
            <a:pPr lvl="1"/>
            <a:endParaRPr lang="en-US" sz="3294" dirty="0"/>
          </a:p>
          <a:p>
            <a:r>
              <a:rPr lang="en-US" dirty="0" smtClean="0"/>
              <a:t>State-of-the-art-tools technology </a:t>
            </a:r>
            <a:r>
              <a:rPr lang="en-US" dirty="0"/>
              <a:t>enables recording of </a:t>
            </a:r>
            <a:r>
              <a:rPr lang="en-US" dirty="0" smtClean="0"/>
              <a:t>fine-grained developers</a:t>
            </a:r>
            <a:r>
              <a:rPr lang="en-US" dirty="0"/>
              <a:t>’ actions in their </a:t>
            </a:r>
            <a:r>
              <a:rPr lang="en-US" dirty="0" smtClean="0"/>
              <a:t>IDEs</a:t>
            </a:r>
          </a:p>
          <a:p>
            <a:endParaRPr lang="en-US" sz="3694" dirty="0"/>
          </a:p>
          <a:p>
            <a:r>
              <a:rPr lang="en-US" dirty="0"/>
              <a:t>Example: the Mylyn Eclipse plugin</a:t>
            </a:r>
          </a:p>
          <a:p>
            <a:pPr lvl="1"/>
            <a:r>
              <a:rPr lang="en-US" dirty="0"/>
              <a:t>one of the most downloaded Eclipse plugins</a:t>
            </a:r>
          </a:p>
          <a:p>
            <a:pPr lvl="1"/>
            <a:r>
              <a:rPr lang="en-US" dirty="0" smtClean="0"/>
              <a:t>Goal is to support the </a:t>
            </a:r>
            <a:r>
              <a:rPr lang="en-US" b="1" dirty="0"/>
              <a:t>individual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Collects </a:t>
            </a:r>
            <a:r>
              <a:rPr lang="en-US" i="1" dirty="0" smtClean="0"/>
              <a:t>“task contexts”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ex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Drexel</Template>
  <TotalTime>2769</TotalTime>
  <Words>2534</Words>
  <Application>Microsoft Macintosh PowerPoint</Application>
  <PresentationFormat>On-screen Show (4:3)</PresentationFormat>
  <Paragraphs>490</Paragraphs>
  <Slides>43</Slides>
  <Notes>4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Drexel</vt:lpstr>
      <vt:lpstr>???</vt:lpstr>
      <vt:lpstr>Exploring Rich Data and Long Data to Understand Collaboration</vt:lpstr>
      <vt:lpstr>The gist</vt:lpstr>
      <vt:lpstr>SW development Virtual Organizations</vt:lpstr>
      <vt:lpstr>SW questions that matter</vt:lpstr>
      <vt:lpstr>Coordination and awareness</vt:lpstr>
      <vt:lpstr>SW development Virtual Organizations</vt:lpstr>
      <vt:lpstr>SW development data</vt:lpstr>
      <vt:lpstr>Today’s problem: team awareness</vt:lpstr>
      <vt:lpstr>The data: contextualized interactions in SE</vt:lpstr>
      <vt:lpstr>The data: contextualized interactions in SE</vt:lpstr>
      <vt:lpstr>The method</vt:lpstr>
      <vt:lpstr>Collaboration opportunities</vt:lpstr>
      <vt:lpstr>Collaboration opportunities network</vt:lpstr>
      <vt:lpstr>Group identification</vt:lpstr>
      <vt:lpstr>Empirical work</vt:lpstr>
      <vt:lpstr>Work network</vt:lpstr>
      <vt:lpstr>Talk network</vt:lpstr>
      <vt:lpstr>Example: Mylyn v.2.0</vt:lpstr>
      <vt:lpstr>More results</vt:lpstr>
      <vt:lpstr>Team awareness – bottom line</vt:lpstr>
      <vt:lpstr>What’s next</vt:lpstr>
      <vt:lpstr>Studying VOs</vt:lpstr>
      <vt:lpstr>Stuctural fluidity of VOs</vt:lpstr>
      <vt:lpstr>Stuctural fluidity of VOs</vt:lpstr>
      <vt:lpstr>Finally, BIG data!</vt:lpstr>
      <vt:lpstr>Investigating structural fluidity on GitHub</vt:lpstr>
      <vt:lpstr>Thank You</vt:lpstr>
      <vt:lpstr>Detecting CRs [Cataldo et al. 2006]</vt:lpstr>
      <vt:lpstr>Conceptualization of CRs</vt:lpstr>
      <vt:lpstr>Problem: Make CRs actionable</vt:lpstr>
      <vt:lpstr>Mylyn Context Data</vt:lpstr>
      <vt:lpstr>Mylyn Context Data</vt:lpstr>
      <vt:lpstr>New CR conceptualization</vt:lpstr>
      <vt:lpstr>Proximity Algorithm</vt:lpstr>
      <vt:lpstr>Proximity Algorithm</vt:lpstr>
      <vt:lpstr>Proximity Algorithm</vt:lpstr>
      <vt:lpstr>Does proximity work?</vt:lpstr>
      <vt:lpstr>RQ1: analogy</vt:lpstr>
      <vt:lpstr>RQ2: accuracy</vt:lpstr>
      <vt:lpstr>RQ3: timeliness</vt:lpstr>
      <vt:lpstr>Timeliness results (avg.)</vt:lpstr>
      <vt:lpstr>Proximity: results recap</vt:lpstr>
      <vt:lpstr>Where to go from there?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Peppo Valetto</cp:lastModifiedBy>
  <cp:revision>118</cp:revision>
  <dcterms:created xsi:type="dcterms:W3CDTF">2012-06-06T20:10:26Z</dcterms:created>
  <dcterms:modified xsi:type="dcterms:W3CDTF">2013-02-12T06:14:15Z</dcterms:modified>
</cp:coreProperties>
</file>