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57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1EFAD-1D08-944E-A7DC-1DD4DF105740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C648E-B39C-8142-A275-B621A07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1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2BC56-BA34-C34D-AE9E-E6AB3D5ED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0FD4-93CD-7244-A23F-442068751558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1881-7A02-924D-8B4F-FD6784D7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zinfo.groupinformatics.org/data.tar.g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now for the fun…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http://tzinfo.groupinformatics.org/</a:t>
            </a:r>
            <a:r>
              <a:rPr lang="en-US" dirty="0" smtClean="0">
                <a:hlinkClick r:id="rId2"/>
              </a:rPr>
              <a:t>data.tar.gz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Technological Context - Twitter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Relationships are unique </a:t>
            </a:r>
            <a:r>
              <a:rPr lang="en-US" sz="2200" dirty="0" smtClean="0"/>
              <a:t>(</a:t>
            </a:r>
            <a:r>
              <a:rPr lang="en-US" sz="2200" dirty="0" err="1" smtClean="0"/>
              <a:t>Golder</a:t>
            </a:r>
            <a:r>
              <a:rPr lang="en-US" sz="2200" dirty="0" smtClean="0"/>
              <a:t> &amp; Yardi, 2010)</a:t>
            </a:r>
          </a:p>
          <a:p>
            <a:pPr lvl="1">
              <a:lnSpc>
                <a:spcPct val="130000"/>
              </a:lnSpc>
            </a:pPr>
            <a:r>
              <a:rPr lang="en-US" sz="1900" dirty="0" smtClean="0"/>
              <a:t>22% are reciprocal (Kwak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Digging deeper than follower counts </a:t>
            </a:r>
            <a:r>
              <a:rPr lang="en-US" sz="2200" dirty="0" smtClean="0"/>
              <a:t>(Cha et al., 2010)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Context Collapse </a:t>
            </a:r>
            <a:r>
              <a:rPr lang="en-US" sz="2300" dirty="0" smtClean="0"/>
              <a:t>(Marwick &amp; boyd, 2011)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Numerous syntactical features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Retweets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Reply-to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Mentions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Hashtags</a:t>
            </a:r>
          </a:p>
          <a:p>
            <a:pPr>
              <a:lnSpc>
                <a:spcPct val="130000"/>
              </a:lnSpc>
            </a:pPr>
            <a:r>
              <a:rPr lang="en-US" sz="2300" dirty="0" smtClean="0"/>
              <a:t>Device String</a:t>
            </a:r>
          </a:p>
        </p:txBody>
      </p:sp>
    </p:spTree>
    <p:extLst>
      <p:ext uri="{BB962C8B-B14F-4D97-AF65-F5344CB8AC3E}">
        <p14:creationId xmlns:p14="http://schemas.microsoft.com/office/powerpoint/2010/main" val="25208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RT @[username] “tweet text”</a:t>
            </a:r>
          </a:p>
          <a:p>
            <a:r>
              <a:rPr lang="en-US" dirty="0" smtClean="0"/>
              <a:t>Intention and Purpose </a:t>
            </a:r>
            <a:r>
              <a:rPr lang="en-US" sz="2200" dirty="0" smtClean="0"/>
              <a:t>(boyd et al., 2010)</a:t>
            </a:r>
          </a:p>
          <a:p>
            <a:r>
              <a:rPr lang="en-US" dirty="0" smtClean="0"/>
              <a:t>Frequency </a:t>
            </a:r>
            <a:r>
              <a:rPr lang="en-US" sz="2200" dirty="0" smtClean="0"/>
              <a:t>(</a:t>
            </a:r>
            <a:r>
              <a:rPr lang="en-US" sz="2200" dirty="0" err="1" smtClean="0"/>
              <a:t>Mustafaraj</a:t>
            </a:r>
            <a:r>
              <a:rPr lang="en-US" sz="2200" dirty="0" smtClean="0"/>
              <a:t> &amp; Metaxas, 2011)</a:t>
            </a:r>
          </a:p>
          <a:p>
            <a:r>
              <a:rPr lang="en-US" dirty="0" smtClean="0"/>
              <a:t>Message Valence </a:t>
            </a:r>
            <a:r>
              <a:rPr lang="en-US" sz="2200" dirty="0" smtClean="0"/>
              <a:t>(Gruzd et al., 2011)</a:t>
            </a:r>
          </a:p>
          <a:p>
            <a:r>
              <a:rPr lang="en-US" dirty="0" smtClean="0"/>
              <a:t>Syntactic Structure </a:t>
            </a:r>
            <a:r>
              <a:rPr lang="en-US" sz="2200" dirty="0" smtClean="0"/>
              <a:t>(</a:t>
            </a:r>
            <a:r>
              <a:rPr lang="en-US" sz="2200" dirty="0" err="1" smtClean="0"/>
              <a:t>Suh</a:t>
            </a:r>
            <a:r>
              <a:rPr lang="en-US" sz="2200" dirty="0" smtClean="0"/>
              <a:t> et al., 2010)</a:t>
            </a:r>
          </a:p>
          <a:p>
            <a:pPr lvl="1"/>
            <a:r>
              <a:rPr lang="en-US" dirty="0" smtClean="0"/>
              <a:t>Users that follow more users are retweeted more (counterintuitive)</a:t>
            </a:r>
          </a:p>
          <a:p>
            <a:r>
              <a:rPr lang="en-US" dirty="0" smtClean="0"/>
              <a:t>Crisis Informatics </a:t>
            </a:r>
            <a:r>
              <a:rPr lang="en-US" sz="2200" dirty="0" smtClean="0"/>
              <a:t>(Starbird et al., 2010; Starbird &amp; Palen, 2012)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0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Conversation (Reply-to &amp; Mentions)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Reply-to</a:t>
            </a:r>
          </a:p>
          <a:p>
            <a:pPr lvl="1"/>
            <a:r>
              <a:rPr lang="en-US" dirty="0" smtClean="0"/>
              <a:t>@[username] at first position in tweet text</a:t>
            </a:r>
          </a:p>
          <a:p>
            <a:r>
              <a:rPr lang="en-US" dirty="0" smtClean="0"/>
              <a:t>Mention</a:t>
            </a:r>
          </a:p>
          <a:p>
            <a:pPr lvl="1"/>
            <a:r>
              <a:rPr lang="en-US" dirty="0" smtClean="0"/>
              <a:t>@[username] at any position in tweet text</a:t>
            </a:r>
          </a:p>
          <a:p>
            <a:r>
              <a:rPr lang="en-US" dirty="0" smtClean="0"/>
              <a:t>Conversation marker </a:t>
            </a:r>
            <a:r>
              <a:rPr lang="en-US" sz="2200" dirty="0" smtClean="0"/>
              <a:t>(Honeycutt &amp; Herring, 2009)</a:t>
            </a:r>
          </a:p>
          <a:p>
            <a:pPr lvl="2"/>
            <a:r>
              <a:rPr lang="en-US" dirty="0" smtClean="0"/>
              <a:t>3-5 messages</a:t>
            </a:r>
          </a:p>
          <a:p>
            <a:pPr lvl="2"/>
            <a:r>
              <a:rPr lang="en-US" dirty="0" smtClean="0"/>
              <a:t>3% of direct addressals were not with @</a:t>
            </a:r>
          </a:p>
          <a:p>
            <a:pPr lvl="3"/>
            <a:r>
              <a:rPr lang="en-US" dirty="0" smtClean="0"/>
              <a:t>Mascaro, Novak &amp; Goggins, 2012</a:t>
            </a:r>
          </a:p>
          <a:p>
            <a:r>
              <a:rPr lang="en-US" dirty="0" smtClean="0"/>
              <a:t>Engaging over controversy </a:t>
            </a:r>
            <a:r>
              <a:rPr lang="en-US" sz="2200" dirty="0" smtClean="0"/>
              <a:t>(Yardi &amp; boyd, 2010)</a:t>
            </a:r>
          </a:p>
          <a:p>
            <a:r>
              <a:rPr lang="en-US" dirty="0" smtClean="0"/>
              <a:t>Measure of relationship strength </a:t>
            </a:r>
            <a:r>
              <a:rPr lang="en-US" sz="2200" dirty="0" smtClean="0"/>
              <a:t>(</a:t>
            </a:r>
            <a:r>
              <a:rPr lang="en-US" sz="2200" dirty="0" err="1" smtClean="0"/>
              <a:t>Bigonha</a:t>
            </a:r>
            <a:r>
              <a:rPr lang="en-US" sz="2200" dirty="0" smtClean="0"/>
              <a:t> et al., 2010; </a:t>
            </a:r>
            <a:r>
              <a:rPr lang="en-US" sz="2200" dirty="0" err="1" smtClean="0"/>
              <a:t>Bakshy</a:t>
            </a:r>
            <a:r>
              <a:rPr lang="en-US" sz="2200" dirty="0" smtClean="0"/>
              <a:t>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9946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#[alphanumeric text] no spaces</a:t>
            </a:r>
          </a:p>
          <a:p>
            <a:r>
              <a:rPr lang="en-US" dirty="0" smtClean="0"/>
              <a:t>Discourse marker </a:t>
            </a:r>
            <a:r>
              <a:rPr lang="en-US" sz="2200" dirty="0" smtClean="0"/>
              <a:t>(Huang et al., 2010)</a:t>
            </a:r>
          </a:p>
          <a:p>
            <a:pPr lvl="1"/>
            <a:r>
              <a:rPr lang="en-US" dirty="0" smtClean="0"/>
              <a:t>Real-time topical identification </a:t>
            </a:r>
            <a:r>
              <a:rPr lang="en-US" sz="2000" dirty="0" smtClean="0"/>
              <a:t>(Mathioudakis &amp; Koudas, 2010)</a:t>
            </a:r>
          </a:p>
          <a:p>
            <a:r>
              <a:rPr lang="en-US" dirty="0" smtClean="0"/>
              <a:t>Breaks down conversational barriers </a:t>
            </a:r>
            <a:r>
              <a:rPr lang="en-US" sz="2200" dirty="0" smtClean="0"/>
              <a:t>(</a:t>
            </a:r>
            <a:r>
              <a:rPr lang="en-US" sz="2200" dirty="0"/>
              <a:t>Heverin &amp; Zack, 2011; Bruns &amp; Burgess, 2011; </a:t>
            </a:r>
            <a:r>
              <a:rPr lang="en-US" sz="2200" dirty="0" err="1"/>
              <a:t>Sreenivasan</a:t>
            </a:r>
            <a:r>
              <a:rPr lang="en-US" sz="2200" dirty="0"/>
              <a:t>, Lee &amp; </a:t>
            </a:r>
            <a:r>
              <a:rPr lang="en-US" sz="2200" dirty="0" err="1"/>
              <a:t>Goh</a:t>
            </a:r>
            <a:r>
              <a:rPr lang="en-US" sz="2200" dirty="0"/>
              <a:t>, 2011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Diffusion of discourse </a:t>
            </a:r>
            <a:r>
              <a:rPr lang="en-US" sz="2200" dirty="0" smtClean="0"/>
              <a:t>(Chang, 2010; </a:t>
            </a:r>
            <a:r>
              <a:rPr lang="en-US" sz="2200" dirty="0" err="1" smtClean="0"/>
              <a:t>Szomszor</a:t>
            </a:r>
            <a:r>
              <a:rPr lang="en-US" sz="2200" dirty="0" smtClean="0"/>
              <a:t>, </a:t>
            </a:r>
            <a:r>
              <a:rPr lang="en-US" sz="2200" dirty="0" err="1" smtClean="0"/>
              <a:t>Kostkova</a:t>
            </a:r>
            <a:r>
              <a:rPr lang="en-US" sz="2200" dirty="0" smtClean="0"/>
              <a:t> &amp; St. Louis, 2011; Chew &amp; </a:t>
            </a:r>
            <a:r>
              <a:rPr lang="en-US" sz="2200" dirty="0" err="1" smtClean="0"/>
              <a:t>Eysenbach</a:t>
            </a:r>
            <a:r>
              <a:rPr lang="en-US" sz="2200" dirty="0" smtClean="0"/>
              <a:t>, 2010)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74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Access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API identifies device/application used for tweet </a:t>
            </a:r>
          </a:p>
          <a:p>
            <a:r>
              <a:rPr lang="en-US" dirty="0" smtClean="0"/>
              <a:t>Identifying communities of discourse </a:t>
            </a:r>
            <a:r>
              <a:rPr lang="en-US" sz="2200" dirty="0" smtClean="0"/>
              <a:t>(Black et al., 2012)</a:t>
            </a:r>
          </a:p>
          <a:p>
            <a:r>
              <a:rPr lang="en-US" dirty="0" smtClean="0"/>
              <a:t>Demographic identification </a:t>
            </a:r>
            <a:r>
              <a:rPr lang="en-US" sz="2200" dirty="0" smtClean="0"/>
              <a:t>(Wohn &amp; Na, 2011)</a:t>
            </a:r>
          </a:p>
          <a:p>
            <a:r>
              <a:rPr lang="en-US" dirty="0" smtClean="0"/>
              <a:t>Human or Bot </a:t>
            </a:r>
            <a:r>
              <a:rPr lang="en-US" sz="2200" dirty="0" smtClean="0"/>
              <a:t>(Chu et al., 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 until next white space</a:t>
            </a:r>
          </a:p>
          <a:p>
            <a:r>
              <a:rPr lang="en-US" dirty="0" smtClean="0"/>
              <a:t>Twitter users </a:t>
            </a:r>
            <a:r>
              <a:rPr lang="en-US" dirty="0" err="1" smtClean="0"/>
              <a:t>t.co</a:t>
            </a:r>
            <a:r>
              <a:rPr lang="en-US" dirty="0" smtClean="0"/>
              <a:t> shortener</a:t>
            </a:r>
          </a:p>
          <a:p>
            <a:r>
              <a:rPr lang="en-US" dirty="0" smtClean="0"/>
              <a:t>Need to decode URL multiple times</a:t>
            </a:r>
          </a:p>
          <a:p>
            <a:pPr lvl="1"/>
            <a:r>
              <a:rPr lang="en-US" dirty="0" smtClean="0"/>
              <a:t>Other URL shorteners</a:t>
            </a:r>
          </a:p>
          <a:p>
            <a:r>
              <a:rPr lang="en-US" dirty="0" smtClean="0"/>
              <a:t>This process is “costly” with large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9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Categorizing Twitter Users Politically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BF8BAC-CD6C-4E85-9051-FAFD5B9EBB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has categorized users politically by syntactical feature usage and content</a:t>
            </a:r>
          </a:p>
          <a:p>
            <a:pPr lvl="1"/>
            <a:r>
              <a:rPr lang="en-US" dirty="0" smtClean="0"/>
              <a:t>Retweets </a:t>
            </a:r>
            <a:r>
              <a:rPr lang="en-US" sz="2000" dirty="0" smtClean="0"/>
              <a:t>(Conover et al., 2012)</a:t>
            </a:r>
          </a:p>
          <a:p>
            <a:pPr lvl="1"/>
            <a:r>
              <a:rPr lang="en-US" dirty="0" smtClean="0"/>
              <a:t>URL’s and memes </a:t>
            </a:r>
            <a:r>
              <a:rPr lang="en-US" sz="2000" dirty="0" smtClean="0"/>
              <a:t>(</a:t>
            </a:r>
            <a:r>
              <a:rPr lang="en-US" sz="2000" dirty="0" err="1" smtClean="0"/>
              <a:t>Ratkiewicz</a:t>
            </a:r>
            <a:r>
              <a:rPr lang="en-US" sz="2000" dirty="0" smtClean="0"/>
              <a:t> et al., 2011)</a:t>
            </a:r>
          </a:p>
          <a:p>
            <a:pPr lvl="1"/>
            <a:r>
              <a:rPr lang="en-US" dirty="0" smtClean="0"/>
              <a:t>Hashtags and Mentions </a:t>
            </a:r>
            <a:r>
              <a:rPr lang="en-US" sz="2000" dirty="0" smtClean="0"/>
              <a:t>(Livne et al., 2011; Hanna et al., 2011)</a:t>
            </a:r>
          </a:p>
          <a:p>
            <a:r>
              <a:rPr lang="en-US" dirty="0" smtClean="0"/>
              <a:t>“Content Injection”/”poaching” </a:t>
            </a:r>
            <a:r>
              <a:rPr lang="en-US" sz="2200" dirty="0" smtClean="0"/>
              <a:t>(Livne et al., 2011; Conover et al., 2011)</a:t>
            </a:r>
          </a:p>
          <a:p>
            <a:r>
              <a:rPr lang="en-US" dirty="0" smtClean="0"/>
              <a:t>Conversational networks</a:t>
            </a:r>
          </a:p>
          <a:p>
            <a:pPr lvl="1"/>
            <a:r>
              <a:rPr lang="en-US" dirty="0"/>
              <a:t>#Hashtag +/- </a:t>
            </a:r>
            <a:r>
              <a:rPr lang="en-US" sz="2800" dirty="0"/>
              <a:t>(Jurgens et al., 2011)</a:t>
            </a:r>
          </a:p>
          <a:p>
            <a:pPr lvl="1"/>
            <a:r>
              <a:rPr lang="en-US" dirty="0" smtClean="0"/>
              <a:t>Biased Gatekeepers</a:t>
            </a:r>
          </a:p>
        </p:txBody>
      </p:sp>
    </p:spTree>
    <p:extLst>
      <p:ext uri="{BB962C8B-B14F-4D97-AF65-F5344CB8AC3E}">
        <p14:creationId xmlns:p14="http://schemas.microsoft.com/office/powerpoint/2010/main" val="2888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Syntactical Features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67061"/>
              </p:ext>
            </p:extLst>
          </p:nvPr>
        </p:nvGraphicFramePr>
        <p:xfrm>
          <a:off x="457200" y="1500187"/>
          <a:ext cx="79390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6096000" imgH="4114800" progId="Word.Document.12">
                  <p:embed/>
                </p:oleObj>
              </mc:Choice>
              <mc:Fallback>
                <p:oleObj name="Document" r:id="rId4" imgW="60960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500187"/>
                        <a:ext cx="79390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9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507</Words>
  <Application>Microsoft Macintosh PowerPoint</Application>
  <PresentationFormat>On-screen Show (4:3)</PresentationFormat>
  <Paragraphs>74</Paragraphs>
  <Slides>11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Document</vt:lpstr>
      <vt:lpstr>Twitter Analytics</vt:lpstr>
      <vt:lpstr>Technological Context - Twitter</vt:lpstr>
      <vt:lpstr>Retweets</vt:lpstr>
      <vt:lpstr>Conversation (Reply-to &amp; Mentions)</vt:lpstr>
      <vt:lpstr>Hashtags</vt:lpstr>
      <vt:lpstr>Twitter Access Mechanisms</vt:lpstr>
      <vt:lpstr>URL</vt:lpstr>
      <vt:lpstr>Categorizing Twitter Users Politically</vt:lpstr>
      <vt:lpstr>Syntactical Features</vt:lpstr>
      <vt:lpstr>And now for the fun…</vt:lpstr>
      <vt:lpstr>Other Data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Mascaro</dc:creator>
  <cp:lastModifiedBy>Sean Goggins</cp:lastModifiedBy>
  <cp:revision>12</cp:revision>
  <dcterms:created xsi:type="dcterms:W3CDTF">2013-02-04T18:23:10Z</dcterms:created>
  <dcterms:modified xsi:type="dcterms:W3CDTF">2013-02-12T12:13:52Z</dcterms:modified>
</cp:coreProperties>
</file>