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82" d="100"/>
          <a:sy n="82" d="100"/>
        </p:scale>
        <p:origin x="648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2020-10-21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/index.php?curid=2435214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/>
          <a:lstStyle/>
          <a:p>
            <a:pPr marL="0" lvl="0" indent="0">
              <a:buNone/>
            </a:pPr>
            <a:r>
              <a:t>Porting the SFTE Reference Handbook into the 21</a:t>
            </a:r>
            <a:r>
              <a:rPr baseline="30000"/>
              <a:t>st</a:t>
            </a:r>
            <a:r>
              <a:t> Century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br/>
            <a:br/>
            <a:r>
              <a:t>Nathan Cook</a:t>
            </a:r>
          </a:p>
        </p:txBody>
      </p:sp>
      <p:sp>
        <p:nvSpPr>
          <p:cNvPr id="4" name=" 3"/>
          <p:cNvSpPr/>
          <p:nvPr/>
        </p:nvSpPr>
        <p:spPr/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marL="0" lvl="0" indent="0">
              <a:buNone/>
            </a:pPr>
            <a:r>
              <a:t>2.1 “port”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latin typeface="Courier"/>
              </a:rPr>
              <a:t>/pôrt/</a:t>
            </a:r>
          </a:p>
          <a:p>
            <a:pPr marL="0" lvl="0" indent="0">
              <a:buNone/>
            </a:pPr>
            <a:r>
              <a:t>verb</a:t>
            </a:r>
          </a:p>
          <a:p>
            <a:pPr marL="0" lvl="0" indent="0">
              <a:buNone/>
            </a:pPr>
            <a:r>
              <a:t>verb: port; 3rd person present: ports; past tense: ported; past participle: ported; gerund or present participle: porting</a:t>
            </a:r>
          </a:p>
          <a:p>
            <a:pPr marL="0" lvl="0" indent="0">
              <a:buNone/>
            </a:pPr>
            <a:r>
              <a:rPr b="1"/>
              <a:t>COMPUTING</a:t>
            </a:r>
          </a:p>
          <a:p>
            <a:pPr marL="0" lvl="0" indent="0">
              <a:buNone/>
            </a:pPr>
            <a:r>
              <a:t>transfer (software) from one system or machine to another.</a:t>
            </a:r>
          </a:p>
          <a:p>
            <a:pPr marL="1270000" lvl="0" indent="0">
              <a:buNone/>
            </a:pPr>
            <a:r>
              <a:rPr sz="2000"/>
              <a:t>“the software can be ported to an IBM RS/6000”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marL="0" lvl="0" indent="0">
              <a:buNone/>
            </a:pPr>
            <a:r>
              <a:t>2.2 Porting the Handbook</a:t>
            </a:r>
          </a:p>
        </p:txBody>
      </p:sp>
      <p:pic>
        <p:nvPicPr>
          <p:cNvPr id="3" name="Picture 1" descr="img/handbook-port-proces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03500" y="1905000"/>
            <a:ext cx="22225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1511300" y="5664200"/>
            <a:ext cx="4406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Handbook Port Process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Source</a:t>
            </a:r>
          </a:p>
          <a:p>
            <a:pPr lvl="1"/>
            <a:r>
              <a:t>Unicode Text (Rmarkdown)</a:t>
            </a:r>
          </a:p>
          <a:p>
            <a:pPr marL="0" lvl="0" indent="0">
              <a:buNone/>
            </a:pPr>
            <a:r>
              <a:t>Production</a:t>
            </a:r>
          </a:p>
          <a:p>
            <a:pPr lvl="1"/>
            <a:r>
              <a:t>HTML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marL="0" lvl="0" indent="0">
              <a:buNone/>
            </a:pPr>
            <a:r>
              <a:t>2.3.1 GitHub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t>Required Tools</a:t>
            </a:r>
          </a:p>
          <a:p>
            <a:pPr lvl="1"/>
            <a:r>
              <a:rPr>
                <a:latin typeface="Courier"/>
              </a:rPr>
              <a:t>git</a:t>
            </a:r>
          </a:p>
          <a:p>
            <a:pPr lvl="1"/>
            <a:r>
              <a:rPr>
                <a:latin typeface="Courier"/>
              </a:rPr>
              <a:t>R</a:t>
            </a:r>
          </a:p>
          <a:p>
            <a:pPr lvl="1"/>
            <a:r>
              <a:rPr>
                <a:latin typeface="Courier"/>
              </a:rPr>
              <a:t>bookdown</a:t>
            </a:r>
          </a:p>
          <a:p>
            <a:pPr lvl="1"/>
            <a:r>
              <a:t>text editor</a:t>
            </a:r>
          </a:p>
          <a:p>
            <a:pPr lvl="1"/>
            <a:r>
              <a:t>command line</a:t>
            </a:r>
          </a:p>
          <a:p>
            <a:pPr lvl="1"/>
            <a:r>
              <a:t>web browser</a:t>
            </a:r>
          </a:p>
          <a:p>
            <a:pPr lvl="1"/>
            <a:r>
              <a:t>GitHub account</a:t>
            </a:r>
          </a:p>
          <a:p>
            <a:pPr marL="0" lvl="0" indent="0">
              <a:buNone/>
            </a:pPr>
            <a:r>
              <a:t>Optional Tools</a:t>
            </a:r>
          </a:p>
          <a:p>
            <a:pPr lvl="1"/>
            <a:r>
              <a:t>An Integrated Development Environment such as…</a:t>
            </a:r>
          </a:p>
          <a:p>
            <a:pPr lvl="2"/>
            <a:r>
              <a:t>VS Code</a:t>
            </a:r>
          </a:p>
          <a:p>
            <a:pPr lvl="2"/>
            <a:r>
              <a:t>RStudio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/github_crop.png"/>
          <p:cNvPicPr>
            <a:picLocks noGrp="1" noChangeAspect="1"/>
          </p:cNvPicPr>
          <p:nvPr/>
        </p:nvPicPr>
        <p:blipFill rotWithShape="1">
          <a:blip r:embed="rId2">
            <a:clrChange>
              <a:clrFrom>
                <a:srgbClr val="1F1F1F"/>
              </a:clrFrom>
              <a:clrTo>
                <a:srgbClr val="1F1F1F">
                  <a:alpha val="0"/>
                </a:srgbClr>
              </a:clrTo>
            </a:clrChange>
          </a:blip>
          <a:srcRect b="9394"/>
          <a:stretch/>
        </p:blipFill>
        <p:spPr bwMode="auto">
          <a:xfrm>
            <a:off x="1065212" y="304800"/>
            <a:ext cx="10396834" cy="655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/>
          <a:lstStyle/>
          <a:p>
            <a:pPr marL="0" lvl="0" indent="0">
              <a:buNone/>
            </a:pPr>
            <a:r>
              <a:t>3. What it shall be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marL="0" lvl="0" indent="0">
              <a:buNone/>
            </a:pPr>
            <a:r>
              <a:t>3.1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t>Now: Complete HTML</a:t>
            </a:r>
          </a:p>
          <a:p>
            <a:pPr marL="0" lvl="0" indent="0">
              <a:buNone/>
            </a:pPr>
            <a:r>
              <a:t>Next: Complete PDF</a:t>
            </a:r>
          </a:p>
          <a:p>
            <a:pPr marL="0" lvl="0" indent="0">
              <a:buNone/>
            </a:pPr>
            <a:r>
              <a:t>Next</a:t>
            </a:r>
            <a:r>
              <a:rPr baseline="30000"/>
              <a:t>2</a:t>
            </a:r>
            <a:r>
              <a:t>:</a:t>
            </a:r>
          </a:p>
          <a:p>
            <a:pPr lvl="1"/>
            <a:r>
              <a:t>Code to…</a:t>
            </a:r>
          </a:p>
          <a:p>
            <a:pPr lvl="2"/>
            <a:r>
              <a:t>generate every plot</a:t>
            </a:r>
          </a:p>
          <a:p>
            <a:pPr lvl="2"/>
            <a:r>
              <a:t>implement every function</a:t>
            </a:r>
          </a:p>
          <a:p>
            <a:pPr lvl="1"/>
            <a:r>
              <a:t>Dynamic Handbook with…</a:t>
            </a:r>
          </a:p>
          <a:p>
            <a:pPr lvl="2"/>
            <a:r>
              <a:t>interactive visualizations</a:t>
            </a:r>
          </a:p>
          <a:p>
            <a:pPr lvl="2"/>
            <a:r>
              <a:t>interactive calculations</a:t>
            </a:r>
          </a:p>
          <a:p>
            <a:pPr marL="0" lvl="0" indent="0">
              <a:buNone/>
            </a:pPr>
            <a:r>
              <a:t>Next</a:t>
            </a:r>
            <a:r>
              <a:rPr baseline="30000"/>
              <a:t>3</a:t>
            </a:r>
            <a:r>
              <a:t>: “Refactor” entirely → Handbook 2.0</a:t>
            </a:r>
          </a:p>
          <a:p>
            <a:pPr marL="1270000" lvl="0" indent="0">
              <a:buNone/>
            </a:pPr>
            <a:r>
              <a:rPr sz="2000"/>
              <a:t>A means of organizing and making accessible FTE knowledge, practices, and standards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t>There’s a lot to know</a:t>
            </a:r>
          </a:p>
          <a:p>
            <a:pPr marL="0" lvl="0" indent="0">
              <a:buNone/>
            </a:pPr>
            <a:r>
              <a:t>Modern tools allow for</a:t>
            </a:r>
          </a:p>
          <a:p>
            <a:pPr lvl="1"/>
            <a:r>
              <a:t>more ready access</a:t>
            </a:r>
          </a:p>
          <a:p>
            <a:pPr lvl="1"/>
            <a:r>
              <a:t>engagement with knowledge</a:t>
            </a:r>
          </a:p>
          <a:p>
            <a:pPr lvl="1"/>
            <a:r>
              <a:t>reproducibility</a:t>
            </a:r>
          </a:p>
          <a:p>
            <a:pPr lvl="1"/>
            <a:r>
              <a:t>fine-grained version control</a:t>
            </a:r>
          </a:p>
          <a:p>
            <a:pPr marL="0" lvl="0" indent="0">
              <a:buNone/>
            </a:pPr>
            <a:r>
              <a:t>Things of value require </a:t>
            </a:r>
            <a:r>
              <a:rPr b="1"/>
              <a:t>cultivation</a:t>
            </a:r>
          </a:p>
          <a:p>
            <a:pPr lvl="1"/>
            <a:r>
              <a:t>growth environment</a:t>
            </a:r>
          </a:p>
          <a:p>
            <a:pPr lvl="1"/>
            <a:r>
              <a:t>weeding</a:t>
            </a:r>
          </a:p>
          <a:p>
            <a:pPr lvl="1"/>
            <a:r>
              <a:t>pruning</a:t>
            </a:r>
          </a:p>
          <a:p>
            <a:pPr lvl="1"/>
            <a:r>
              <a:t>support</a:t>
            </a:r>
          </a:p>
          <a:p>
            <a:pPr lvl="1"/>
            <a:r>
              <a:t>attention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CRC Image By NE Ent - Own work, CC BY-SA 3.0, </a:t>
            </a:r>
            <a:r>
              <a:rPr>
                <a:hlinkClick r:id="rId2"/>
              </a:rPr>
              <a:t>https://commons.wikimedia.org/w/index.php?curid=24352142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marL="0" lvl="0" indent="0">
              <a:buNone/>
            </a:pPr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0. Introduction</a:t>
            </a:r>
          </a:p>
          <a:p>
            <a:pPr lvl="1"/>
            <a:r>
              <a:rPr>
                <a:hlinkClick r:id="rId3" action="ppaction://hlinksldjump"/>
              </a:rPr>
              <a:t>1. What it was</a:t>
            </a:r>
          </a:p>
          <a:p>
            <a:pPr lvl="1"/>
            <a:r>
              <a:rPr>
                <a:hlinkClick r:id="rId4" action="ppaction://hlinksldjump"/>
              </a:rPr>
              <a:t>2. What it is</a:t>
            </a:r>
          </a:p>
          <a:p>
            <a:pPr lvl="1"/>
            <a:r>
              <a:rPr>
                <a:hlinkClick r:id="rId5" action="ppaction://hlinksldjump"/>
              </a:rPr>
              <a:t>3. What it shall be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/>
          <a:lstStyle/>
          <a:p>
            <a:pPr marL="0" lvl="0" indent="0">
              <a:buNone/>
            </a:pPr>
            <a:r>
              <a:t>0. 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marL="0" lvl="0" indent="0">
              <a:buNone/>
            </a:pPr>
            <a:r>
              <a:t>0.1 Situation: You Need a Mach/Altitude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do you do?</a:t>
            </a:r>
          </a:p>
          <a:p>
            <a:pPr lvl="1"/>
            <a:r>
              <a:t>Recreate tools from scratch</a:t>
            </a:r>
          </a:p>
          <a:p>
            <a:pPr lvl="1"/>
            <a:r>
              <a:t>Import/scan pictures</a:t>
            </a:r>
          </a:p>
          <a:p>
            <a:pPr lvl="1"/>
            <a:r>
              <a:t>Recreate pictures with digital drawings</a:t>
            </a:r>
          </a:p>
        </p:txBody>
      </p:sp>
      <p:pic>
        <p:nvPicPr>
          <p:cNvPr id="4" name="Picture 1" descr="img/mach-al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35700" y="2184400"/>
            <a:ext cx="4406900" cy="320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235700" y="5664200"/>
            <a:ext cx="4406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Mach-Altitude-Airspeed Plot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marL="0" lvl="0" indent="0">
              <a:buNone/>
            </a:pPr>
            <a:r>
              <a:t>0.2 What If Instead You Had…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The highest quality VECTOR (zoomable) graphics</a:t>
            </a:r>
          </a:p>
          <a:p>
            <a:pPr lvl="1"/>
            <a:r>
              <a:t>Reproducible examples in multiple languages and formats</a:t>
            </a:r>
          </a:p>
          <a:p>
            <a:pPr lvl="1"/>
            <a:r>
              <a:t>Universally available content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/>
          <a:lstStyle/>
          <a:p>
            <a:pPr marL="0" lvl="0" indent="0">
              <a:buNone/>
            </a:pPr>
            <a:r>
              <a:t>1. What it was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marL="0" lvl="0" indent="0">
              <a:buNone/>
            </a:pPr>
            <a:r>
              <a:t>1.1 Handbook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t>A book…</a:t>
            </a:r>
          </a:p>
          <a:p>
            <a:pPr lvl="1"/>
            <a:r>
              <a:t>…that fit in your hand (debatable…see CRC)</a:t>
            </a:r>
          </a:p>
          <a:p>
            <a:pPr lvl="1"/>
            <a:r>
              <a:t>Quick reference for common facts/figures</a:t>
            </a:r>
          </a:p>
        </p:txBody>
      </p:sp>
      <p:pic>
        <p:nvPicPr>
          <p:cNvPr id="4" name="Picture 1" descr="img/CRC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19900" y="1905000"/>
            <a:ext cx="32258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235700" y="5664200"/>
            <a:ext cx="4406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The CRC: One of the most famous “handbooks” in history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marL="0" lvl="0" indent="0">
              <a:buNone/>
            </a:pPr>
            <a:r>
              <a:t>1.2 SFTE Handbook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t>2001: First edition</a:t>
            </a:r>
          </a:p>
          <a:p>
            <a:pPr lvl="1"/>
            <a:r>
              <a:t>2013: Most recent major revision</a:t>
            </a:r>
          </a:p>
          <a:p>
            <a:pPr lvl="1"/>
            <a:r>
              <a:t>2019: 2 Addenda</a:t>
            </a:r>
          </a:p>
          <a:p>
            <a:pPr marL="0" lvl="0" indent="0">
              <a:buNone/>
            </a:pPr>
            <a:r>
              <a:t>Source - Microsoft Word® - Microsoft Publisher®</a:t>
            </a:r>
          </a:p>
          <a:p>
            <a:pPr marL="0" lvl="0" indent="0">
              <a:buNone/>
            </a:pPr>
            <a:r>
              <a:t>Production - PDF - Hardcopy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Issues</a:t>
            </a:r>
          </a:p>
          <a:p>
            <a:pPr lvl="1"/>
            <a:r>
              <a:t>Images of various format, resolution, and quality</a:t>
            </a:r>
          </a:p>
          <a:p>
            <a:pPr lvl="1"/>
            <a:r>
              <a:t>Maintenance</a:t>
            </a:r>
          </a:p>
          <a:p>
            <a:pPr lvl="2"/>
            <a:r>
              <a:t>Life cycle costs</a:t>
            </a:r>
          </a:p>
          <a:p>
            <a:pPr lvl="2"/>
            <a:r>
              <a:t>Closed v open architecture</a:t>
            </a:r>
          </a:p>
          <a:p>
            <a:pPr lvl="1"/>
            <a:r>
              <a:t>No clear procedure for amendments and revisions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/>
          <a:lstStyle/>
          <a:p>
            <a:pPr marL="0" lvl="0" indent="0">
              <a:buNone/>
            </a:pPr>
            <a:r>
              <a:t>2. What it is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Microsoft Office PowerPoint</Application>
  <PresentationFormat>Custom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Consolas</vt:lpstr>
      <vt:lpstr>Corbel</vt:lpstr>
      <vt:lpstr>Courier</vt:lpstr>
      <vt:lpstr>Chalkboard 16x9</vt:lpstr>
      <vt:lpstr>Porting the SFTE Reference Handbook into the 21st Century</vt:lpstr>
      <vt:lpstr>Table of Contents</vt:lpstr>
      <vt:lpstr>0. Introduction</vt:lpstr>
      <vt:lpstr>0.1 Situation: You Need a Mach/Altitude Chart</vt:lpstr>
      <vt:lpstr>0.2 What If Instead You Had…</vt:lpstr>
      <vt:lpstr>1. What it was</vt:lpstr>
      <vt:lpstr>1.1 Handbook History</vt:lpstr>
      <vt:lpstr>1.2 SFTE Handbook</vt:lpstr>
      <vt:lpstr>2. What it is</vt:lpstr>
      <vt:lpstr>2.1 “port”</vt:lpstr>
      <vt:lpstr>2.2 Porting the Handbook</vt:lpstr>
      <vt:lpstr>2.3.1 GitHub Demo</vt:lpstr>
      <vt:lpstr>PowerPoint Presentation</vt:lpstr>
      <vt:lpstr>3. What it shall be</vt:lpstr>
      <vt:lpstr>3.1 Phases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817</TotalTime>
  <Words>132</Words>
  <Application>Microsoft Office PowerPoint</Application>
  <PresentationFormat>Custom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Consolas</vt:lpstr>
      <vt:lpstr>Corbel</vt:lpstr>
      <vt:lpstr>Chalkboard 16x9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Porting the SFTE Reference Handbook into the 21st Century</dc:title>
  <dc:creator>Nathan Cook</dc:creator>
  <cp:keywords/>
  <cp:lastModifiedBy>Nathan Cook</cp:lastModifiedBy>
  <cp:revision>1</cp:revision>
  <dcterms:created xsi:type="dcterms:W3CDTF">2020-10-22T00:27:56Z</dcterms:created>
  <dcterms:modified xsi:type="dcterms:W3CDTF">2020-10-22T00:32:07Z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22 October 2020</vt:lpwstr>
  </property>
  <property fmtid="{D5CDD505-2E9C-101B-9397-08002B2CF9AE}" pid="3" name="output">
    <vt:lpwstr/>
  </property>
</Properties>
</file>