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18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2020-10-20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ons.wikimedia.org/w/index.php?curid=24352142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9.xml" /><Relationship Id="rId5" Type="http://schemas.openxmlformats.org/officeDocument/2006/relationships/slide" Target="slide1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SFTE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Handbook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21</a:t>
            </a:r>
            <a:r>
              <a:rPr baseline="30000"/>
              <a:t>st</a:t>
            </a:r>
            <a:r>
              <a:rPr/>
              <a:t> </a:t>
            </a:r>
            <a:r>
              <a:rPr/>
              <a:t>Century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Nathan</a:t>
            </a:r>
            <a:r>
              <a:rPr/>
              <a:t> </a:t>
            </a:r>
            <a:r>
              <a:rPr/>
              <a:t>Cook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2.1</a:t>
            </a:r>
            <a:r>
              <a:rPr/>
              <a:t> </a:t>
            </a:r>
            <a:r>
              <a:rPr/>
              <a:t>“</a:t>
            </a:r>
            <a:r>
              <a:rPr/>
              <a:t>port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/pôrt/</a:t>
            </a:r>
          </a:p>
          <a:p>
            <a:pPr lvl="0" marL="0" indent="0">
              <a:buNone/>
            </a:pPr>
            <a:r>
              <a:rPr/>
              <a:t>verb</a:t>
            </a:r>
          </a:p>
          <a:p>
            <a:pPr lvl="0" marL="0" indent="0">
              <a:buNone/>
            </a:pPr>
            <a:r>
              <a:rPr/>
              <a:t>verb: port; 3rd person present: ports; past tense: ported; past participle: ported; gerund or present participle: porting</a:t>
            </a:r>
          </a:p>
          <a:p>
            <a:pPr lvl="0" marL="0" indent="0">
              <a:buNone/>
            </a:pPr>
            <a:r>
              <a:rPr b="1"/>
              <a:t>COMPUTING</a:t>
            </a:r>
          </a:p>
          <a:p>
            <a:pPr lvl="0" marL="0" indent="0">
              <a:buNone/>
            </a:pPr>
            <a:r>
              <a:rPr/>
              <a:t>transfer (software) from one system or machine to another.</a:t>
            </a:r>
          </a:p>
          <a:p>
            <a:pPr lvl="0" marL="1270000" indent="0">
              <a:buNone/>
            </a:pPr>
            <a:r>
              <a:rPr sz="2000"/>
              <a:t>“the software can be ported to an IBM RS/6000”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2.2</a:t>
            </a:r>
            <a:r>
              <a:rPr/>
              <a:t> </a:t>
            </a:r>
            <a:r>
              <a:rPr/>
              <a:t>Porting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Handbook</a:t>
            </a:r>
          </a:p>
        </p:txBody>
      </p:sp>
      <p:pic>
        <p:nvPicPr>
          <p:cNvPr descr="img/handbook-port-proc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905000"/>
            <a:ext cx="22225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5113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Handbook</a:t>
            </a:r>
            <a:r>
              <a:rPr/>
              <a:t> </a:t>
            </a:r>
            <a:r>
              <a:rPr/>
              <a:t>Port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</a:t>
            </a:r>
          </a:p>
          <a:p>
            <a:pPr lvl="1"/>
            <a:r>
              <a:rPr/>
              <a:t>Unicode Text (Rmarkdown)</a:t>
            </a:r>
          </a:p>
          <a:p>
            <a:pPr lvl="0" marL="0" indent="0">
              <a:buNone/>
            </a:pPr>
            <a:r>
              <a:rPr/>
              <a:t>Production</a:t>
            </a:r>
          </a:p>
          <a:p>
            <a:pPr lvl="1"/>
            <a:r>
              <a:rPr/>
              <a:t>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2.3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 Tools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R</a:t>
            </a:r>
          </a:p>
          <a:p>
            <a:pPr lvl="1"/>
            <a:r>
              <a:rPr>
                <a:latin typeface="Courier"/>
              </a:rPr>
              <a:t>bookdown</a:t>
            </a:r>
          </a:p>
          <a:p>
            <a:pPr lvl="1"/>
            <a:r>
              <a:rPr/>
              <a:t>text editor</a:t>
            </a:r>
          </a:p>
          <a:p>
            <a:pPr lvl="1"/>
            <a:r>
              <a:rPr/>
              <a:t>command line</a:t>
            </a:r>
          </a:p>
          <a:p>
            <a:pPr lvl="0" marL="0" indent="0">
              <a:buNone/>
            </a:pPr>
            <a:r>
              <a:rPr/>
              <a:t>Optional Tools</a:t>
            </a:r>
          </a:p>
          <a:p>
            <a:pPr lvl="1"/>
            <a:r>
              <a:rPr/>
              <a:t>Integrated Development Environment</a:t>
            </a:r>
          </a:p>
          <a:p>
            <a:pPr lvl="2"/>
            <a:r>
              <a:rPr/>
              <a:t>VS Code</a:t>
            </a:r>
          </a:p>
          <a:p>
            <a:pPr lvl="2"/>
            <a:r>
              <a:rPr/>
              <a:t>RStudio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3.1</a:t>
            </a:r>
            <a:r>
              <a:rPr/>
              <a:t> </a:t>
            </a:r>
            <a:r>
              <a:rPr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Now: Complete HTML</a:t>
            </a:r>
          </a:p>
          <a:p>
            <a:pPr lvl="0" marL="0" indent="0">
              <a:buNone/>
            </a:pPr>
            <a:r>
              <a:rPr/>
              <a:t>Next: Complete PDF</a:t>
            </a:r>
          </a:p>
          <a:p>
            <a:pPr lvl="0" marL="0" indent="0">
              <a:buNone/>
            </a:pPr>
            <a:r>
              <a:rPr/>
              <a:t>Next</a:t>
            </a:r>
            <a:r>
              <a:rPr baseline="30000"/>
              <a:t>2</a:t>
            </a:r>
            <a:r>
              <a:rPr/>
              <a:t>:</a:t>
            </a:r>
          </a:p>
          <a:p>
            <a:pPr lvl="1"/>
            <a:r>
              <a:rPr/>
              <a:t>Code to…</a:t>
            </a:r>
          </a:p>
          <a:p>
            <a:pPr lvl="2"/>
            <a:r>
              <a:rPr/>
              <a:t>generate every plot</a:t>
            </a:r>
          </a:p>
          <a:p>
            <a:pPr lvl="2"/>
            <a:r>
              <a:rPr/>
              <a:t>implement every function</a:t>
            </a:r>
          </a:p>
          <a:p>
            <a:pPr lvl="1"/>
            <a:r>
              <a:rPr/>
              <a:t>Dynamic Handbook with…</a:t>
            </a:r>
          </a:p>
          <a:p>
            <a:pPr lvl="2"/>
            <a:r>
              <a:rPr/>
              <a:t>interactive visualizations</a:t>
            </a:r>
          </a:p>
          <a:p>
            <a:pPr lvl="2"/>
            <a:r>
              <a:rPr/>
              <a:t>interactive calculations</a:t>
            </a:r>
          </a:p>
          <a:p>
            <a:pPr lvl="0" marL="0" indent="0">
              <a:buNone/>
            </a:pPr>
            <a:r>
              <a:rPr/>
              <a:t>Next</a:t>
            </a:r>
            <a:r>
              <a:rPr baseline="30000"/>
              <a:t>3</a:t>
            </a:r>
            <a:r>
              <a:rPr/>
              <a:t>: “Refactor” entirely → Handbook 2.0</a:t>
            </a:r>
          </a:p>
          <a:p>
            <a:pPr lvl="0" marL="1270000" indent="0">
              <a:buNone/>
            </a:pPr>
            <a:r>
              <a:rPr sz="2000"/>
              <a:t>A means of organizing and making accessible FTE knowledge, practices, and standards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There’s a lot to know</a:t>
            </a:r>
          </a:p>
          <a:p>
            <a:pPr lvl="1"/>
            <a:r>
              <a:rPr/>
              <a:t>Modern tools allow for</a:t>
            </a:r>
          </a:p>
          <a:p>
            <a:pPr lvl="2"/>
            <a:r>
              <a:rPr/>
              <a:t>more ready access</a:t>
            </a:r>
          </a:p>
          <a:p>
            <a:pPr lvl="2"/>
            <a:r>
              <a:rPr/>
              <a:t>engagement with knowledge</a:t>
            </a:r>
          </a:p>
          <a:p>
            <a:pPr lvl="2"/>
            <a:r>
              <a:rPr/>
              <a:t>reproducibility</a:t>
            </a:r>
          </a:p>
          <a:p>
            <a:pPr lvl="2"/>
            <a:r>
              <a:rPr/>
              <a:t>fine-grained version control</a:t>
            </a:r>
          </a:p>
          <a:p>
            <a:pPr lvl="1"/>
            <a:r>
              <a:rPr/>
              <a:t>Things of value require </a:t>
            </a:r>
            <a:r>
              <a:rPr b="1"/>
              <a:t>cultivation</a:t>
            </a:r>
          </a:p>
          <a:p>
            <a:pPr lvl="2"/>
            <a:r>
              <a:rPr/>
              <a:t>growth environment</a:t>
            </a:r>
          </a:p>
          <a:p>
            <a:pPr lvl="2"/>
            <a:r>
              <a:rPr/>
              <a:t>weeding</a:t>
            </a:r>
          </a:p>
          <a:p>
            <a:pPr lvl="2"/>
            <a:r>
              <a:rPr/>
              <a:t>pruning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attention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 Image By NE Ent - Own work, CC BY-SA 3.0, </a:t>
            </a:r>
            <a:r>
              <a:rPr>
                <a:hlinkClick r:id="rId2"/>
              </a:rPr>
              <a:t>https://commons.wikimedia.org/w/index.php?curid=24352142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0. Introduction</a:t>
            </a:r>
          </a:p>
          <a:p>
            <a:pPr lvl="1"/>
            <a:r>
              <a:rPr>
                <a:hlinkClick r:id="rId3" action="ppaction://hlinksldjump"/>
              </a:rPr>
              <a:t>1. What it was</a:t>
            </a:r>
          </a:p>
          <a:p>
            <a:pPr lvl="1"/>
            <a:r>
              <a:rPr>
                <a:hlinkClick r:id="rId4" action="ppaction://hlinksldjump"/>
              </a:rPr>
              <a:t>2. What it is</a:t>
            </a:r>
          </a:p>
          <a:p>
            <a:pPr lvl="1"/>
            <a:r>
              <a:rPr>
                <a:hlinkClick r:id="rId5" action="ppaction://hlinksldjump"/>
              </a:rPr>
              <a:t>3. What it shall be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0.</a:t>
            </a:r>
            <a:r>
              <a:rPr/>
              <a:t> </a:t>
            </a: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0.1</a:t>
            </a:r>
            <a:r>
              <a:rPr/>
              <a:t> </a:t>
            </a:r>
            <a:r>
              <a:rPr/>
              <a:t>Situation: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Mach/Altitude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 you do?</a:t>
            </a:r>
          </a:p>
          <a:p>
            <a:pPr lvl="1"/>
            <a:r>
              <a:rPr/>
              <a:t>Recreate tools from scratch</a:t>
            </a:r>
          </a:p>
          <a:p>
            <a:pPr lvl="1"/>
            <a:r>
              <a:rPr/>
              <a:t>Import/scan pictures</a:t>
            </a:r>
          </a:p>
          <a:p>
            <a:pPr lvl="1"/>
            <a:r>
              <a:rPr/>
              <a:t>Recreate pictures with digital drawings</a:t>
            </a:r>
          </a:p>
        </p:txBody>
      </p:sp>
      <p:pic>
        <p:nvPicPr>
          <p:cNvPr descr="img/mach-a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2184400"/>
            <a:ext cx="44069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Mach-Altitude-Airspeed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0.2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highest quality VECTOR (zoomable) graphics</a:t>
            </a:r>
          </a:p>
          <a:p>
            <a:pPr lvl="1"/>
            <a:r>
              <a:rPr/>
              <a:t>Reproducible examples in multiple languages and formats</a:t>
            </a:r>
          </a:p>
          <a:p>
            <a:pPr lvl="1"/>
            <a:r>
              <a:rPr/>
              <a:t>Universally available content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1.1</a:t>
            </a:r>
            <a:r>
              <a:rPr/>
              <a:t> </a:t>
            </a:r>
            <a:r>
              <a:rPr/>
              <a:t>Handbook</a:t>
            </a:r>
            <a:r>
              <a:rPr/>
              <a:t> </a:t>
            </a: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book…</a:t>
            </a:r>
          </a:p>
          <a:p>
            <a:pPr lvl="1"/>
            <a:r>
              <a:rPr/>
              <a:t>…that fit in your hand (debatable…see CRC)</a:t>
            </a:r>
          </a:p>
          <a:p>
            <a:pPr lvl="1"/>
            <a:r>
              <a:rPr/>
              <a:t>Quick reference for common facts/figures</a:t>
            </a:r>
          </a:p>
        </p:txBody>
      </p:sp>
      <p:pic>
        <p:nvPicPr>
          <p:cNvPr descr="img/CR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19900" y="1905000"/>
            <a:ext cx="32258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CRC: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“</a:t>
            </a:r>
            <a:r>
              <a:rPr/>
              <a:t>handbooks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history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1.2</a:t>
            </a:r>
            <a:r>
              <a:rPr/>
              <a:t> </a:t>
            </a:r>
            <a:r>
              <a:rPr/>
              <a:t>SFTE</a:t>
            </a:r>
            <a:r>
              <a:rPr/>
              <a:t> </a:t>
            </a:r>
            <a:r>
              <a:rPr/>
              <a:t>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2001: First edition</a:t>
            </a:r>
          </a:p>
          <a:p>
            <a:pPr lvl="1"/>
            <a:r>
              <a:rPr/>
              <a:t>2013: Most recent major revision</a:t>
            </a:r>
          </a:p>
          <a:p>
            <a:pPr lvl="1"/>
            <a:r>
              <a:rPr/>
              <a:t>2019: 2 Addenda</a:t>
            </a:r>
          </a:p>
          <a:p>
            <a:pPr lvl="1"/>
            <a:r>
              <a:rPr/>
              <a:t>Source</a:t>
            </a:r>
          </a:p>
          <a:p>
            <a:pPr lvl="2"/>
            <a:r>
              <a:rPr/>
              <a:t>Microsoft Word®</a:t>
            </a:r>
          </a:p>
          <a:p>
            <a:pPr lvl="2"/>
            <a:r>
              <a:rPr/>
              <a:t>Microsoft Publisher®</a:t>
            </a:r>
          </a:p>
          <a:p>
            <a:pPr lvl="1"/>
            <a:r>
              <a:rPr/>
              <a:t>Production</a:t>
            </a:r>
          </a:p>
          <a:p>
            <a:pPr lvl="2"/>
            <a:r>
              <a:rPr/>
              <a:t>PDF</a:t>
            </a:r>
          </a:p>
          <a:p>
            <a:pPr lvl="2"/>
            <a:r>
              <a:rPr/>
              <a:t>Hardcopy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Issues</a:t>
            </a:r>
          </a:p>
          <a:p>
            <a:pPr lvl="1"/>
            <a:r>
              <a:rPr/>
              <a:t>Images of various format, resolution, and quality</a:t>
            </a:r>
          </a:p>
          <a:p>
            <a:pPr lvl="1"/>
            <a:r>
              <a:rPr/>
              <a:t>Maintenance</a:t>
            </a:r>
          </a:p>
          <a:p>
            <a:pPr lvl="2"/>
            <a:r>
              <a:rPr/>
              <a:t>Life cycle costs</a:t>
            </a:r>
          </a:p>
          <a:p>
            <a:pPr lvl="2"/>
            <a:r>
              <a:rPr/>
              <a:t>Closed v open architecture</a:t>
            </a:r>
          </a:p>
          <a:p>
            <a:pPr lvl="1"/>
            <a:r>
              <a:rPr/>
              <a:t>No clear procedure for amendments and revisions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817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SFTE Reference Handbook into the 21st Century</dc:title>
  <dc:creator>Nathan Cook</dc:creator>
  <cp:keywords/>
  <dcterms:created xsi:type="dcterms:W3CDTF">2020-10-21T03:59:24Z</dcterms:created>
  <dcterms:modified xsi:type="dcterms:W3CDTF">2020-10-21T03:59:24Z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October 2020</vt:lpwstr>
  </property>
  <property fmtid="{D5CDD505-2E9C-101B-9397-08002B2CF9AE}" pid="3" name="output">
    <vt:lpwstr/>
  </property>
</Properties>
</file>