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47" d="100"/>
          <a:sy n="47" d="100"/>
        </p:scale>
        <p:origin x="77" y="10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2E02C7-93BC-4C7E-9748-49A62165B951}"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68F0F-1C0F-44CA-8FD2-B45C5DE40B3D}" type="slidenum">
              <a:rPr lang="en-US" smtClean="0"/>
              <a:t>‹#›</a:t>
            </a:fld>
            <a:endParaRPr lang="en-US"/>
          </a:p>
        </p:txBody>
      </p:sp>
    </p:spTree>
    <p:extLst>
      <p:ext uri="{BB962C8B-B14F-4D97-AF65-F5344CB8AC3E}">
        <p14:creationId xmlns:p14="http://schemas.microsoft.com/office/powerpoint/2010/main" val="3314001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E02C7-93BC-4C7E-9748-49A62165B951}"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68F0F-1C0F-44CA-8FD2-B45C5DE40B3D}" type="slidenum">
              <a:rPr lang="en-US" smtClean="0"/>
              <a:t>‹#›</a:t>
            </a:fld>
            <a:endParaRPr lang="en-US"/>
          </a:p>
        </p:txBody>
      </p:sp>
    </p:spTree>
    <p:extLst>
      <p:ext uri="{BB962C8B-B14F-4D97-AF65-F5344CB8AC3E}">
        <p14:creationId xmlns:p14="http://schemas.microsoft.com/office/powerpoint/2010/main" val="1579719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E02C7-93BC-4C7E-9748-49A62165B951}"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68F0F-1C0F-44CA-8FD2-B45C5DE40B3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2816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E02C7-93BC-4C7E-9748-49A62165B951}"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68F0F-1C0F-44CA-8FD2-B45C5DE40B3D}" type="slidenum">
              <a:rPr lang="en-US" smtClean="0"/>
              <a:t>‹#›</a:t>
            </a:fld>
            <a:endParaRPr lang="en-US"/>
          </a:p>
        </p:txBody>
      </p:sp>
    </p:spTree>
    <p:extLst>
      <p:ext uri="{BB962C8B-B14F-4D97-AF65-F5344CB8AC3E}">
        <p14:creationId xmlns:p14="http://schemas.microsoft.com/office/powerpoint/2010/main" val="1523170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E02C7-93BC-4C7E-9748-49A62165B951}"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68F0F-1C0F-44CA-8FD2-B45C5DE40B3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8790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E02C7-93BC-4C7E-9748-49A62165B951}"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68F0F-1C0F-44CA-8FD2-B45C5DE40B3D}" type="slidenum">
              <a:rPr lang="en-US" smtClean="0"/>
              <a:t>‹#›</a:t>
            </a:fld>
            <a:endParaRPr lang="en-US"/>
          </a:p>
        </p:txBody>
      </p:sp>
    </p:spTree>
    <p:extLst>
      <p:ext uri="{BB962C8B-B14F-4D97-AF65-F5344CB8AC3E}">
        <p14:creationId xmlns:p14="http://schemas.microsoft.com/office/powerpoint/2010/main" val="2724058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E02C7-93BC-4C7E-9748-49A62165B951}"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68F0F-1C0F-44CA-8FD2-B45C5DE40B3D}" type="slidenum">
              <a:rPr lang="en-US" smtClean="0"/>
              <a:t>‹#›</a:t>
            </a:fld>
            <a:endParaRPr lang="en-US"/>
          </a:p>
        </p:txBody>
      </p:sp>
    </p:spTree>
    <p:extLst>
      <p:ext uri="{BB962C8B-B14F-4D97-AF65-F5344CB8AC3E}">
        <p14:creationId xmlns:p14="http://schemas.microsoft.com/office/powerpoint/2010/main" val="111655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E02C7-93BC-4C7E-9748-49A62165B951}"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68F0F-1C0F-44CA-8FD2-B45C5DE40B3D}" type="slidenum">
              <a:rPr lang="en-US" smtClean="0"/>
              <a:t>‹#›</a:t>
            </a:fld>
            <a:endParaRPr lang="en-US"/>
          </a:p>
        </p:txBody>
      </p:sp>
    </p:spTree>
    <p:extLst>
      <p:ext uri="{BB962C8B-B14F-4D97-AF65-F5344CB8AC3E}">
        <p14:creationId xmlns:p14="http://schemas.microsoft.com/office/powerpoint/2010/main" val="10164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2E02C7-93BC-4C7E-9748-49A62165B951}"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68F0F-1C0F-44CA-8FD2-B45C5DE40B3D}" type="slidenum">
              <a:rPr lang="en-US" smtClean="0"/>
              <a:t>‹#›</a:t>
            </a:fld>
            <a:endParaRPr lang="en-US"/>
          </a:p>
        </p:txBody>
      </p:sp>
    </p:spTree>
    <p:extLst>
      <p:ext uri="{BB962C8B-B14F-4D97-AF65-F5344CB8AC3E}">
        <p14:creationId xmlns:p14="http://schemas.microsoft.com/office/powerpoint/2010/main" val="2895899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2E02C7-93BC-4C7E-9748-49A62165B951}"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D68F0F-1C0F-44CA-8FD2-B45C5DE40B3D}" type="slidenum">
              <a:rPr lang="en-US" smtClean="0"/>
              <a:t>‹#›</a:t>
            </a:fld>
            <a:endParaRPr lang="en-US"/>
          </a:p>
        </p:txBody>
      </p:sp>
    </p:spTree>
    <p:extLst>
      <p:ext uri="{BB962C8B-B14F-4D97-AF65-F5344CB8AC3E}">
        <p14:creationId xmlns:p14="http://schemas.microsoft.com/office/powerpoint/2010/main" val="1107278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2E02C7-93BC-4C7E-9748-49A62165B951}"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68F0F-1C0F-44CA-8FD2-B45C5DE40B3D}" type="slidenum">
              <a:rPr lang="en-US" smtClean="0"/>
              <a:t>‹#›</a:t>
            </a:fld>
            <a:endParaRPr lang="en-US"/>
          </a:p>
        </p:txBody>
      </p:sp>
    </p:spTree>
    <p:extLst>
      <p:ext uri="{BB962C8B-B14F-4D97-AF65-F5344CB8AC3E}">
        <p14:creationId xmlns:p14="http://schemas.microsoft.com/office/powerpoint/2010/main" val="1387548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2E02C7-93BC-4C7E-9748-49A62165B951}" type="datetimeFigureOut">
              <a:rPr lang="en-US" smtClean="0"/>
              <a:t>3/4/2025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D68F0F-1C0F-44CA-8FD2-B45C5DE40B3D}" type="slidenum">
              <a:rPr lang="en-US" smtClean="0"/>
              <a:t>‹#›</a:t>
            </a:fld>
            <a:endParaRPr lang="en-US"/>
          </a:p>
        </p:txBody>
      </p:sp>
    </p:spTree>
    <p:extLst>
      <p:ext uri="{BB962C8B-B14F-4D97-AF65-F5344CB8AC3E}">
        <p14:creationId xmlns:p14="http://schemas.microsoft.com/office/powerpoint/2010/main" val="4278458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2E02C7-93BC-4C7E-9748-49A62165B951}" type="datetimeFigureOut">
              <a:rPr lang="en-US" smtClean="0"/>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D68F0F-1C0F-44CA-8FD2-B45C5DE40B3D}" type="slidenum">
              <a:rPr lang="en-US" smtClean="0"/>
              <a:t>‹#›</a:t>
            </a:fld>
            <a:endParaRPr lang="en-US"/>
          </a:p>
        </p:txBody>
      </p:sp>
    </p:spTree>
    <p:extLst>
      <p:ext uri="{BB962C8B-B14F-4D97-AF65-F5344CB8AC3E}">
        <p14:creationId xmlns:p14="http://schemas.microsoft.com/office/powerpoint/2010/main" val="290240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2E02C7-93BC-4C7E-9748-49A62165B951}" type="datetimeFigureOut">
              <a:rPr lang="en-US" smtClean="0"/>
              <a:t>3/4/2025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D68F0F-1C0F-44CA-8FD2-B45C5DE40B3D}" type="slidenum">
              <a:rPr lang="en-US" smtClean="0"/>
              <a:t>‹#›</a:t>
            </a:fld>
            <a:endParaRPr lang="en-US"/>
          </a:p>
        </p:txBody>
      </p:sp>
    </p:spTree>
    <p:extLst>
      <p:ext uri="{BB962C8B-B14F-4D97-AF65-F5344CB8AC3E}">
        <p14:creationId xmlns:p14="http://schemas.microsoft.com/office/powerpoint/2010/main" val="98709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2E02C7-93BC-4C7E-9748-49A62165B951}"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68F0F-1C0F-44CA-8FD2-B45C5DE40B3D}" type="slidenum">
              <a:rPr lang="en-US" smtClean="0"/>
              <a:t>‹#›</a:t>
            </a:fld>
            <a:endParaRPr lang="en-US"/>
          </a:p>
        </p:txBody>
      </p:sp>
    </p:spTree>
    <p:extLst>
      <p:ext uri="{BB962C8B-B14F-4D97-AF65-F5344CB8AC3E}">
        <p14:creationId xmlns:p14="http://schemas.microsoft.com/office/powerpoint/2010/main" val="1299673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2E02C7-93BC-4C7E-9748-49A62165B951}"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D68F0F-1C0F-44CA-8FD2-B45C5DE40B3D}" type="slidenum">
              <a:rPr lang="en-US" smtClean="0"/>
              <a:t>‹#›</a:t>
            </a:fld>
            <a:endParaRPr lang="en-US"/>
          </a:p>
        </p:txBody>
      </p:sp>
    </p:spTree>
    <p:extLst>
      <p:ext uri="{BB962C8B-B14F-4D97-AF65-F5344CB8AC3E}">
        <p14:creationId xmlns:p14="http://schemas.microsoft.com/office/powerpoint/2010/main" val="2446779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2E02C7-93BC-4C7E-9748-49A62165B951}" type="datetimeFigureOut">
              <a:rPr lang="en-US" smtClean="0"/>
              <a:t>3/4/2025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D68F0F-1C0F-44CA-8FD2-B45C5DE40B3D}" type="slidenum">
              <a:rPr lang="en-US" smtClean="0"/>
              <a:t>‹#›</a:t>
            </a:fld>
            <a:endParaRPr lang="en-US"/>
          </a:p>
        </p:txBody>
      </p:sp>
    </p:spTree>
    <p:extLst>
      <p:ext uri="{BB962C8B-B14F-4D97-AF65-F5344CB8AC3E}">
        <p14:creationId xmlns:p14="http://schemas.microsoft.com/office/powerpoint/2010/main" val="2142668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1.png" descr="UZ new logo final (1) (1)">
            <a:extLst>
              <a:ext uri="{FF2B5EF4-FFF2-40B4-BE49-F238E27FC236}">
                <a16:creationId xmlns:a16="http://schemas.microsoft.com/office/drawing/2014/main" id="{E618017E-3A6E-4B76-8B07-42DFF10AEC53}"/>
              </a:ext>
            </a:extLst>
          </p:cNvPr>
          <p:cNvPicPr/>
          <p:nvPr/>
        </p:nvPicPr>
        <p:blipFill>
          <a:blip r:embed="rId2"/>
          <a:srcRect/>
          <a:stretch>
            <a:fillRect/>
          </a:stretch>
        </p:blipFill>
        <p:spPr>
          <a:xfrm>
            <a:off x="4838700" y="-149310"/>
            <a:ext cx="2514600" cy="1557655"/>
          </a:xfrm>
          <a:prstGeom prst="rect">
            <a:avLst/>
          </a:prstGeom>
          <a:ln/>
        </p:spPr>
      </p:pic>
      <p:sp>
        <p:nvSpPr>
          <p:cNvPr id="12" name="TextBox 11">
            <a:extLst>
              <a:ext uri="{FF2B5EF4-FFF2-40B4-BE49-F238E27FC236}">
                <a16:creationId xmlns:a16="http://schemas.microsoft.com/office/drawing/2014/main" id="{A1E9B7D3-B198-49FC-B9BA-4EBA298F93E4}"/>
              </a:ext>
            </a:extLst>
          </p:cNvPr>
          <p:cNvSpPr txBox="1"/>
          <p:nvPr/>
        </p:nvSpPr>
        <p:spPr>
          <a:xfrm>
            <a:off x="669371" y="1408345"/>
            <a:ext cx="10853257" cy="743024"/>
          </a:xfrm>
          <a:prstGeom prst="rect">
            <a:avLst/>
          </a:prstGeom>
          <a:noFill/>
        </p:spPr>
        <p:txBody>
          <a:bodyPr wrap="square">
            <a:spAutoFit/>
          </a:bodyPr>
          <a:lstStyle/>
          <a:p>
            <a:pPr algn="ctr">
              <a:lnSpc>
                <a:spcPct val="107000"/>
              </a:lnSpc>
              <a:spcAft>
                <a:spcPts val="800"/>
              </a:spcAft>
            </a:pPr>
            <a:r>
              <a:rPr lang="en-US" sz="1800" b="1" dirty="0">
                <a:solidFill>
                  <a:srgbClr val="FF0000"/>
                </a:solidFill>
                <a:effectLst/>
                <a:latin typeface="Calibri" panose="020F0502020204030204" pitchFamily="34" charset="0"/>
                <a:ea typeface="Calibri" panose="020F0502020204030204" pitchFamily="34" charset="0"/>
              </a:rPr>
              <a:t>WATER SUPPLY AUTOMATION AND CONTROL SYSTEM FOR THE UNIVERSITY OF ZIMBABWE</a:t>
            </a:r>
            <a:endParaRPr lang="en-US" sz="1200" dirty="0">
              <a:effectLst/>
              <a:latin typeface="Calibri" panose="020F0502020204030204" pitchFamily="34" charset="0"/>
              <a:ea typeface="Calibri" panose="020F0502020204030204" pitchFamily="34" charset="0"/>
            </a:endParaRPr>
          </a:p>
          <a:p>
            <a:pPr algn="ctr">
              <a:lnSpc>
                <a:spcPct val="107000"/>
              </a:lnSpc>
              <a:spcAft>
                <a:spcPts val="800"/>
              </a:spcAft>
            </a:pPr>
            <a:r>
              <a:rPr lang="en-US" sz="1600" b="1" dirty="0">
                <a:effectLst/>
                <a:latin typeface="Calibri" panose="020F0502020204030204" pitchFamily="34" charset="0"/>
                <a:ea typeface="Calibri" panose="020F0502020204030204" pitchFamily="34" charset="0"/>
              </a:rPr>
              <a:t>By</a:t>
            </a:r>
            <a:endParaRPr lang="en-US" sz="1200" dirty="0">
              <a:effectLst/>
              <a:latin typeface="Calibri" panose="020F0502020204030204" pitchFamily="34" charset="0"/>
              <a:ea typeface="Calibri" panose="020F0502020204030204" pitchFamily="34" charset="0"/>
            </a:endParaRPr>
          </a:p>
        </p:txBody>
      </p:sp>
      <p:sp>
        <p:nvSpPr>
          <p:cNvPr id="14" name="TextBox 13">
            <a:extLst>
              <a:ext uri="{FF2B5EF4-FFF2-40B4-BE49-F238E27FC236}">
                <a16:creationId xmlns:a16="http://schemas.microsoft.com/office/drawing/2014/main" id="{07C1989C-85E4-46EE-9B2A-9A4CE1C8503D}"/>
              </a:ext>
            </a:extLst>
          </p:cNvPr>
          <p:cNvSpPr txBox="1"/>
          <p:nvPr/>
        </p:nvSpPr>
        <p:spPr>
          <a:xfrm>
            <a:off x="3021434" y="2324382"/>
            <a:ext cx="6149130" cy="2769284"/>
          </a:xfrm>
          <a:prstGeom prst="rect">
            <a:avLst/>
          </a:prstGeom>
          <a:noFill/>
        </p:spPr>
        <p:txBody>
          <a:bodyPr wrap="square">
            <a:spAutoFit/>
          </a:bodyPr>
          <a:lstStyle/>
          <a:p>
            <a:pPr algn="ctr">
              <a:lnSpc>
                <a:spcPct val="107000"/>
              </a:lnSpc>
              <a:spcAft>
                <a:spcPts val="800"/>
              </a:spcAft>
            </a:pPr>
            <a:r>
              <a:rPr lang="en-US" sz="1800" b="1" dirty="0">
                <a:solidFill>
                  <a:srgbClr val="FF0000"/>
                </a:solidFill>
                <a:effectLst/>
                <a:latin typeface="Calibri" panose="020F0502020204030204" pitchFamily="34" charset="0"/>
                <a:ea typeface="Calibri" panose="020F0502020204030204" pitchFamily="34" charset="0"/>
              </a:rPr>
              <a:t>BENI TANUNURWA G                                                 R231697W</a:t>
            </a:r>
            <a:endParaRPr lang="en-US" sz="1400" dirty="0">
              <a:effectLst/>
              <a:latin typeface="Calibri" panose="020F0502020204030204" pitchFamily="34" charset="0"/>
              <a:ea typeface="Calibri" panose="020F0502020204030204" pitchFamily="34" charset="0"/>
            </a:endParaRPr>
          </a:p>
          <a:p>
            <a:pPr algn="ctr">
              <a:lnSpc>
                <a:spcPct val="107000"/>
              </a:lnSpc>
              <a:spcAft>
                <a:spcPts val="800"/>
              </a:spcAft>
            </a:pPr>
            <a:r>
              <a:rPr lang="en-US" sz="1800" b="1" dirty="0">
                <a:solidFill>
                  <a:srgbClr val="FF0000"/>
                </a:solidFill>
                <a:effectLst/>
                <a:latin typeface="Calibri" panose="020F0502020204030204" pitchFamily="34" charset="0"/>
                <a:ea typeface="Calibri" panose="020F0502020204030204" pitchFamily="34" charset="0"/>
              </a:rPr>
              <a:t>BHIDHI DANIELIAS D                                                   R231706F</a:t>
            </a:r>
            <a:endParaRPr lang="en-US" sz="1400" dirty="0">
              <a:effectLst/>
              <a:latin typeface="Calibri" panose="020F0502020204030204" pitchFamily="34" charset="0"/>
              <a:ea typeface="Calibri" panose="020F0502020204030204" pitchFamily="34" charset="0"/>
            </a:endParaRPr>
          </a:p>
          <a:p>
            <a:pPr algn="ctr">
              <a:lnSpc>
                <a:spcPct val="107000"/>
              </a:lnSpc>
              <a:spcAft>
                <a:spcPts val="800"/>
              </a:spcAft>
            </a:pPr>
            <a:r>
              <a:rPr lang="en-US" sz="1800" b="1" dirty="0">
                <a:solidFill>
                  <a:srgbClr val="FF0000"/>
                </a:solidFill>
                <a:effectLst/>
                <a:latin typeface="Calibri" panose="020F0502020204030204" pitchFamily="34" charset="0"/>
                <a:ea typeface="Calibri" panose="020F0502020204030204" pitchFamily="34" charset="0"/>
              </a:rPr>
              <a:t>CHAHWANDA MAZVITA RS                                       R231732V</a:t>
            </a:r>
            <a:endParaRPr lang="en-US" sz="1400" dirty="0">
              <a:effectLst/>
              <a:latin typeface="Calibri" panose="020F0502020204030204" pitchFamily="34" charset="0"/>
              <a:ea typeface="Calibri" panose="020F0502020204030204" pitchFamily="34" charset="0"/>
            </a:endParaRPr>
          </a:p>
          <a:p>
            <a:pPr algn="ctr">
              <a:lnSpc>
                <a:spcPct val="107000"/>
              </a:lnSpc>
              <a:spcAft>
                <a:spcPts val="800"/>
              </a:spcAft>
            </a:pPr>
            <a:r>
              <a:rPr lang="en-US" sz="1800" b="1" dirty="0">
                <a:solidFill>
                  <a:srgbClr val="FF0000"/>
                </a:solidFill>
                <a:effectLst/>
                <a:latin typeface="Calibri" panose="020F0502020204030204" pitchFamily="34" charset="0"/>
                <a:ea typeface="Calibri" panose="020F0502020204030204" pitchFamily="34" charset="0"/>
              </a:rPr>
              <a:t>CHARAKUPA ANNE G                                                  R231685J</a:t>
            </a:r>
            <a:endParaRPr lang="en-US" sz="1400" dirty="0">
              <a:effectLst/>
              <a:latin typeface="Calibri" panose="020F0502020204030204" pitchFamily="34" charset="0"/>
              <a:ea typeface="Calibri" panose="020F0502020204030204" pitchFamily="34" charset="0"/>
            </a:endParaRPr>
          </a:p>
          <a:p>
            <a:pPr algn="ctr">
              <a:lnSpc>
                <a:spcPct val="107000"/>
              </a:lnSpc>
              <a:spcAft>
                <a:spcPts val="800"/>
              </a:spcAft>
            </a:pPr>
            <a:r>
              <a:rPr lang="en-US" sz="1800" b="1" dirty="0">
                <a:solidFill>
                  <a:srgbClr val="FF0000"/>
                </a:solidFill>
                <a:effectLst/>
                <a:latin typeface="Calibri" panose="020F0502020204030204" pitchFamily="34" charset="0"/>
                <a:ea typeface="Calibri" panose="020F0502020204030204" pitchFamily="34" charset="0"/>
              </a:rPr>
              <a:t>CHIGOVA JOSEPH                                                         R231682T</a:t>
            </a:r>
            <a:endParaRPr lang="en-US" sz="1400" dirty="0">
              <a:effectLst/>
              <a:latin typeface="Calibri" panose="020F0502020204030204" pitchFamily="34" charset="0"/>
              <a:ea typeface="Calibri" panose="020F0502020204030204" pitchFamily="34" charset="0"/>
            </a:endParaRPr>
          </a:p>
          <a:p>
            <a:pPr algn="ctr">
              <a:lnSpc>
                <a:spcPct val="107000"/>
              </a:lnSpc>
              <a:spcAft>
                <a:spcPts val="800"/>
              </a:spcAft>
            </a:pPr>
            <a:r>
              <a:rPr lang="en-US" sz="1800" b="1" dirty="0">
                <a:solidFill>
                  <a:srgbClr val="FF0000"/>
                </a:solidFill>
                <a:effectLst/>
                <a:latin typeface="Calibri" panose="020F0502020204030204" pitchFamily="34" charset="0"/>
                <a:ea typeface="Calibri" panose="020F0502020204030204" pitchFamily="34" charset="0"/>
              </a:rPr>
              <a:t>CHIKANYA DALE                                                           R2210017</a:t>
            </a:r>
            <a:endParaRPr lang="en-US" sz="1400" dirty="0">
              <a:effectLst/>
              <a:latin typeface="Calibri" panose="020F0502020204030204" pitchFamily="34" charset="0"/>
              <a:ea typeface="Calibri" panose="020F0502020204030204" pitchFamily="34" charset="0"/>
            </a:endParaRPr>
          </a:p>
          <a:p>
            <a:pPr algn="ctr">
              <a:lnSpc>
                <a:spcPct val="107000"/>
              </a:lnSpc>
              <a:spcAft>
                <a:spcPts val="800"/>
              </a:spcAft>
            </a:pPr>
            <a:r>
              <a:rPr lang="en-US" sz="1800" b="1" dirty="0">
                <a:solidFill>
                  <a:srgbClr val="FF0000"/>
                </a:solidFill>
                <a:effectLst/>
                <a:latin typeface="Calibri" panose="020F0502020204030204" pitchFamily="34" charset="0"/>
                <a:ea typeface="Calibri" panose="020F0502020204030204" pitchFamily="34" charset="0"/>
              </a:rPr>
              <a:t>MICAH TADIWANASHE                                               R227794E</a:t>
            </a:r>
            <a:endParaRPr lang="en-US" sz="1400" dirty="0">
              <a:effectLst/>
              <a:latin typeface="Calibri" panose="020F0502020204030204" pitchFamily="34" charset="0"/>
              <a:ea typeface="Calibri" panose="020F0502020204030204" pitchFamily="34" charset="0"/>
            </a:endParaRPr>
          </a:p>
        </p:txBody>
      </p:sp>
      <p:sp>
        <p:nvSpPr>
          <p:cNvPr id="16" name="TextBox 15">
            <a:extLst>
              <a:ext uri="{FF2B5EF4-FFF2-40B4-BE49-F238E27FC236}">
                <a16:creationId xmlns:a16="http://schemas.microsoft.com/office/drawing/2014/main" id="{A1227A3A-F45B-4EAF-83D1-AF5431B3EE9E}"/>
              </a:ext>
            </a:extLst>
          </p:cNvPr>
          <p:cNvSpPr txBox="1"/>
          <p:nvPr/>
        </p:nvSpPr>
        <p:spPr>
          <a:xfrm>
            <a:off x="669371" y="5093666"/>
            <a:ext cx="10853257" cy="1572418"/>
          </a:xfrm>
          <a:prstGeom prst="rect">
            <a:avLst/>
          </a:prstGeom>
          <a:noFill/>
        </p:spPr>
        <p:txBody>
          <a:bodyPr wrap="square">
            <a:spAutoFit/>
          </a:bodyPr>
          <a:lstStyle/>
          <a:p>
            <a:pPr algn="ctr">
              <a:lnSpc>
                <a:spcPct val="107000"/>
              </a:lnSpc>
              <a:spcAft>
                <a:spcPts val="800"/>
              </a:spcAft>
            </a:pPr>
            <a:r>
              <a:rPr lang="en-US" sz="1800" b="1" dirty="0">
                <a:effectLst/>
                <a:latin typeface="Calibri" panose="020F0502020204030204" pitchFamily="34" charset="0"/>
                <a:ea typeface="Calibri" panose="020F0502020204030204" pitchFamily="34" charset="0"/>
              </a:rPr>
              <a:t>Proposal submitted for review for the</a:t>
            </a:r>
            <a:endParaRPr lang="en-US" sz="1400" dirty="0">
              <a:effectLst/>
              <a:latin typeface="Calibri" panose="020F0502020204030204" pitchFamily="34" charset="0"/>
              <a:ea typeface="Calibri" panose="020F0502020204030204" pitchFamily="34" charset="0"/>
            </a:endParaRPr>
          </a:p>
          <a:p>
            <a:pPr algn="ctr">
              <a:lnSpc>
                <a:spcPct val="107000"/>
              </a:lnSpc>
              <a:spcAft>
                <a:spcPts val="800"/>
              </a:spcAft>
            </a:pPr>
            <a:r>
              <a:rPr lang="en-US" sz="1800" b="1" dirty="0">
                <a:solidFill>
                  <a:srgbClr val="FF0000"/>
                </a:solidFill>
                <a:effectLst/>
                <a:latin typeface="Calibri" panose="020F0502020204030204" pitchFamily="34" charset="0"/>
                <a:ea typeface="Calibri" panose="020F0502020204030204" pitchFamily="34" charset="0"/>
              </a:rPr>
              <a:t>BACHELOR OF SCIENCE HONOURS DEGREE IN SOFTWARE ENGINEERING (HSE)</a:t>
            </a:r>
            <a:endParaRPr lang="en-US" sz="1400" dirty="0">
              <a:effectLst/>
              <a:latin typeface="Calibri" panose="020F0502020204030204" pitchFamily="34" charset="0"/>
              <a:ea typeface="Calibri" panose="020F0502020204030204" pitchFamily="34" charset="0"/>
            </a:endParaRPr>
          </a:p>
          <a:p>
            <a:pPr algn="ctr">
              <a:lnSpc>
                <a:spcPct val="107000"/>
              </a:lnSpc>
              <a:spcAft>
                <a:spcPts val="800"/>
              </a:spcAft>
            </a:pPr>
            <a:r>
              <a:rPr lang="en-US" sz="1800" b="1" dirty="0">
                <a:effectLst/>
                <a:latin typeface="Calibri" panose="020F0502020204030204" pitchFamily="34" charset="0"/>
                <a:ea typeface="Calibri" panose="020F0502020204030204" pitchFamily="34" charset="0"/>
              </a:rPr>
              <a:t>In the Faculty of Computer Engineering Informatics and Communications </a:t>
            </a:r>
            <a:endParaRPr lang="en-US" sz="1400" dirty="0">
              <a:effectLst/>
              <a:latin typeface="Calibri" panose="020F0502020204030204" pitchFamily="34" charset="0"/>
              <a:ea typeface="Calibri" panose="020F0502020204030204" pitchFamily="34" charset="0"/>
            </a:endParaRPr>
          </a:p>
          <a:p>
            <a:pPr algn="ctr">
              <a:lnSpc>
                <a:spcPct val="107000"/>
              </a:lnSpc>
              <a:spcAft>
                <a:spcPts val="800"/>
              </a:spcAft>
            </a:pPr>
            <a:r>
              <a:rPr lang="en-US" sz="1800" b="1" dirty="0">
                <a:effectLst/>
                <a:latin typeface="Calibri" panose="020F0502020204030204" pitchFamily="34" charset="0"/>
                <a:ea typeface="Calibri" panose="020F0502020204030204" pitchFamily="34" charset="0"/>
              </a:rPr>
              <a:t>At the University of Zimbabwe</a:t>
            </a:r>
            <a:endParaRPr lang="en-US" sz="1400" dirty="0">
              <a:effectLst/>
              <a:latin typeface="Calibri" panose="020F0502020204030204" pitchFamily="34" charset="0"/>
              <a:ea typeface="Calibri" panose="020F0502020204030204" pitchFamily="34" charset="0"/>
            </a:endParaRPr>
          </a:p>
        </p:txBody>
      </p:sp>
      <p:sp>
        <p:nvSpPr>
          <p:cNvPr id="17" name="TextBox 16">
            <a:extLst>
              <a:ext uri="{FF2B5EF4-FFF2-40B4-BE49-F238E27FC236}">
                <a16:creationId xmlns:a16="http://schemas.microsoft.com/office/drawing/2014/main" id="{9A68BA07-5987-4FF5-9B40-0168C8FB419A}"/>
              </a:ext>
            </a:extLst>
          </p:cNvPr>
          <p:cNvSpPr txBox="1"/>
          <p:nvPr/>
        </p:nvSpPr>
        <p:spPr>
          <a:xfrm>
            <a:off x="-1517074" y="6482448"/>
            <a:ext cx="6109854" cy="375552"/>
          </a:xfrm>
          <a:prstGeom prst="rect">
            <a:avLst/>
          </a:prstGeom>
          <a:noFill/>
        </p:spPr>
        <p:txBody>
          <a:bodyPr wrap="square">
            <a:spAutoFit/>
          </a:bodyPr>
          <a:lstStyle/>
          <a:p>
            <a:pPr algn="ctr">
              <a:lnSpc>
                <a:spcPct val="107000"/>
              </a:lnSpc>
              <a:spcAft>
                <a:spcPts val="800"/>
              </a:spcAft>
            </a:pPr>
            <a:r>
              <a:rPr lang="en-US" sz="1800" b="1" dirty="0">
                <a:effectLst/>
                <a:latin typeface="Calibri" panose="020F0502020204030204" pitchFamily="34" charset="0"/>
                <a:ea typeface="Calibri" panose="020F0502020204030204" pitchFamily="34" charset="0"/>
              </a:rPr>
              <a:t>Supervisor: </a:t>
            </a:r>
            <a:r>
              <a:rPr lang="en-US" sz="1800" b="1" dirty="0" err="1">
                <a:effectLst/>
                <a:latin typeface="Calibri" panose="020F0502020204030204" pitchFamily="34" charset="0"/>
                <a:ea typeface="Calibri" panose="020F0502020204030204" pitchFamily="34" charset="0"/>
              </a:rPr>
              <a:t>Eng</a:t>
            </a:r>
            <a:r>
              <a:rPr lang="en-US" sz="1800" b="1" dirty="0">
                <a:effectLst/>
                <a:latin typeface="Calibri" panose="020F0502020204030204" pitchFamily="34" charset="0"/>
                <a:ea typeface="Calibri" panose="020F0502020204030204" pitchFamily="34" charset="0"/>
              </a:rPr>
              <a:t> </a:t>
            </a:r>
            <a:r>
              <a:rPr lang="en-US" sz="1800" b="1" dirty="0" err="1">
                <a:effectLst/>
                <a:latin typeface="Calibri" panose="020F0502020204030204" pitchFamily="34" charset="0"/>
                <a:ea typeface="Calibri" panose="020F0502020204030204" pitchFamily="34" charset="0"/>
              </a:rPr>
              <a:t>Mukwazvure</a:t>
            </a: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6728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8312733-1FE3-4A1C-BB4A-51EC5EA5C214}"/>
              </a:ext>
            </a:extLst>
          </p:cNvPr>
          <p:cNvSpPr txBox="1"/>
          <p:nvPr/>
        </p:nvSpPr>
        <p:spPr>
          <a:xfrm>
            <a:off x="0" y="654601"/>
            <a:ext cx="11371811" cy="4706866"/>
          </a:xfrm>
          <a:prstGeom prst="rect">
            <a:avLst/>
          </a:prstGeom>
          <a:noFill/>
        </p:spPr>
        <p:txBody>
          <a:bodyPr wrap="square">
            <a:spAutoFit/>
          </a:bodyPr>
          <a:lstStyle/>
          <a:p>
            <a:pPr lvl="1">
              <a:lnSpc>
                <a:spcPct val="107000"/>
              </a:lnSpc>
              <a:spcAft>
                <a:spcPts val="800"/>
              </a:spcAft>
            </a:pPr>
            <a:r>
              <a:rPr lang="en-US" sz="2400" b="1" dirty="0">
                <a:solidFill>
                  <a:srgbClr val="000000"/>
                </a:solidFill>
                <a:effectLst/>
                <a:latin typeface="Calibri" panose="020F0502020204030204" pitchFamily="34" charset="0"/>
                <a:ea typeface="Calibri" panose="020F0502020204030204" pitchFamily="34" charset="0"/>
              </a:rPr>
              <a:t>Problem Statement</a:t>
            </a:r>
            <a:endParaRPr lang="en-US" dirty="0">
              <a:effectLst/>
              <a:latin typeface="Calibri" panose="020F0502020204030204" pitchFamily="34" charset="0"/>
              <a:ea typeface="Calibri" panose="020F0502020204030204" pitchFamily="34" charset="0"/>
            </a:endParaRPr>
          </a:p>
          <a:p>
            <a:pPr>
              <a:lnSpc>
                <a:spcPct val="107000"/>
              </a:lnSpc>
              <a:spcBef>
                <a:spcPts val="1400"/>
              </a:spcBef>
              <a:spcAft>
                <a:spcPts val="1400"/>
              </a:spcAft>
            </a:pPr>
            <a:r>
              <a:rPr lang="en-US" sz="2000" dirty="0">
                <a:effectLst/>
                <a:latin typeface="Calibri" panose="020F0502020204030204" pitchFamily="34" charset="0"/>
                <a:ea typeface="Calibri" panose="020F0502020204030204" pitchFamily="34" charset="0"/>
              </a:rPr>
              <a:t>The University of Zimbabwe's current water supply system is plagued by inefficiencies that result in unreliable distribution across campus facilities. Water shortages in critical areas such as student hostels and academic buildings disrupt daily activities, while uncontrolled overflows contribute to wastage. The absence of real-time monitoring makes it difficult to detect and address supply issues promptly, leading to inefficient resource utilization. Additionally, the reliance on manual valve operation introduces delays and inconsistencies, further exacerbating the problem. If left unaddressed, these inefficiencies could escalate operational costs, place unnecessary strain on the university’s infrastructure, and negatively impact sustainability efforts. The challenge, therefore, lies in finding a solution that can enhance water distribution efficiency, minimize waste, and provide real-time control and monitoring.</a:t>
            </a:r>
            <a:r>
              <a:rPr lang="en-US"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This research aims to explore the implementation of an automated water supply and control system that can optimize water distribution by integrating real-time monitoring and smart control mechanisms. By doing so, the university can improve resource management, reduce wastage, and ensure a more equitable and sustainable water supply system.</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98828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BDC538-A94E-4EBE-A55B-1792744D94F1}"/>
              </a:ext>
            </a:extLst>
          </p:cNvPr>
          <p:cNvSpPr txBox="1"/>
          <p:nvPr/>
        </p:nvSpPr>
        <p:spPr>
          <a:xfrm>
            <a:off x="266006" y="166255"/>
            <a:ext cx="11188931" cy="6256649"/>
          </a:xfrm>
          <a:prstGeom prst="rect">
            <a:avLst/>
          </a:prstGeom>
          <a:noFill/>
        </p:spPr>
        <p:txBody>
          <a:bodyPr wrap="square">
            <a:spAutoFit/>
          </a:bodyPr>
          <a:lstStyle/>
          <a:p>
            <a:pPr lvl="1">
              <a:lnSpc>
                <a:spcPct val="107000"/>
              </a:lnSpc>
              <a:spcAft>
                <a:spcPts val="800"/>
              </a:spcAft>
            </a:pPr>
            <a:r>
              <a:rPr lang="en-US" sz="2800" b="1" dirty="0">
                <a:solidFill>
                  <a:srgbClr val="000000"/>
                </a:solidFill>
                <a:effectLst/>
                <a:latin typeface="Calibri" panose="020F0502020204030204" pitchFamily="34" charset="0"/>
                <a:ea typeface="Calibri" panose="020F0502020204030204" pitchFamily="34" charset="0"/>
              </a:rPr>
              <a:t>Aims and Objectives</a:t>
            </a:r>
            <a:endParaRPr lang="en-US" sz="2000" dirty="0">
              <a:effectLst/>
              <a:latin typeface="Calibri" panose="020F0502020204030204" pitchFamily="34" charset="0"/>
              <a:ea typeface="Calibri" panose="020F0502020204030204" pitchFamily="34" charset="0"/>
            </a:endParaRPr>
          </a:p>
          <a:p>
            <a:pPr marL="457200">
              <a:lnSpc>
                <a:spcPct val="107000"/>
              </a:lnSpc>
              <a:spcAft>
                <a:spcPts val="800"/>
              </a:spcAft>
            </a:pPr>
            <a:r>
              <a:rPr lang="en-US" sz="2800" b="1" dirty="0">
                <a:solidFill>
                  <a:srgbClr val="000000"/>
                </a:solidFill>
                <a:effectLst/>
                <a:latin typeface="Calibri" panose="020F0502020204030204" pitchFamily="34" charset="0"/>
                <a:ea typeface="Calibri" panose="020F0502020204030204" pitchFamily="34" charset="0"/>
              </a:rPr>
              <a:t> </a:t>
            </a:r>
            <a:endParaRPr lang="en-US" sz="2000" dirty="0">
              <a:effectLst/>
              <a:latin typeface="Calibri" panose="020F0502020204030204" pitchFamily="34" charset="0"/>
              <a:ea typeface="Calibri" panose="020F0502020204030204" pitchFamily="34" charset="0"/>
            </a:endParaRPr>
          </a:p>
          <a:p>
            <a:pPr>
              <a:lnSpc>
                <a:spcPct val="107000"/>
              </a:lnSpc>
              <a:spcBef>
                <a:spcPts val="1400"/>
              </a:spcBef>
              <a:spcAft>
                <a:spcPts val="1400"/>
              </a:spcAft>
            </a:pPr>
            <a:r>
              <a:rPr lang="en-US" sz="2400" b="1" dirty="0">
                <a:effectLst/>
                <a:latin typeface="Calibri" panose="020F0502020204030204" pitchFamily="34" charset="0"/>
                <a:ea typeface="Calibri" panose="020F0502020204030204" pitchFamily="34" charset="0"/>
              </a:rPr>
              <a:t>Aim:</a:t>
            </a:r>
            <a:br>
              <a:rPr lang="en-US" sz="2400" dirty="0">
                <a:effectLst/>
                <a:latin typeface="Calibri" panose="020F0502020204030204" pitchFamily="34" charset="0"/>
                <a:ea typeface="Calibri" panose="020F0502020204030204" pitchFamily="34" charset="0"/>
              </a:rPr>
            </a:br>
            <a:r>
              <a:rPr lang="en-US" sz="2400" dirty="0">
                <a:effectLst/>
                <a:latin typeface="Calibri" panose="020F0502020204030204" pitchFamily="34" charset="0"/>
                <a:ea typeface="Calibri" panose="020F0502020204030204" pitchFamily="34" charset="0"/>
              </a:rPr>
              <a:t>To design and implement an automated water supply and control system to improve efficiency, monitoring and control of water distribution at the University of Zimbabwe.</a:t>
            </a:r>
            <a:endParaRPr lang="en-US" sz="2000" dirty="0">
              <a:effectLst/>
              <a:latin typeface="Calibri" panose="020F0502020204030204" pitchFamily="34" charset="0"/>
              <a:ea typeface="Calibri" panose="020F0502020204030204" pitchFamily="34" charset="0"/>
            </a:endParaRPr>
          </a:p>
          <a:p>
            <a:pPr>
              <a:lnSpc>
                <a:spcPct val="107000"/>
              </a:lnSpc>
              <a:spcBef>
                <a:spcPts val="1400"/>
              </a:spcBef>
              <a:spcAft>
                <a:spcPts val="1400"/>
              </a:spcAft>
            </a:pPr>
            <a:r>
              <a:rPr lang="en-US" sz="2400" b="1" dirty="0">
                <a:effectLst/>
                <a:latin typeface="Calibri" panose="020F0502020204030204" pitchFamily="34" charset="0"/>
                <a:ea typeface="Calibri" panose="020F0502020204030204" pitchFamily="34" charset="0"/>
              </a:rPr>
              <a:t>Objectives:</a:t>
            </a:r>
            <a:endParaRPr lang="en-US" sz="2000" dirty="0">
              <a:effectLst/>
              <a:latin typeface="Calibri" panose="020F0502020204030204" pitchFamily="34" charset="0"/>
              <a:ea typeface="Calibri" panose="020F0502020204030204" pitchFamily="34" charset="0"/>
            </a:endParaRPr>
          </a:p>
          <a:p>
            <a:pPr marL="342900" lvl="0" indent="-342900">
              <a:lnSpc>
                <a:spcPct val="107000"/>
              </a:lnSpc>
              <a:spcBef>
                <a:spcPts val="1400"/>
              </a:spcBef>
              <a:spcAft>
                <a:spcPts val="800"/>
              </a:spcAft>
              <a:buSzPts val="1000"/>
              <a:buFont typeface="Arial" panose="020B0604020202020204" pitchFamily="34" charset="0"/>
              <a:buChar char="●"/>
            </a:pPr>
            <a:r>
              <a:rPr lang="en-US" sz="2400" dirty="0">
                <a:effectLst/>
                <a:latin typeface="Noto Sans Symbols"/>
                <a:ea typeface="Noto Sans Symbols"/>
                <a:cs typeface="Noto Sans Symbols"/>
              </a:rPr>
              <a:t>To establish a real-time monitoring system to track water levels and detect irregularities, ensuring timely interventions.</a:t>
            </a:r>
            <a:endParaRPr lang="en-US" sz="2000" dirty="0">
              <a:effectLst/>
              <a:latin typeface="Noto Sans Symbols"/>
              <a:ea typeface="Noto Sans Symbols"/>
              <a:cs typeface="Noto Sans Symbols"/>
            </a:endParaRPr>
          </a:p>
          <a:p>
            <a:pPr marL="342900" lvl="0" indent="-342900">
              <a:lnSpc>
                <a:spcPct val="107000"/>
              </a:lnSpc>
              <a:spcAft>
                <a:spcPts val="800"/>
              </a:spcAft>
              <a:buSzPts val="1000"/>
              <a:buFont typeface="Arial" panose="020B0604020202020204" pitchFamily="34" charset="0"/>
              <a:buChar char="●"/>
            </a:pPr>
            <a:r>
              <a:rPr lang="en-US" sz="2400" dirty="0">
                <a:effectLst/>
                <a:latin typeface="Noto Sans Symbols"/>
                <a:ea typeface="Noto Sans Symbols"/>
                <a:cs typeface="Noto Sans Symbols"/>
              </a:rPr>
              <a:t>To implement an automated valve control mechanism using Internet of Things (IoT) to regulate water distribution based on demand, reducing manual operation errors.</a:t>
            </a:r>
            <a:endParaRPr lang="en-US" sz="2000" dirty="0">
              <a:effectLst/>
              <a:latin typeface="Noto Sans Symbols"/>
              <a:ea typeface="Noto Sans Symbols"/>
              <a:cs typeface="Noto Sans Symbols"/>
            </a:endParaRPr>
          </a:p>
          <a:p>
            <a:pPr marL="342900" lvl="0" indent="-342900">
              <a:lnSpc>
                <a:spcPct val="107000"/>
              </a:lnSpc>
              <a:spcAft>
                <a:spcPts val="1400"/>
              </a:spcAft>
              <a:buSzPts val="1000"/>
              <a:buFont typeface="Arial" panose="020B0604020202020204" pitchFamily="34" charset="0"/>
              <a:buChar char="●"/>
            </a:pPr>
            <a:r>
              <a:rPr lang="en-US" sz="2400" dirty="0">
                <a:effectLst/>
                <a:latin typeface="Noto Sans Symbols"/>
                <a:ea typeface="Noto Sans Symbols"/>
                <a:cs typeface="Noto Sans Symbols"/>
              </a:rPr>
              <a:t>To analyze water usage trends by collecting and reviewing data monthly to identify patterns and optimize water management strategies.</a:t>
            </a:r>
            <a:endParaRPr lang="en-US" sz="2000" dirty="0">
              <a:effectLst/>
              <a:latin typeface="Noto Sans Symbols"/>
              <a:ea typeface="Noto Sans Symbols"/>
              <a:cs typeface="Noto Sans Symbols"/>
            </a:endParaRPr>
          </a:p>
        </p:txBody>
      </p:sp>
    </p:spTree>
    <p:extLst>
      <p:ext uri="{BB962C8B-B14F-4D97-AF65-F5344CB8AC3E}">
        <p14:creationId xmlns:p14="http://schemas.microsoft.com/office/powerpoint/2010/main" val="1825497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0687FB-07FA-4825-A6B6-76EAD79C892A}"/>
              </a:ext>
            </a:extLst>
          </p:cNvPr>
          <p:cNvSpPr txBox="1"/>
          <p:nvPr/>
        </p:nvSpPr>
        <p:spPr>
          <a:xfrm>
            <a:off x="166255" y="0"/>
            <a:ext cx="12025745" cy="6597640"/>
          </a:xfrm>
          <a:prstGeom prst="rect">
            <a:avLst/>
          </a:prstGeom>
          <a:noFill/>
        </p:spPr>
        <p:txBody>
          <a:bodyPr wrap="square">
            <a:spAutoFit/>
          </a:bodyPr>
          <a:lstStyle/>
          <a:p>
            <a:pPr lvl="1">
              <a:lnSpc>
                <a:spcPct val="107000"/>
              </a:lnSpc>
              <a:spcAft>
                <a:spcPts val="800"/>
              </a:spcAft>
            </a:pPr>
            <a:r>
              <a:rPr lang="en-US" sz="2400" b="1" dirty="0">
                <a:solidFill>
                  <a:srgbClr val="000000"/>
                </a:solidFill>
                <a:effectLst/>
                <a:latin typeface="Calibri" panose="020F0502020204030204" pitchFamily="34" charset="0"/>
                <a:ea typeface="Calibri" panose="020F0502020204030204" pitchFamily="34" charset="0"/>
              </a:rPr>
              <a:t>Literature review</a:t>
            </a:r>
            <a:endParaRPr lang="en-US" dirty="0">
              <a:effectLst/>
              <a:latin typeface="Calibri" panose="020F0502020204030204" pitchFamily="34" charset="0"/>
              <a:ea typeface="Calibri" panose="020F0502020204030204" pitchFamily="34" charset="0"/>
            </a:endParaRPr>
          </a:p>
          <a:p>
            <a:pPr>
              <a:lnSpc>
                <a:spcPct val="107000"/>
              </a:lnSpc>
              <a:spcAft>
                <a:spcPts val="800"/>
              </a:spcAft>
            </a:pPr>
            <a:r>
              <a:rPr lang="en-US" sz="2000" b="1" dirty="0">
                <a:effectLst/>
                <a:latin typeface="Calibri" panose="020F0502020204030204" pitchFamily="34" charset="0"/>
                <a:ea typeface="Calibri" panose="020F0502020204030204" pitchFamily="34" charset="0"/>
              </a:rPr>
              <a:t>Introduction</a:t>
            </a:r>
            <a:endParaRPr lang="en-US" dirty="0">
              <a:effectLst/>
              <a:latin typeface="Calibri" panose="020F0502020204030204" pitchFamily="34" charset="0"/>
              <a:ea typeface="Calibri" panose="020F0502020204030204" pitchFamily="34"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rPr>
              <a:t>Water supply automation and control systems are essential for efficient water distribution, monitoring, and management. These systems help in reducing water wastage, preventing theft, and ensuring a balanced distribution of water to all users. The University of Zimbabwe has been exploring various technologies and methodologies to improve its water supply system.</a:t>
            </a:r>
            <a:endParaRPr lang="en-US" dirty="0">
              <a:effectLst/>
              <a:latin typeface="Calibri" panose="020F0502020204030204" pitchFamily="34" charset="0"/>
              <a:ea typeface="Calibri" panose="020F0502020204030204" pitchFamily="34" charset="0"/>
            </a:endParaRPr>
          </a:p>
          <a:p>
            <a:pPr>
              <a:lnSpc>
                <a:spcPct val="107000"/>
              </a:lnSpc>
              <a:spcAft>
                <a:spcPts val="800"/>
              </a:spcAft>
            </a:pPr>
            <a:r>
              <a:rPr lang="en-US" sz="2000" b="1" dirty="0">
                <a:effectLst/>
                <a:latin typeface="Calibri" panose="020F0502020204030204" pitchFamily="34" charset="0"/>
                <a:ea typeface="Calibri" panose="020F0502020204030204" pitchFamily="34" charset="0"/>
              </a:rPr>
              <a:t> Technologies and Methodologies </a:t>
            </a:r>
            <a:endParaRPr lang="en-US" dirty="0">
              <a:effectLst/>
              <a:latin typeface="Calibri" panose="020F0502020204030204" pitchFamily="34" charset="0"/>
              <a:ea typeface="Calibri" panose="020F0502020204030204" pitchFamily="34" charset="0"/>
            </a:endParaRPr>
          </a:p>
          <a:p>
            <a:pPr marL="342900" lvl="0" indent="-342900">
              <a:lnSpc>
                <a:spcPct val="115000"/>
              </a:lnSpc>
              <a:spcAft>
                <a:spcPts val="800"/>
              </a:spcAft>
              <a:buFont typeface="+mj-lt"/>
              <a:buAutoNum type="arabicPeriod"/>
            </a:pPr>
            <a:r>
              <a:rPr lang="en-US" sz="2000" b="1" dirty="0">
                <a:effectLst/>
                <a:latin typeface="Calibri" panose="020F0502020204030204" pitchFamily="34" charset="0"/>
                <a:ea typeface="Calibri" panose="020F0502020204030204" pitchFamily="34" charset="0"/>
              </a:rPr>
              <a:t>Embedded Systems</a:t>
            </a:r>
            <a:r>
              <a:rPr lang="en-US" sz="2000" dirty="0">
                <a:effectLst/>
                <a:latin typeface="Calibri" panose="020F0502020204030204" pitchFamily="34" charset="0"/>
                <a:ea typeface="Calibri" panose="020F0502020204030204" pitchFamily="34" charset="0"/>
              </a:rPr>
              <a:t>-Various embedded systems, such as relay drivers, PIC controllers, PLC/SCADA, ARM7, and DTMF, have been studied for their applications in water supply automation. These technologies help in automating the water distribution process and monitoring the performance of the system.</a:t>
            </a:r>
            <a:endParaRPr lang="en-US" dirty="0">
              <a:effectLst/>
              <a:latin typeface="Calibri" panose="020F0502020204030204" pitchFamily="34" charset="0"/>
              <a:ea typeface="Calibri" panose="020F0502020204030204" pitchFamily="34" charset="0"/>
            </a:endParaRPr>
          </a:p>
          <a:p>
            <a:pPr marL="342900" lvl="0" indent="-342900">
              <a:lnSpc>
                <a:spcPct val="115000"/>
              </a:lnSpc>
              <a:spcAft>
                <a:spcPts val="800"/>
              </a:spcAft>
              <a:buFont typeface="+mj-lt"/>
              <a:buAutoNum type="arabicPeriod"/>
            </a:pPr>
            <a:r>
              <a:rPr lang="en-US" sz="2000" b="1" dirty="0">
                <a:effectLst/>
                <a:latin typeface="Calibri" panose="020F0502020204030204" pitchFamily="34" charset="0"/>
                <a:ea typeface="Calibri" panose="020F0502020204030204" pitchFamily="34" charset="0"/>
              </a:rPr>
              <a:t>Smart Water Management Systems</a:t>
            </a:r>
            <a:r>
              <a:rPr lang="en-US" sz="2000" dirty="0">
                <a:effectLst/>
                <a:latin typeface="Calibri" panose="020F0502020204030204" pitchFamily="34" charset="0"/>
                <a:ea typeface="Calibri" panose="020F0502020204030204" pitchFamily="34" charset="0"/>
              </a:rPr>
              <a:t>- The concept of smart water management has emerged as a subcategory of smart cities. These systems use technologies like smart meters, implementation models, and loss management to optimize water resources. The integration of these technologies can significantly improve the efficiency of water supply systems.</a:t>
            </a:r>
            <a:endParaRPr lang="en-US" dirty="0">
              <a:effectLst/>
              <a:latin typeface="Calibri" panose="020F0502020204030204" pitchFamily="34" charset="0"/>
              <a:ea typeface="Calibri" panose="020F0502020204030204" pitchFamily="34" charset="0"/>
            </a:endParaRPr>
          </a:p>
          <a:p>
            <a:pPr marL="342900" lvl="0" indent="-342900">
              <a:lnSpc>
                <a:spcPct val="115000"/>
              </a:lnSpc>
              <a:spcAft>
                <a:spcPts val="800"/>
              </a:spcAft>
              <a:buFont typeface="+mj-lt"/>
              <a:buAutoNum type="arabicPeriod"/>
            </a:pPr>
            <a:r>
              <a:rPr lang="en-US" sz="2000" b="1" dirty="0">
                <a:effectLst/>
                <a:latin typeface="Calibri" panose="020F0502020204030204" pitchFamily="34" charset="0"/>
                <a:ea typeface="Calibri" panose="020F0502020204030204" pitchFamily="34" charset="0"/>
              </a:rPr>
              <a:t>Performance Assessment</a:t>
            </a:r>
            <a:r>
              <a:rPr lang="en-US" sz="2000" dirty="0">
                <a:effectLst/>
                <a:latin typeface="Calibri" panose="020F0502020204030204" pitchFamily="34" charset="0"/>
                <a:ea typeface="Calibri" panose="020F0502020204030204" pitchFamily="34" charset="0"/>
              </a:rPr>
              <a:t>-Studies have been conducted to assess the performance of urban water supply utilities, focusing on factors such as service quality, unaccounted-for water, and financial issues. These assessments help in identifying areas for improvement and implementing effective solutions.</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830519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1DB25C-C4B8-4B7D-ADE0-996A5F2E825D}"/>
              </a:ext>
            </a:extLst>
          </p:cNvPr>
          <p:cNvSpPr txBox="1"/>
          <p:nvPr/>
        </p:nvSpPr>
        <p:spPr>
          <a:xfrm>
            <a:off x="465513" y="349135"/>
            <a:ext cx="11139054" cy="2804999"/>
          </a:xfrm>
          <a:prstGeom prst="rect">
            <a:avLst/>
          </a:prstGeom>
          <a:noFill/>
        </p:spPr>
        <p:txBody>
          <a:bodyPr wrap="square">
            <a:spAutoFit/>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rPr>
              <a:t>Case Studies and Applications</a:t>
            </a:r>
            <a:endParaRPr lang="en-US" sz="1600" dirty="0">
              <a:effectLst/>
              <a:latin typeface="Calibri" panose="020F0502020204030204" pitchFamily="34" charset="0"/>
              <a:ea typeface="Calibri" panose="020F0502020204030204" pitchFamily="34" charset="0"/>
            </a:endParaRPr>
          </a:p>
          <a:p>
            <a:pPr marL="342900" lvl="0" indent="-342900">
              <a:lnSpc>
                <a:spcPct val="115000"/>
              </a:lnSpc>
              <a:spcAft>
                <a:spcPts val="800"/>
              </a:spcAft>
              <a:buSzPts val="1000"/>
              <a:buFont typeface="Arial" panose="020B0604020202020204" pitchFamily="34" charset="0"/>
              <a:buChar char="●"/>
            </a:pPr>
            <a:r>
              <a:rPr lang="en-US" sz="1800" b="1" dirty="0">
                <a:effectLst/>
                <a:latin typeface="Noto Sans Symbols"/>
                <a:ea typeface="Noto Sans Symbols"/>
                <a:cs typeface="Noto Sans Symbols"/>
              </a:rPr>
              <a:t>University of Zimbabwe</a:t>
            </a:r>
            <a:r>
              <a:rPr lang="en-US" sz="1800" dirty="0">
                <a:effectLst/>
                <a:latin typeface="Noto Sans Symbols"/>
                <a:ea typeface="Noto Sans Symbols"/>
                <a:cs typeface="Noto Sans Symbols"/>
              </a:rPr>
              <a:t>-The University of Zimbabwe has been involved in research and development projects aimed at improving water supply systems. One such study assessed the performance of urban water supply utilities in Tanzania, highlighting the challenges faced by public service providers and the need for efficient water management.</a:t>
            </a:r>
            <a:endParaRPr lang="en-US" sz="1600" dirty="0">
              <a:effectLst/>
              <a:latin typeface="Noto Sans Symbols"/>
              <a:ea typeface="Noto Sans Symbols"/>
              <a:cs typeface="Noto Sans Symbols"/>
            </a:endParaRPr>
          </a:p>
          <a:p>
            <a:pPr marL="342900" lvl="0" indent="-342900">
              <a:lnSpc>
                <a:spcPct val="115000"/>
              </a:lnSpc>
              <a:spcAft>
                <a:spcPts val="800"/>
              </a:spcAft>
              <a:buSzPts val="1000"/>
              <a:buFont typeface="Arial" panose="020B0604020202020204" pitchFamily="34" charset="0"/>
              <a:buChar char="●"/>
            </a:pPr>
            <a:r>
              <a:rPr lang="en-US" sz="1800" b="1" dirty="0">
                <a:effectLst/>
                <a:latin typeface="Noto Sans Symbols"/>
                <a:ea typeface="Noto Sans Symbols"/>
                <a:cs typeface="Noto Sans Symbols"/>
              </a:rPr>
              <a:t>International Examples</a:t>
            </a:r>
            <a:r>
              <a:rPr lang="en-US" sz="1800" dirty="0">
                <a:effectLst/>
                <a:latin typeface="Noto Sans Symbols"/>
                <a:ea typeface="Noto Sans Symbols"/>
                <a:cs typeface="Noto Sans Symbols"/>
              </a:rPr>
              <a:t>- Various international studies have explored the use of automated water supply systems and smart water management technologies. These studies provide valuable insights into the potential applications and benefits of these systems in different contexts.</a:t>
            </a:r>
            <a:endParaRPr lang="en-US" sz="1600" dirty="0">
              <a:effectLst/>
              <a:latin typeface="Noto Sans Symbols"/>
              <a:ea typeface="Noto Sans Symbols"/>
              <a:cs typeface="Noto Sans Symbols"/>
            </a:endParaRPr>
          </a:p>
        </p:txBody>
      </p:sp>
      <p:sp>
        <p:nvSpPr>
          <p:cNvPr id="7" name="TextBox 6">
            <a:extLst>
              <a:ext uri="{FF2B5EF4-FFF2-40B4-BE49-F238E27FC236}">
                <a16:creationId xmlns:a16="http://schemas.microsoft.com/office/drawing/2014/main" id="{8EB554A0-9D90-4B86-AF80-6B463AADD25A}"/>
              </a:ext>
            </a:extLst>
          </p:cNvPr>
          <p:cNvSpPr txBox="1"/>
          <p:nvPr/>
        </p:nvSpPr>
        <p:spPr>
          <a:xfrm>
            <a:off x="465512" y="3503253"/>
            <a:ext cx="11139053" cy="1663597"/>
          </a:xfrm>
          <a:prstGeom prst="rect">
            <a:avLst/>
          </a:prstGeom>
          <a:noFill/>
        </p:spPr>
        <p:txBody>
          <a:bodyPr wrap="square">
            <a:spAutoFit/>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rPr>
              <a:t>Conclusion</a:t>
            </a:r>
            <a:endParaRPr lang="en-US" sz="1600" dirty="0">
              <a:effectLst/>
              <a:latin typeface="Calibri" panose="020F0502020204030204" pitchFamily="34" charset="0"/>
              <a:ea typeface="Calibri" panose="020F0502020204030204" pitchFamily="34"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rPr>
              <a:t>The automation and control of water supply systems are crucial for ensuring </a:t>
            </a:r>
            <a:r>
              <a:rPr lang="en-US" dirty="0">
                <a:effectLst/>
                <a:latin typeface="Calibri" panose="020F0502020204030204" pitchFamily="34" charset="0"/>
                <a:ea typeface="Calibri" panose="020F0502020204030204" pitchFamily="34" charset="0"/>
              </a:rPr>
              <a:t>efficient</a:t>
            </a:r>
            <a:r>
              <a:rPr lang="en-US" sz="1800" dirty="0">
                <a:effectLst/>
                <a:latin typeface="Calibri" panose="020F0502020204030204" pitchFamily="34" charset="0"/>
                <a:ea typeface="Calibri" panose="020F0502020204030204" pitchFamily="34" charset="0"/>
              </a:rPr>
              <a:t> water distribution and management. The University of Zimbabwe has been actively involved in researching and implementing these technologies to improve its water supply system. By adopting advanced technologies and methodologies, the university can enhance its water management capabilities and address the challenges associated with water supply.</a:t>
            </a:r>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71459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3515951-5DFD-4AE0-99C7-3B0692D9FD58}"/>
              </a:ext>
            </a:extLst>
          </p:cNvPr>
          <p:cNvPicPr>
            <a:picLocks noChangeAspect="1"/>
          </p:cNvPicPr>
          <p:nvPr/>
        </p:nvPicPr>
        <p:blipFill>
          <a:blip r:embed="rId2"/>
          <a:stretch>
            <a:fillRect/>
          </a:stretch>
        </p:blipFill>
        <p:spPr>
          <a:xfrm>
            <a:off x="2645229" y="185764"/>
            <a:ext cx="6681931" cy="6280069"/>
          </a:xfrm>
          <a:prstGeom prst="rect">
            <a:avLst/>
          </a:prstGeom>
        </p:spPr>
      </p:pic>
    </p:spTree>
    <p:extLst>
      <p:ext uri="{BB962C8B-B14F-4D97-AF65-F5344CB8AC3E}">
        <p14:creationId xmlns:p14="http://schemas.microsoft.com/office/powerpoint/2010/main" val="648012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9D5DDF-C4AF-4B58-B79C-FC6466970091}"/>
              </a:ext>
            </a:extLst>
          </p:cNvPr>
          <p:cNvPicPr>
            <a:picLocks noChangeAspect="1"/>
          </p:cNvPicPr>
          <p:nvPr/>
        </p:nvPicPr>
        <p:blipFill>
          <a:blip r:embed="rId2"/>
          <a:stretch>
            <a:fillRect/>
          </a:stretch>
        </p:blipFill>
        <p:spPr>
          <a:xfrm>
            <a:off x="1926773" y="160907"/>
            <a:ext cx="6564084" cy="6684781"/>
          </a:xfrm>
          <a:prstGeom prst="rect">
            <a:avLst/>
          </a:prstGeom>
        </p:spPr>
      </p:pic>
    </p:spTree>
    <p:extLst>
      <p:ext uri="{BB962C8B-B14F-4D97-AF65-F5344CB8AC3E}">
        <p14:creationId xmlns:p14="http://schemas.microsoft.com/office/powerpoint/2010/main" val="124663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C1F89A-F18D-4386-859E-F99F6DEC4FF5}"/>
              </a:ext>
            </a:extLst>
          </p:cNvPr>
          <p:cNvSpPr txBox="1"/>
          <p:nvPr/>
        </p:nvSpPr>
        <p:spPr>
          <a:xfrm>
            <a:off x="293914" y="163287"/>
            <a:ext cx="11674929" cy="6228565"/>
          </a:xfrm>
          <a:prstGeom prst="rect">
            <a:avLst/>
          </a:prstGeom>
          <a:noFill/>
        </p:spPr>
        <p:txBody>
          <a:bodyPr wrap="square">
            <a:spAutoFit/>
          </a:bodyPr>
          <a:lstStyle/>
          <a:p>
            <a:pPr marL="742950" lvl="1" indent="-285750">
              <a:lnSpc>
                <a:spcPct val="107000"/>
              </a:lnSpc>
              <a:spcAft>
                <a:spcPts val="800"/>
              </a:spcAft>
              <a:buFont typeface="+mj-lt"/>
              <a:buAutoNum type="arabicPeriod"/>
            </a:pPr>
            <a:r>
              <a:rPr lang="en-US" b="1" dirty="0">
                <a:solidFill>
                  <a:srgbClr val="000000"/>
                </a:solidFill>
                <a:effectLst/>
                <a:latin typeface="Calibri" panose="020F0502020204030204" pitchFamily="34" charset="0"/>
                <a:ea typeface="Calibri" panose="020F0502020204030204" pitchFamily="34" charset="0"/>
              </a:rPr>
              <a:t>Methods and Instruments</a:t>
            </a:r>
            <a:endParaRPr lang="en-US" sz="1400" dirty="0">
              <a:effectLst/>
              <a:latin typeface="Calibri" panose="020F0502020204030204" pitchFamily="34" charset="0"/>
              <a:ea typeface="Calibri" panose="020F0502020204030204" pitchFamily="34" charset="0"/>
            </a:endParaRPr>
          </a:p>
          <a:p>
            <a:pPr>
              <a:lnSpc>
                <a:spcPct val="107000"/>
              </a:lnSpc>
              <a:spcBef>
                <a:spcPts val="1400"/>
              </a:spcBef>
              <a:spcAft>
                <a:spcPts val="1400"/>
              </a:spcAft>
            </a:pPr>
            <a:r>
              <a:rPr lang="en-US" sz="1600" dirty="0">
                <a:effectLst/>
                <a:latin typeface="Calibri" panose="020F0502020204030204" pitchFamily="34" charset="0"/>
                <a:ea typeface="Calibri" panose="020F0502020204030204" pitchFamily="34" charset="0"/>
              </a:rPr>
              <a:t>This research will employ a combination of hardware and software solutions, including:</a:t>
            </a:r>
            <a:endParaRPr lang="en-US" sz="1400" dirty="0">
              <a:effectLst/>
              <a:latin typeface="Calibri" panose="020F0502020204030204" pitchFamily="34" charset="0"/>
              <a:ea typeface="Calibri" panose="020F0502020204030204" pitchFamily="34" charset="0"/>
            </a:endParaRPr>
          </a:p>
          <a:p>
            <a:pPr marL="342900" lvl="0" indent="-342900">
              <a:lnSpc>
                <a:spcPct val="107000"/>
              </a:lnSpc>
              <a:spcBef>
                <a:spcPts val="1400"/>
              </a:spcBef>
              <a:spcAft>
                <a:spcPts val="800"/>
              </a:spcAft>
              <a:buSzPts val="1000"/>
              <a:buFont typeface="Arial" panose="020B0604020202020204" pitchFamily="34" charset="0"/>
              <a:buChar char="●"/>
            </a:pPr>
            <a:r>
              <a:rPr lang="en-US" sz="1600" dirty="0">
                <a:effectLst/>
                <a:latin typeface="Noto Sans Symbols"/>
                <a:ea typeface="Noto Sans Symbols"/>
                <a:cs typeface="Noto Sans Symbols"/>
              </a:rPr>
              <a:t>Microcontroller ESP32-S2 for processing sensor data and communication with the water valves.</a:t>
            </a:r>
            <a:endParaRPr lang="en-US" sz="1400" dirty="0">
              <a:effectLst/>
              <a:latin typeface="Noto Sans Symbols"/>
              <a:ea typeface="Noto Sans Symbols"/>
              <a:cs typeface="Noto Sans Symbols"/>
            </a:endParaRPr>
          </a:p>
          <a:p>
            <a:pPr marL="342900" lvl="0" indent="-342900">
              <a:lnSpc>
                <a:spcPct val="107000"/>
              </a:lnSpc>
              <a:spcAft>
                <a:spcPts val="800"/>
              </a:spcAft>
              <a:buSzPts val="1000"/>
              <a:buFont typeface="Arial" panose="020B0604020202020204" pitchFamily="34" charset="0"/>
              <a:buChar char="●"/>
            </a:pPr>
            <a:r>
              <a:rPr lang="en-US" sz="1600" dirty="0">
                <a:effectLst/>
                <a:latin typeface="Noto Sans Symbols"/>
                <a:ea typeface="Noto Sans Symbols"/>
                <a:cs typeface="Noto Sans Symbols"/>
              </a:rPr>
              <a:t>JSN-SR04T Ultrasonic sensors for real-time water level monitoring.</a:t>
            </a:r>
            <a:endParaRPr lang="en-US" sz="1400" dirty="0">
              <a:effectLst/>
              <a:latin typeface="Noto Sans Symbols"/>
              <a:ea typeface="Noto Sans Symbols"/>
              <a:cs typeface="Noto Sans Symbols"/>
            </a:endParaRPr>
          </a:p>
          <a:p>
            <a:pPr marL="342900" lvl="0" indent="-342900">
              <a:lnSpc>
                <a:spcPct val="107000"/>
              </a:lnSpc>
              <a:spcAft>
                <a:spcPts val="800"/>
              </a:spcAft>
              <a:buSzPts val="1000"/>
              <a:buFont typeface="Arial" panose="020B0604020202020204" pitchFamily="34" charset="0"/>
              <a:buChar char="●"/>
            </a:pPr>
            <a:r>
              <a:rPr lang="en-US" sz="1600" dirty="0">
                <a:effectLst/>
                <a:latin typeface="Noto Sans Symbols"/>
                <a:ea typeface="Noto Sans Symbols"/>
                <a:cs typeface="Noto Sans Symbols"/>
              </a:rPr>
              <a:t>Smart solenoid valves for automated control of water flow.</a:t>
            </a:r>
            <a:endParaRPr lang="en-US" sz="1400" dirty="0">
              <a:effectLst/>
              <a:latin typeface="Noto Sans Symbols"/>
              <a:ea typeface="Noto Sans Symbols"/>
              <a:cs typeface="Noto Sans Symbols"/>
            </a:endParaRPr>
          </a:p>
          <a:p>
            <a:pPr marL="342900" lvl="0" indent="-342900">
              <a:lnSpc>
                <a:spcPct val="107000"/>
              </a:lnSpc>
              <a:spcAft>
                <a:spcPts val="800"/>
              </a:spcAft>
              <a:buSzPts val="1000"/>
              <a:buFont typeface="Arial" panose="020B0604020202020204" pitchFamily="34" charset="0"/>
              <a:buChar char="●"/>
            </a:pPr>
            <a:r>
              <a:rPr lang="en-US" sz="1600" dirty="0">
                <a:effectLst/>
                <a:latin typeface="Noto Sans Symbols"/>
                <a:ea typeface="Noto Sans Symbols"/>
                <a:cs typeface="Noto Sans Symbols"/>
              </a:rPr>
              <a:t>A web-based interface for monitoring and control.</a:t>
            </a:r>
            <a:endParaRPr lang="en-US" sz="1400" dirty="0">
              <a:effectLst/>
              <a:latin typeface="Noto Sans Symbols"/>
              <a:ea typeface="Noto Sans Symbols"/>
              <a:cs typeface="Noto Sans Symbols"/>
            </a:endParaRPr>
          </a:p>
          <a:p>
            <a:pPr marL="342900" lvl="0" indent="-342900">
              <a:lnSpc>
                <a:spcPct val="107000"/>
              </a:lnSpc>
              <a:spcAft>
                <a:spcPts val="1400"/>
              </a:spcAft>
              <a:buSzPts val="1000"/>
              <a:buFont typeface="Arial" panose="020B0604020202020204" pitchFamily="34" charset="0"/>
              <a:buChar char="●"/>
            </a:pPr>
            <a:r>
              <a:rPr lang="en-US" sz="1600" dirty="0">
                <a:effectLst/>
                <a:latin typeface="Noto Sans Symbols"/>
                <a:ea typeface="Noto Sans Symbols"/>
                <a:cs typeface="Noto Sans Symbols"/>
              </a:rPr>
              <a:t>Data analysis techniques to optimize water usage patterns.</a:t>
            </a:r>
            <a:endParaRPr lang="en-US" sz="1400" dirty="0">
              <a:effectLst/>
              <a:latin typeface="Noto Sans Symbols"/>
              <a:ea typeface="Noto Sans Symbols"/>
              <a:cs typeface="Noto Sans Symbols"/>
            </a:endParaRPr>
          </a:p>
          <a:p>
            <a:pPr>
              <a:lnSpc>
                <a:spcPct val="107000"/>
              </a:lnSpc>
              <a:spcAft>
                <a:spcPts val="1400"/>
              </a:spcAft>
            </a:pPr>
            <a:r>
              <a:rPr lang="en-US" b="1" dirty="0">
                <a:effectLst/>
                <a:latin typeface="Calibri" panose="020F0502020204030204" pitchFamily="34" charset="0"/>
                <a:ea typeface="Calibri" panose="020F0502020204030204" pitchFamily="34" charset="0"/>
              </a:rPr>
              <a:t>Algorithms</a:t>
            </a:r>
            <a:endParaRPr lang="en-US" sz="1400" dirty="0">
              <a:effectLst/>
              <a:latin typeface="Calibri" panose="020F0502020204030204" pitchFamily="34" charset="0"/>
              <a:ea typeface="Calibri" panose="020F0502020204030204" pitchFamily="34" charset="0"/>
            </a:endParaRPr>
          </a:p>
          <a:p>
            <a:pPr>
              <a:lnSpc>
                <a:spcPct val="107000"/>
              </a:lnSpc>
              <a:spcAft>
                <a:spcPts val="1400"/>
              </a:spcAft>
            </a:pPr>
            <a:r>
              <a:rPr lang="en-US" sz="1400" dirty="0">
                <a:effectLst/>
                <a:latin typeface="Calibri" panose="020F0502020204030204" pitchFamily="34" charset="0"/>
                <a:ea typeface="Calibri" panose="020F0502020204030204" pitchFamily="34" charset="0"/>
              </a:rPr>
              <a:t>(Proportional-Integral-Derivative)</a:t>
            </a:r>
            <a:br>
              <a:rPr lang="en-US" sz="1400" dirty="0">
                <a:effectLst/>
                <a:latin typeface="Calibri" panose="020F0502020204030204" pitchFamily="34" charset="0"/>
                <a:ea typeface="Calibri" panose="020F0502020204030204" pitchFamily="34" charset="0"/>
              </a:rPr>
            </a:br>
            <a:r>
              <a:rPr lang="en-US" sz="1400" b="1" dirty="0">
                <a:effectLst/>
                <a:latin typeface="Calibri" panose="020F0502020204030204" pitchFamily="34" charset="0"/>
                <a:ea typeface="Calibri" panose="020F0502020204030204" pitchFamily="34" charset="0"/>
              </a:rPr>
              <a:t>PID Control Algorithm:</a:t>
            </a:r>
            <a:endParaRPr lang="en-US" sz="1400" dirty="0">
              <a:effectLst/>
              <a:latin typeface="Calibri" panose="020F0502020204030204" pitchFamily="34" charset="0"/>
              <a:ea typeface="Calibri" panose="020F0502020204030204" pitchFamily="34" charset="0"/>
            </a:endParaRPr>
          </a:p>
          <a:p>
            <a:pPr marL="342900" lvl="0" indent="-342900">
              <a:lnSpc>
                <a:spcPct val="107000"/>
              </a:lnSpc>
              <a:spcAft>
                <a:spcPts val="1400"/>
              </a:spcAft>
              <a:buFont typeface="+mj-lt"/>
              <a:buAutoNum type="arabicPeriod"/>
            </a:pPr>
            <a:r>
              <a:rPr lang="en-US" sz="1400" dirty="0">
                <a:effectLst/>
                <a:latin typeface="Calibri" panose="020F0502020204030204" pitchFamily="34" charset="0"/>
                <a:ea typeface="Calibri" panose="020F0502020204030204" pitchFamily="34" charset="0"/>
              </a:rPr>
              <a:t>Used to maintain stable water flow or pressure by adjusting pump speed or valve position in real time</a:t>
            </a:r>
          </a:p>
          <a:p>
            <a:pPr marL="342900" lvl="0" indent="-342900">
              <a:lnSpc>
                <a:spcPct val="107000"/>
              </a:lnSpc>
              <a:spcAft>
                <a:spcPts val="1400"/>
              </a:spcAft>
              <a:buFont typeface="+mj-lt"/>
              <a:buAutoNum type="arabicPeriod"/>
            </a:pPr>
            <a:r>
              <a:rPr lang="en-US" sz="1400" dirty="0">
                <a:effectLst/>
                <a:latin typeface="Calibri" panose="020F0502020204030204" pitchFamily="34" charset="0"/>
                <a:ea typeface="Calibri" panose="020F0502020204030204" pitchFamily="34" charset="0"/>
              </a:rPr>
              <a:t> PID controllers are suitable since they are commonly used in real-time control systems where the water pressure, tank levels, or flow need to be maintained within a desired range.</a:t>
            </a:r>
          </a:p>
          <a:p>
            <a:pPr>
              <a:lnSpc>
                <a:spcPct val="107000"/>
              </a:lnSpc>
              <a:spcAft>
                <a:spcPts val="1400"/>
              </a:spcAft>
            </a:pPr>
            <a:br>
              <a:rPr lang="en-US" sz="1400" b="1" dirty="0">
                <a:effectLst/>
                <a:latin typeface="Calibri" panose="020F0502020204030204" pitchFamily="34" charset="0"/>
                <a:ea typeface="Calibri" panose="020F0502020204030204" pitchFamily="34" charset="0"/>
              </a:rPr>
            </a:br>
            <a:r>
              <a:rPr lang="en-US" sz="1400" b="1" dirty="0">
                <a:effectLst/>
                <a:latin typeface="Calibri" panose="020F0502020204030204" pitchFamily="34" charset="0"/>
                <a:ea typeface="Calibri" panose="020F0502020204030204" pitchFamily="34" charset="0"/>
              </a:rPr>
              <a:t>Model Predictive Control (MPC) Algorithm</a:t>
            </a:r>
            <a:endParaRPr lang="en-US" sz="1400" dirty="0">
              <a:effectLst/>
              <a:latin typeface="Calibri" panose="020F0502020204030204" pitchFamily="34" charset="0"/>
              <a:ea typeface="Calibri" panose="020F0502020204030204" pitchFamily="34" charset="0"/>
            </a:endParaRPr>
          </a:p>
          <a:p>
            <a:pPr marL="342900" lvl="0" indent="-342900">
              <a:lnSpc>
                <a:spcPct val="107000"/>
              </a:lnSpc>
              <a:spcAft>
                <a:spcPts val="1400"/>
              </a:spcAft>
              <a:buFont typeface="+mj-lt"/>
              <a:buAutoNum type="arabicPeriod"/>
            </a:pPr>
            <a:r>
              <a:rPr lang="en-US" sz="1400" dirty="0">
                <a:effectLst/>
                <a:latin typeface="Calibri" panose="020F0502020204030204" pitchFamily="34" charset="0"/>
                <a:ea typeface="Calibri" panose="020F0502020204030204" pitchFamily="34" charset="0"/>
              </a:rPr>
              <a:t>Used to predict future water demands and adjust pump operations or valve settings accordingly to ensure optimal water distribution. </a:t>
            </a:r>
          </a:p>
        </p:txBody>
      </p:sp>
    </p:spTree>
    <p:extLst>
      <p:ext uri="{BB962C8B-B14F-4D97-AF65-F5344CB8AC3E}">
        <p14:creationId xmlns:p14="http://schemas.microsoft.com/office/powerpoint/2010/main" val="25646864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TotalTime>
  <Words>887</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Noto Sans Symbols</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Danielias Danaishe Bhidhi</dc:creator>
  <cp:lastModifiedBy>Danielias Danaishe Bhidhi</cp:lastModifiedBy>
  <cp:revision>4</cp:revision>
  <dcterms:created xsi:type="dcterms:W3CDTF">2025-03-04T06:03:45Z</dcterms:created>
  <dcterms:modified xsi:type="dcterms:W3CDTF">2025-03-04T06:31:44Z</dcterms:modified>
</cp:coreProperties>
</file>