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57" r:id="rId8"/>
    <p:sldId id="260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93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458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503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73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141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367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843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227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957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760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106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A003-974A-4BC3-A268-891AB99B918C}" type="datetimeFigureOut">
              <a:rPr lang="en-MY" smtClean="0"/>
              <a:t>3/12/2023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CE4F-3A29-4FDF-ACD9-BDCB97A4FC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304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C607-281B-FBAD-C7E9-81637E416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NimbusRomNo9L-Medi"/>
              </a:rPr>
              <a:t>Italian Sentiment Classification</a:t>
            </a:r>
            <a:endParaRPr lang="en-MY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D5DBE-2387-0205-BEE2-462E61853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by: Isaac Yeoh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7459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9BBC-F4DC-F779-F620-51C31764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i="0" u="none" strike="noStrike" baseline="0" dirty="0">
                <a:latin typeface="NimbusRomNo9L-Regu"/>
              </a:rPr>
              <a:t>Top 20 Negative Words (Logistic Regression)</a:t>
            </a:r>
            <a:endParaRPr lang="en-MY" dirty="0">
              <a:latin typeface="NimbusRomNo9L-Regu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1A52-2D2B-DF0B-05E1-10ED37AC4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482" y="953835"/>
            <a:ext cx="6281873" cy="524862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1. ’</a:t>
            </a:r>
            <a:r>
              <a:rPr lang="en-MY" sz="1200" b="0" i="0" u="none" strike="noStrike" baseline="0" dirty="0" err="1">
                <a:latin typeface="NimbusRomNo9L-Regu"/>
              </a:rPr>
              <a:t>uccisione</a:t>
            </a:r>
            <a:r>
              <a:rPr lang="en-MY" sz="1200" b="0" i="0" u="none" strike="noStrike" baseline="0" dirty="0">
                <a:latin typeface="NimbusRomNo9L-Regu"/>
              </a:rPr>
              <a:t>’ (killing)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2. ’</a:t>
            </a:r>
            <a:r>
              <a:rPr lang="en-MY" sz="1200" b="0" i="0" u="none" strike="noStrike" baseline="0" dirty="0" err="1">
                <a:latin typeface="NimbusRomNo9L-Regu"/>
              </a:rPr>
              <a:t>morta</a:t>
            </a:r>
            <a:r>
              <a:rPr lang="en-MY" sz="1200" b="0" i="0" u="none" strike="noStrike" baseline="0" dirty="0">
                <a:latin typeface="NimbusRomNo9L-Regu"/>
              </a:rPr>
              <a:t>’ (dead)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3. ’</a:t>
            </a:r>
            <a:r>
              <a:rPr lang="en-MY" sz="1200" b="0" i="0" u="none" strike="noStrike" baseline="0" dirty="0" err="1">
                <a:latin typeface="NimbusRomNo9L-Regu"/>
              </a:rPr>
              <a:t>gaza</a:t>
            </a:r>
            <a:r>
              <a:rPr lang="en-MY" sz="1200" b="0" i="0" u="none" strike="noStrike" baseline="0" dirty="0">
                <a:latin typeface="NimbusRomNo9L-Regu"/>
              </a:rPr>
              <a:t>’ (Gaza)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4. ’</a:t>
            </a:r>
            <a:r>
              <a:rPr lang="en-MY" sz="1200" b="0" i="0" u="none" strike="noStrike" baseline="0" dirty="0" err="1">
                <a:latin typeface="NimbusRomNo9L-Regu"/>
              </a:rPr>
              <a:t>trovato</a:t>
            </a:r>
            <a:r>
              <a:rPr lang="en-MY" sz="1200" b="0" i="0" u="none" strike="noStrike" baseline="0" dirty="0">
                <a:latin typeface="NimbusRomNo9L-Regu"/>
              </a:rPr>
              <a:t>’ (found)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5. ’</a:t>
            </a:r>
            <a:r>
              <a:rPr lang="en-MY" sz="1200" b="0" i="0" u="none" strike="noStrike" baseline="0" dirty="0" err="1">
                <a:latin typeface="NimbusRomNo9L-Regu"/>
              </a:rPr>
              <a:t>testa</a:t>
            </a:r>
            <a:r>
              <a:rPr lang="en-MY" sz="1200" b="0" i="0" u="none" strike="noStrike" baseline="0" dirty="0">
                <a:latin typeface="NimbusRomNo9L-Regu"/>
              </a:rPr>
              <a:t>’ (head)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6. ’</a:t>
            </a:r>
            <a:r>
              <a:rPr lang="en-MY" sz="1200" b="0" i="0" u="none" strike="noStrike" baseline="0" dirty="0" err="1">
                <a:latin typeface="NimbusRomNo9L-Regu"/>
              </a:rPr>
              <a:t>turetta</a:t>
            </a:r>
            <a:r>
              <a:rPr lang="en-MY" sz="1200" b="0" i="0" u="none" strike="noStrike" baseline="0" dirty="0">
                <a:latin typeface="NimbusRomNo9L-Regu"/>
              </a:rPr>
              <a:t>’ (</a:t>
            </a:r>
            <a:r>
              <a:rPr lang="en-MY" sz="1200" b="0" i="0" u="none" strike="noStrike" baseline="0" dirty="0" err="1">
                <a:latin typeface="NimbusRomNo9L-Regu"/>
              </a:rPr>
              <a:t>turetta</a:t>
            </a:r>
            <a:r>
              <a:rPr lang="en-MY" sz="1200" b="0" i="0" u="none" strike="noStrike" baseline="0" dirty="0">
                <a:latin typeface="NimbusRomNo9L-Regu"/>
              </a:rPr>
              <a:t>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7. ’</a:t>
            </a:r>
            <a:r>
              <a:rPr lang="en-MY" sz="1200" b="0" i="0" u="none" strike="noStrike" baseline="0" dirty="0" err="1">
                <a:latin typeface="NimbusRomNo9L-Regu"/>
              </a:rPr>
              <a:t>intelligenza</a:t>
            </a:r>
            <a:r>
              <a:rPr lang="en-MY" sz="1200" b="0" i="0" u="none" strike="noStrike" baseline="0" dirty="0">
                <a:latin typeface="NimbusRomNo9L-Regu"/>
              </a:rPr>
              <a:t>’ (intelligence)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8. ’</a:t>
            </a:r>
            <a:r>
              <a:rPr lang="en-MY" sz="1200" b="0" i="0" u="none" strike="noStrike" baseline="0" dirty="0" err="1">
                <a:latin typeface="NimbusRomNo9L-Regu"/>
              </a:rPr>
              <a:t>polizia</a:t>
            </a:r>
            <a:r>
              <a:rPr lang="en-MY" sz="1200" b="0" i="0" u="none" strike="noStrike" baseline="0" dirty="0">
                <a:latin typeface="NimbusRomNo9L-Regu"/>
              </a:rPr>
              <a:t>’ (police)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9. ’</a:t>
            </a:r>
            <a:r>
              <a:rPr lang="en-MY" sz="1200" b="0" i="0" u="none" strike="noStrike" baseline="0" dirty="0" err="1">
                <a:latin typeface="NimbusRomNo9L-Regu"/>
              </a:rPr>
              <a:t>netanyahu</a:t>
            </a:r>
            <a:r>
              <a:rPr lang="en-MY" sz="1200" b="0" i="0" u="none" strike="noStrike" baseline="0" dirty="0">
                <a:latin typeface="NimbusRomNo9L-Regu"/>
              </a:rPr>
              <a:t>’ (Netanyahu)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10. ’</a:t>
            </a:r>
            <a:r>
              <a:rPr lang="en-MY" sz="1200" b="0" i="0" u="none" strike="noStrike" baseline="0" dirty="0" err="1">
                <a:latin typeface="NimbusRomNo9L-Regu"/>
              </a:rPr>
              <a:t>hamas</a:t>
            </a:r>
            <a:r>
              <a:rPr lang="en-MY" sz="1200" b="0" i="0" u="none" strike="noStrike" baseline="0" dirty="0">
                <a:latin typeface="NimbusRomNo9L-Regu"/>
              </a:rPr>
              <a:t>’ (Hamas)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11. ’</a:t>
            </a:r>
            <a:r>
              <a:rPr lang="en-MY" sz="1200" b="0" i="0" u="none" strike="noStrike" baseline="0" dirty="0" err="1">
                <a:latin typeface="NimbusRomNo9L-Regu"/>
              </a:rPr>
              <a:t>cimitero</a:t>
            </a:r>
            <a:r>
              <a:rPr lang="en-MY" sz="1200" b="0" i="0" u="none" strike="noStrike" baseline="0" dirty="0">
                <a:latin typeface="NimbusRomNo9L-Regu"/>
              </a:rPr>
              <a:t>’ (cemetery)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12. ’</a:t>
            </a:r>
            <a:r>
              <a:rPr lang="en-MY" sz="1200" b="0" i="0" u="none" strike="noStrike" baseline="0" dirty="0" err="1">
                <a:latin typeface="NimbusRomNo9L-Regu"/>
              </a:rPr>
              <a:t>vienna</a:t>
            </a:r>
            <a:r>
              <a:rPr lang="en-MY" sz="1200" b="0" i="0" u="none" strike="noStrike" baseline="0" dirty="0">
                <a:latin typeface="NimbusRomNo9L-Regu"/>
              </a:rPr>
              <a:t>’ (Vienna)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13. ’</a:t>
            </a:r>
            <a:r>
              <a:rPr lang="en-MY" sz="1200" b="0" i="0" u="none" strike="noStrike" baseline="0" dirty="0" err="1">
                <a:latin typeface="NimbusRomNo9L-Regu"/>
              </a:rPr>
              <a:t>filippo</a:t>
            </a:r>
            <a:r>
              <a:rPr lang="en-MY" sz="1200" b="0" i="0" u="none" strike="noStrike" baseline="0" dirty="0">
                <a:latin typeface="NimbusRomNo9L-Regu"/>
              </a:rPr>
              <a:t>’ (Filippo)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14. ’</a:t>
            </a:r>
            <a:r>
              <a:rPr lang="en-MY" sz="1200" b="0" i="0" u="none" strike="noStrike" baseline="0" dirty="0" err="1">
                <a:latin typeface="NimbusRomNo9L-Regu"/>
              </a:rPr>
              <a:t>cani</a:t>
            </a:r>
            <a:r>
              <a:rPr lang="en-MY" sz="1200" b="0" i="0" u="none" strike="noStrike" baseline="0" dirty="0">
                <a:latin typeface="NimbusRomNo9L-Regu"/>
              </a:rPr>
              <a:t>’ (dogs)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15. ’stevens’ (Stevens)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16. ’</a:t>
            </a:r>
            <a:r>
              <a:rPr lang="en-MY" sz="1200" b="0" i="0" u="none" strike="noStrike" baseline="0" dirty="0" err="1">
                <a:latin typeface="NimbusRomNo9L-Regu"/>
              </a:rPr>
              <a:t>sparato</a:t>
            </a:r>
            <a:r>
              <a:rPr lang="en-MY" sz="1200" b="0" i="0" u="none" strike="noStrike" baseline="0" dirty="0">
                <a:latin typeface="NimbusRomNo9L-Regu"/>
              </a:rPr>
              <a:t>’ (shot)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17. ’heather’ (Heather)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18. ’</a:t>
            </a:r>
            <a:r>
              <a:rPr lang="en-MY" sz="1200" b="0" i="0" u="none" strike="noStrike" baseline="0" dirty="0" err="1">
                <a:latin typeface="NimbusRomNo9L-Regu"/>
              </a:rPr>
              <a:t>capretta</a:t>
            </a:r>
            <a:r>
              <a:rPr lang="en-MY" sz="1200" b="0" i="0" u="none" strike="noStrike" baseline="0" dirty="0">
                <a:latin typeface="NimbusRomNo9L-Regu"/>
              </a:rPr>
              <a:t>’ (goat)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19. ’</a:t>
            </a:r>
            <a:r>
              <a:rPr lang="en-MY" sz="1200" b="0" i="0" u="none" strike="noStrike" baseline="0" dirty="0" err="1">
                <a:latin typeface="NimbusRomNo9L-Regu"/>
              </a:rPr>
              <a:t>gatto</a:t>
            </a:r>
            <a:r>
              <a:rPr lang="en-MY" sz="1200" b="0" i="0" u="none" strike="noStrike" baseline="0" dirty="0">
                <a:latin typeface="NimbusRomNo9L-Regu"/>
              </a:rPr>
              <a:t>’ (cat)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20. ’</a:t>
            </a:r>
            <a:r>
              <a:rPr lang="en-MY" sz="1200" b="0" i="0" u="none" strike="noStrike" baseline="0" dirty="0" err="1">
                <a:latin typeface="NimbusRomNo9L-Regu"/>
              </a:rPr>
              <a:t>uomo</a:t>
            </a:r>
            <a:r>
              <a:rPr lang="en-MY" sz="1200" b="0" i="0" u="none" strike="noStrike" baseline="0" dirty="0">
                <a:latin typeface="NimbusRomNo9L-Regu"/>
              </a:rPr>
              <a:t>’ (man)</a:t>
            </a:r>
            <a:endParaRPr lang="en-MY" sz="1200" dirty="0">
              <a:latin typeface="NimbusRomNo9L-Regu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4BF8DD-7CB3-BCC2-BB16-54228DD740F3}"/>
              </a:ext>
            </a:extLst>
          </p:cNvPr>
          <p:cNvSpPr txBox="1">
            <a:spLocks/>
          </p:cNvSpPr>
          <p:nvPr/>
        </p:nvSpPr>
        <p:spPr>
          <a:xfrm>
            <a:off x="8250418" y="952648"/>
            <a:ext cx="2703909" cy="5248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1. ’</a:t>
            </a:r>
            <a:r>
              <a:rPr lang="en-MY" sz="1200" dirty="0" err="1">
                <a:latin typeface="NimbusRomNo9L-Regu"/>
              </a:rPr>
              <a:t>ragazzi</a:t>
            </a:r>
            <a:r>
              <a:rPr lang="en-MY" sz="1200" dirty="0">
                <a:latin typeface="NimbusRomNo9L-Regu"/>
              </a:rPr>
              <a:t>’ (guys)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2. ’</a:t>
            </a:r>
            <a:r>
              <a:rPr lang="en-MY" sz="1200" dirty="0" err="1">
                <a:latin typeface="NimbusRomNo9L-Regu"/>
              </a:rPr>
              <a:t>madre</a:t>
            </a:r>
            <a:r>
              <a:rPr lang="en-MY" sz="1200" dirty="0">
                <a:latin typeface="NimbusRomNo9L-Regu"/>
              </a:rPr>
              <a:t>’ (mother)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3. ’</a:t>
            </a:r>
            <a:r>
              <a:rPr lang="en-MY" sz="1200" dirty="0" err="1">
                <a:latin typeface="NimbusRomNo9L-Regu"/>
              </a:rPr>
              <a:t>morta</a:t>
            </a:r>
            <a:r>
              <a:rPr lang="en-MY" sz="1200" dirty="0">
                <a:latin typeface="NimbusRomNo9L-Regu"/>
              </a:rPr>
              <a:t>’ (dead)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4. ’</a:t>
            </a:r>
            <a:r>
              <a:rPr lang="en-MY" sz="1200" dirty="0" err="1">
                <a:latin typeface="NimbusRomNo9L-Regu"/>
              </a:rPr>
              <a:t>tre</a:t>
            </a:r>
            <a:r>
              <a:rPr lang="en-MY" sz="1200" dirty="0">
                <a:latin typeface="NimbusRomNo9L-Regu"/>
              </a:rPr>
              <a:t>’ (three) 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5. ’</a:t>
            </a:r>
            <a:r>
              <a:rPr lang="en-MY" sz="1200" dirty="0" err="1">
                <a:latin typeface="NimbusRomNo9L-Regu"/>
              </a:rPr>
              <a:t>detto</a:t>
            </a:r>
            <a:r>
              <a:rPr lang="en-MY" sz="1200" dirty="0">
                <a:latin typeface="NimbusRomNo9L-Regu"/>
              </a:rPr>
              <a:t>’ (said)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6. ’</a:t>
            </a:r>
            <a:r>
              <a:rPr lang="en-MY" sz="1200" dirty="0" err="1">
                <a:latin typeface="NimbusRomNo9L-Regu"/>
              </a:rPr>
              <a:t>testa</a:t>
            </a:r>
            <a:r>
              <a:rPr lang="en-MY" sz="1200" dirty="0">
                <a:latin typeface="NimbusRomNo9L-Regu"/>
              </a:rPr>
              <a:t>’ (head)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7. ’</a:t>
            </a:r>
            <a:r>
              <a:rPr lang="en-MY" sz="1200" dirty="0" err="1">
                <a:latin typeface="NimbusRomNo9L-Regu"/>
              </a:rPr>
              <a:t>artificiale</a:t>
            </a:r>
            <a:r>
              <a:rPr lang="en-MY" sz="1200" dirty="0">
                <a:latin typeface="NimbusRomNo9L-Regu"/>
              </a:rPr>
              <a:t>’ (artificial)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8. ’</a:t>
            </a:r>
            <a:r>
              <a:rPr lang="en-MY" sz="1200" dirty="0" err="1">
                <a:latin typeface="NimbusRomNo9L-Regu"/>
              </a:rPr>
              <a:t>presidente</a:t>
            </a:r>
            <a:r>
              <a:rPr lang="en-MY" sz="1200" dirty="0">
                <a:latin typeface="NimbusRomNo9L-Regu"/>
              </a:rPr>
              <a:t>’ (president)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9. ’</a:t>
            </a:r>
            <a:r>
              <a:rPr lang="en-MY" sz="1200" dirty="0" err="1">
                <a:latin typeface="NimbusRomNo9L-Regu"/>
              </a:rPr>
              <a:t>figlia</a:t>
            </a:r>
            <a:r>
              <a:rPr lang="en-MY" sz="1200" dirty="0">
                <a:latin typeface="NimbusRomNo9L-Regu"/>
              </a:rPr>
              <a:t>’ (daughter)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10. ’</a:t>
            </a:r>
            <a:r>
              <a:rPr lang="en-MY" sz="1200" dirty="0" err="1">
                <a:latin typeface="NimbusRomNo9L-Regu"/>
              </a:rPr>
              <a:t>trovato</a:t>
            </a:r>
            <a:r>
              <a:rPr lang="en-MY" sz="1200" dirty="0">
                <a:latin typeface="NimbusRomNo9L-Regu"/>
              </a:rPr>
              <a:t>’ (found)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11. ’</a:t>
            </a:r>
            <a:r>
              <a:rPr lang="en-MY" sz="1200" dirty="0" err="1">
                <a:latin typeface="NimbusRomNo9L-Regu"/>
              </a:rPr>
              <a:t>foto</a:t>
            </a:r>
            <a:r>
              <a:rPr lang="en-MY" sz="1200" dirty="0">
                <a:latin typeface="NimbusRomNo9L-Regu"/>
              </a:rPr>
              <a:t>’ (photo)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12. ’quattro’ (four)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13. ’</a:t>
            </a:r>
            <a:r>
              <a:rPr lang="en-MY" sz="1200" dirty="0" err="1">
                <a:latin typeface="NimbusRomNo9L-Regu"/>
              </a:rPr>
              <a:t>autorit`a</a:t>
            </a:r>
            <a:r>
              <a:rPr lang="en-MY" sz="1200" dirty="0">
                <a:latin typeface="NimbusRomNo9L-Regu"/>
              </a:rPr>
              <a:t>’ (authority)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14. ’</a:t>
            </a:r>
            <a:r>
              <a:rPr lang="en-MY" sz="1200" dirty="0" err="1">
                <a:latin typeface="NimbusRomNo9L-Regu"/>
              </a:rPr>
              <a:t>denuncia</a:t>
            </a:r>
            <a:r>
              <a:rPr lang="en-MY" sz="1200" dirty="0">
                <a:latin typeface="NimbusRomNo9L-Regu"/>
              </a:rPr>
              <a:t>’ (complaint)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15. ’</a:t>
            </a:r>
            <a:r>
              <a:rPr lang="en-MY" sz="1200" dirty="0" err="1">
                <a:latin typeface="NimbusRomNo9L-Regu"/>
              </a:rPr>
              <a:t>gatto</a:t>
            </a:r>
            <a:r>
              <a:rPr lang="en-MY" sz="1200" dirty="0">
                <a:latin typeface="NimbusRomNo9L-Regu"/>
              </a:rPr>
              <a:t>’ (cat)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16. ’punto’ (point)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17. ’</a:t>
            </a:r>
            <a:r>
              <a:rPr lang="en-MY" sz="1200" dirty="0" err="1">
                <a:latin typeface="NimbusRomNo9L-Regu"/>
              </a:rPr>
              <a:t>persone</a:t>
            </a:r>
            <a:r>
              <a:rPr lang="en-MY" sz="1200" dirty="0">
                <a:latin typeface="NimbusRomNo9L-Regu"/>
              </a:rPr>
              <a:t>’ (people)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18. ’modo’ (way)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19. ’</a:t>
            </a:r>
            <a:r>
              <a:rPr lang="en-MY" sz="1200" dirty="0" err="1">
                <a:latin typeface="NimbusRomNo9L-Regu"/>
              </a:rPr>
              <a:t>ragazza</a:t>
            </a:r>
            <a:r>
              <a:rPr lang="en-MY" sz="1200" dirty="0">
                <a:latin typeface="NimbusRomNo9L-Regu"/>
              </a:rPr>
              <a:t>’ (girl)</a:t>
            </a:r>
          </a:p>
          <a:p>
            <a:pPr marL="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20. ’</a:t>
            </a:r>
            <a:r>
              <a:rPr lang="en-MY" sz="1200" dirty="0" err="1">
                <a:latin typeface="NimbusRomNo9L-Regu"/>
              </a:rPr>
              <a:t>ormai</a:t>
            </a:r>
            <a:r>
              <a:rPr lang="en-MY" sz="1200" dirty="0">
                <a:latin typeface="NimbusRomNo9L-Regu"/>
              </a:rPr>
              <a:t>’ (by now)</a:t>
            </a:r>
            <a:endParaRPr lang="en-MY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8FFE3-F5B6-271D-D56C-0747AB42E8AE}"/>
              </a:ext>
            </a:extLst>
          </p:cNvPr>
          <p:cNvSpPr txBox="1"/>
          <p:nvPr/>
        </p:nvSpPr>
        <p:spPr>
          <a:xfrm>
            <a:off x="5109482" y="656730"/>
            <a:ext cx="8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imbusRomNo9L-Regu"/>
              </a:rPr>
              <a:t>Logistic</a:t>
            </a:r>
            <a:endParaRPr lang="en-MY" dirty="0">
              <a:latin typeface="NimbusRomNo9L-Regu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40EC2-0B46-B0A4-3749-65ED0D43AF4F}"/>
              </a:ext>
            </a:extLst>
          </p:cNvPr>
          <p:cNvSpPr txBox="1"/>
          <p:nvPr/>
        </p:nvSpPr>
        <p:spPr>
          <a:xfrm>
            <a:off x="8309248" y="65673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imbusRomNo9L-Regu"/>
              </a:rPr>
              <a:t>Linear</a:t>
            </a:r>
            <a:endParaRPr lang="en-MY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62754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C476-C8DA-7CEC-3CB9-85BA3F98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baseline="0" dirty="0">
                <a:latin typeface="NimbusRomNo9L-Regu"/>
              </a:rPr>
              <a:t>Top 20 Positive Words (Logistic Regression)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25D0-A874-E7A9-9A09-4C17575B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482" y="1026062"/>
            <a:ext cx="2455370" cy="524862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1. ’</a:t>
            </a:r>
            <a:r>
              <a:rPr lang="en-MY" sz="1200" b="0" i="0" u="none" strike="noStrike" baseline="0" dirty="0" err="1">
                <a:latin typeface="NimbusRomNo9L-Regu"/>
              </a:rPr>
              <a:t>maggior</a:t>
            </a:r>
            <a:r>
              <a:rPr lang="en-MY" sz="1200" b="0" i="0" u="none" strike="noStrike" baseline="0" dirty="0">
                <a:latin typeface="NimbusRomNo9L-Regu"/>
              </a:rPr>
              <a:t>’ (major)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2. ’</a:t>
            </a:r>
            <a:r>
              <a:rPr lang="en-MY" sz="1200" b="0" i="0" u="none" strike="noStrike" baseline="0" dirty="0" err="1">
                <a:latin typeface="NimbusRomNo9L-Regu"/>
              </a:rPr>
              <a:t>moda</a:t>
            </a:r>
            <a:r>
              <a:rPr lang="en-MY" sz="1200" b="0" i="0" u="none" strike="noStrike" baseline="0" dirty="0">
                <a:latin typeface="NimbusRomNo9L-Regu"/>
              </a:rPr>
              <a:t>’ (fashion)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3. ’rosa’ (pink)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4. ’</a:t>
            </a:r>
            <a:r>
              <a:rPr lang="en-MY" sz="1200" b="0" i="0" u="none" strike="noStrike" baseline="0" dirty="0" err="1">
                <a:latin typeface="NimbusRomNo9L-Regu"/>
              </a:rPr>
              <a:t>nobel</a:t>
            </a:r>
            <a:r>
              <a:rPr lang="en-MY" sz="1200" b="0" i="0" u="none" strike="noStrike" baseline="0" dirty="0">
                <a:latin typeface="NimbusRomNo9L-Regu"/>
              </a:rPr>
              <a:t>’ (Nobel)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5. ’</a:t>
            </a:r>
            <a:r>
              <a:rPr lang="en-MY" sz="1200" b="0" i="0" u="none" strike="noStrike" baseline="0" dirty="0" err="1">
                <a:latin typeface="NimbusRomNo9L-Regu"/>
              </a:rPr>
              <a:t>mohammadi</a:t>
            </a:r>
            <a:r>
              <a:rPr lang="en-MY" sz="1200" b="0" i="0" u="none" strike="noStrike" baseline="0" dirty="0">
                <a:latin typeface="NimbusRomNo9L-Regu"/>
              </a:rPr>
              <a:t>’ (Mohammadi) 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6. ’</a:t>
            </a:r>
            <a:r>
              <a:rPr lang="en-MY" sz="1200" b="0" i="0" u="none" strike="noStrike" baseline="0" dirty="0" err="1">
                <a:latin typeface="NimbusRomNo9L-Regu"/>
              </a:rPr>
              <a:t>francesco</a:t>
            </a:r>
            <a:r>
              <a:rPr lang="en-MY" sz="1200" b="0" i="0" u="none" strike="noStrike" baseline="0" dirty="0">
                <a:latin typeface="NimbusRomNo9L-Regu"/>
              </a:rPr>
              <a:t>’ (Francesco)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7. ’</a:t>
            </a:r>
            <a:r>
              <a:rPr lang="en-MY" sz="1200" b="0" i="0" u="none" strike="noStrike" baseline="0" dirty="0" err="1">
                <a:latin typeface="NimbusRomNo9L-Regu"/>
              </a:rPr>
              <a:t>lavoro</a:t>
            </a:r>
            <a:r>
              <a:rPr lang="en-MY" sz="1200" b="0" i="0" u="none" strike="noStrike" baseline="0" dirty="0">
                <a:latin typeface="NimbusRomNo9L-Regu"/>
              </a:rPr>
              <a:t>’ (work)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8. ’mare’ (sea)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9. ’</a:t>
            </a:r>
            <a:r>
              <a:rPr lang="en-MY" sz="1200" b="0" i="0" u="none" strike="noStrike" baseline="0" dirty="0" err="1">
                <a:latin typeface="NimbusRomNo9L-Regu"/>
              </a:rPr>
              <a:t>parte</a:t>
            </a:r>
            <a:r>
              <a:rPr lang="en-MY" sz="1200" b="0" i="0" u="none" strike="noStrike" baseline="0" dirty="0">
                <a:latin typeface="NimbusRomNo9L-Regu"/>
              </a:rPr>
              <a:t>’ (part)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10. ’anno’ (year)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11. ’</a:t>
            </a:r>
            <a:r>
              <a:rPr lang="en-MY" sz="1200" b="0" i="0" u="none" strike="noStrike" baseline="0" dirty="0" err="1">
                <a:latin typeface="NimbusRomNo9L-Regu"/>
              </a:rPr>
              <a:t>ue</a:t>
            </a:r>
            <a:r>
              <a:rPr lang="en-MY" sz="1200" b="0" i="0" u="none" strike="noStrike" baseline="0" dirty="0">
                <a:latin typeface="NimbusRomNo9L-Regu"/>
              </a:rPr>
              <a:t>’ (EU)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12. ’</a:t>
            </a:r>
            <a:r>
              <a:rPr lang="en-MY" sz="1200" b="0" i="0" u="none" strike="noStrike" baseline="0" dirty="0" err="1">
                <a:latin typeface="NimbusRomNo9L-Regu"/>
              </a:rPr>
              <a:t>storia</a:t>
            </a:r>
            <a:r>
              <a:rPr lang="en-MY" sz="1200" b="0" i="0" u="none" strike="noStrike" baseline="0" dirty="0">
                <a:latin typeface="NimbusRomNo9L-Regu"/>
              </a:rPr>
              <a:t>’ (history)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13. ’</a:t>
            </a:r>
            <a:r>
              <a:rPr lang="en-MY" sz="1200" b="0" i="0" u="none" strike="noStrike" baseline="0" dirty="0" err="1">
                <a:latin typeface="NimbusRomNo9L-Regu"/>
              </a:rPr>
              <a:t>europa</a:t>
            </a:r>
            <a:r>
              <a:rPr lang="en-MY" sz="1200" b="0" i="0" u="none" strike="noStrike" baseline="0" dirty="0">
                <a:latin typeface="NimbusRomNo9L-Regu"/>
              </a:rPr>
              <a:t>’ (Europe)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14. ’lotto’ (lottery)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15. ’</a:t>
            </a:r>
            <a:r>
              <a:rPr lang="en-MY" sz="1200" b="0" i="0" u="none" strike="noStrike" baseline="0" dirty="0" err="1">
                <a:latin typeface="NimbusRomNo9L-Regu"/>
              </a:rPr>
              <a:t>citt`a</a:t>
            </a:r>
            <a:r>
              <a:rPr lang="en-MY" sz="1200" b="0" i="0" u="none" strike="noStrike" baseline="0" dirty="0">
                <a:latin typeface="NimbusRomNo9L-Regu"/>
              </a:rPr>
              <a:t>’ (city)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16. ’</a:t>
            </a:r>
            <a:r>
              <a:rPr lang="en-MY" sz="1200" b="0" i="0" u="none" strike="noStrike" baseline="0" dirty="0" err="1">
                <a:latin typeface="NimbusRomNo9L-Regu"/>
              </a:rPr>
              <a:t>nazionale</a:t>
            </a:r>
            <a:r>
              <a:rPr lang="en-MY" sz="1200" b="0" i="0" u="none" strike="noStrike" baseline="0" dirty="0">
                <a:latin typeface="NimbusRomNo9L-Regu"/>
              </a:rPr>
              <a:t>’ (national)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17. ’</a:t>
            </a:r>
            <a:r>
              <a:rPr lang="en-MY" sz="1200" b="0" i="0" u="none" strike="noStrike" baseline="0" dirty="0" err="1">
                <a:latin typeface="NimbusRomNo9L-Regu"/>
              </a:rPr>
              <a:t>infatti</a:t>
            </a:r>
            <a:r>
              <a:rPr lang="en-MY" sz="1200" b="0" i="0" u="none" strike="noStrike" baseline="0" dirty="0">
                <a:latin typeface="NimbusRomNo9L-Regu"/>
              </a:rPr>
              <a:t>’ (indeed)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18. ’</a:t>
            </a:r>
            <a:r>
              <a:rPr lang="en-MY" sz="1200" b="0" i="0" u="none" strike="noStrike" baseline="0" dirty="0" err="1">
                <a:latin typeface="NimbusRomNo9L-Regu"/>
              </a:rPr>
              <a:t>contro</a:t>
            </a:r>
            <a:r>
              <a:rPr lang="en-MY" sz="1200" b="0" i="0" u="none" strike="noStrike" baseline="0" dirty="0">
                <a:latin typeface="NimbusRomNo9L-Regu"/>
              </a:rPr>
              <a:t>’ (against)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19. ’tv’ (TV)</a:t>
            </a:r>
          </a:p>
          <a:p>
            <a:pPr marL="0" indent="0" algn="l">
              <a:lnSpc>
                <a:spcPct val="100000"/>
              </a:lnSpc>
              <a:spcBef>
                <a:spcPts val="500"/>
              </a:spcBef>
              <a:buNone/>
            </a:pPr>
            <a:r>
              <a:rPr lang="en-MY" sz="1200" b="0" i="0" u="none" strike="noStrike" baseline="0" dirty="0">
                <a:latin typeface="NimbusRomNo9L-Regu"/>
              </a:rPr>
              <a:t>20. ’</a:t>
            </a:r>
            <a:r>
              <a:rPr lang="en-MY" sz="1200" b="0" i="0" u="none" strike="noStrike" baseline="0" dirty="0" err="1">
                <a:latin typeface="NimbusRomNo9L-Regu"/>
              </a:rPr>
              <a:t>italia</a:t>
            </a:r>
            <a:r>
              <a:rPr lang="en-MY" sz="1200" b="0" i="0" u="none" strike="noStrike" baseline="0" dirty="0">
                <a:latin typeface="NimbusRomNo9L-Regu"/>
              </a:rPr>
              <a:t>’ (Italy)</a:t>
            </a:r>
            <a:endParaRPr lang="en-MY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E2DD2-5EA8-6684-8CB0-D8D8553A71FF}"/>
              </a:ext>
            </a:extLst>
          </p:cNvPr>
          <p:cNvSpPr txBox="1"/>
          <p:nvPr/>
        </p:nvSpPr>
        <p:spPr>
          <a:xfrm>
            <a:off x="5109482" y="656730"/>
            <a:ext cx="8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imbusRomNo9L-Regu"/>
              </a:rPr>
              <a:t>Logistic</a:t>
            </a:r>
            <a:endParaRPr lang="en-MY" dirty="0">
              <a:latin typeface="NimbusRomNo9L-Regu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F0937-95F3-B319-F3F4-12965410DF68}"/>
              </a:ext>
            </a:extLst>
          </p:cNvPr>
          <p:cNvSpPr txBox="1"/>
          <p:nvPr/>
        </p:nvSpPr>
        <p:spPr>
          <a:xfrm>
            <a:off x="8309248" y="65673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imbusRomNo9L-Regu"/>
              </a:rPr>
              <a:t>Linear</a:t>
            </a:r>
            <a:endParaRPr lang="en-MY" dirty="0">
              <a:latin typeface="NimbusRomNo9L-Regu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AD331B-7C7D-9634-B20F-98B5ADBEEFFA}"/>
              </a:ext>
            </a:extLst>
          </p:cNvPr>
          <p:cNvSpPr txBox="1">
            <a:spLocks/>
          </p:cNvSpPr>
          <p:nvPr/>
        </p:nvSpPr>
        <p:spPr>
          <a:xfrm>
            <a:off x="8286724" y="1026062"/>
            <a:ext cx="2220645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1. ’</a:t>
            </a:r>
            <a:r>
              <a:rPr lang="en-MY" sz="1200" dirty="0" err="1">
                <a:latin typeface="NimbusRomNo9L-Regu"/>
              </a:rPr>
              <a:t>nazionale</a:t>
            </a:r>
            <a:r>
              <a:rPr lang="en-MY" sz="1200" dirty="0">
                <a:latin typeface="NimbusRomNo9L-Regu"/>
              </a:rPr>
              <a:t>’ (national)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2. ’</a:t>
            </a:r>
            <a:r>
              <a:rPr lang="en-MY" sz="1200" dirty="0" err="1">
                <a:latin typeface="NimbusRomNo9L-Regu"/>
              </a:rPr>
              <a:t>grazie</a:t>
            </a:r>
            <a:r>
              <a:rPr lang="en-MY" sz="1200" dirty="0">
                <a:latin typeface="NimbusRomNo9L-Regu"/>
              </a:rPr>
              <a:t>’ (thank you)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3. ’</a:t>
            </a:r>
            <a:r>
              <a:rPr lang="en-MY" sz="1200" dirty="0" err="1">
                <a:latin typeface="NimbusRomNo9L-Regu"/>
              </a:rPr>
              <a:t>comitato</a:t>
            </a:r>
            <a:r>
              <a:rPr lang="en-MY" sz="1200" dirty="0">
                <a:latin typeface="NimbusRomNo9L-Regu"/>
              </a:rPr>
              <a:t>’ (committee)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4. ’</a:t>
            </a:r>
            <a:r>
              <a:rPr lang="en-MY" sz="1200" dirty="0" err="1">
                <a:latin typeface="NimbusRomNo9L-Regu"/>
              </a:rPr>
              <a:t>si</a:t>
            </a:r>
            <a:r>
              <a:rPr lang="en-MY" sz="1200" dirty="0">
                <a:latin typeface="NimbusRomNo9L-Regu"/>
              </a:rPr>
              <a:t>’ (yes)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5. ’uno’ (one)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6. ’</a:t>
            </a:r>
            <a:r>
              <a:rPr lang="en-MY" sz="1200" dirty="0" err="1">
                <a:latin typeface="NimbusRomNo9L-Regu"/>
              </a:rPr>
              <a:t>citt`a</a:t>
            </a:r>
            <a:r>
              <a:rPr lang="en-MY" sz="1200" dirty="0">
                <a:latin typeface="NimbusRomNo9L-Regu"/>
              </a:rPr>
              <a:t>’ (city)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7. ’pace’ (peace)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8. ’</a:t>
            </a:r>
            <a:r>
              <a:rPr lang="en-MY" sz="1200" dirty="0" err="1">
                <a:latin typeface="NimbusRomNo9L-Regu"/>
              </a:rPr>
              <a:t>quando</a:t>
            </a:r>
            <a:r>
              <a:rPr lang="en-MY" sz="1200" dirty="0">
                <a:latin typeface="NimbusRomNo9L-Regu"/>
              </a:rPr>
              <a:t>’ (when)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9. ’</a:t>
            </a:r>
            <a:r>
              <a:rPr lang="en-MY" sz="1200" dirty="0" err="1">
                <a:latin typeface="NimbusRomNo9L-Regu"/>
              </a:rPr>
              <a:t>infatti</a:t>
            </a:r>
            <a:r>
              <a:rPr lang="en-MY" sz="1200" dirty="0">
                <a:latin typeface="NimbusRomNo9L-Regu"/>
              </a:rPr>
              <a:t>’ (indeed)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10. ’</a:t>
            </a:r>
            <a:r>
              <a:rPr lang="en-MY" sz="1200" dirty="0" err="1">
                <a:latin typeface="NimbusRomNo9L-Regu"/>
              </a:rPr>
              <a:t>storia</a:t>
            </a:r>
            <a:r>
              <a:rPr lang="en-MY" sz="1200" dirty="0">
                <a:latin typeface="NimbusRomNo9L-Regu"/>
              </a:rPr>
              <a:t>’ (story)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11. ’</a:t>
            </a:r>
            <a:r>
              <a:rPr lang="en-MY" sz="1200" dirty="0" err="1">
                <a:latin typeface="NimbusRomNo9L-Regu"/>
              </a:rPr>
              <a:t>nuova</a:t>
            </a:r>
            <a:r>
              <a:rPr lang="en-MY" sz="1200" dirty="0">
                <a:latin typeface="NimbusRomNo9L-Regu"/>
              </a:rPr>
              <a:t>’ (new)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12. ’</a:t>
            </a:r>
            <a:r>
              <a:rPr lang="en-MY" sz="1200" dirty="0" err="1">
                <a:latin typeface="NimbusRomNo9L-Regu"/>
              </a:rPr>
              <a:t>stava</a:t>
            </a:r>
            <a:r>
              <a:rPr lang="en-MY" sz="1200" dirty="0">
                <a:latin typeface="NimbusRomNo9L-Regu"/>
              </a:rPr>
              <a:t>’ (was)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13. ’</a:t>
            </a:r>
            <a:r>
              <a:rPr lang="en-MY" sz="1200" dirty="0" err="1">
                <a:latin typeface="NimbusRomNo9L-Regu"/>
              </a:rPr>
              <a:t>ue</a:t>
            </a:r>
            <a:r>
              <a:rPr lang="en-MY" sz="1200" dirty="0">
                <a:latin typeface="NimbusRomNo9L-Regu"/>
              </a:rPr>
              <a:t>’ (EU)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14. ’</a:t>
            </a:r>
            <a:r>
              <a:rPr lang="en-MY" sz="1200" dirty="0" err="1">
                <a:latin typeface="NimbusRomNo9L-Regu"/>
              </a:rPr>
              <a:t>opere</a:t>
            </a:r>
            <a:r>
              <a:rPr lang="en-MY" sz="1200" dirty="0">
                <a:latin typeface="NimbusRomNo9L-Regu"/>
              </a:rPr>
              <a:t>’ (works)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15. ’</a:t>
            </a:r>
            <a:r>
              <a:rPr lang="en-MY" sz="1200" dirty="0" err="1">
                <a:latin typeface="NimbusRomNo9L-Regu"/>
              </a:rPr>
              <a:t>squadra</a:t>
            </a:r>
            <a:r>
              <a:rPr lang="en-MY" sz="1200" dirty="0">
                <a:latin typeface="NimbusRomNo9L-Regu"/>
              </a:rPr>
              <a:t>’ (team)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16. ’</a:t>
            </a:r>
            <a:r>
              <a:rPr lang="en-MY" sz="1200" dirty="0" err="1">
                <a:latin typeface="NimbusRomNo9L-Regu"/>
              </a:rPr>
              <a:t>sul</a:t>
            </a:r>
            <a:r>
              <a:rPr lang="en-MY" sz="1200" dirty="0">
                <a:latin typeface="NimbusRomNo9L-Regu"/>
              </a:rPr>
              <a:t>’ (on the)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17. ’subito’ (immediately)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18. ’</a:t>
            </a:r>
            <a:r>
              <a:rPr lang="en-MY" sz="1200" dirty="0" err="1">
                <a:latin typeface="NimbusRomNo9L-Regu"/>
              </a:rPr>
              <a:t>sindaco</a:t>
            </a:r>
            <a:r>
              <a:rPr lang="en-MY" sz="1200" dirty="0">
                <a:latin typeface="NimbusRomNo9L-Regu"/>
              </a:rPr>
              <a:t>’ (mayor)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19. ’</a:t>
            </a:r>
            <a:r>
              <a:rPr lang="en-MY" sz="1200" dirty="0" err="1">
                <a:latin typeface="NimbusRomNo9L-Regu"/>
              </a:rPr>
              <a:t>premio</a:t>
            </a:r>
            <a:r>
              <a:rPr lang="en-MY" sz="1200" dirty="0">
                <a:latin typeface="NimbusRomNo9L-Regu"/>
              </a:rPr>
              <a:t>’ (prize)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MY" sz="1200" dirty="0">
                <a:latin typeface="NimbusRomNo9L-Regu"/>
              </a:rPr>
              <a:t>20. ’</a:t>
            </a:r>
            <a:r>
              <a:rPr lang="en-MY" sz="1200" dirty="0" err="1">
                <a:latin typeface="NimbusRomNo9L-Regu"/>
              </a:rPr>
              <a:t>ogni</a:t>
            </a:r>
            <a:r>
              <a:rPr lang="en-MY" sz="1200" dirty="0">
                <a:latin typeface="NimbusRomNo9L-Regu"/>
              </a:rPr>
              <a:t>’ (every)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243651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7E8F-1A73-AC8F-EBF8-B9EC7337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tf-idf</a:t>
            </a:r>
            <a:r>
              <a:rPr lang="en-US" dirty="0"/>
              <a:t> model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55B1-79B1-9360-9F87-119D9DB1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NimbusRomNo9L-Regu"/>
              </a:rPr>
              <a:t>Linear Regression, but no preprocessing </a:t>
            </a:r>
            <a:r>
              <a:rPr lang="en-US" dirty="0" err="1">
                <a:latin typeface="NimbusRomNo9L-Regu"/>
              </a:rPr>
              <a:t>tf-idf</a:t>
            </a:r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Similar results to Linear Regression, however:</a:t>
            </a:r>
          </a:p>
          <a:p>
            <a:pPr lvl="1"/>
            <a:r>
              <a:rPr lang="en-US" dirty="0">
                <a:latin typeface="NimbusRomNo9L-Regu"/>
              </a:rPr>
              <a:t>contained more countries and names, which is what we want to avoid</a:t>
            </a:r>
            <a:endParaRPr lang="en-MY" dirty="0">
              <a:latin typeface="NimbusRomNo9L-Regu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0C7C9-5FF1-6878-AE9E-B8E35459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52" y="4261215"/>
            <a:ext cx="7178662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2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29DC-92C0-46F0-00B8-3E5446F5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5084-1839-E10B-41AD-8EACF195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NimbusRomNo9L-Regu"/>
              </a:rPr>
              <a:t>Linear Regression is better at classifying Positive Words and Logistic Regression is better at classifying Negative Words</a:t>
            </a:r>
          </a:p>
          <a:p>
            <a:r>
              <a:rPr lang="en-US" dirty="0">
                <a:latin typeface="NimbusRomNo9L-Regu"/>
              </a:rPr>
              <a:t>Linear Regression’s coefficients reflected the scores in the dataset</a:t>
            </a:r>
          </a:p>
          <a:p>
            <a:r>
              <a:rPr lang="en-US" dirty="0">
                <a:latin typeface="NimbusRomNo9L-Regu"/>
              </a:rPr>
              <a:t>However, Logistic Regression’s coefficients for positive sentiments did not accurately reflect the scores in the dataset</a:t>
            </a:r>
          </a:p>
          <a:p>
            <a:pPr lvl="1"/>
            <a:r>
              <a:rPr lang="en-US" dirty="0">
                <a:latin typeface="NimbusRomNo9L-Regu"/>
              </a:rPr>
              <a:t>”</a:t>
            </a:r>
            <a:r>
              <a:rPr lang="en-US" dirty="0" err="1">
                <a:latin typeface="NimbusRomNo9L-Regu"/>
              </a:rPr>
              <a:t>maggior</a:t>
            </a:r>
            <a:r>
              <a:rPr lang="en-US" dirty="0">
                <a:latin typeface="NimbusRomNo9L-Regu"/>
              </a:rPr>
              <a:t>”, major (ranked most positive) had an average score of 3.3</a:t>
            </a:r>
          </a:p>
          <a:p>
            <a:pPr lvl="1"/>
            <a:r>
              <a:rPr lang="en-US" dirty="0">
                <a:latin typeface="NimbusRomNo9L-Regu"/>
              </a:rPr>
              <a:t>”</a:t>
            </a:r>
            <a:r>
              <a:rPr lang="en-US" dirty="0" err="1">
                <a:latin typeface="NimbusRomNo9L-Regu"/>
              </a:rPr>
              <a:t>moda</a:t>
            </a:r>
            <a:r>
              <a:rPr lang="en-US" dirty="0">
                <a:latin typeface="NimbusRomNo9L-Regu"/>
              </a:rPr>
              <a:t>”, fashion (ranked 2</a:t>
            </a:r>
            <a:r>
              <a:rPr lang="en-US" baseline="30000" dirty="0">
                <a:latin typeface="NimbusRomNo9L-Regu"/>
              </a:rPr>
              <a:t>nd</a:t>
            </a:r>
            <a:r>
              <a:rPr lang="en-US" dirty="0">
                <a:latin typeface="NimbusRomNo9L-Regu"/>
              </a:rPr>
              <a:t>) had an average score of 2.75</a:t>
            </a:r>
          </a:p>
          <a:p>
            <a:pPr lvl="1"/>
            <a:r>
              <a:rPr lang="en-US" dirty="0">
                <a:latin typeface="NimbusRomNo9L-Regu"/>
              </a:rPr>
              <a:t>”</a:t>
            </a:r>
            <a:r>
              <a:rPr lang="en-US" dirty="0" err="1">
                <a:latin typeface="NimbusRomNo9L-Regu"/>
              </a:rPr>
              <a:t>contro</a:t>
            </a:r>
            <a:r>
              <a:rPr lang="en-US" dirty="0">
                <a:latin typeface="NimbusRomNo9L-Regu"/>
              </a:rPr>
              <a:t>”, against (ranked 18</a:t>
            </a:r>
            <a:r>
              <a:rPr lang="en-US" baseline="30000" dirty="0">
                <a:latin typeface="NimbusRomNo9L-Regu"/>
              </a:rPr>
              <a:t>th</a:t>
            </a:r>
            <a:r>
              <a:rPr lang="en-US" dirty="0">
                <a:latin typeface="NimbusRomNo9L-Regu"/>
              </a:rPr>
              <a:t>) had an average score of 2.82</a:t>
            </a:r>
          </a:p>
          <a:p>
            <a:pPr lvl="1"/>
            <a:endParaRPr lang="en-MY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00678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90C8-446F-F3DC-971F-5E27BAE4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82C7A-0633-2C0F-C25D-31BDFEF9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NimbusRomNo9L-Regu"/>
              </a:rPr>
              <a:t>Linear Regression model managed to capture the sentiments of the words relatively accurately</a:t>
            </a:r>
          </a:p>
          <a:p>
            <a:r>
              <a:rPr lang="en-US" sz="1800" b="0" i="0" u="none" strike="noStrike" baseline="0" dirty="0">
                <a:latin typeface="NimbusRomNo9L-Regu"/>
              </a:rPr>
              <a:t>Dataset size could be increased to improve the Linear Regression Model and the Logistic Regression Models</a:t>
            </a:r>
            <a:endParaRPr lang="en-MY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49188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0EDA-1A80-BB76-10DF-5A59C0ED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08BF-030C-1F20-D237-2BE26957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To classify positive and negative Italian words using the Least Squares Method (Linear Regression)</a:t>
            </a:r>
          </a:p>
          <a:p>
            <a:pPr algn="l"/>
            <a:r>
              <a:rPr lang="en-MY" sz="1800" b="0" i="0" u="none" strike="noStrike" baseline="0" dirty="0">
                <a:latin typeface="NimbusRomNo9L-Regu"/>
              </a:rPr>
              <a:t>Compare the results obtained </a:t>
            </a:r>
            <a:r>
              <a:rPr lang="en-US" sz="1800" b="0" i="0" u="none" strike="noStrike" baseline="0" dirty="0">
                <a:latin typeface="NimbusRomNo9L-Regu"/>
              </a:rPr>
              <a:t>from Linear Regression with other models</a:t>
            </a:r>
          </a:p>
          <a:p>
            <a:pPr lvl="1"/>
            <a:r>
              <a:rPr lang="en-US" sz="1600" b="0" i="0" u="none" strike="noStrike" baseline="0" dirty="0">
                <a:latin typeface="NimbusRomNo9L-Regu"/>
              </a:rPr>
              <a:t>Observe how different models classify terms differently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0686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C65-01C1-81BA-0385-04D41B58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on Least Squares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BF1566-4D18-C734-AD08-0E4AB9162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779" y="1603492"/>
            <a:ext cx="4305673" cy="11735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7FE62-C562-2F7A-EE9B-A1C2F3FDB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897" y="3222263"/>
            <a:ext cx="3185436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AD64-3A9E-7D97-B258-E28DED94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F4A2-8032-1963-9312-8F7E9619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Sourced Italian articles</a:t>
            </a:r>
          </a:p>
          <a:p>
            <a:pPr lvl="1"/>
            <a:r>
              <a:rPr lang="en-US" dirty="0"/>
              <a:t>Translated the title without translating the body</a:t>
            </a:r>
          </a:p>
          <a:p>
            <a:pPr lvl="1"/>
            <a:r>
              <a:rPr lang="en-US" dirty="0"/>
              <a:t>Gave it a score between 1-5</a:t>
            </a:r>
          </a:p>
          <a:p>
            <a:pPr lvl="2"/>
            <a:r>
              <a:rPr lang="en-US" dirty="0"/>
              <a:t>1 = bad</a:t>
            </a:r>
          </a:p>
          <a:p>
            <a:pPr lvl="2"/>
            <a:r>
              <a:rPr lang="en-US" dirty="0"/>
              <a:t>5 = good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F7BEF-E8FF-B7E8-3D17-09A2DAD87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852" y="4241355"/>
            <a:ext cx="6005080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AAFD-0F80-9598-5570-B686D991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B477-C037-C63B-3089-8D6EBB55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Mapped the scores ranging between 1 to 5 to a new sentiment score ranging between -2 to 2 for computation purposes</a:t>
            </a:r>
          </a:p>
          <a:p>
            <a:pPr algn="l"/>
            <a:r>
              <a:rPr lang="en-US" dirty="0">
                <a:latin typeface="NimbusRomNo9L-Regu"/>
              </a:rPr>
              <a:t>Removed numerals such as date/time</a:t>
            </a:r>
            <a:endParaRPr lang="en-US" sz="1800" b="0" i="0" u="none" strike="noStrike" baseline="0" dirty="0">
              <a:latin typeface="NimbusRomNo9L-Regu"/>
            </a:endParaRPr>
          </a:p>
          <a:p>
            <a:pPr algn="l"/>
            <a:r>
              <a:rPr lang="en-US" dirty="0">
                <a:latin typeface="NimbusRomNo9L-Regu"/>
              </a:rPr>
              <a:t>Removed Italian “stop” words</a:t>
            </a:r>
          </a:p>
          <a:p>
            <a:pPr lvl="1"/>
            <a:r>
              <a:rPr lang="en-US" dirty="0">
                <a:latin typeface="NimbusRomNo9L-Regu"/>
              </a:rPr>
              <a:t>Common words such as “del” (of the), “</a:t>
            </a:r>
            <a:r>
              <a:rPr lang="en-US" dirty="0" err="1">
                <a:latin typeface="NimbusRomNo9L-Regu"/>
              </a:rPr>
              <a:t>suo</a:t>
            </a:r>
            <a:r>
              <a:rPr lang="en-US" dirty="0">
                <a:latin typeface="NimbusRomNo9L-Regu"/>
              </a:rPr>
              <a:t>” (his), “con” (with), etc.</a:t>
            </a:r>
          </a:p>
          <a:p>
            <a:r>
              <a:rPr lang="en-US" dirty="0">
                <a:latin typeface="NimbusRomNo9L-Regu"/>
              </a:rPr>
              <a:t>Create a vector containing the </a:t>
            </a:r>
            <a:r>
              <a:rPr lang="en-US" dirty="0" err="1">
                <a:latin typeface="NimbusRomNo9L-Regu"/>
              </a:rPr>
              <a:t>tf-idf</a:t>
            </a:r>
            <a:r>
              <a:rPr lang="en-US" dirty="0">
                <a:latin typeface="NimbusRomNo9L-Regu"/>
              </a:rPr>
              <a:t> value of the words</a:t>
            </a:r>
            <a:endParaRPr lang="en-MY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20694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069C-62FE-0B44-F7BB-454291F3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A47C1-18BE-06F1-75CF-99083C380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998" y="1741023"/>
            <a:ext cx="5029636" cy="3375953"/>
          </a:xfrm>
        </p:spPr>
      </p:pic>
    </p:spTree>
    <p:extLst>
      <p:ext uri="{BB962C8B-B14F-4D97-AF65-F5344CB8AC3E}">
        <p14:creationId xmlns:p14="http://schemas.microsoft.com/office/powerpoint/2010/main" val="203623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9389-32F3-F094-B0A9-9D0F2F60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latin typeface="NimbusRomNo9L-Regu"/>
              </a:rPr>
              <a:t>Top 20 </a:t>
            </a:r>
            <a:r>
              <a:rPr lang="en-US" sz="4400" b="0" i="0" u="none" strike="noStrike" baseline="0" dirty="0">
                <a:latin typeface="NimbusRomNo9L-Medi"/>
              </a:rPr>
              <a:t>Negative </a:t>
            </a:r>
            <a:r>
              <a:rPr lang="en-US" sz="4400" b="0" i="0" u="none" strike="noStrike" baseline="0" dirty="0">
                <a:latin typeface="NimbusRomNo9L-Regu"/>
              </a:rPr>
              <a:t>Words (Linear Regression)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0E63-22B0-F914-25E5-75DE6225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1. ’</a:t>
            </a:r>
            <a:r>
              <a:rPr lang="en-MY" sz="1400" b="0" i="0" u="none" strike="noStrike" baseline="0" dirty="0" err="1">
                <a:latin typeface="NimbusRomNo9L-Regu"/>
              </a:rPr>
              <a:t>ragazzi</a:t>
            </a:r>
            <a:r>
              <a:rPr lang="en-MY" sz="1400" b="0" i="0" u="none" strike="noStrike" baseline="0" dirty="0">
                <a:latin typeface="NimbusRomNo9L-Regu"/>
              </a:rPr>
              <a:t>’ (guys)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2. ’</a:t>
            </a:r>
            <a:r>
              <a:rPr lang="en-MY" sz="1400" b="0" i="0" u="none" strike="noStrike" baseline="0" dirty="0" err="1">
                <a:latin typeface="NimbusRomNo9L-Regu"/>
              </a:rPr>
              <a:t>madre</a:t>
            </a:r>
            <a:r>
              <a:rPr lang="en-MY" sz="1400" b="0" i="0" u="none" strike="noStrike" baseline="0" dirty="0">
                <a:latin typeface="NimbusRomNo9L-Regu"/>
              </a:rPr>
              <a:t>’ (mother)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3. ’</a:t>
            </a:r>
            <a:r>
              <a:rPr lang="en-MY" sz="1400" b="0" i="0" u="none" strike="noStrike" baseline="0" dirty="0" err="1">
                <a:latin typeface="NimbusRomNo9L-Regu"/>
              </a:rPr>
              <a:t>morta</a:t>
            </a:r>
            <a:r>
              <a:rPr lang="en-MY" sz="1400" b="0" i="0" u="none" strike="noStrike" baseline="0" dirty="0">
                <a:latin typeface="NimbusRomNo9L-Regu"/>
              </a:rPr>
              <a:t>’ (dead)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4. ’</a:t>
            </a:r>
            <a:r>
              <a:rPr lang="en-MY" sz="1400" b="0" i="0" u="none" strike="noStrike" baseline="0" dirty="0" err="1">
                <a:latin typeface="NimbusRomNo9L-Regu"/>
              </a:rPr>
              <a:t>tre</a:t>
            </a:r>
            <a:r>
              <a:rPr lang="en-MY" sz="1400" b="0" i="0" u="none" strike="noStrike" baseline="0" dirty="0">
                <a:latin typeface="NimbusRomNo9L-Regu"/>
              </a:rPr>
              <a:t>’ (three) 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5. ’</a:t>
            </a:r>
            <a:r>
              <a:rPr lang="en-MY" sz="1400" b="0" i="0" u="none" strike="noStrike" baseline="0" dirty="0" err="1">
                <a:latin typeface="NimbusRomNo9L-Regu"/>
              </a:rPr>
              <a:t>detto</a:t>
            </a:r>
            <a:r>
              <a:rPr lang="en-MY" sz="1400" b="0" i="0" u="none" strike="noStrike" baseline="0" dirty="0">
                <a:latin typeface="NimbusRomNo9L-Regu"/>
              </a:rPr>
              <a:t>’ (said)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6. ’</a:t>
            </a:r>
            <a:r>
              <a:rPr lang="en-MY" sz="1400" b="0" i="0" u="none" strike="noStrike" baseline="0" dirty="0" err="1">
                <a:latin typeface="NimbusRomNo9L-Regu"/>
              </a:rPr>
              <a:t>testa</a:t>
            </a:r>
            <a:r>
              <a:rPr lang="en-MY" sz="1400" b="0" i="0" u="none" strike="noStrike" baseline="0" dirty="0">
                <a:latin typeface="NimbusRomNo9L-Regu"/>
              </a:rPr>
              <a:t>’ (head)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7. ’</a:t>
            </a:r>
            <a:r>
              <a:rPr lang="en-MY" sz="1400" b="0" i="0" u="none" strike="noStrike" baseline="0" dirty="0" err="1">
                <a:latin typeface="NimbusRomNo9L-Regu"/>
              </a:rPr>
              <a:t>artificiale</a:t>
            </a:r>
            <a:r>
              <a:rPr lang="en-MY" sz="1400" b="0" i="0" u="none" strike="noStrike" baseline="0" dirty="0">
                <a:latin typeface="NimbusRomNo9L-Regu"/>
              </a:rPr>
              <a:t>’ (artificial)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8. ’</a:t>
            </a:r>
            <a:r>
              <a:rPr lang="en-MY" sz="1400" b="0" i="0" u="none" strike="noStrike" baseline="0" dirty="0" err="1">
                <a:latin typeface="NimbusRomNo9L-Regu"/>
              </a:rPr>
              <a:t>presidente</a:t>
            </a:r>
            <a:r>
              <a:rPr lang="en-MY" sz="1400" b="0" i="0" u="none" strike="noStrike" baseline="0" dirty="0">
                <a:latin typeface="NimbusRomNo9L-Regu"/>
              </a:rPr>
              <a:t>’ (president)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9. ’</a:t>
            </a:r>
            <a:r>
              <a:rPr lang="en-MY" sz="1400" b="0" i="0" u="none" strike="noStrike" baseline="0" dirty="0" err="1">
                <a:latin typeface="NimbusRomNo9L-Regu"/>
              </a:rPr>
              <a:t>figlia</a:t>
            </a:r>
            <a:r>
              <a:rPr lang="en-MY" sz="1400" b="0" i="0" u="none" strike="noStrike" baseline="0" dirty="0">
                <a:latin typeface="NimbusRomNo9L-Regu"/>
              </a:rPr>
              <a:t>’ (daughter)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10. ’</a:t>
            </a:r>
            <a:r>
              <a:rPr lang="en-MY" sz="1400" b="0" i="0" u="none" strike="noStrike" baseline="0" dirty="0" err="1">
                <a:latin typeface="NimbusRomNo9L-Regu"/>
              </a:rPr>
              <a:t>trovato</a:t>
            </a:r>
            <a:r>
              <a:rPr lang="en-MY" sz="1400" b="0" i="0" u="none" strike="noStrike" baseline="0" dirty="0">
                <a:latin typeface="NimbusRomNo9L-Regu"/>
              </a:rPr>
              <a:t>’ (found)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11. ’</a:t>
            </a:r>
            <a:r>
              <a:rPr lang="en-MY" sz="1400" b="0" i="0" u="none" strike="noStrike" baseline="0" dirty="0" err="1">
                <a:latin typeface="NimbusRomNo9L-Regu"/>
              </a:rPr>
              <a:t>foto</a:t>
            </a:r>
            <a:r>
              <a:rPr lang="en-MY" sz="1400" b="0" i="0" u="none" strike="noStrike" baseline="0" dirty="0">
                <a:latin typeface="NimbusRomNo9L-Regu"/>
              </a:rPr>
              <a:t>’ (photo)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12. ’quattro’ (four)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13. ’</a:t>
            </a:r>
            <a:r>
              <a:rPr lang="en-MY" sz="1400" b="0" i="0" u="none" strike="noStrike" baseline="0" dirty="0" err="1">
                <a:latin typeface="NimbusRomNo9L-Regu"/>
              </a:rPr>
              <a:t>autorit`a</a:t>
            </a:r>
            <a:r>
              <a:rPr lang="en-MY" sz="1400" b="0" i="0" u="none" strike="noStrike" baseline="0" dirty="0">
                <a:latin typeface="NimbusRomNo9L-Regu"/>
              </a:rPr>
              <a:t>’ (authority)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14. ’</a:t>
            </a:r>
            <a:r>
              <a:rPr lang="en-MY" sz="1400" b="0" i="0" u="none" strike="noStrike" baseline="0" dirty="0" err="1">
                <a:latin typeface="NimbusRomNo9L-Regu"/>
              </a:rPr>
              <a:t>denuncia</a:t>
            </a:r>
            <a:r>
              <a:rPr lang="en-MY" sz="1400" b="0" i="0" u="none" strike="noStrike" baseline="0" dirty="0">
                <a:latin typeface="NimbusRomNo9L-Regu"/>
              </a:rPr>
              <a:t>’ (complaint)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15. ’</a:t>
            </a:r>
            <a:r>
              <a:rPr lang="en-MY" sz="1400" b="0" i="0" u="none" strike="noStrike" baseline="0" dirty="0" err="1">
                <a:latin typeface="NimbusRomNo9L-Regu"/>
              </a:rPr>
              <a:t>gatto</a:t>
            </a:r>
            <a:r>
              <a:rPr lang="en-MY" sz="1400" b="0" i="0" u="none" strike="noStrike" baseline="0" dirty="0">
                <a:latin typeface="NimbusRomNo9L-Regu"/>
              </a:rPr>
              <a:t>’ (cat)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16. ’punto’ (point)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17. ’</a:t>
            </a:r>
            <a:r>
              <a:rPr lang="en-MY" sz="1400" b="0" i="0" u="none" strike="noStrike" baseline="0" dirty="0" err="1">
                <a:latin typeface="NimbusRomNo9L-Regu"/>
              </a:rPr>
              <a:t>persone</a:t>
            </a:r>
            <a:r>
              <a:rPr lang="en-MY" sz="1400" b="0" i="0" u="none" strike="noStrike" baseline="0" dirty="0">
                <a:latin typeface="NimbusRomNo9L-Regu"/>
              </a:rPr>
              <a:t>’ (people)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18. ’modo’ (way)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19. ’</a:t>
            </a:r>
            <a:r>
              <a:rPr lang="en-MY" sz="1400" b="0" i="0" u="none" strike="noStrike" baseline="0" dirty="0" err="1">
                <a:latin typeface="NimbusRomNo9L-Regu"/>
              </a:rPr>
              <a:t>ragazza</a:t>
            </a:r>
            <a:r>
              <a:rPr lang="en-MY" sz="1400" b="0" i="0" u="none" strike="noStrike" baseline="0" dirty="0">
                <a:latin typeface="NimbusRomNo9L-Regu"/>
              </a:rPr>
              <a:t>’ (girl)</a:t>
            </a:r>
          </a:p>
          <a:p>
            <a:pPr marL="457200" lvl="1" indent="0">
              <a:buNone/>
            </a:pPr>
            <a:r>
              <a:rPr lang="en-MY" sz="1400" b="0" i="0" u="none" strike="noStrike" baseline="0" dirty="0">
                <a:latin typeface="NimbusRomNo9L-Regu"/>
              </a:rPr>
              <a:t>20. ’</a:t>
            </a:r>
            <a:r>
              <a:rPr lang="en-MY" sz="1400" b="0" i="0" u="none" strike="noStrike" baseline="0" dirty="0" err="1">
                <a:latin typeface="NimbusRomNo9L-Regu"/>
              </a:rPr>
              <a:t>ormai</a:t>
            </a:r>
            <a:r>
              <a:rPr lang="en-MY" sz="1400" b="0" i="0" u="none" strike="noStrike" baseline="0" dirty="0">
                <a:latin typeface="NimbusRomNo9L-Regu"/>
              </a:rPr>
              <a:t>’ (by now)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1255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7756-0308-6763-109E-009AEFF3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i="0" u="none" strike="noStrike" baseline="0" dirty="0">
                <a:latin typeface="NimbusRomNo9L-Regu"/>
              </a:rPr>
              <a:t>Top 20 </a:t>
            </a:r>
            <a:r>
              <a:rPr lang="en-US" sz="4000" b="0" i="0" u="none" strike="noStrike" baseline="0" dirty="0">
                <a:latin typeface="NimbusRomNo9L-Medi"/>
              </a:rPr>
              <a:t>Positive </a:t>
            </a:r>
            <a:r>
              <a:rPr lang="en-US" sz="4000" b="0" i="0" u="none" strike="noStrike" baseline="0" dirty="0">
                <a:latin typeface="NimbusRomNo9L-Regu"/>
              </a:rPr>
              <a:t>Words (Linear Regression)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716B-734D-549C-34B1-72046E38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1. ’</a:t>
            </a:r>
            <a:r>
              <a:rPr lang="en-MY" sz="1200" b="0" i="0" u="none" strike="noStrike" baseline="0" dirty="0" err="1">
                <a:latin typeface="NimbusRomNo9L-Regu"/>
              </a:rPr>
              <a:t>nazionale</a:t>
            </a:r>
            <a:r>
              <a:rPr lang="en-MY" sz="1200" b="0" i="0" u="none" strike="noStrike" baseline="0" dirty="0">
                <a:latin typeface="NimbusRomNo9L-Regu"/>
              </a:rPr>
              <a:t>’ (national)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2. ’</a:t>
            </a:r>
            <a:r>
              <a:rPr lang="en-MY" sz="1200" b="0" i="0" u="none" strike="noStrike" baseline="0" dirty="0" err="1">
                <a:latin typeface="NimbusRomNo9L-Regu"/>
              </a:rPr>
              <a:t>grazie</a:t>
            </a:r>
            <a:r>
              <a:rPr lang="en-MY" sz="1200" b="0" i="0" u="none" strike="noStrike" baseline="0" dirty="0">
                <a:latin typeface="NimbusRomNo9L-Regu"/>
              </a:rPr>
              <a:t>’ (thank you)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3. ’</a:t>
            </a:r>
            <a:r>
              <a:rPr lang="en-MY" sz="1200" b="0" i="0" u="none" strike="noStrike" baseline="0" dirty="0" err="1">
                <a:latin typeface="NimbusRomNo9L-Regu"/>
              </a:rPr>
              <a:t>comitato</a:t>
            </a:r>
            <a:r>
              <a:rPr lang="en-MY" sz="1200" b="0" i="0" u="none" strike="noStrike" baseline="0" dirty="0">
                <a:latin typeface="NimbusRomNo9L-Regu"/>
              </a:rPr>
              <a:t>’ (committee)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4. ’</a:t>
            </a:r>
            <a:r>
              <a:rPr lang="en-MY" sz="1200" b="0" i="0" u="none" strike="noStrike" baseline="0" dirty="0" err="1">
                <a:latin typeface="NimbusRomNo9L-Regu"/>
              </a:rPr>
              <a:t>si</a:t>
            </a:r>
            <a:r>
              <a:rPr lang="en-MY" sz="1200" b="0" i="0" u="none" strike="noStrike" baseline="0" dirty="0">
                <a:latin typeface="NimbusRomNo9L-Regu"/>
              </a:rPr>
              <a:t>’ (yes)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5. ’uno’ (one)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6. ’</a:t>
            </a:r>
            <a:r>
              <a:rPr lang="en-MY" sz="1200" b="0" i="0" u="none" strike="noStrike" baseline="0" dirty="0" err="1">
                <a:latin typeface="NimbusRomNo9L-Regu"/>
              </a:rPr>
              <a:t>citt`a</a:t>
            </a:r>
            <a:r>
              <a:rPr lang="en-MY" sz="1200" b="0" i="0" u="none" strike="noStrike" baseline="0" dirty="0">
                <a:latin typeface="NimbusRomNo9L-Regu"/>
              </a:rPr>
              <a:t>’ (city)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7. ’pace’ (peace)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8. ’</a:t>
            </a:r>
            <a:r>
              <a:rPr lang="en-MY" sz="1200" b="0" i="0" u="none" strike="noStrike" baseline="0" dirty="0" err="1">
                <a:latin typeface="NimbusRomNo9L-Regu"/>
              </a:rPr>
              <a:t>quando</a:t>
            </a:r>
            <a:r>
              <a:rPr lang="en-MY" sz="1200" b="0" i="0" u="none" strike="noStrike" baseline="0" dirty="0">
                <a:latin typeface="NimbusRomNo9L-Regu"/>
              </a:rPr>
              <a:t>’ (when)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9. ’</a:t>
            </a:r>
            <a:r>
              <a:rPr lang="en-MY" sz="1200" b="0" i="0" u="none" strike="noStrike" baseline="0" dirty="0" err="1">
                <a:latin typeface="NimbusRomNo9L-Regu"/>
              </a:rPr>
              <a:t>infatti</a:t>
            </a:r>
            <a:r>
              <a:rPr lang="en-MY" sz="1200" b="0" i="0" u="none" strike="noStrike" baseline="0" dirty="0">
                <a:latin typeface="NimbusRomNo9L-Regu"/>
              </a:rPr>
              <a:t>’ (indeed)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10. ’</a:t>
            </a:r>
            <a:r>
              <a:rPr lang="en-MY" sz="1200" b="0" i="0" u="none" strike="noStrike" baseline="0" dirty="0" err="1">
                <a:latin typeface="NimbusRomNo9L-Regu"/>
              </a:rPr>
              <a:t>storia</a:t>
            </a:r>
            <a:r>
              <a:rPr lang="en-MY" sz="1200" b="0" i="0" u="none" strike="noStrike" baseline="0" dirty="0">
                <a:latin typeface="NimbusRomNo9L-Regu"/>
              </a:rPr>
              <a:t>’ (story)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11. ’</a:t>
            </a:r>
            <a:r>
              <a:rPr lang="en-MY" sz="1200" b="0" i="0" u="none" strike="noStrike" baseline="0" dirty="0" err="1">
                <a:latin typeface="NimbusRomNo9L-Regu"/>
              </a:rPr>
              <a:t>nuova</a:t>
            </a:r>
            <a:r>
              <a:rPr lang="en-MY" sz="1200" b="0" i="0" u="none" strike="noStrike" baseline="0" dirty="0">
                <a:latin typeface="NimbusRomNo9L-Regu"/>
              </a:rPr>
              <a:t>’ (new)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12. ’</a:t>
            </a:r>
            <a:r>
              <a:rPr lang="en-MY" sz="1200" b="0" i="0" u="none" strike="noStrike" baseline="0" dirty="0" err="1">
                <a:latin typeface="NimbusRomNo9L-Regu"/>
              </a:rPr>
              <a:t>stava</a:t>
            </a:r>
            <a:r>
              <a:rPr lang="en-MY" sz="1200" b="0" i="0" u="none" strike="noStrike" baseline="0" dirty="0">
                <a:latin typeface="NimbusRomNo9L-Regu"/>
              </a:rPr>
              <a:t>’ (was)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13. ’</a:t>
            </a:r>
            <a:r>
              <a:rPr lang="en-MY" sz="1200" b="0" i="0" u="none" strike="noStrike" baseline="0" dirty="0" err="1">
                <a:latin typeface="NimbusRomNo9L-Regu"/>
              </a:rPr>
              <a:t>ue</a:t>
            </a:r>
            <a:r>
              <a:rPr lang="en-MY" sz="1200" b="0" i="0" u="none" strike="noStrike" baseline="0" dirty="0">
                <a:latin typeface="NimbusRomNo9L-Regu"/>
              </a:rPr>
              <a:t>’ (EU)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14. ’</a:t>
            </a:r>
            <a:r>
              <a:rPr lang="en-MY" sz="1200" b="0" i="0" u="none" strike="noStrike" baseline="0" dirty="0" err="1">
                <a:latin typeface="NimbusRomNo9L-Regu"/>
              </a:rPr>
              <a:t>opere</a:t>
            </a:r>
            <a:r>
              <a:rPr lang="en-MY" sz="1200" b="0" i="0" u="none" strike="noStrike" baseline="0" dirty="0">
                <a:latin typeface="NimbusRomNo9L-Regu"/>
              </a:rPr>
              <a:t>’ (works)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15. ’</a:t>
            </a:r>
            <a:r>
              <a:rPr lang="en-MY" sz="1200" b="0" i="0" u="none" strike="noStrike" baseline="0" dirty="0" err="1">
                <a:latin typeface="NimbusRomNo9L-Regu"/>
              </a:rPr>
              <a:t>squadra</a:t>
            </a:r>
            <a:r>
              <a:rPr lang="en-MY" sz="1200" b="0" i="0" u="none" strike="noStrike" baseline="0" dirty="0">
                <a:latin typeface="NimbusRomNo9L-Regu"/>
              </a:rPr>
              <a:t>’ (team)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16. ’</a:t>
            </a:r>
            <a:r>
              <a:rPr lang="en-MY" sz="1200" b="0" i="0" u="none" strike="noStrike" baseline="0" dirty="0" err="1">
                <a:latin typeface="NimbusRomNo9L-Regu"/>
              </a:rPr>
              <a:t>sul</a:t>
            </a:r>
            <a:r>
              <a:rPr lang="en-MY" sz="1200" b="0" i="0" u="none" strike="noStrike" baseline="0" dirty="0">
                <a:latin typeface="NimbusRomNo9L-Regu"/>
              </a:rPr>
              <a:t>’ (on the)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17. ’subito’ (immediately)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18. ’</a:t>
            </a:r>
            <a:r>
              <a:rPr lang="en-MY" sz="1200" b="0" i="0" u="none" strike="noStrike" baseline="0" dirty="0" err="1">
                <a:latin typeface="NimbusRomNo9L-Regu"/>
              </a:rPr>
              <a:t>sindaco</a:t>
            </a:r>
            <a:r>
              <a:rPr lang="en-MY" sz="1200" b="0" i="0" u="none" strike="noStrike" baseline="0" dirty="0">
                <a:latin typeface="NimbusRomNo9L-Regu"/>
              </a:rPr>
              <a:t>’ (mayor)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19. ’</a:t>
            </a:r>
            <a:r>
              <a:rPr lang="en-MY" sz="1200" b="0" i="0" u="none" strike="noStrike" baseline="0" dirty="0" err="1">
                <a:latin typeface="NimbusRomNo9L-Regu"/>
              </a:rPr>
              <a:t>premio</a:t>
            </a:r>
            <a:r>
              <a:rPr lang="en-MY" sz="1200" b="0" i="0" u="none" strike="noStrike" baseline="0" dirty="0">
                <a:latin typeface="NimbusRomNo9L-Regu"/>
              </a:rPr>
              <a:t>’ (prize)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MY" sz="1200" b="0" i="0" u="none" strike="noStrike" baseline="0" dirty="0">
                <a:latin typeface="NimbusRomNo9L-Regu"/>
              </a:rPr>
              <a:t>20. ’</a:t>
            </a:r>
            <a:r>
              <a:rPr lang="en-MY" sz="1200" b="0" i="0" u="none" strike="noStrike" baseline="0" dirty="0" err="1">
                <a:latin typeface="NimbusRomNo9L-Regu"/>
              </a:rPr>
              <a:t>ogni</a:t>
            </a:r>
            <a:r>
              <a:rPr lang="en-MY" sz="1200" b="0" i="0" u="none" strike="noStrike" baseline="0" dirty="0">
                <a:latin typeface="NimbusRomNo9L-Regu"/>
              </a:rPr>
              <a:t>’ (every)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10901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0BF-1F26-8F1C-903B-A5FA1B0F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imbusRomNo9L-Regu"/>
              </a:rPr>
              <a:t>Logistic Regression</a:t>
            </a:r>
            <a:endParaRPr lang="en-MY" dirty="0">
              <a:latin typeface="NimbusRomNo9L-Regu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7C71D-83AC-037F-D70E-C16F6F17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233" y="2122758"/>
            <a:ext cx="1859441" cy="8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7798E-689F-31AB-34E8-9610E9641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84" y="2968651"/>
            <a:ext cx="3444538" cy="8535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2044A7-F7E5-931F-2153-A1124C33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024" y="-501553"/>
            <a:ext cx="6281873" cy="5248622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Another common model used to perform classification on sentiments</a:t>
            </a:r>
            <a:endParaRPr lang="en-US" dirty="0">
              <a:latin typeface="NimbusRomNo9L-Regu"/>
            </a:endParaRPr>
          </a:p>
          <a:p>
            <a:pPr marL="0" indent="0" algn="l">
              <a:buNone/>
            </a:pPr>
            <a:endParaRPr lang="en-MY" dirty="0">
              <a:latin typeface="NimbusRomNo9L-Regu"/>
            </a:endParaRPr>
          </a:p>
        </p:txBody>
      </p:sp>
      <p:pic>
        <p:nvPicPr>
          <p:cNvPr id="1026" name="Picture 2" descr="Introduction to Logistic Regression - Sigmoid Function, Code Explanation |  Analytics Steps">
            <a:extLst>
              <a:ext uri="{FF2B5EF4-FFF2-40B4-BE49-F238E27FC236}">
                <a16:creationId xmlns:a16="http://schemas.microsoft.com/office/drawing/2014/main" id="{04C870D5-4F7F-DB7C-16B4-9FAB3983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873" y="3822165"/>
            <a:ext cx="5117587" cy="24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9CCDE2-3407-8D8E-76EB-78957E71644A}"/>
              </a:ext>
            </a:extLst>
          </p:cNvPr>
          <p:cNvSpPr txBox="1"/>
          <p:nvPr/>
        </p:nvSpPr>
        <p:spPr>
          <a:xfrm>
            <a:off x="546847" y="6427113"/>
            <a:ext cx="109610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Dinesh Kumawat. 2019. “Introduction to Logistic Regression - Sigmoid Function, Code Explanation | Analytics Steps.” </a:t>
            </a:r>
            <a:r>
              <a:rPr lang="en-MY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AnalyticsSteps</a:t>
            </a:r>
            <a:r>
              <a:rPr lang="en-MY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2019. https://www.analyticssteps.com/blogs/introduction-logistic-regression-sigmoid-function-code-explanation.</a:t>
            </a:r>
            <a:endParaRPr lang="en-US" sz="1100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72926638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38</TotalTime>
  <Words>1229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NimbusRomNo9L-Medi</vt:lpstr>
      <vt:lpstr>NimbusRomNo9L-Regu</vt:lpstr>
      <vt:lpstr>Arial</vt:lpstr>
      <vt:lpstr>Calibri Light</vt:lpstr>
      <vt:lpstr>Rockwell</vt:lpstr>
      <vt:lpstr>Times New Roman</vt:lpstr>
      <vt:lpstr>Wingdings</vt:lpstr>
      <vt:lpstr>Atlas</vt:lpstr>
      <vt:lpstr>Italian Sentiment Classification</vt:lpstr>
      <vt:lpstr>Goal</vt:lpstr>
      <vt:lpstr>Refresher on Least Squares</vt:lpstr>
      <vt:lpstr>Data collection</vt:lpstr>
      <vt:lpstr>Preprocessing</vt:lpstr>
      <vt:lpstr>TF-IDF</vt:lpstr>
      <vt:lpstr>Top 20 Negative Words (Linear Regression)</vt:lpstr>
      <vt:lpstr>Top 20 Positive Words (Linear Regression)</vt:lpstr>
      <vt:lpstr>Logistic Regression</vt:lpstr>
      <vt:lpstr>Top 20 Negative Words (Logistic Regression)</vt:lpstr>
      <vt:lpstr>Top 20 Positive Words (Logistic Regression)</vt:lpstr>
      <vt:lpstr>No tf-idf model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Italian Sentiment Analysis: Classifying Positive and Negative Words in Italian Articles</dc:title>
  <dc:creator>isaac yeoh</dc:creator>
  <cp:lastModifiedBy>isaac yeoh</cp:lastModifiedBy>
  <cp:revision>12</cp:revision>
  <dcterms:created xsi:type="dcterms:W3CDTF">2023-12-04T06:51:31Z</dcterms:created>
  <dcterms:modified xsi:type="dcterms:W3CDTF">2023-12-04T07:30:00Z</dcterms:modified>
</cp:coreProperties>
</file>