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handoutMasterIdLst>
    <p:handoutMasterId r:id="rId28"/>
  </p:handout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5" autoAdjust="0"/>
    <p:restoredTop sz="94660"/>
  </p:normalViewPr>
  <p:slideViewPr>
    <p:cSldViewPr snapToGrid="0" snapToObjects="1" showGuides="1">
      <p:cViewPr varScale="1">
        <p:scale>
          <a:sx n="114" d="100"/>
          <a:sy n="114" d="100"/>
        </p:scale>
        <p:origin x="1387" y="96"/>
      </p:cViewPr>
      <p:guideLst>
        <p:guide orient="horz" pos="2212"/>
        <p:guide pos="285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514" y="86"/>
      </p:cViewPr>
      <p:guideLst/>
    </p:cSldViewPr>
  </p:notes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F6F58-4EF2-4A17-B40A-E2582E7A49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DCEC9-1FC1-4A8D-B7E7-F61C614B3B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213"/>
            <a:ext cx="9144000" cy="313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8"/>
          <p:cNvSpPr/>
          <p:nvPr/>
        </p:nvSpPr>
        <p:spPr>
          <a:xfrm>
            <a:off x="0" y="3673475"/>
            <a:ext cx="9144000" cy="1163638"/>
          </a:xfrm>
          <a:prstGeom prst="rect">
            <a:avLst/>
          </a:prstGeom>
          <a:solidFill>
            <a:schemeClr val="bg1">
              <a:alpha val="18999"/>
            </a:schemeClr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3076" name="Picture 9" descr="harwen_My_Christmas_0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75" y="3284538"/>
            <a:ext cx="2438400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KSO_BT1"/>
          <p:cNvSpPr>
            <a:spLocks noGrp="1"/>
          </p:cNvSpPr>
          <p:nvPr>
            <p:ph type="ctrTitle"/>
          </p:nvPr>
        </p:nvSpPr>
        <p:spPr>
          <a:xfrm>
            <a:off x="1657350" y="1844675"/>
            <a:ext cx="5276850" cy="18049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ctr">
              <a:lnSpc>
                <a:spcPct val="110000"/>
              </a:lnSpc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8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6D6D6D"/>
                </a:solidFill>
              </a:defRPr>
            </a:lvl1pPr>
          </a:lstStyle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9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6D6D6D"/>
                </a:solidFill>
              </a:defRPr>
            </a:lvl1pPr>
          </a:lstStyle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0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6D6D6D"/>
                </a:solidFill>
              </a:defRPr>
            </a:lvl1pPr>
          </a:lstStyle>
          <a:p>
            <a:pPr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1" name="KSO_BC1"/>
          <p:cNvSpPr>
            <a:spLocks noGrp="1"/>
          </p:cNvSpPr>
          <p:nvPr>
            <p:ph type="subTitle" idx="1"/>
          </p:nvPr>
        </p:nvSpPr>
        <p:spPr>
          <a:xfrm>
            <a:off x="1662113" y="3768725"/>
            <a:ext cx="523875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85725" lvl="0" indent="0" algn="ctr">
              <a:buNone/>
              <a:defRPr sz="1800">
                <a:solidFill>
                  <a:schemeClr val="bg1"/>
                </a:solidFill>
              </a:defRPr>
            </a:lvl1pPr>
            <a:lvl2pPr marL="0" lvl="1" indent="0" algn="ctr">
              <a:buNone/>
              <a:defRPr sz="1800">
                <a:solidFill>
                  <a:schemeClr val="bg1"/>
                </a:solidFill>
              </a:defRPr>
            </a:lvl2pPr>
            <a:lvl3pPr marL="914400" lvl="2" indent="0" algn="ctr">
              <a:buNone/>
              <a:defRPr sz="1800">
                <a:solidFill>
                  <a:schemeClr val="bg1"/>
                </a:solidFill>
              </a:defRPr>
            </a:lvl3pPr>
            <a:lvl4pPr marL="1371600" lvl="3" indent="0" algn="ctr">
              <a:buNone/>
              <a:defRPr sz="1800">
                <a:solidFill>
                  <a:schemeClr val="bg1"/>
                </a:solidFill>
              </a:defRPr>
            </a:lvl4pPr>
            <a:lvl5pPr marL="1828800" lvl="4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027113"/>
            <a:ext cx="4062841" cy="4784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772" y="1027113"/>
            <a:ext cx="4062841" cy="4784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161925"/>
            <a:ext cx="2072878" cy="5649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161925"/>
            <a:ext cx="6098468" cy="5649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/>
          </p:cNvPicPr>
          <p:nvPr/>
        </p:nvPicPr>
        <p:blipFill>
          <a:blip r:embed="rId12"/>
          <a:srcRect r="3293"/>
          <a:stretch>
            <a:fillRect/>
          </a:stretch>
        </p:blipFill>
        <p:spPr>
          <a:xfrm>
            <a:off x="1588" y="6065838"/>
            <a:ext cx="9142412" cy="792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KSO_BT1"/>
          <p:cNvSpPr>
            <a:spLocks noGrp="1"/>
          </p:cNvSpPr>
          <p:nvPr>
            <p:ph type="title"/>
          </p:nvPr>
        </p:nvSpPr>
        <p:spPr>
          <a:xfrm>
            <a:off x="419100" y="161925"/>
            <a:ext cx="8291513" cy="700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KSO_FT"/>
          <p:cNvSpPr>
            <a:spLocks noGrp="1"/>
          </p:cNvSpPr>
          <p:nvPr>
            <p:ph type="ftr" sz="quarter" idx="3"/>
          </p:nvPr>
        </p:nvSpPr>
        <p:spPr>
          <a:xfrm>
            <a:off x="2900363" y="6356350"/>
            <a:ext cx="2867025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KSO_FN"/>
          <p:cNvSpPr>
            <a:spLocks noGrp="1"/>
          </p:cNvSpPr>
          <p:nvPr>
            <p:ph type="sldNum" sz="quarter" idx="4"/>
          </p:nvPr>
        </p:nvSpPr>
        <p:spPr>
          <a:xfrm>
            <a:off x="5929313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KSO_BC1"/>
          <p:cNvSpPr>
            <a:spLocks noGrp="1"/>
          </p:cNvSpPr>
          <p:nvPr>
            <p:ph type="body" idx="1"/>
          </p:nvPr>
        </p:nvSpPr>
        <p:spPr>
          <a:xfrm>
            <a:off x="419100" y="1027113"/>
            <a:ext cx="8291513" cy="4784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pic>
        <p:nvPicPr>
          <p:cNvPr id="2056" name="Picture 12" descr="harwen_My_Christmas_00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40650" y="5338763"/>
            <a:ext cx="1258888" cy="12588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0E62AE"/>
          </a:solidFill>
          <a:latin typeface="+mj-lt"/>
          <a:ea typeface="+mj-ea"/>
          <a:cs typeface="+mj-cs"/>
        </a:defRPr>
      </a:lvl1pPr>
    </p:titleStyle>
    <p:bodyStyle>
      <a:lvl1pPr marL="357505" lvl="0" indent="-271780" algn="just" defTabSz="914400" eaLnBrk="1" fontAlgn="base" latinLnBrk="0" hangingPunct="1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T"/>
        <a:defRPr sz="2000" b="0" i="0" u="none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357505" lvl="1" indent="0" algn="l" defTabSz="914400" eaLnBrk="1" fontAlgn="base" latinLnBrk="0" hangingPunct="1">
        <a:lnSpc>
          <a:spcPct val="130000"/>
        </a:lnSpc>
        <a:spcBef>
          <a:spcPct val="0"/>
        </a:spcBef>
        <a:spcAft>
          <a:spcPts val="600"/>
        </a:spcAft>
        <a:buClr>
          <a:schemeClr val="accent1"/>
        </a:buClr>
        <a:buFont typeface="幼圆" panose="02010509060101010101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defTabSz="685800">
              <a:buSzPct val="100000"/>
            </a:pPr>
            <a:r>
              <a:rPr lang="zh-CN" altLang="en-US" kern="1200" baseline="0" dirty="0">
                <a:latin typeface="Times New Roman" panose="02020603050405020304" pitchFamily="2" charset="0"/>
                <a:ea typeface="华文中宋" panose="02010600040101010101" pitchFamily="2" charset="-122"/>
              </a:rPr>
              <a:t>基本有用的计量经济学</a:t>
            </a:r>
            <a:br>
              <a:rPr lang="zh-CN" altLang="en-US" kern="1200" baseline="0" dirty="0">
                <a:latin typeface="Times New Roman" panose="02020603050405020304" pitchFamily="2" charset="0"/>
                <a:ea typeface="华文中宋" panose="02010600040101010101" pitchFamily="2" charset="-122"/>
              </a:rPr>
            </a:br>
            <a:r>
              <a:rPr lang="zh-CN" altLang="en-US" kern="1200" baseline="0" dirty="0">
                <a:latin typeface="Times New Roman" panose="02020603050405020304" pitchFamily="2" charset="0"/>
                <a:ea typeface="华文中宋" panose="02010600040101010101" pitchFamily="2" charset="-122"/>
              </a:rPr>
              <a:t>第二章 潜在结果框架</a:t>
            </a:r>
            <a:endParaRPr lang="zh-CN" altLang="en-US" kern="1200" baseline="0" dirty="0">
              <a:latin typeface="Times New Roman" panose="02020603050405020304" pitchFamily="2" charset="0"/>
              <a:ea typeface="华文中宋" panose="02010600040101010101" pitchFamily="2" charset="-122"/>
            </a:endParaRPr>
          </a:p>
        </p:txBody>
      </p:sp>
      <p:sp>
        <p:nvSpPr>
          <p:cNvPr id="7171" name="副标题 7170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685800">
              <a:buSzPct val="60000"/>
            </a:pPr>
            <a:endParaRPr lang="en-US" altLang="zh-CN" sz="2000" kern="1200" baseline="0" dirty="0">
              <a:latin typeface="Times New Roman" panose="02020603050405020304" pitchFamily="2" charset="0"/>
              <a:ea typeface="幼圆" panose="02010509060101010101" pitchFamily="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因果效应推断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因为只能观察到一个潜在结果</a:t>
            </a:r>
            <a:endParaRPr lang="zh-CN" altLang="en-US" dirty="0"/>
          </a:p>
          <a:p>
            <a:r>
              <a:rPr lang="zh-CN" altLang="en-US" dirty="0"/>
              <a:t>因果推断需要多个个体</a:t>
            </a:r>
            <a:endParaRPr lang="zh-CN" altLang="en-US" dirty="0"/>
          </a:p>
          <a:p>
            <a:pPr marL="1905" lvl="1" indent="455295"/>
            <a:r>
              <a:rPr lang="zh-CN" altLang="en-US" sz="2000" dirty="0"/>
              <a:t>同一个体不同时间</a:t>
            </a:r>
            <a:endParaRPr lang="zh-CN" altLang="en-US" sz="2000" dirty="0"/>
          </a:p>
          <a:p>
            <a:pPr marL="1905" lvl="1" indent="455295"/>
            <a:r>
              <a:rPr lang="zh-CN" altLang="en-US" sz="2000" dirty="0"/>
              <a:t>同一时间不同个体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稳定性假设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稳定个体干预值假设(The stable unit treatment value assumption, SUTVA, Rubin, 1980)</a:t>
            </a:r>
            <a:endParaRPr lang="zh-CN" altLang="en-US" dirty="0"/>
          </a:p>
          <a:p>
            <a:r>
              <a:rPr lang="zh-CN" altLang="en-US" dirty="0"/>
              <a:t>含义：</a:t>
            </a:r>
            <a:endParaRPr lang="en-US" altLang="zh-CN" dirty="0"/>
          </a:p>
          <a:p>
            <a:pPr lvl="1"/>
            <a:r>
              <a:rPr lang="zh-CN" altLang="en-US" sz="2000" dirty="0"/>
              <a:t>没有交互影响。</a:t>
            </a:r>
            <a:endParaRPr lang="en-US" altLang="zh-CN" sz="2000" dirty="0"/>
          </a:p>
          <a:p>
            <a:pPr lvl="1"/>
            <a:r>
              <a:rPr lang="zh-CN" altLang="en-US" sz="2000" dirty="0"/>
              <a:t>干预水平是一致的，明确的。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分配机制（Assignment Mechanism）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分配机制描述个体接受干预或控制是如何决定的？</a:t>
            </a:r>
            <a:endParaRPr lang="zh-CN" altLang="en-US" dirty="0"/>
          </a:p>
          <a:p>
            <a:r>
              <a:rPr lang="zh-CN" altLang="en-US" dirty="0"/>
              <a:t>分配机制是决定哪个潜在结果实现，哪个潜在结果不实现的机制。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分配机制（Assignment Mechanism）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因果推断中分配机制非常关键。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不能简单的比较不同干预状态下的观测结果，</a:t>
            </a:r>
            <a:endParaRPr lang="zh-CN" altLang="en-US" sz="2800" dirty="0"/>
          </a:p>
          <a:p>
            <a:r>
              <a:rPr lang="zh-CN" altLang="en-US" sz="2800" dirty="0"/>
              <a:t>为了得到正确的因果效应，必须了解分配机制。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499" y="2153351"/>
            <a:ext cx="4498975" cy="2341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474" y="2300241"/>
            <a:ext cx="3771900" cy="1706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分配机制（Assignment Mechanism）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在估计因果效应时，对于特定个体，我们必须要以反事实结果进行预测或估计。</a:t>
            </a:r>
            <a:endParaRPr lang="zh-CN" altLang="en-US" sz="2800" dirty="0"/>
          </a:p>
          <a:p>
            <a:r>
              <a:rPr lang="zh-CN" altLang="en-US" sz="2800" dirty="0"/>
              <a:t>这种估计往往是很困难的，涉及到对分配机制的假设。</a:t>
            </a:r>
            <a:endParaRPr lang="zh-CN" altLang="en-US" sz="2800" dirty="0"/>
          </a:p>
          <a:p>
            <a:r>
              <a:rPr lang="zh-CN" altLang="en-US" sz="2800" dirty="0"/>
              <a:t>为了估计分配机制，我们往往需要一些干预前变量(pretreatment variables) 或协变量(covariates)。</a:t>
            </a:r>
            <a:endParaRPr lang="zh-CN" altLang="en-US" sz="28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000" dirty="0"/>
              <a:t>个体属性：性别、民族</a:t>
            </a:r>
            <a:endParaRPr lang="zh-CN" altLang="en-US" sz="20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000" dirty="0"/>
              <a:t>干预实施之前的变量：培训前的收入水平，社会经济特征等。</a:t>
            </a:r>
            <a:endParaRPr lang="zh-CN" altLang="en-US" sz="20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000" dirty="0"/>
              <a:t>基本特点：这些变量不变或取值在干预变量实现之前，均不受到干预变量的影响。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分配机制（Assignment Mechanism）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四个基本特征：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1. 个体性。个体接受干预的概率仅依赖于个体的先决变量和潜在结果，则称分配机制具有个体性。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2. 概率性。个体接受干预的概率在（0，1）之间。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3. </a:t>
            </a:r>
            <a:r>
              <a:rPr lang="zh-CN" altLang="en-US" sz="2400" b="1" dirty="0"/>
              <a:t>非混杂性</a:t>
            </a:r>
            <a:r>
              <a:rPr lang="zh-CN" altLang="en-US" sz="2400" dirty="0"/>
              <a:t>（unconfoundedness, CIA）。个体接受干预的可能性不依赖于潜在结果。</a:t>
            </a:r>
            <a:endParaRPr lang="zh-CN" altLang="en-US" sz="24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400" dirty="0"/>
              <a:t>4. 分配机制的函数形式是否已知。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分类：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000" dirty="0"/>
              <a:t>随机实验 vs 观测研究</a:t>
            </a:r>
            <a:endParaRPr lang="en-US" altLang="zh-CN" sz="2000" dirty="0"/>
          </a:p>
          <a:p>
            <a:pPr marL="592455" lvl="2" indent="455295"/>
            <a:r>
              <a:rPr lang="zh-CN" altLang="en-US" sz="2000" dirty="0"/>
              <a:t>随机化实验：满足概率性及函数形式已知，每个个体都有被干预的可能性，并且干预概率已知。</a:t>
            </a:r>
            <a:endParaRPr lang="en-US" altLang="zh-CN" sz="2000" dirty="0"/>
          </a:p>
          <a:p>
            <a:pPr marL="592455" lvl="2" indent="455295"/>
            <a:r>
              <a:rPr lang="zh-CN" altLang="en-US" sz="2000" dirty="0"/>
              <a:t>观测研究，函数形式未知。</a:t>
            </a:r>
            <a:endParaRPr lang="zh-CN" altLang="en-US" sz="2000" dirty="0"/>
          </a:p>
          <a:p>
            <a:r>
              <a:rPr lang="zh-CN" altLang="en-US" dirty="0"/>
              <a:t>另一种分类：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000" dirty="0"/>
              <a:t>经典随机实验：满足4个特征。</a:t>
            </a:r>
            <a:endParaRPr lang="zh-CN" altLang="en-US" sz="20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000" dirty="0"/>
              <a:t>规则分配机制(Regular Assignment Mechanism)：满足前3个特征。</a:t>
            </a:r>
            <a:endParaRPr lang="zh-CN" altLang="en-US" sz="2000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000" dirty="0"/>
              <a:t>不规则分配机制。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潜在结果和Lord's Paradox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19458"/>
          <p:cNvSpPr>
            <a:spLocks noGrp="1"/>
          </p:cNvSpPr>
          <p:nvPr/>
        </p:nvSpPr>
        <p:spPr>
          <a:xfrm>
            <a:off x="4905375" y="1659591"/>
            <a:ext cx="3875087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X：入学时体重</a:t>
            </a:r>
            <a:endParaRPr lang="zh-CN" altLang="en-US" sz="2400" dirty="0"/>
          </a:p>
          <a:p>
            <a:r>
              <a:rPr lang="zh-CN" altLang="en-US" sz="2400" dirty="0"/>
              <a:t>Y：1年后的体重</a:t>
            </a:r>
            <a:endParaRPr lang="zh-CN" altLang="en-US" sz="2400" dirty="0"/>
          </a:p>
          <a:p>
            <a:r>
              <a:rPr lang="zh-CN" altLang="en-US" sz="2400" dirty="0"/>
              <a:t>目的：考察食堂对学生体重的影响。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D＝1表示吃食堂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37" y="1047750"/>
            <a:ext cx="4762500" cy="476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对象 19460">
            <a:hlinkClick r:id="" action="ppaction://ole?verb=0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37" y="4611688"/>
            <a:ext cx="2151063" cy="330200"/>
          </a:xfrm>
          <a:prstGeom prst="rect">
            <a:avLst/>
          </a:prstGeom>
          <a:noFill/>
          <a:ln w="38100">
            <a:noFill/>
            <a:miter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因果效应测度(causal estimands)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585" y="2784634"/>
            <a:ext cx="4149725" cy="1262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占位符 20483"/>
          <p:cNvSpPr>
            <a:spLocks noGrp="1"/>
          </p:cNvSpPr>
          <p:nvPr/>
        </p:nvSpPr>
        <p:spPr>
          <a:xfrm>
            <a:off x="518505" y="1421514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假设考察总体有N个个体，i = 1,..., N.</a:t>
            </a:r>
            <a:endParaRPr lang="zh-CN" altLang="en-US" sz="2400" dirty="0"/>
          </a:p>
          <a:p>
            <a:r>
              <a:rPr lang="zh-CN" altLang="en-US" sz="2400" dirty="0"/>
              <a:t>D</a:t>
            </a:r>
            <a:r>
              <a:rPr lang="zh-CN" altLang="en-US" sz="2400" baseline="-25000" dirty="0"/>
              <a:t>i</a:t>
            </a:r>
            <a:r>
              <a:rPr lang="zh-CN" altLang="en-US" sz="2400" dirty="0"/>
              <a:t> 表示两个干预状态D</a:t>
            </a:r>
            <a:r>
              <a:rPr lang="zh-CN" altLang="en-US" sz="2400" baseline="-25000" dirty="0"/>
              <a:t>i</a:t>
            </a:r>
            <a:r>
              <a:rPr lang="zh-CN" altLang="en-US" sz="2400" dirty="0"/>
              <a:t> ={0,1}.</a:t>
            </a:r>
            <a:endParaRPr lang="zh-CN" altLang="en-US" sz="2400" dirty="0"/>
          </a:p>
          <a:p>
            <a:r>
              <a:rPr lang="zh-CN" altLang="en-US" sz="2400" dirty="0"/>
              <a:t>个体因果效应：Y</a:t>
            </a:r>
            <a:r>
              <a:rPr lang="zh-CN" altLang="en-US" sz="2400" baseline="-25000" dirty="0"/>
              <a:t>i</a:t>
            </a:r>
            <a:r>
              <a:rPr lang="zh-CN" altLang="en-US" sz="2400" dirty="0"/>
              <a:t>(1) - Y</a:t>
            </a:r>
            <a:r>
              <a:rPr lang="zh-CN" altLang="en-US" sz="2400" baseline="-25000" dirty="0"/>
              <a:t>i</a:t>
            </a:r>
            <a:r>
              <a:rPr lang="zh-CN" altLang="en-US" sz="2400" dirty="0"/>
              <a:t>(0).</a:t>
            </a:r>
            <a:endParaRPr lang="zh-CN" altLang="en-US" sz="2400" dirty="0"/>
          </a:p>
          <a:p>
            <a:r>
              <a:rPr lang="zh-CN" altLang="en-US" sz="2400" dirty="0"/>
              <a:t>平均因果效应(ACE/ATE):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干预组因果效应(ATT):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控制组因果效应(ATC):</a:t>
            </a:r>
            <a:endParaRPr lang="zh-CN" altLang="en-US" sz="2400" dirty="0"/>
          </a:p>
        </p:txBody>
      </p:sp>
      <p:pic>
        <p:nvPicPr>
          <p:cNvPr id="6" name="对象 20484">
            <a:hlinkClick r:id="" action="ppaction://ole?verb=0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195" y="3998119"/>
            <a:ext cx="4591050" cy="954088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7" name="对象 20485">
            <a:hlinkClick r:id="" action="ppaction://ole?verb=0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5072539"/>
            <a:ext cx="4624388" cy="954088"/>
          </a:xfrm>
          <a:prstGeom prst="rect">
            <a:avLst/>
          </a:prstGeom>
          <a:noFill/>
          <a:ln w="38100">
            <a:noFill/>
            <a:miter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因果效应测度(causal estimands)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438" y="1170781"/>
            <a:ext cx="8361362" cy="2843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对象 21508">
            <a:hlinkClick r:id="" action="ppaction://ole?verb=0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" y="3733006"/>
            <a:ext cx="7483475" cy="1252538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6" name="对象 21509">
            <a:hlinkClick r:id="" action="ppaction://ole?verb=0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" y="5228431"/>
            <a:ext cx="7329488" cy="739775"/>
          </a:xfrm>
          <a:prstGeom prst="rect">
            <a:avLst/>
          </a:prstGeom>
          <a:noFill/>
          <a:ln w="38100">
            <a:noFill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潜在结果框架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Neyman (1923, 1990) 最早在重复随机化实验中提高潜在结果的概念</a:t>
            </a:r>
            <a:endParaRPr lang="zh-CN" altLang="en-US" dirty="0"/>
          </a:p>
          <a:p>
            <a:r>
              <a:rPr lang="zh-CN" altLang="en-US" dirty="0"/>
              <a:t>Rubin (1974) 重新独立提出潜在结果的概念，并将之扩张的观测研究中，形成了目前的RCM，即潜在结果框架。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因果效应测度和回归分析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35" y="1720925"/>
            <a:ext cx="5434965" cy="1122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0" y="2843605"/>
            <a:ext cx="7701915" cy="1771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437" y="339725"/>
            <a:ext cx="6905625" cy="274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内容占位符 8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3832225"/>
            <a:ext cx="3171825" cy="809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87" y="4641850"/>
            <a:ext cx="45720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987" y="5480050"/>
            <a:ext cx="5381625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325" y="3289300"/>
            <a:ext cx="4694237" cy="542925"/>
          </a:xfrm>
          <a:prstGeom prst="rect">
            <a:avLst/>
          </a:prstGeom>
          <a:noFill/>
          <a:ln w="12700" cap="flat" cmpd="sng">
            <a:solidFill>
              <a:srgbClr val="7A91A8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OLS</a:t>
            </a:r>
            <a:r>
              <a:rPr lang="zh-CN" altLang="en-US" dirty="0"/>
              <a:t>回归系数与因果效应参数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981" y="1581150"/>
            <a:ext cx="5753100" cy="162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31" y="3609975"/>
            <a:ext cx="3074987" cy="523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81" y="4337050"/>
            <a:ext cx="6113462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OLS</a:t>
            </a:r>
            <a:r>
              <a:rPr lang="zh-CN" altLang="en-US" dirty="0"/>
              <a:t>回归系数与因果效应参数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3" y="1084262"/>
            <a:ext cx="8421687" cy="5773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基本框架：小结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潜在结果</a:t>
            </a:r>
            <a:endParaRPr lang="zh-CN" altLang="en-US" dirty="0"/>
          </a:p>
          <a:p>
            <a:r>
              <a:rPr lang="zh-CN" altLang="en-US" dirty="0"/>
              <a:t>稳定性假设</a:t>
            </a:r>
            <a:endParaRPr lang="zh-CN" altLang="en-US" dirty="0"/>
          </a:p>
          <a:p>
            <a:r>
              <a:rPr lang="zh-CN" altLang="en-US" dirty="0"/>
              <a:t>分配机制</a:t>
            </a:r>
            <a:endParaRPr lang="zh-CN" altLang="en-US" dirty="0"/>
          </a:p>
          <a:p>
            <a:pPr marL="1905" lvl="1" indent="455295"/>
            <a:r>
              <a:rPr lang="zh-CN" altLang="en-US" sz="2000" dirty="0"/>
              <a:t>非混杂性（unconfoundedness, CIA）</a:t>
            </a:r>
            <a:endParaRPr lang="zh-CN" altLang="en-US" sz="2000" dirty="0"/>
          </a:p>
          <a:p>
            <a:r>
              <a:rPr lang="zh-CN" altLang="en-US" dirty="0"/>
              <a:t>Causal estimands, ATE, ATT, ATC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潜在结果框架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RCM有三个基本要素</a:t>
            </a:r>
            <a:endParaRPr lang="zh-CN" altLang="en-US" dirty="0"/>
          </a:p>
          <a:p>
            <a:pPr marL="1905" lvl="1" indent="455295"/>
            <a:r>
              <a:rPr lang="zh-CN" altLang="en-US" sz="2000" dirty="0"/>
              <a:t>潜在结果(potential outcomes)</a:t>
            </a:r>
            <a:endParaRPr lang="zh-CN" altLang="en-US" sz="2000" dirty="0"/>
          </a:p>
          <a:p>
            <a:pPr marL="1905" lvl="1" indent="455295"/>
            <a:r>
              <a:rPr lang="zh-CN" altLang="en-US" sz="2000" dirty="0"/>
              <a:t>稳定性假设(SUTVA, Stable Unit Treatment Value Assumption)</a:t>
            </a:r>
            <a:endParaRPr lang="zh-CN" altLang="en-US" sz="2000" dirty="0"/>
          </a:p>
          <a:p>
            <a:pPr marL="1905" lvl="1" indent="455295"/>
            <a:r>
              <a:rPr lang="zh-CN" altLang="en-US" sz="2000" dirty="0"/>
              <a:t>分配机制(Assignment mechanism)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indent="-1905"/>
            <a:r>
              <a:rPr lang="zh-CN" altLang="en-US" dirty="0"/>
              <a:t>因果语言</a:t>
            </a:r>
            <a:endParaRPr lang="zh-CN" altLang="en-US" dirty="0"/>
          </a:p>
          <a:p>
            <a:pPr marL="1905" lvl="1" indent="455295"/>
            <a:r>
              <a:rPr lang="zh-CN" altLang="en-US" sz="2000" dirty="0"/>
              <a:t>因为我吃了药，所以头不痛了。</a:t>
            </a:r>
            <a:endParaRPr lang="zh-CN" altLang="en-US" sz="2000" dirty="0"/>
          </a:p>
          <a:p>
            <a:pPr marL="1905" lvl="1" indent="455295"/>
            <a:r>
              <a:rPr lang="zh-CN" altLang="en-US" sz="2000" dirty="0"/>
              <a:t>因为他上了大学，所以找了个好工作。</a:t>
            </a:r>
            <a:endParaRPr lang="zh-CN" altLang="en-US" sz="2000" dirty="0"/>
          </a:p>
          <a:p>
            <a:pPr marL="1905" lvl="1" indent="455295"/>
            <a:r>
              <a:rPr lang="zh-CN" altLang="en-US" sz="2000" dirty="0"/>
              <a:t>因为她是女孩，所以头发长。</a:t>
            </a:r>
            <a:endParaRPr lang="zh-CN" altLang="en-US" sz="2000" dirty="0"/>
          </a:p>
          <a:p>
            <a:pPr marL="1905" indent="-1905"/>
            <a:r>
              <a:rPr lang="zh-CN" altLang="en-US" dirty="0"/>
              <a:t>三句话均描述了两个变量之间的相关性。</a:t>
            </a:r>
            <a:endParaRPr lang="zh-CN" altLang="en-US" dirty="0"/>
          </a:p>
          <a:p>
            <a:pPr marL="1905" indent="-1905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干预；个体；</a:t>
            </a:r>
            <a:endParaRPr lang="zh-CN" altLang="en-US" dirty="0"/>
          </a:p>
          <a:p>
            <a:pPr marL="592455" lvl="2" indent="0">
              <a:buNone/>
            </a:pPr>
            <a:r>
              <a:rPr lang="zh-CN" altLang="en-US" sz="2000" dirty="0"/>
              <a:t>没有干预就没有因果(Rubin, 1975)。潜在结果与干预(treatment)有关系。</a:t>
            </a:r>
            <a:endParaRPr lang="zh-CN" altLang="en-US" sz="2000" dirty="0"/>
          </a:p>
          <a:p>
            <a:pPr marL="592455" lvl="2" indent="0">
              <a:buNone/>
            </a:pPr>
            <a:r>
              <a:rPr lang="zh-CN" altLang="en-US" sz="2000" dirty="0"/>
              <a:t>干预是一项对个体的行动(manipulation, treatment, intervention)，</a:t>
            </a:r>
            <a:endParaRPr lang="zh-CN" altLang="en-US" sz="2000" dirty="0"/>
          </a:p>
          <a:p>
            <a:pPr marL="630555" lvl="3" indent="-285750"/>
            <a:r>
              <a:rPr lang="zh-CN" altLang="en-US" sz="2000" dirty="0"/>
              <a:t>上大学</a:t>
            </a:r>
            <a:endParaRPr lang="zh-CN" altLang="en-US" sz="2000" dirty="0"/>
          </a:p>
          <a:p>
            <a:pPr marL="630555" lvl="3" indent="-285750"/>
            <a:r>
              <a:rPr lang="zh-CN" altLang="en-US" sz="2000" dirty="0"/>
              <a:t>实施4万亿刺激计划</a:t>
            </a:r>
            <a:endParaRPr lang="zh-CN" altLang="en-US" sz="2000" dirty="0"/>
          </a:p>
          <a:p>
            <a:r>
              <a:rPr lang="zh-CN" altLang="en-US" dirty="0"/>
              <a:t>我们主要关注二值干预变量。</a:t>
            </a:r>
            <a:endParaRPr lang="zh-CN" altLang="en-US" dirty="0"/>
          </a:p>
          <a:p>
            <a:pPr marL="630555" lvl="3" indent="-285750"/>
            <a:r>
              <a:rPr lang="zh-CN" altLang="en-US" sz="2000" dirty="0"/>
              <a:t>一项是（积极）干预，active treatment</a:t>
            </a:r>
            <a:endParaRPr lang="zh-CN" altLang="en-US" sz="2000" dirty="0"/>
          </a:p>
          <a:p>
            <a:pPr marL="630555" lvl="3" indent="-285750"/>
            <a:r>
              <a:rPr lang="zh-CN" altLang="en-US" sz="2000" dirty="0"/>
              <a:t>另一项是（控制）干预。control treatment</a:t>
            </a:r>
            <a:endParaRPr lang="zh-CN" altLang="en-US" sz="2000" dirty="0"/>
          </a:p>
          <a:p>
            <a:r>
              <a:rPr lang="zh-CN" altLang="en-US" dirty="0"/>
              <a:t>对应每个干预状态，就有一个潜在结果。</a:t>
            </a:r>
            <a:endParaRPr lang="zh-CN" altLang="en-US" dirty="0"/>
          </a:p>
          <a:p>
            <a:pPr marL="630555" lvl="3" indent="-285750"/>
            <a:r>
              <a:rPr lang="zh-CN" altLang="en-US" sz="2000" dirty="0"/>
              <a:t>事前，几个干预状态，几个潜在结果。</a:t>
            </a:r>
            <a:endParaRPr lang="zh-CN" altLang="en-US" sz="2000" dirty="0"/>
          </a:p>
          <a:p>
            <a:pPr marL="630555" lvl="3" indent="-285750"/>
            <a:r>
              <a:rPr lang="zh-CN" altLang="en-US" sz="2000" dirty="0"/>
              <a:t>事后，只有一个潜在结果，可以观测。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以大学教育对收入的影响为例，每个个体 </a:t>
            </a:r>
            <a:r>
              <a:rPr lang="zh-CN" altLang="en-US" sz="2000" i="1" dirty="0"/>
              <a:t>i </a:t>
            </a:r>
            <a:r>
              <a:rPr lang="zh-CN" altLang="en-US" sz="2000" dirty="0"/>
              <a:t>都有两种状态：</a:t>
            </a:r>
            <a:endParaRPr lang="zh-CN" altLang="en-US" sz="2000" dirty="0"/>
          </a:p>
          <a:p>
            <a:pPr lvl="2">
              <a:lnSpc>
                <a:spcPct val="80000"/>
              </a:lnSpc>
            </a:pPr>
            <a:r>
              <a:rPr lang="zh-CN" altLang="en-US" sz="2000" i="1" dirty="0"/>
              <a:t>D</a:t>
            </a:r>
            <a:r>
              <a:rPr lang="zh-CN" altLang="en-US" sz="2000" i="1" baseline="-25000" dirty="0"/>
              <a:t>i</a:t>
            </a:r>
            <a:r>
              <a:rPr lang="zh-CN" altLang="en-US" sz="2000" dirty="0"/>
              <a:t>＝1表示完成大学教育，</a:t>
            </a:r>
            <a:endParaRPr lang="zh-CN" altLang="en-US" sz="2000" dirty="0"/>
          </a:p>
          <a:p>
            <a:pPr lvl="2">
              <a:lnSpc>
                <a:spcPct val="80000"/>
              </a:lnSpc>
            </a:pPr>
            <a:r>
              <a:rPr lang="zh-CN" altLang="en-US" sz="2000" i="1" dirty="0"/>
              <a:t>D</a:t>
            </a:r>
            <a:r>
              <a:rPr lang="zh-CN" altLang="en-US" sz="2000" i="1" baseline="-25000" dirty="0"/>
              <a:t>i</a:t>
            </a:r>
            <a:r>
              <a:rPr lang="zh-CN" altLang="en-US" sz="2000" dirty="0"/>
              <a:t>＝0表示完成高中教育。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每种状态下对应于一种潜在的结果：</a:t>
            </a:r>
            <a:endParaRPr lang="zh-CN" altLang="en-US" sz="2000" dirty="0"/>
          </a:p>
          <a:p>
            <a:pPr lvl="2">
              <a:lnSpc>
                <a:spcPct val="80000"/>
              </a:lnSpc>
            </a:pPr>
            <a:r>
              <a:rPr lang="zh-CN" altLang="en-US" sz="2000" i="1" dirty="0"/>
              <a:t>Y</a:t>
            </a:r>
            <a:r>
              <a:rPr lang="zh-CN" altLang="en-US" sz="2000" i="1" baseline="-25000" dirty="0"/>
              <a:t>i</a:t>
            </a:r>
            <a:r>
              <a:rPr lang="zh-CN" altLang="en-US" sz="2000" dirty="0"/>
              <a:t>(1)，个体 </a:t>
            </a:r>
            <a:r>
              <a:rPr lang="zh-CN" altLang="en-US" sz="2000" i="1" dirty="0"/>
              <a:t>i</a:t>
            </a:r>
            <a:r>
              <a:rPr lang="zh-CN" altLang="en-US" sz="2000" dirty="0"/>
              <a:t> 完成大学教育时的收入，</a:t>
            </a:r>
            <a:endParaRPr lang="zh-CN" altLang="en-US" sz="2000" dirty="0"/>
          </a:p>
          <a:p>
            <a:pPr lvl="2">
              <a:lnSpc>
                <a:spcPct val="80000"/>
              </a:lnSpc>
            </a:pPr>
            <a:r>
              <a:rPr lang="zh-CN" altLang="en-US" sz="2000" i="1" dirty="0"/>
              <a:t>Y</a:t>
            </a:r>
            <a:r>
              <a:rPr lang="zh-CN" altLang="en-US" sz="2000" i="1" baseline="-25000" dirty="0"/>
              <a:t>i</a:t>
            </a:r>
            <a:r>
              <a:rPr lang="zh-CN" altLang="en-US" sz="2000" dirty="0"/>
              <a:t>(0)，个体 </a:t>
            </a:r>
            <a:r>
              <a:rPr lang="zh-CN" altLang="en-US" sz="2000" i="1" dirty="0"/>
              <a:t>i</a:t>
            </a:r>
            <a:r>
              <a:rPr lang="zh-CN" altLang="en-US" sz="2000" dirty="0"/>
              <a:t> 未完成大学（完成高中）教育时的收入。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但是，人不可能同时生活在两个世界，个体不可能同时处于两种状态。</a:t>
            </a:r>
            <a:endParaRPr lang="zh-CN" altLang="en-US" sz="2000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观测结果</a:t>
            </a:r>
            <a:endParaRPr lang="zh-CN" altLang="en-US" sz="2000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因果推断的基本问题（Holland, 1986）。</a:t>
            </a:r>
            <a:endParaRPr lang="zh-CN" altLang="en-US" sz="2000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ym typeface="Arial" panose="020B0604020202020204" pitchFamily="34" charset="0"/>
              </a:rPr>
              <a:t>潜在结果和观测结果的区分是现代统计和计量的重要标志。</a:t>
            </a:r>
            <a:endParaRPr lang="zh-CN" altLang="en-US" sz="2000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340" y="3788569"/>
            <a:ext cx="2530059" cy="12497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三个例子：</a:t>
            </a:r>
            <a:endParaRPr lang="en-US" altLang="zh-CN" sz="2800" dirty="0"/>
          </a:p>
          <a:p>
            <a:pPr marL="459105" lvl="1" indent="-457200">
              <a:lnSpc>
                <a:spcPct val="90000"/>
              </a:lnSpc>
            </a:pPr>
            <a:r>
              <a:rPr lang="zh-CN" altLang="en-US" sz="2800" dirty="0"/>
              <a:t>因为我吃了药，所以头不痛了。</a:t>
            </a:r>
            <a:endParaRPr lang="en-US" altLang="zh-CN" dirty="0"/>
          </a:p>
          <a:p>
            <a:pPr marL="859155" lvl="2" indent="-457200">
              <a:lnSpc>
                <a:spcPct val="90000"/>
              </a:lnSpc>
            </a:pPr>
            <a:r>
              <a:rPr lang="zh-CN" altLang="en-US" dirty="0"/>
              <a:t>干预非常明确：吃药</a:t>
            </a:r>
            <a:endParaRPr lang="en-US" altLang="zh-CN" dirty="0"/>
          </a:p>
          <a:p>
            <a:pPr marL="859155" lvl="2" indent="-457200">
              <a:lnSpc>
                <a:spcPct val="90000"/>
              </a:lnSpc>
            </a:pPr>
            <a:r>
              <a:rPr lang="zh-CN" altLang="en-US" dirty="0"/>
              <a:t>“因为”是两种潜在结果的比较。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800" dirty="0"/>
              <a:t>因为他上了大学，所以找了个好工作。</a:t>
            </a:r>
            <a:endParaRPr lang="en-US" altLang="zh-CN" sz="2800" dirty="0"/>
          </a:p>
          <a:p>
            <a:pPr marL="401955" lvl="2" indent="455295">
              <a:lnSpc>
                <a:spcPct val="90000"/>
              </a:lnSpc>
            </a:pPr>
            <a:r>
              <a:rPr lang="zh-CN" altLang="en-US" dirty="0"/>
              <a:t>控制不是特别明确：不上学，可以有很多选择。</a:t>
            </a:r>
            <a:endParaRPr lang="en-US" altLang="zh-CN" dirty="0"/>
          </a:p>
          <a:p>
            <a:pPr marL="401955" lvl="2" indent="455295">
              <a:lnSpc>
                <a:spcPct val="90000"/>
              </a:lnSpc>
            </a:pPr>
            <a:r>
              <a:rPr lang="zh-CN" altLang="en-US" dirty="0"/>
              <a:t>在控制状态下的潜在结果不是很明确。</a:t>
            </a:r>
            <a:endParaRPr lang="zh-CN" altLang="en-US" dirty="0"/>
          </a:p>
          <a:p>
            <a:pPr marL="1905" lvl="1" indent="455295">
              <a:lnSpc>
                <a:spcPct val="90000"/>
              </a:lnSpc>
            </a:pPr>
            <a:r>
              <a:rPr lang="zh-CN" altLang="en-US" sz="2800" dirty="0"/>
              <a:t>因为她是女孩，所以头发长。</a:t>
            </a:r>
            <a:endParaRPr lang="en-US" altLang="zh-CN" sz="2800" dirty="0"/>
          </a:p>
          <a:p>
            <a:pPr marL="401955" lvl="2" indent="455295">
              <a:lnSpc>
                <a:spcPct val="90000"/>
              </a:lnSpc>
            </a:pPr>
            <a:r>
              <a:rPr lang="zh-CN" altLang="en-US" dirty="0"/>
              <a:t>控制状态不明确。</a:t>
            </a:r>
            <a:endParaRPr lang="en-US" altLang="zh-CN" dirty="0"/>
          </a:p>
          <a:p>
            <a:pPr marL="401955" lvl="2" indent="455295">
              <a:lnSpc>
                <a:spcPct val="90000"/>
              </a:lnSpc>
            </a:pPr>
            <a:r>
              <a:rPr lang="zh-CN" altLang="en-US" dirty="0"/>
              <a:t>没有明确的干预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因果效应的定义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第1个例子中，有4种可能的比较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" y="1691640"/>
            <a:ext cx="6964680" cy="4027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因果效应的定义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对于某一特征个体“你”，结果可能是</a:t>
            </a:r>
            <a:endParaRPr lang="zh-CN" altLang="en-US" dirty="0"/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因果效应：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关于因果效应的定义：</a:t>
            </a:r>
            <a:endParaRPr lang="zh-CN" altLang="en-US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1. 因果效应依赖于潜在结果，但与哪一个潜在结果会被观测到无关。</a:t>
            </a:r>
            <a:endParaRPr lang="zh-CN" altLang="en-US" sz="2400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sz="2400" dirty="0"/>
              <a:t>2. 因果效应是干预后同一时间、同一个体潜在结果的比较。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1492885"/>
            <a:ext cx="6696710" cy="1812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对象 11268">
            <a:hlinkClick r:id="" action="ppaction://ole?verb=0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63" y="3458369"/>
            <a:ext cx="2151062" cy="330200"/>
          </a:xfrm>
          <a:prstGeom prst="rect">
            <a:avLst/>
          </a:prstGeom>
          <a:noFill/>
          <a:ln w="38100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520150104A22PWBG">
  <a:themeElements>
    <a:clrScheme name="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1282E8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C1F1"/>
      </a:accent5>
      <a:accent6>
        <a:srgbClr val="008CC2"/>
      </a:accent6>
      <a:hlink>
        <a:srgbClr val="F49100"/>
      </a:hlink>
      <a:folHlink>
        <a:srgbClr val="85DFD0"/>
      </a:folHlink>
    </a:clrScheme>
    <a:fontScheme name="">
      <a:majorFont>
        <a:latin typeface="幼圆"/>
        <a:ea typeface="幼圆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7406D"/>
        </a:dk2>
        <a:lt2>
          <a:srgbClr val="DBEFF9"/>
        </a:lt2>
        <a:accent1>
          <a:srgbClr val="1282E8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C1F1"/>
        </a:accent5>
        <a:accent6>
          <a:srgbClr val="008CC2"/>
        </a:accent6>
        <a:hlink>
          <a:srgbClr val="F491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2181</Words>
  <Application>WPS 演示</Application>
  <PresentationFormat>全屏显示(4:3)</PresentationFormat>
  <Paragraphs>195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幼圆</vt:lpstr>
      <vt:lpstr>Times New Roman</vt:lpstr>
      <vt:lpstr>华文中宋</vt:lpstr>
      <vt:lpstr>微软雅黑</vt:lpstr>
      <vt:lpstr>Arial Unicode MS</vt:lpstr>
      <vt:lpstr>Calibri</vt:lpstr>
      <vt:lpstr>默认设计模板</vt:lpstr>
      <vt:lpstr>A000520150104A22PWBG</vt:lpstr>
      <vt:lpstr>基本有用的计量经济学 第二章 潜在结果框架</vt:lpstr>
      <vt:lpstr>潜在结果框架</vt:lpstr>
      <vt:lpstr>潜在结果框架</vt:lpstr>
      <vt:lpstr>潜在结果</vt:lpstr>
      <vt:lpstr>潜在结果</vt:lpstr>
      <vt:lpstr>潜在结果</vt:lpstr>
      <vt:lpstr>潜在结果</vt:lpstr>
      <vt:lpstr>因果效应的定义</vt:lpstr>
      <vt:lpstr>因果效应的定义</vt:lpstr>
      <vt:lpstr>因果效应推断</vt:lpstr>
      <vt:lpstr>稳定性假设</vt:lpstr>
      <vt:lpstr>分配机制（Assignment Mechanism）</vt:lpstr>
      <vt:lpstr>分配机制（Assignment Mechanism）</vt:lpstr>
      <vt:lpstr>分配机制（Assignment Mechanism）</vt:lpstr>
      <vt:lpstr>分配机制（Assignment Mechanism）</vt:lpstr>
      <vt:lpstr>PowerPoint 演示文稿</vt:lpstr>
      <vt:lpstr>潜在结果和Lord's Paradox</vt:lpstr>
      <vt:lpstr>因果效应测度(causal estimands)</vt:lpstr>
      <vt:lpstr>因果效应测度(causal estimands)</vt:lpstr>
      <vt:lpstr>因果效应测度和回归分析</vt:lpstr>
      <vt:lpstr>PowerPoint 演示文稿</vt:lpstr>
      <vt:lpstr>OLS回归系数与因果效应参数</vt:lpstr>
      <vt:lpstr>OLS回归系数与因果效应参数</vt:lpstr>
      <vt:lpstr>基本框架：小结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Xiliang Zhao</dc:creator>
  <cp:lastModifiedBy>Xiliang Zhao</cp:lastModifiedBy>
  <cp:revision>19</cp:revision>
  <dcterms:created xsi:type="dcterms:W3CDTF">2013-01-25T01:44:00Z</dcterms:created>
  <dcterms:modified xsi:type="dcterms:W3CDTF">2017-10-09T01:12:48Z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