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7" r:id="rId2"/>
    <p:sldId id="256" r:id="rId3"/>
    <p:sldId id="258" r:id="rId4"/>
    <p:sldId id="268" r:id="rId5"/>
    <p:sldId id="271" r:id="rId6"/>
    <p:sldId id="272" r:id="rId7"/>
    <p:sldId id="273" r:id="rId8"/>
    <p:sldId id="274" r:id="rId9"/>
    <p:sldId id="275" r:id="rId10"/>
    <p:sldId id="276" r:id="rId11"/>
    <p:sldId id="292" r:id="rId12"/>
    <p:sldId id="293" r:id="rId13"/>
    <p:sldId id="278" r:id="rId14"/>
    <p:sldId id="294" r:id="rId15"/>
    <p:sldId id="295" r:id="rId16"/>
    <p:sldId id="296" r:id="rId17"/>
    <p:sldId id="281" r:id="rId18"/>
    <p:sldId id="297" r:id="rId19"/>
    <p:sldId id="298" r:id="rId20"/>
    <p:sldId id="299" r:id="rId21"/>
    <p:sldId id="300" r:id="rId22"/>
    <p:sldId id="301" r:id="rId23"/>
    <p:sldId id="302" r:id="rId24"/>
    <p:sldId id="303" r:id="rId25"/>
    <p:sldId id="304"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9" r:id="rId65"/>
    <p:sldId id="360" r:id="rId66"/>
    <p:sldId id="361" r:id="rId67"/>
    <p:sldId id="362" r:id="rId68"/>
    <p:sldId id="267" r:id="rId69"/>
    <p:sldId id="363" r:id="rId70"/>
    <p:sldId id="364" r:id="rId71"/>
    <p:sldId id="365" r:id="rId72"/>
    <p:sldId id="366" r:id="rId73"/>
    <p:sldId id="367" r:id="rId74"/>
    <p:sldId id="369" r:id="rId75"/>
    <p:sldId id="368"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 id="384" r:id="rId91"/>
    <p:sldId id="385" r:id="rId92"/>
    <p:sldId id="386" r:id="rId93"/>
    <p:sldId id="387" r:id="rId94"/>
    <p:sldId id="388" r:id="rId95"/>
    <p:sldId id="389" r:id="rId96"/>
    <p:sldId id="390" r:id="rId97"/>
    <p:sldId id="391" r:id="rId98"/>
    <p:sldId id="392" r:id="rId99"/>
    <p:sldId id="394" r:id="rId100"/>
    <p:sldId id="393" r:id="rId101"/>
    <p:sldId id="395" r:id="rId102"/>
    <p:sldId id="396" r:id="rId103"/>
    <p:sldId id="397" r:id="rId104"/>
    <p:sldId id="398" r:id="rId105"/>
    <p:sldId id="399" r:id="rId106"/>
    <p:sldId id="400" r:id="rId107"/>
    <p:sldId id="401" r:id="rId108"/>
    <p:sldId id="402" r:id="rId109"/>
    <p:sldId id="403" r:id="rId110"/>
    <p:sldId id="404" r:id="rId111"/>
    <p:sldId id="405" r:id="rId112"/>
    <p:sldId id="406" r:id="rId113"/>
    <p:sldId id="407" r:id="rId114"/>
    <p:sldId id="408" r:id="rId115"/>
    <p:sldId id="409" r:id="rId116"/>
    <p:sldId id="410" r:id="rId117"/>
    <p:sldId id="411" r:id="rId118"/>
    <p:sldId id="412" r:id="rId119"/>
    <p:sldId id="413" r:id="rId120"/>
    <p:sldId id="414" r:id="rId121"/>
    <p:sldId id="415" r:id="rId122"/>
    <p:sldId id="416" r:id="rId123"/>
    <p:sldId id="417" r:id="rId124"/>
    <p:sldId id="418" r:id="rId125"/>
    <p:sldId id="419" r:id="rId126"/>
    <p:sldId id="420" r:id="rId127"/>
    <p:sldId id="421" r:id="rId128"/>
    <p:sldId id="422" r:id="rId129"/>
    <p:sldId id="423" r:id="rId130"/>
    <p:sldId id="424" r:id="rId1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18" y="4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8" name="图片 7" descr="未标题-1"/>
          <p:cNvPicPr>
            <a:picLocks noChangeAspect="1"/>
          </p:cNvPicPr>
          <p:nvPr/>
        </p:nvPicPr>
        <p:blipFill>
          <a:blip r:embed="rId2"/>
          <a:srcRect t="45973"/>
          <a:stretch>
            <a:fillRect/>
          </a:stretch>
        </p:blipFill>
        <p:spPr>
          <a:xfrm>
            <a:off x="-521335" y="-42545"/>
            <a:ext cx="6190615" cy="3637915"/>
          </a:xfrm>
          <a:prstGeom prst="rect">
            <a:avLst/>
          </a:prstGeom>
        </p:spPr>
      </p:pic>
      <p:sp>
        <p:nvSpPr>
          <p:cNvPr id="4" name="标题 3"/>
          <p:cNvSpPr>
            <a:spLocks noGrp="1"/>
          </p:cNvSpPr>
          <p:nvPr>
            <p:ph type="ctrTitle"/>
          </p:nvPr>
        </p:nvSpPr>
        <p:spPr>
          <a:xfrm>
            <a:off x="3878095" y="2175560"/>
            <a:ext cx="7281545" cy="2387600"/>
          </a:xfrm>
        </p:spPr>
        <p:txBody>
          <a:bodyPr>
            <a:normAutofit fontScale="90000"/>
          </a:bodyPr>
          <a:lstStyle/>
          <a:p>
            <a:r>
              <a:rPr lang="zh-CN" altLang="en-US" dirty="0">
                <a:solidFill>
                  <a:schemeClr val="accent1">
                    <a:lumMod val="50000"/>
                  </a:schemeClr>
                </a:solidFill>
                <a:effectLst>
                  <a:outerShdw blurRad="38100" dist="38100" dir="2700000" algn="tl">
                    <a:srgbClr val="000000">
                      <a:alpha val="43137"/>
                    </a:srgbClr>
                  </a:outerShdw>
                </a:effectLst>
                <a:latin typeface="方正黑体简体" panose="02010601030101010101" charset="-122"/>
                <a:ea typeface="方正黑体简体" panose="02010601030101010101" charset="-122"/>
                <a:cs typeface="方正黑体简体" panose="02010601030101010101" charset="-122"/>
              </a:rPr>
              <a:t>社交网络与计算传播学</a:t>
            </a:r>
            <a:br>
              <a:rPr lang="zh-CN" altLang="en-US" dirty="0">
                <a:solidFill>
                  <a:schemeClr val="accent1">
                    <a:lumMod val="50000"/>
                  </a:schemeClr>
                </a:solidFill>
                <a:effectLst>
                  <a:outerShdw blurRad="38100" dist="38100" dir="2700000" algn="tl">
                    <a:srgbClr val="000000">
                      <a:alpha val="43137"/>
                    </a:srgbClr>
                  </a:outerShdw>
                </a:effectLst>
                <a:latin typeface="方正黑体简体" panose="02010601030101010101" charset="-122"/>
                <a:ea typeface="方正黑体简体" panose="02010601030101010101" charset="-122"/>
                <a:cs typeface="方正黑体简体" panose="02010601030101010101" charset="-122"/>
              </a:rPr>
            </a:br>
            <a:endParaRPr lang="zh-CN" altLang="en-US" dirty="0">
              <a:solidFill>
                <a:schemeClr val="accent1">
                  <a:lumMod val="50000"/>
                </a:schemeClr>
              </a:solidFill>
              <a:effectLst>
                <a:outerShdw blurRad="38100" dist="38100" dir="2700000" algn="tl">
                  <a:srgbClr val="000000">
                    <a:alpha val="43137"/>
                  </a:srgbClr>
                </a:outerShdw>
              </a:effectLst>
              <a:latin typeface="方正黑体简体" panose="02010601030101010101" charset="-122"/>
              <a:ea typeface="方正黑体简体" panose="02010601030101010101" charset="-122"/>
              <a:cs typeface="方正黑体简体" panose="02010601030101010101" charset="-122"/>
            </a:endParaRPr>
          </a:p>
        </p:txBody>
      </p:sp>
      <p:sp>
        <p:nvSpPr>
          <p:cNvPr id="5" name="副标题 4"/>
          <p:cNvSpPr>
            <a:spLocks noGrp="1"/>
          </p:cNvSpPr>
          <p:nvPr>
            <p:ph type="subTitle" idx="1"/>
          </p:nvPr>
        </p:nvSpPr>
        <p:spPr>
          <a:xfrm>
            <a:off x="4071620" y="4445000"/>
            <a:ext cx="6529705" cy="1655445"/>
          </a:xfrm>
        </p:spPr>
        <p:txBody>
          <a:bodyPr>
            <a:normAutofit fontScale="90000" lnSpcReduction="10000"/>
          </a:bodyPr>
          <a:lstStyle/>
          <a:p>
            <a:pPr algn="l"/>
            <a:r>
              <a:rPr lang="zh-CN" altLang="en-US" dirty="0">
                <a:solidFill>
                  <a:schemeClr val="tx2">
                    <a:lumMod val="75000"/>
                  </a:schemeClr>
                </a:solidFill>
                <a:latin typeface="方正黑体简体" panose="02010601030101010101" charset="-122"/>
                <a:ea typeface="方正黑体简体" panose="02010601030101010101" charset="-122"/>
                <a:cs typeface="方正黑体简体" panose="02010601030101010101" charset="-122"/>
                <a:sym typeface="+mn-ea"/>
              </a:rPr>
              <a:t>第六章 计算传播学在新闻和公共舆论领域的应用</a:t>
            </a:r>
          </a:p>
          <a:p>
            <a:pPr algn="l"/>
            <a:r>
              <a:rPr lang="zh-CN" altLang="en-US" dirty="0">
                <a:solidFill>
                  <a:schemeClr val="tx2">
                    <a:lumMod val="75000"/>
                  </a:schemeClr>
                </a:solidFill>
                <a:latin typeface="方正黑体简体" panose="02010601030101010101" charset="-122"/>
                <a:ea typeface="方正黑体简体" panose="02010601030101010101" charset="-122"/>
                <a:cs typeface="方正黑体简体" panose="02010601030101010101" charset="-122"/>
                <a:sym typeface="+mn-ea"/>
              </a:rPr>
              <a:t>第七章 计算传播学在电子商务中的应用</a:t>
            </a:r>
          </a:p>
          <a:p>
            <a:endParaRPr lang="zh-CN" altLang="en-US" dirty="0">
              <a:solidFill>
                <a:schemeClr val="tx1"/>
              </a:solidFill>
              <a:latin typeface="方正黑体简体" panose="02010601030101010101" charset="-122"/>
              <a:ea typeface="方正黑体简体" panose="02010601030101010101" charset="-122"/>
              <a:cs typeface="方正黑体简体" panose="02010601030101010101" charset="-122"/>
              <a:sym typeface="+mn-ea"/>
            </a:endParaRPr>
          </a:p>
          <a:p>
            <a:pPr algn="r"/>
            <a:r>
              <a:rPr lang="zh-CN" altLang="en-US" dirty="0">
                <a:solidFill>
                  <a:schemeClr val="tx1">
                    <a:lumMod val="75000"/>
                    <a:lumOff val="25000"/>
                  </a:schemeClr>
                </a:solidFill>
                <a:latin typeface="方正黑体简体" panose="02010601030101010101" charset="-122"/>
                <a:ea typeface="方正黑体简体" panose="02010601030101010101" charset="-122"/>
                <a:cs typeface="方正黑体简体" panose="02010601030101010101" charset="-122"/>
                <a:sym typeface="+mn-ea"/>
              </a:rPr>
              <a:t>作者： 张伦</a:t>
            </a:r>
          </a:p>
        </p:txBody>
      </p:sp>
      <p:pic>
        <p:nvPicPr>
          <p:cNvPr id="10" name="图片 9" descr="未标题-1"/>
          <p:cNvPicPr>
            <a:picLocks noChangeAspect="1"/>
          </p:cNvPicPr>
          <p:nvPr/>
        </p:nvPicPr>
        <p:blipFill>
          <a:blip r:embed="rId2"/>
          <a:srcRect l="50104" b="25875"/>
          <a:stretch>
            <a:fillRect/>
          </a:stretch>
        </p:blipFill>
        <p:spPr>
          <a:xfrm rot="12360000">
            <a:off x="10581005" y="2627630"/>
            <a:ext cx="2430145" cy="39274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23621"/>
            <a:ext cx="10516235" cy="4944110"/>
          </a:xfrm>
        </p:spPr>
        <p:txBody>
          <a:bodyPr>
            <a:norm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zh-CN" altLang="en-US" sz="2000" dirty="0">
                <a:latin typeface="黑体" panose="02010609060101010101" charset="-122"/>
                <a:ea typeface="黑体" panose="02010609060101010101" charset="-122"/>
                <a:cs typeface="黑体" panose="02010609060101010101" charset="-122"/>
              </a:rPr>
              <a:t>6.2.1新闻传播中传播者研究的现状</a:t>
            </a:r>
          </a:p>
          <a:p>
            <a:pPr marL="0" indent="0" algn="just">
              <a:lnSpc>
                <a:spcPct val="150000"/>
              </a:lnSpc>
              <a:buNone/>
            </a:pPr>
            <a:r>
              <a:rPr lang="zh-CN" altLang="en-US" sz="3200" dirty="0">
                <a:latin typeface="黑体" panose="02010609060101010101" charset="-122"/>
                <a:ea typeface="黑体" panose="02010609060101010101" charset="-122"/>
                <a:cs typeface="黑体" panose="02010609060101010101" charset="-122"/>
              </a:rPr>
              <a:t>  </a:t>
            </a:r>
            <a:r>
              <a:rPr lang="zh-CN" altLang="en-US" sz="2000" dirty="0" smtClean="0">
                <a:latin typeface="黑体" panose="02010609060101010101" charset="-122"/>
                <a:ea typeface="黑体" panose="02010609060101010101" charset="-122"/>
                <a:cs typeface="黑体" panose="02010609060101010101" charset="-122"/>
              </a:rPr>
              <a:t>例如</a:t>
            </a:r>
            <a:r>
              <a:rPr lang="zh-CN" altLang="en-US" sz="2000" dirty="0">
                <a:latin typeface="黑体" panose="02010609060101010101" charset="-122"/>
                <a:ea typeface="黑体" panose="02010609060101010101" charset="-122"/>
                <a:cs typeface="黑体" panose="02010609060101010101" charset="-122"/>
              </a:rPr>
              <a:t>，他们的研究发现：以人均发贴量计，媒体最活跃（其发贴量分别为专业博客的近4倍、机构的10倍、明星的近40倍），但普通用户收到的帖子中只有15%是直接来自媒体，46%由媒体经过其他普通用户朋友的转发，而35%来自其它精英用户（博客、机构和明星）。再结合其它发现，作者认为Twitter上的新闻传播过程基本上还是经典的“媒体→意见领袖→普通受众”的“二级传播”(2-step flow of information，见[4])。当然，这一结论尚有待于后人用无监督机器学习的数据加以验证。</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8" name="文本框 7"/>
          <p:cNvSpPr txBox="1"/>
          <p:nvPr/>
        </p:nvSpPr>
        <p:spPr>
          <a:xfrm>
            <a:off x="1258954" y="2300288"/>
            <a:ext cx="9594575" cy="877163"/>
          </a:xfrm>
          <a:prstGeom prst="rect">
            <a:avLst/>
          </a:prstGeom>
          <a:noFill/>
        </p:spPr>
        <p:txBody>
          <a:bodyPr wrap="square" rtlCol="0">
            <a:spAutoFit/>
          </a:bodyPr>
          <a:lstStyle/>
          <a:p>
            <a:pPr algn="just">
              <a:lnSpc>
                <a:spcPct val="150000"/>
              </a:lnSpc>
            </a:pPr>
            <a:r>
              <a:rPr lang="zh-CN" altLang="en-US" sz="1700" dirty="0" smtClean="0">
                <a:latin typeface="黑体" panose="02010609060101010101" pitchFamily="49" charset="-122"/>
                <a:ea typeface="黑体" panose="02010609060101010101" pitchFamily="49" charset="-122"/>
              </a:rPr>
              <a:t>如</a:t>
            </a:r>
            <a:r>
              <a:rPr lang="zh-CN" altLang="en-US" sz="1700" dirty="0">
                <a:latin typeface="黑体" panose="02010609060101010101" pitchFamily="49" charset="-122"/>
                <a:ea typeface="黑体" panose="02010609060101010101" pitchFamily="49" charset="-122"/>
              </a:rPr>
              <a:t>图</a:t>
            </a:r>
            <a:r>
              <a:rPr lang="en-US" altLang="zh-CN" sz="1700" dirty="0" smtClean="0">
                <a:latin typeface="黑体" panose="02010609060101010101" pitchFamily="49" charset="-122"/>
                <a:ea typeface="黑体" panose="02010609060101010101" pitchFamily="49" charset="-122"/>
              </a:rPr>
              <a:t>7-3</a:t>
            </a:r>
            <a:r>
              <a:rPr lang="zh-CN" altLang="en-US" sz="1700" dirty="0" smtClean="0">
                <a:latin typeface="黑体" panose="02010609060101010101" pitchFamily="49" charset="-122"/>
                <a:ea typeface="黑体" panose="02010609060101010101" pitchFamily="49" charset="-122"/>
              </a:rPr>
              <a:t>所</a:t>
            </a:r>
            <a:r>
              <a:rPr lang="zh-CN" altLang="en-US" sz="1700" dirty="0">
                <a:latin typeface="黑体" panose="02010609060101010101" pitchFamily="49" charset="-122"/>
                <a:ea typeface="黑体" panose="02010609060101010101" pitchFamily="49" charset="-122"/>
              </a:rPr>
              <a:t>示，三元闭包概率（即</a:t>
            </a:r>
            <a:r>
              <a:rPr lang="en-US" altLang="zh-CN" sz="1700" dirty="0">
                <a:latin typeface="黑体" panose="02010609060101010101" pitchFamily="49" charset="-122"/>
                <a:ea typeface="黑体" panose="02010609060101010101" pitchFamily="49" charset="-122"/>
              </a:rPr>
              <a:t>B2</a:t>
            </a:r>
            <a:r>
              <a:rPr lang="zh-CN" altLang="en-US" sz="1700" dirty="0">
                <a:latin typeface="黑体" panose="02010609060101010101" pitchFamily="49" charset="-122"/>
                <a:ea typeface="黑体" panose="02010609060101010101" pitchFamily="49" charset="-122"/>
              </a:rPr>
              <a:t>向</a:t>
            </a:r>
            <a:r>
              <a:rPr lang="en-US" altLang="zh-CN" sz="1700" dirty="0">
                <a:latin typeface="黑体" panose="02010609060101010101" pitchFamily="49" charset="-122"/>
                <a:ea typeface="黑体" panose="02010609060101010101" pitchFamily="49" charset="-122"/>
              </a:rPr>
              <a:t>S1</a:t>
            </a:r>
            <a:r>
              <a:rPr lang="zh-CN" altLang="en-US" sz="1700" dirty="0">
                <a:latin typeface="黑体" panose="02010609060101010101" pitchFamily="49" charset="-122"/>
                <a:ea typeface="黑体" panose="02010609060101010101" pitchFamily="49" charset="-122"/>
              </a:rPr>
              <a:t>购买产品的概率）随着</a:t>
            </a:r>
            <a:r>
              <a:rPr lang="en-US" altLang="zh-CN" sz="1700" dirty="0">
                <a:latin typeface="黑体" panose="02010609060101010101" pitchFamily="49" charset="-122"/>
                <a:ea typeface="黑体" panose="02010609060101010101" pitchFamily="49" charset="-122"/>
              </a:rPr>
              <a:t>B2</a:t>
            </a:r>
            <a:r>
              <a:rPr lang="zh-CN" altLang="en-US" sz="1700" dirty="0">
                <a:latin typeface="黑体" panose="02010609060101010101" pitchFamily="49" charset="-122"/>
                <a:ea typeface="黑体" panose="02010609060101010101" pitchFamily="49" charset="-122"/>
              </a:rPr>
              <a:t>与</a:t>
            </a:r>
            <a:r>
              <a:rPr lang="en-US" altLang="zh-CN" sz="1700" dirty="0">
                <a:latin typeface="黑体" panose="02010609060101010101" pitchFamily="49" charset="-122"/>
                <a:ea typeface="黑体" panose="02010609060101010101" pitchFamily="49" charset="-122"/>
              </a:rPr>
              <a:t>S1</a:t>
            </a:r>
            <a:r>
              <a:rPr lang="zh-CN" altLang="en-US" sz="1700" dirty="0">
                <a:latin typeface="黑体" panose="02010609060101010101" pitchFamily="49" charset="-122"/>
                <a:ea typeface="黑体" panose="02010609060101010101" pitchFamily="49" charset="-122"/>
              </a:rPr>
              <a:t>之间发送的信息量递增；同时，其还随着上次购买时间与信息发送时间的时间差、以及产品价格而递减。</a:t>
            </a:r>
          </a:p>
        </p:txBody>
      </p:sp>
      <p:pic>
        <p:nvPicPr>
          <p:cNvPr id="9" name="Picture 1"/>
          <p:cNvPicPr>
            <a:picLocks noChangeAspect="1" noChangeArrowheads="1"/>
          </p:cNvPicPr>
          <p:nvPr/>
        </p:nvPicPr>
        <p:blipFill>
          <a:blip r:embed="rId2"/>
          <a:srcRect l="1842"/>
          <a:stretch>
            <a:fillRect/>
          </a:stretch>
        </p:blipFill>
        <p:spPr>
          <a:xfrm>
            <a:off x="1430806" y="3333983"/>
            <a:ext cx="9343211" cy="2342797"/>
          </a:xfrm>
          <a:prstGeom prst="rect">
            <a:avLst/>
          </a:prstGeom>
          <a:noFill/>
          <a:ln w="9525">
            <a:noFill/>
            <a:miter lim="800000"/>
            <a:headEnd/>
            <a:tailEnd/>
          </a:ln>
        </p:spPr>
      </p:pic>
      <p:sp>
        <p:nvSpPr>
          <p:cNvPr id="10" name="文本框 9"/>
          <p:cNvSpPr txBox="1"/>
          <p:nvPr/>
        </p:nvSpPr>
        <p:spPr>
          <a:xfrm>
            <a:off x="1430806" y="5833312"/>
            <a:ext cx="9528742" cy="723275"/>
          </a:xfrm>
          <a:prstGeom prst="rect">
            <a:avLst/>
          </a:prstGeom>
          <a:noFill/>
        </p:spPr>
        <p:txBody>
          <a:bodyPr wrap="square" rtlCol="0">
            <a:spAutoFit/>
          </a:bodyPr>
          <a:lstStyle/>
          <a:p>
            <a:pPr algn="ctr"/>
            <a:r>
              <a:rPr lang="zh-CN" altLang="en-US" sz="1700" dirty="0">
                <a:latin typeface="黑体" panose="02010609060101010101" pitchFamily="49" charset="-122"/>
                <a:ea typeface="黑体" panose="02010609060101010101" pitchFamily="49" charset="-122"/>
              </a:rPr>
              <a:t>图</a:t>
            </a:r>
            <a:r>
              <a:rPr lang="en-US" altLang="zh-CN" sz="1700" dirty="0" smtClean="0">
                <a:latin typeface="黑体" panose="02010609060101010101" pitchFamily="49" charset="-122"/>
                <a:ea typeface="黑体" panose="02010609060101010101" pitchFamily="49" charset="-122"/>
              </a:rPr>
              <a:t>7-3</a:t>
            </a:r>
            <a:r>
              <a:rPr lang="zh-CN" altLang="en-US" sz="1700" dirty="0" smtClean="0">
                <a:latin typeface="黑体" panose="02010609060101010101" pitchFamily="49" charset="-122"/>
                <a:ea typeface="黑体" panose="02010609060101010101" pitchFamily="49" charset="-122"/>
              </a:rPr>
              <a:t>三</a:t>
            </a:r>
            <a:r>
              <a:rPr lang="zh-CN" altLang="en-US" sz="1700" dirty="0">
                <a:latin typeface="黑体" panose="02010609060101010101" pitchFamily="49" charset="-122"/>
                <a:ea typeface="黑体" panose="02010609060101010101" pitchFamily="49" charset="-122"/>
              </a:rPr>
              <a:t>元闭包概率与交换信息量、信息发送时间差以及产品价格的关系</a:t>
            </a:r>
            <a:r>
              <a:rPr lang="en-US" altLang="zh-CN" sz="1700" baseline="30000" dirty="0">
                <a:latin typeface="黑体" panose="02010609060101010101" pitchFamily="49" charset="-122"/>
                <a:ea typeface="黑体" panose="02010609060101010101" pitchFamily="49" charset="-122"/>
              </a:rPr>
              <a:t>[44]</a:t>
            </a:r>
            <a:endParaRPr lang="zh-CN" altLang="en-US" sz="1700" dirty="0">
              <a:latin typeface="黑体" panose="02010609060101010101" pitchFamily="49" charset="-122"/>
              <a:ea typeface="黑体" panose="02010609060101010101" pitchFamily="49" charset="-122"/>
            </a:endParaRPr>
          </a:p>
          <a:p>
            <a:r>
              <a:rPr lang="zh-CN" altLang="en-US" sz="1200" dirty="0">
                <a:solidFill>
                  <a:srgbClr val="002060"/>
                </a:solidFill>
                <a:latin typeface="黑体" panose="02010609060101010101" pitchFamily="49" charset="-122"/>
                <a:ea typeface="黑体" panose="02010609060101010101" pitchFamily="49" charset="-122"/>
              </a:rPr>
              <a:t>图表翻译：</a:t>
            </a:r>
            <a:r>
              <a:rPr lang="en-US" altLang="zh-CN" sz="1200" dirty="0">
                <a:solidFill>
                  <a:srgbClr val="002060"/>
                </a:solidFill>
                <a:latin typeface="黑体" panose="02010609060101010101" pitchFamily="49" charset="-122"/>
                <a:ea typeface="黑体" panose="02010609060101010101" pitchFamily="49" charset="-122"/>
              </a:rPr>
              <a:t>Trade likelihood</a:t>
            </a:r>
            <a:r>
              <a:rPr lang="zh-CN" altLang="en-US" sz="1200" dirty="0">
                <a:solidFill>
                  <a:srgbClr val="002060"/>
                </a:solidFill>
                <a:latin typeface="黑体" panose="02010609060101010101" pitchFamily="49" charset="-122"/>
                <a:ea typeface="黑体" panose="02010609060101010101" pitchFamily="49" charset="-122"/>
              </a:rPr>
              <a:t>：交易概率； </a:t>
            </a:r>
            <a:r>
              <a:rPr lang="en-US" altLang="zh-CN" sz="1200" dirty="0" err="1">
                <a:solidFill>
                  <a:srgbClr val="002060"/>
                </a:solidFill>
                <a:latin typeface="黑体" panose="02010609060101010101" pitchFamily="49" charset="-122"/>
                <a:ea typeface="黑体" panose="02010609060101010101" pitchFamily="49" charset="-122"/>
              </a:rPr>
              <a:t>Numberof</a:t>
            </a:r>
            <a:r>
              <a:rPr lang="en-US" altLang="zh-CN" sz="1200" dirty="0">
                <a:solidFill>
                  <a:srgbClr val="002060"/>
                </a:solidFill>
                <a:latin typeface="黑体" panose="02010609060101010101" pitchFamily="49" charset="-122"/>
                <a:ea typeface="黑体" panose="02010609060101010101" pitchFamily="49" charset="-122"/>
              </a:rPr>
              <a:t> Exchanged Messages: </a:t>
            </a:r>
            <a:r>
              <a:rPr lang="zh-CN" altLang="en-US" sz="1200" dirty="0">
                <a:solidFill>
                  <a:srgbClr val="002060"/>
                </a:solidFill>
                <a:latin typeface="黑体" panose="02010609060101010101" pitchFamily="49" charset="-122"/>
                <a:ea typeface="黑体" panose="02010609060101010101" pitchFamily="49" charset="-122"/>
              </a:rPr>
              <a:t>交换信息数；</a:t>
            </a:r>
            <a:r>
              <a:rPr lang="en-US" altLang="zh-CN" sz="1200" dirty="0">
                <a:solidFill>
                  <a:srgbClr val="002060"/>
                </a:solidFill>
                <a:latin typeface="黑体" panose="02010609060101010101" pitchFamily="49" charset="-122"/>
                <a:ea typeface="黑体" panose="02010609060101010101" pitchFamily="49" charset="-122"/>
              </a:rPr>
              <a:t>Time Difference</a:t>
            </a:r>
            <a:r>
              <a:rPr lang="zh-CN" altLang="en-US" sz="1200" dirty="0">
                <a:solidFill>
                  <a:srgbClr val="002060"/>
                </a:solidFill>
                <a:latin typeface="黑体" panose="02010609060101010101" pitchFamily="49" charset="-122"/>
                <a:ea typeface="黑体" panose="02010609060101010101" pitchFamily="49" charset="-122"/>
              </a:rPr>
              <a:t>：产品购买与信息发送时间差；</a:t>
            </a:r>
            <a:r>
              <a:rPr lang="en-US" altLang="zh-CN" sz="1200" dirty="0">
                <a:solidFill>
                  <a:srgbClr val="002060"/>
                </a:solidFill>
                <a:latin typeface="黑体" panose="02010609060101010101" pitchFamily="49" charset="-122"/>
                <a:ea typeface="黑体" panose="02010609060101010101" pitchFamily="49" charset="-122"/>
              </a:rPr>
              <a:t>Price</a:t>
            </a:r>
            <a:r>
              <a:rPr lang="zh-CN" altLang="en-US" sz="1200" dirty="0">
                <a:solidFill>
                  <a:srgbClr val="002060"/>
                </a:solidFill>
                <a:latin typeface="黑体" panose="02010609060101010101" pitchFamily="49" charset="-122"/>
                <a:ea typeface="黑体" panose="02010609060101010101" pitchFamily="49" charset="-122"/>
              </a:rPr>
              <a:t>：价格（图中保留红色线即可）</a:t>
            </a:r>
          </a:p>
        </p:txBody>
      </p:sp>
    </p:spTree>
    <p:extLst>
      <p:ext uri="{BB962C8B-B14F-4D97-AF65-F5344CB8AC3E}">
        <p14:creationId xmlns:p14="http://schemas.microsoft.com/office/powerpoint/2010/main" val="27613623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8" name="文本框 7"/>
          <p:cNvSpPr txBox="1"/>
          <p:nvPr/>
        </p:nvSpPr>
        <p:spPr>
          <a:xfrm>
            <a:off x="1258954" y="2300288"/>
            <a:ext cx="9594575" cy="2169825"/>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此外</a:t>
            </a:r>
            <a:r>
              <a:rPr lang="zh-CN" altLang="en-US" dirty="0">
                <a:latin typeface="黑体" panose="02010609060101010101" pitchFamily="49" charset="-122"/>
                <a:ea typeface="黑体" panose="02010609060101010101" pitchFamily="49" charset="-122"/>
              </a:rPr>
              <a:t>，口碑传播速度还受到网络关系强度影响</a:t>
            </a:r>
            <a:r>
              <a:rPr lang="en-US" altLang="zh-CN" baseline="30000" dirty="0">
                <a:latin typeface="黑体" panose="02010609060101010101" pitchFamily="49" charset="-122"/>
                <a:ea typeface="黑体" panose="02010609060101010101" pitchFamily="49" charset="-122"/>
              </a:rPr>
              <a:t>[39]</a:t>
            </a:r>
            <a:r>
              <a:rPr lang="zh-CN" altLang="en-US" dirty="0">
                <a:latin typeface="黑体" panose="02010609060101010101" pitchFamily="49" charset="-122"/>
                <a:ea typeface="黑体" panose="02010609060101010101" pitchFamily="49" charset="-122"/>
              </a:rPr>
              <a:t>。利用细胞自动机模型，在一个在线平台中，对部分用户投入广告信息，经过一段时间，对该平台中用户的口碑传播行为进行分析。如表</a:t>
            </a:r>
            <a:r>
              <a:rPr lang="en-US" altLang="zh-CN" dirty="0">
                <a:latin typeface="黑体" panose="02010609060101010101" pitchFamily="49" charset="-122"/>
                <a:ea typeface="黑体" panose="02010609060101010101" pitchFamily="49" charset="-122"/>
              </a:rPr>
              <a:t>7-1</a:t>
            </a:r>
            <a:r>
              <a:rPr lang="zh-CN" altLang="en-US" dirty="0">
                <a:latin typeface="黑体" panose="02010609060101010101" pitchFamily="49" charset="-122"/>
                <a:ea typeface="黑体" panose="02010609060101010101" pitchFamily="49" charset="-122"/>
              </a:rPr>
              <a:t>所示，该研究发现弱关系在所有时间段均略强于强关系对口碑传播速度的影响。而广告投放则只在最初阶段（即</a:t>
            </a:r>
            <a:r>
              <a:rPr lang="en-US" altLang="zh-CN" dirty="0">
                <a:latin typeface="黑体" panose="02010609060101010101" pitchFamily="49" charset="-122"/>
                <a:ea typeface="黑体" panose="02010609060101010101" pitchFamily="49" charset="-122"/>
              </a:rPr>
              <a:t>T0-T16%</a:t>
            </a:r>
            <a:r>
              <a:rPr lang="zh-CN" altLang="en-US" dirty="0">
                <a:latin typeface="黑体" panose="02010609060101010101" pitchFamily="49" charset="-122"/>
                <a:ea typeface="黑体" panose="02010609060101010101" pitchFamily="49" charset="-122"/>
              </a:rPr>
              <a:t>）对口碑传播速度具有显著影响，后续阶段则影响强度显著低于社会关系</a:t>
            </a:r>
            <a:r>
              <a:rPr lang="en-US" altLang="zh-CN" baseline="30000" dirty="0">
                <a:latin typeface="黑体" panose="02010609060101010101" pitchFamily="49" charset="-122"/>
                <a:ea typeface="黑体" panose="02010609060101010101" pitchFamily="49" charset="-122"/>
              </a:rPr>
              <a:t>[39]</a:t>
            </a:r>
            <a:r>
              <a:rPr lang="zh-CN" altLang="en-US" dirty="0">
                <a:latin typeface="黑体" panose="02010609060101010101" pitchFamily="49" charset="-122"/>
                <a:ea typeface="黑体" panose="02010609060101010101" pitchFamily="49" charset="-122"/>
              </a:rPr>
              <a:t>。</a:t>
            </a:r>
          </a:p>
        </p:txBody>
      </p:sp>
      <p:graphicFrame>
        <p:nvGraphicFramePr>
          <p:cNvPr id="4" name="表格 3"/>
          <p:cNvGraphicFramePr>
            <a:graphicFrameLocks noGrp="1"/>
          </p:cNvGraphicFramePr>
          <p:nvPr>
            <p:extLst>
              <p:ext uri="{D42A27DB-BD31-4B8C-83A1-F6EECF244321}">
                <p14:modId xmlns:p14="http://schemas.microsoft.com/office/powerpoint/2010/main" val="4239390483"/>
              </p:ext>
            </p:extLst>
          </p:nvPr>
        </p:nvGraphicFramePr>
        <p:xfrm>
          <a:off x="2683870" y="4625032"/>
          <a:ext cx="6847916" cy="1775770"/>
        </p:xfrm>
        <a:graphic>
          <a:graphicData uri="http://schemas.openxmlformats.org/drawingml/2006/table">
            <a:tbl>
              <a:tblPr>
                <a:tableStyleId>{5C22544A-7EE6-4342-B048-85BDC9FD1C3A}</a:tableStyleId>
              </a:tblPr>
              <a:tblGrid>
                <a:gridCol w="1711610">
                  <a:extLst>
                    <a:ext uri="{9D8B030D-6E8A-4147-A177-3AD203B41FA5}">
                      <a16:colId xmlns:a16="http://schemas.microsoft.com/office/drawing/2014/main" val="833908732"/>
                    </a:ext>
                  </a:extLst>
                </a:gridCol>
                <a:gridCol w="1711610">
                  <a:extLst>
                    <a:ext uri="{9D8B030D-6E8A-4147-A177-3AD203B41FA5}">
                      <a16:colId xmlns:a16="http://schemas.microsoft.com/office/drawing/2014/main" val="3382728715"/>
                    </a:ext>
                  </a:extLst>
                </a:gridCol>
                <a:gridCol w="1712348">
                  <a:extLst>
                    <a:ext uri="{9D8B030D-6E8A-4147-A177-3AD203B41FA5}">
                      <a16:colId xmlns:a16="http://schemas.microsoft.com/office/drawing/2014/main" val="2752218590"/>
                    </a:ext>
                  </a:extLst>
                </a:gridCol>
                <a:gridCol w="1712348">
                  <a:extLst>
                    <a:ext uri="{9D8B030D-6E8A-4147-A177-3AD203B41FA5}">
                      <a16:colId xmlns:a16="http://schemas.microsoft.com/office/drawing/2014/main" val="755552304"/>
                    </a:ext>
                  </a:extLst>
                </a:gridCol>
              </a:tblGrid>
              <a:tr h="355154">
                <a:tc>
                  <a:txBody>
                    <a:bodyPr/>
                    <a:lstStyle/>
                    <a:p>
                      <a:pPr marL="0" marR="0" algn="ctr">
                        <a:lnSpc>
                          <a:spcPct val="150000"/>
                        </a:lnSpc>
                        <a:spcBef>
                          <a:spcPts val="0"/>
                        </a:spcBef>
                        <a:spcAft>
                          <a:spcPts val="0"/>
                        </a:spcAft>
                      </a:pPr>
                      <a:r>
                        <a:rPr lang="zh-CN" altLang="en-US" sz="1200">
                          <a:effectLst/>
                        </a:rPr>
                        <a:t> </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sz="1200">
                          <a:effectLst/>
                        </a:rPr>
                        <a:t>T</a:t>
                      </a:r>
                      <a:r>
                        <a:rPr lang="en-US" sz="1200" baseline="-25000">
                          <a:effectLst/>
                        </a:rPr>
                        <a:t>0</a:t>
                      </a:r>
                      <a:r>
                        <a:rPr lang="en-US" sz="1200">
                          <a:effectLst/>
                        </a:rPr>
                        <a:t>-T</a:t>
                      </a:r>
                      <a:r>
                        <a:rPr lang="en-US" sz="1200" baseline="-25000">
                          <a:effectLst/>
                        </a:rPr>
                        <a:t>16%</a:t>
                      </a:r>
                      <a:endParaRPr 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sz="1200">
                          <a:effectLst/>
                        </a:rPr>
                        <a:t>T</a:t>
                      </a:r>
                      <a:r>
                        <a:rPr lang="en-US" sz="1200" baseline="-25000">
                          <a:effectLst/>
                        </a:rPr>
                        <a:t>16%</a:t>
                      </a:r>
                      <a:r>
                        <a:rPr lang="en-US" sz="1200">
                          <a:effectLst/>
                        </a:rPr>
                        <a:t>-T</a:t>
                      </a:r>
                      <a:r>
                        <a:rPr lang="en-US" sz="1200" baseline="-25000">
                          <a:effectLst/>
                        </a:rPr>
                        <a:t>50%</a:t>
                      </a:r>
                      <a:endParaRPr 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sz="1200">
                          <a:effectLst/>
                        </a:rPr>
                        <a:t>T</a:t>
                      </a:r>
                      <a:r>
                        <a:rPr lang="en-US" sz="1200" baseline="-25000">
                          <a:effectLst/>
                        </a:rPr>
                        <a:t>50%</a:t>
                      </a:r>
                      <a:r>
                        <a:rPr lang="en-US" sz="1200">
                          <a:effectLst/>
                        </a:rPr>
                        <a:t>-T</a:t>
                      </a:r>
                      <a:r>
                        <a:rPr lang="en-US" sz="1200" baseline="-25000">
                          <a:effectLst/>
                        </a:rPr>
                        <a:t>95%</a:t>
                      </a:r>
                      <a:endParaRPr lang="en-US" sz="1400">
                        <a:effectLst/>
                        <a:latin typeface="Times New Roman" panose="02020603050405020304" pitchFamily="18" charset="0"/>
                        <a:ea typeface="宋体" panose="02010600030101010101" pitchFamily="2" charset="-122"/>
                      </a:endParaRPr>
                    </a:p>
                  </a:txBody>
                  <a:tcPr marL="79644" marR="79644" marT="53096" marB="53096" anchor="b"/>
                </a:tc>
                <a:extLst>
                  <a:ext uri="{0D108BD9-81ED-4DB2-BD59-A6C34878D82A}">
                    <a16:rowId xmlns:a16="http://schemas.microsoft.com/office/drawing/2014/main" val="838438257"/>
                  </a:ext>
                </a:extLst>
              </a:tr>
              <a:tr h="355154">
                <a:tc>
                  <a:txBody>
                    <a:bodyPr/>
                    <a:lstStyle/>
                    <a:p>
                      <a:pPr marL="0" marR="0" algn="ctr">
                        <a:lnSpc>
                          <a:spcPct val="150000"/>
                        </a:lnSpc>
                        <a:spcBef>
                          <a:spcPts val="0"/>
                        </a:spcBef>
                        <a:spcAft>
                          <a:spcPts val="0"/>
                        </a:spcAft>
                      </a:pPr>
                      <a:r>
                        <a:rPr lang="zh-CN" altLang="en-US" sz="1200">
                          <a:effectLst/>
                        </a:rPr>
                        <a:t>强关系</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-0.25</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-0.33</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-0.37</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extLst>
                  <a:ext uri="{0D108BD9-81ED-4DB2-BD59-A6C34878D82A}">
                    <a16:rowId xmlns:a16="http://schemas.microsoft.com/office/drawing/2014/main" val="2405151892"/>
                  </a:ext>
                </a:extLst>
              </a:tr>
              <a:tr h="355154">
                <a:tc>
                  <a:txBody>
                    <a:bodyPr/>
                    <a:lstStyle/>
                    <a:p>
                      <a:pPr marL="0" marR="0" algn="ctr">
                        <a:lnSpc>
                          <a:spcPct val="150000"/>
                        </a:lnSpc>
                        <a:spcBef>
                          <a:spcPts val="0"/>
                        </a:spcBef>
                        <a:spcAft>
                          <a:spcPts val="0"/>
                        </a:spcAft>
                      </a:pPr>
                      <a:r>
                        <a:rPr lang="zh-CN" altLang="en-US" sz="1200">
                          <a:effectLst/>
                        </a:rPr>
                        <a:t>弱关系</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-0.26</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-0.40</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-0.38</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extLst>
                  <a:ext uri="{0D108BD9-81ED-4DB2-BD59-A6C34878D82A}">
                    <a16:rowId xmlns:a16="http://schemas.microsoft.com/office/drawing/2014/main" val="707337243"/>
                  </a:ext>
                </a:extLst>
              </a:tr>
              <a:tr h="355154">
                <a:tc>
                  <a:txBody>
                    <a:bodyPr/>
                    <a:lstStyle/>
                    <a:p>
                      <a:pPr marL="0" marR="0" algn="ctr">
                        <a:lnSpc>
                          <a:spcPct val="150000"/>
                        </a:lnSpc>
                        <a:spcBef>
                          <a:spcPts val="0"/>
                        </a:spcBef>
                        <a:spcAft>
                          <a:spcPts val="0"/>
                        </a:spcAft>
                      </a:pPr>
                      <a:r>
                        <a:rPr lang="zh-CN" altLang="en-US" sz="1200">
                          <a:effectLst/>
                        </a:rPr>
                        <a:t>广告</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-0.61</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-0.11</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-0.04</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extLst>
                  <a:ext uri="{0D108BD9-81ED-4DB2-BD59-A6C34878D82A}">
                    <a16:rowId xmlns:a16="http://schemas.microsoft.com/office/drawing/2014/main" val="910411019"/>
                  </a:ext>
                </a:extLst>
              </a:tr>
              <a:tr h="355154">
                <a:tc>
                  <a:txBody>
                    <a:bodyPr/>
                    <a:lstStyle/>
                    <a:p>
                      <a:pPr marL="0" marR="0" algn="ctr">
                        <a:lnSpc>
                          <a:spcPct val="150000"/>
                        </a:lnSpc>
                        <a:spcBef>
                          <a:spcPts val="0"/>
                        </a:spcBef>
                        <a:spcAft>
                          <a:spcPts val="0"/>
                        </a:spcAft>
                      </a:pPr>
                      <a:r>
                        <a:rPr lang="zh-CN" altLang="en-US" sz="1200">
                          <a:effectLst/>
                        </a:rPr>
                        <a:t>调整的</a:t>
                      </a:r>
                      <a:r>
                        <a:rPr lang="en-US" sz="1200">
                          <a:effectLst/>
                        </a:rPr>
                        <a:t>R</a:t>
                      </a:r>
                      <a:r>
                        <a:rPr lang="en-US" sz="1200" baseline="30000">
                          <a:effectLst/>
                        </a:rPr>
                        <a:t>2</a:t>
                      </a:r>
                      <a:endParaRPr 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0.66</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a:effectLst/>
                        </a:rPr>
                        <a:t>0.60</a:t>
                      </a:r>
                      <a:endParaRPr lang="zh-CN" altLang="en-US" sz="1400">
                        <a:effectLst/>
                        <a:latin typeface="Times New Roman" panose="02020603050405020304" pitchFamily="18" charset="0"/>
                        <a:ea typeface="宋体" panose="02010600030101010101" pitchFamily="2" charset="-122"/>
                      </a:endParaRPr>
                    </a:p>
                  </a:txBody>
                  <a:tcPr marL="79644" marR="79644" marT="53096" marB="53096" anchor="b"/>
                </a:tc>
                <a:tc>
                  <a:txBody>
                    <a:bodyPr/>
                    <a:lstStyle/>
                    <a:p>
                      <a:pPr marL="0" marR="0" algn="ctr">
                        <a:lnSpc>
                          <a:spcPct val="150000"/>
                        </a:lnSpc>
                        <a:spcBef>
                          <a:spcPts val="0"/>
                        </a:spcBef>
                        <a:spcAft>
                          <a:spcPts val="0"/>
                        </a:spcAft>
                      </a:pPr>
                      <a:r>
                        <a:rPr lang="en-US" altLang="zh-CN" sz="1200" dirty="0">
                          <a:effectLst/>
                        </a:rPr>
                        <a:t>0.63</a:t>
                      </a:r>
                      <a:endParaRPr lang="zh-CN" altLang="en-US" sz="1400" dirty="0">
                        <a:effectLst/>
                        <a:latin typeface="Times New Roman" panose="02020603050405020304" pitchFamily="18" charset="0"/>
                        <a:ea typeface="宋体" panose="02010600030101010101" pitchFamily="2" charset="-122"/>
                      </a:endParaRPr>
                    </a:p>
                  </a:txBody>
                  <a:tcPr marL="79644" marR="79644" marT="53096" marB="53096" anchor="b"/>
                </a:tc>
                <a:extLst>
                  <a:ext uri="{0D108BD9-81ED-4DB2-BD59-A6C34878D82A}">
                    <a16:rowId xmlns:a16="http://schemas.microsoft.com/office/drawing/2014/main" val="523355574"/>
                  </a:ext>
                </a:extLst>
              </a:tr>
            </a:tbl>
          </a:graphicData>
        </a:graphic>
      </p:graphicFrame>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3591339" y="4186019"/>
            <a:ext cx="5764696" cy="646331"/>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表</a:t>
            </a:r>
            <a:r>
              <a:rPr lang="en-US" altLang="zh-CN" sz="1600" dirty="0">
                <a:latin typeface="黑体" panose="02010609060101010101" pitchFamily="49" charset="-122"/>
                <a:ea typeface="黑体" panose="02010609060101010101" pitchFamily="49" charset="-122"/>
              </a:rPr>
              <a:t>7-1</a:t>
            </a:r>
            <a:r>
              <a:rPr lang="zh-CN" altLang="en-US" sz="1600" dirty="0">
                <a:latin typeface="黑体" panose="02010609060101010101" pitchFamily="49" charset="-122"/>
                <a:ea typeface="黑体" panose="02010609060101010101" pitchFamily="49" charset="-122"/>
              </a:rPr>
              <a:t>关系强度以及广告对于口碑传播的影响</a:t>
            </a:r>
            <a:r>
              <a:rPr lang="en-US" altLang="zh-CN" sz="1600" baseline="30000" dirty="0">
                <a:latin typeface="黑体" panose="02010609060101010101" pitchFamily="49" charset="-122"/>
                <a:ea typeface="黑体" panose="02010609060101010101" pitchFamily="49" charset="-122"/>
              </a:rPr>
              <a:t>[39</a:t>
            </a:r>
            <a:r>
              <a:rPr lang="en-US" altLang="zh-CN" baseline="30000" dirty="0"/>
              <a:t>]</a:t>
            </a:r>
            <a:endParaRPr lang="zh-CN" altLang="en-US" dirty="0"/>
          </a:p>
          <a:p>
            <a:endParaRPr lang="zh-CN" altLang="en-US" dirty="0"/>
          </a:p>
        </p:txBody>
      </p:sp>
    </p:spTree>
    <p:extLst>
      <p:ext uri="{BB962C8B-B14F-4D97-AF65-F5344CB8AC3E}">
        <p14:creationId xmlns:p14="http://schemas.microsoft.com/office/powerpoint/2010/main" val="35102079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7.5.3</a:t>
            </a:r>
            <a:r>
              <a:rPr lang="zh-CN" altLang="en-US" sz="2100" dirty="0">
                <a:latin typeface="黑体" panose="02010609060101010101" pitchFamily="49" charset="-122"/>
                <a:ea typeface="黑体" panose="02010609060101010101" pitchFamily="49" charset="-122"/>
              </a:rPr>
              <a:t>口碑传播对品牌认知的影响</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8" name="文本框 7"/>
          <p:cNvSpPr txBox="1"/>
          <p:nvPr/>
        </p:nvSpPr>
        <p:spPr>
          <a:xfrm>
            <a:off x="1258954" y="2300288"/>
            <a:ext cx="9594575" cy="2862322"/>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社会</a:t>
            </a:r>
            <a:r>
              <a:rPr lang="zh-CN" altLang="en-US" sz="2000" dirty="0">
                <a:latin typeface="黑体" panose="02010609060101010101" pitchFamily="49" charset="-122"/>
                <a:ea typeface="黑体" panose="02010609060101010101" pitchFamily="49" charset="-122"/>
              </a:rPr>
              <a:t>网络研究发现，社会关系远近能够量化人际社会影响的强度。与传统的广告相比，基于社会关系的在线口碑传播关于产品、品牌的用户自创内容在说服消费者以及改变购买行为的层面影响力要大的多。如图</a:t>
            </a:r>
            <a:r>
              <a:rPr lang="en-US" altLang="zh-CN" sz="2000" dirty="0" smtClean="0">
                <a:latin typeface="黑体" panose="02010609060101010101" pitchFamily="49" charset="-122"/>
                <a:ea typeface="黑体" panose="02010609060101010101" pitchFamily="49" charset="-122"/>
              </a:rPr>
              <a:t>7-4</a:t>
            </a:r>
            <a:r>
              <a:rPr lang="zh-CN" altLang="en-US" sz="2000" dirty="0" smtClean="0">
                <a:latin typeface="黑体" panose="02010609060101010101" pitchFamily="49" charset="-122"/>
                <a:ea typeface="黑体" panose="02010609060101010101" pitchFamily="49" charset="-122"/>
              </a:rPr>
              <a:t>所</a:t>
            </a:r>
            <a:r>
              <a:rPr lang="zh-CN" altLang="en-US" sz="2000" dirty="0">
                <a:latin typeface="黑体" panose="02010609060101010101" pitchFamily="49" charset="-122"/>
                <a:ea typeface="黑体" panose="02010609060101010101" pitchFamily="49" charset="-122"/>
              </a:rPr>
              <a:t>示，在线口碑传播可能影响消费者对于品牌的知识（知晓品牌，并对某个品牌形成了一定的形象）、消费者与品牌的关系（对品牌的满意度、对品牌的信任程度以及品牌的依赖性）以及消费者购买行为（例如当下以及未来的购买行为）。</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244286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7.5.3</a:t>
            </a:r>
            <a:r>
              <a:rPr lang="zh-CN" altLang="en-US" sz="2100" dirty="0">
                <a:latin typeface="黑体" panose="02010609060101010101" pitchFamily="49" charset="-122"/>
                <a:ea typeface="黑体" panose="02010609060101010101" pitchFamily="49" charset="-122"/>
              </a:rPr>
              <a:t>口碑传播对品牌认知的影响</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8" name="文本框 7"/>
          <p:cNvSpPr txBox="1"/>
          <p:nvPr/>
        </p:nvSpPr>
        <p:spPr>
          <a:xfrm>
            <a:off x="1258954" y="2300288"/>
            <a:ext cx="9687342" cy="4001352"/>
          </a:xfrm>
          <a:prstGeom prst="rect">
            <a:avLst/>
          </a:prstGeom>
          <a:noFill/>
        </p:spPr>
        <p:txBody>
          <a:bodyPr wrap="square" rtlCol="0">
            <a:spAutoFit/>
          </a:bodyPr>
          <a:lstStyle/>
          <a:p>
            <a:pPr algn="just">
              <a:lnSpc>
                <a:spcPct val="150000"/>
              </a:lnSpc>
            </a:pPr>
            <a:r>
              <a:rPr lang="zh-CN" altLang="en-US" sz="1900" dirty="0" smtClean="0">
                <a:latin typeface="黑体" panose="02010609060101010101" pitchFamily="49" charset="-122"/>
                <a:ea typeface="黑体" panose="02010609060101010101" pitchFamily="49" charset="-122"/>
              </a:rPr>
              <a:t>    </a:t>
            </a:r>
            <a:r>
              <a:rPr lang="zh-CN" altLang="en-US" sz="1700" dirty="0" smtClean="0">
                <a:latin typeface="黑体" panose="02010609060101010101" pitchFamily="49" charset="-122"/>
                <a:ea typeface="黑体" panose="02010609060101010101" pitchFamily="49" charset="-122"/>
              </a:rPr>
              <a:t>首先</a:t>
            </a:r>
            <a:r>
              <a:rPr lang="zh-CN" altLang="en-US" sz="1700" dirty="0">
                <a:latin typeface="黑体" panose="02010609060101010101" pitchFamily="49" charset="-122"/>
                <a:ea typeface="黑体" panose="02010609060101010101" pitchFamily="49" charset="-122"/>
              </a:rPr>
              <a:t>，研究发现，在线口碑营销能够增加消费者对品牌的知识。口碑营销具有知名效应（</a:t>
            </a:r>
            <a:r>
              <a:rPr lang="en-US" altLang="zh-CN" sz="1700" dirty="0">
                <a:latin typeface="黑体" panose="02010609060101010101" pitchFamily="49" charset="-122"/>
                <a:ea typeface="黑体" panose="02010609060101010101" pitchFamily="49" charset="-122"/>
              </a:rPr>
              <a:t>Awareness effect</a:t>
            </a:r>
            <a:r>
              <a:rPr lang="zh-CN" altLang="en-US" sz="1700" dirty="0">
                <a:latin typeface="黑体" panose="02010609060101010101" pitchFamily="49" charset="-122"/>
                <a:ea typeface="黑体" panose="02010609060101010101" pitchFamily="49" charset="-122"/>
              </a:rPr>
              <a:t>），即口碑传播信息使得用户得知产品或品牌的存在，从而将其作为备选购买商品之一。从广义上来讲，以用户评论和打分为主要形式的在线口碑传播内容特点包括数量（</a:t>
            </a:r>
            <a:r>
              <a:rPr lang="en-US" altLang="zh-CN" sz="1700" dirty="0">
                <a:latin typeface="黑体" panose="02010609060101010101" pitchFamily="49" charset="-122"/>
                <a:ea typeface="黑体" panose="02010609060101010101" pitchFamily="49" charset="-122"/>
              </a:rPr>
              <a:t>Volume</a:t>
            </a:r>
            <a:r>
              <a:rPr lang="zh-CN" altLang="en-US" sz="1700" dirty="0">
                <a:latin typeface="黑体" panose="02010609060101010101" pitchFamily="49" charset="-122"/>
                <a:ea typeface="黑体" panose="02010609060101010101" pitchFamily="49" charset="-122"/>
              </a:rPr>
              <a:t>）、感情倾向（</a:t>
            </a:r>
            <a:r>
              <a:rPr lang="en-US" altLang="zh-CN" sz="1700" dirty="0">
                <a:latin typeface="黑体" panose="02010609060101010101" pitchFamily="49" charset="-122"/>
                <a:ea typeface="黑体" panose="02010609060101010101" pitchFamily="49" charset="-122"/>
              </a:rPr>
              <a:t>Valence</a:t>
            </a:r>
            <a:r>
              <a:rPr lang="zh-CN" altLang="en-US" sz="1700" dirty="0">
                <a:latin typeface="黑体" panose="02010609060101010101" pitchFamily="49" charset="-122"/>
                <a:ea typeface="黑体" panose="02010609060101010101" pitchFamily="49" charset="-122"/>
              </a:rPr>
              <a:t>）、视觉线索（</a:t>
            </a:r>
            <a:r>
              <a:rPr lang="en-US" altLang="zh-CN" sz="1700" dirty="0">
                <a:latin typeface="黑体" panose="02010609060101010101" pitchFamily="49" charset="-122"/>
                <a:ea typeface="黑体" panose="02010609060101010101" pitchFamily="49" charset="-122"/>
              </a:rPr>
              <a:t>Visual Cues</a:t>
            </a:r>
            <a:r>
              <a:rPr lang="zh-CN" altLang="en-US" sz="1700" dirty="0">
                <a:latin typeface="黑体" panose="02010609060101010101" pitchFamily="49" charset="-122"/>
                <a:ea typeface="黑体" panose="02010609060101010101" pitchFamily="49" charset="-122"/>
              </a:rPr>
              <a:t>）等</a:t>
            </a:r>
            <a:r>
              <a:rPr lang="en-US" altLang="zh-CN" sz="1700" baseline="30000" dirty="0">
                <a:latin typeface="黑体" panose="02010609060101010101" pitchFamily="49" charset="-122"/>
                <a:ea typeface="黑体" panose="02010609060101010101" pitchFamily="49" charset="-122"/>
              </a:rPr>
              <a:t>[38]</a:t>
            </a:r>
            <a:r>
              <a:rPr lang="zh-CN" altLang="en-US" sz="1700" dirty="0">
                <a:latin typeface="黑体" panose="02010609060101010101" pitchFamily="49" charset="-122"/>
                <a:ea typeface="黑体" panose="02010609060101010101" pitchFamily="49" charset="-122"/>
              </a:rPr>
              <a:t>。研究发现，评论数量和情感倾向会影响到用户的品牌认知和态度</a:t>
            </a:r>
            <a:r>
              <a:rPr lang="en-US" altLang="zh-CN" sz="1700" baseline="30000" dirty="0">
                <a:latin typeface="黑体" panose="02010609060101010101" pitchFamily="49" charset="-122"/>
                <a:ea typeface="黑体" panose="02010609060101010101" pitchFamily="49" charset="-122"/>
              </a:rPr>
              <a:t>[40]</a:t>
            </a:r>
            <a:r>
              <a:rPr lang="zh-CN" altLang="en-US" sz="1700" dirty="0">
                <a:latin typeface="黑体" panose="02010609060101010101" pitchFamily="49" charset="-122"/>
                <a:ea typeface="黑体" panose="02010609060101010101" pitchFamily="49" charset="-122"/>
              </a:rPr>
              <a:t>。</a:t>
            </a:r>
          </a:p>
          <a:p>
            <a:pPr algn="just">
              <a:lnSpc>
                <a:spcPct val="150000"/>
              </a:lnSpc>
            </a:pPr>
            <a:r>
              <a:rPr lang="zh-CN" altLang="en-US" sz="1700" dirty="0" smtClean="0">
                <a:latin typeface="黑体" panose="02010609060101010101" pitchFamily="49" charset="-122"/>
                <a:ea typeface="黑体" panose="02010609060101010101" pitchFamily="49" charset="-122"/>
              </a:rPr>
              <a:t>    其次</a:t>
            </a:r>
            <a:r>
              <a:rPr lang="zh-CN" altLang="en-US" sz="1700" dirty="0">
                <a:latin typeface="黑体" panose="02010609060101010101" pitchFamily="49" charset="-122"/>
                <a:ea typeface="黑体" panose="02010609060101010101" pitchFamily="49" charset="-122"/>
              </a:rPr>
              <a:t>，在品牌关系构建环节，顾客通过传统营销渠道能够获得对公司短期价值的认同；而顾客通过口碑传播获得的公司长期价值认同几乎是传统价值的两倍</a:t>
            </a:r>
            <a:r>
              <a:rPr lang="en-US" altLang="zh-CN" sz="1700" baseline="30000" dirty="0">
                <a:latin typeface="黑体" panose="02010609060101010101" pitchFamily="49" charset="-122"/>
                <a:ea typeface="黑体" panose="02010609060101010101" pitchFamily="49" charset="-122"/>
              </a:rPr>
              <a:t>[40]</a:t>
            </a:r>
            <a:r>
              <a:rPr lang="zh-CN" altLang="en-US" sz="1700" dirty="0">
                <a:latin typeface="黑体" panose="02010609060101010101" pitchFamily="49" charset="-122"/>
                <a:ea typeface="黑体" panose="02010609060101010101" pitchFamily="49" charset="-122"/>
              </a:rPr>
              <a:t>。在线口碑传播能够构建消费者与商家、以及消费者与消费者之间的信任关系</a:t>
            </a:r>
            <a:r>
              <a:rPr lang="en-US" altLang="zh-CN" sz="1700" baseline="30000" dirty="0">
                <a:latin typeface="黑体" panose="02010609060101010101" pitchFamily="49" charset="-122"/>
                <a:ea typeface="黑体" panose="02010609060101010101" pitchFamily="49" charset="-122"/>
              </a:rPr>
              <a:t>[2, 41, 42]</a:t>
            </a:r>
            <a:r>
              <a:rPr lang="zh-CN" altLang="en-US" sz="1700" dirty="0">
                <a:latin typeface="黑体" panose="02010609060101010101" pitchFamily="49" charset="-122"/>
                <a:ea typeface="黑体" panose="02010609060101010101" pitchFamily="49" charset="-122"/>
              </a:rPr>
              <a:t>。而在品牌关系构建环节，由于口碑传播使得消费者与商家的沟通更为及时，消费者更容易构建品牌满意度以及对品牌的信任，增强了品牌粘合度。在线评论的全面性以及相关性会影响到该帖子对其他用户是否采纳或接受该条评论的意见</a:t>
            </a:r>
            <a:r>
              <a:rPr lang="en-US" altLang="zh-CN" sz="1700" baseline="30000" dirty="0">
                <a:latin typeface="黑体" panose="02010609060101010101" pitchFamily="49" charset="-122"/>
                <a:ea typeface="黑体" panose="02010609060101010101" pitchFamily="49" charset="-122"/>
              </a:rPr>
              <a:t>[43]</a:t>
            </a:r>
            <a:r>
              <a:rPr lang="zh-CN" altLang="en-US" sz="1700" dirty="0">
                <a:latin typeface="黑体" panose="02010609060101010101" pitchFamily="49" charset="-122"/>
                <a:ea typeface="黑体" panose="02010609060101010101" pitchFamily="49" charset="-122"/>
              </a:rPr>
              <a:t>。</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01942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7.5.4</a:t>
            </a:r>
            <a:r>
              <a:rPr lang="zh-CN" altLang="en-US" sz="2100" dirty="0">
                <a:latin typeface="黑体" panose="02010609060101010101" pitchFamily="49" charset="-122"/>
                <a:ea typeface="黑体" panose="02010609060101010101" pitchFamily="49" charset="-122"/>
              </a:rPr>
              <a:t>口碑传播对购买行为的影响</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8" name="文本框 7"/>
          <p:cNvSpPr txBox="1"/>
          <p:nvPr/>
        </p:nvSpPr>
        <p:spPr>
          <a:xfrm>
            <a:off x="1258954" y="2300288"/>
            <a:ext cx="9687342" cy="3351367"/>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品牌</a:t>
            </a:r>
            <a:r>
              <a:rPr lang="zh-CN" altLang="en-US" dirty="0">
                <a:latin typeface="黑体" panose="02010609060101010101" pitchFamily="49" charset="-122"/>
                <a:ea typeface="黑体" panose="02010609060101010101" pitchFamily="49" charset="-122"/>
              </a:rPr>
              <a:t>知识以及品牌关系最终会影响消费者的购买行为。通过对于淘宝网的用户关系研究发现，在电子商务媒体中，消费者之间的口碑传播是影响购买行为的主要因素</a:t>
            </a:r>
            <a:r>
              <a:rPr lang="en-US" altLang="zh-CN" baseline="30000" dirty="0">
                <a:latin typeface="黑体" panose="02010609060101010101" pitchFamily="49" charset="-122"/>
                <a:ea typeface="黑体" panose="02010609060101010101" pitchFamily="49" charset="-122"/>
              </a:rPr>
              <a:t>[8, 44]</a:t>
            </a:r>
            <a:r>
              <a:rPr lang="zh-CN" altLang="en-US" dirty="0">
                <a:latin typeface="黑体" panose="02010609060101010101" pitchFamily="49" charset="-122"/>
                <a:ea typeface="黑体" panose="02010609060101010101" pitchFamily="49" charset="-122"/>
              </a:rPr>
              <a:t>。用户的产品评论的数量和情感倾向影响了消费者的购买决策过程</a:t>
            </a:r>
            <a:r>
              <a:rPr lang="en-US" altLang="zh-CN" baseline="30000" dirty="0">
                <a:latin typeface="黑体" panose="02010609060101010101" pitchFamily="49" charset="-122"/>
                <a:ea typeface="黑体" panose="02010609060101010101" pitchFamily="49" charset="-122"/>
              </a:rPr>
              <a:t>[8, 14]</a:t>
            </a:r>
            <a:r>
              <a:rPr lang="zh-CN" altLang="en-US" dirty="0">
                <a:latin typeface="黑体" panose="02010609060101010101" pitchFamily="49" charset="-122"/>
                <a:ea typeface="黑体" panose="02010609060101010101" pitchFamily="49" charset="-122"/>
              </a:rPr>
              <a:t>，并最终刺激了产品销售</a:t>
            </a:r>
            <a:r>
              <a:rPr lang="en-US" altLang="zh-CN" baseline="30000" dirty="0">
                <a:latin typeface="黑体" panose="02010609060101010101" pitchFamily="49" charset="-122"/>
                <a:ea typeface="黑体" panose="02010609060101010101" pitchFamily="49" charset="-122"/>
              </a:rPr>
              <a:t>[14, 45-47]</a:t>
            </a:r>
            <a:r>
              <a:rPr lang="zh-CN" altLang="en-US" dirty="0">
                <a:latin typeface="黑体" panose="02010609060101010101" pitchFamily="49" charset="-122"/>
                <a:ea typeface="黑体" panose="02010609060101010101" pitchFamily="49" charset="-122"/>
              </a:rPr>
              <a:t>。产品评论的数量会影响产品的销量，但评论数量对产品销量的影响还要取决于产品类别</a:t>
            </a:r>
            <a:r>
              <a:rPr lang="en-US" altLang="zh-CN" baseline="30000" dirty="0">
                <a:latin typeface="黑体" panose="02010609060101010101" pitchFamily="49" charset="-122"/>
                <a:ea typeface="黑体" panose="02010609060101010101" pitchFamily="49" charset="-122"/>
              </a:rPr>
              <a:t>[38]</a:t>
            </a:r>
            <a:r>
              <a:rPr lang="zh-CN" altLang="en-US" dirty="0">
                <a:latin typeface="黑体" panose="02010609060101010101" pitchFamily="49" charset="-122"/>
                <a:ea typeface="黑体" panose="02010609060101010101" pitchFamily="49" charset="-122"/>
              </a:rPr>
              <a:t>，单纯的评论数量的增加并不能影响产品的销量</a:t>
            </a:r>
            <a:r>
              <a:rPr lang="en-US" altLang="zh-CN" baseline="30000" dirty="0">
                <a:latin typeface="黑体" panose="02010609060101010101" pitchFamily="49" charset="-122"/>
                <a:ea typeface="黑体" panose="02010609060101010101" pitchFamily="49" charset="-122"/>
              </a:rPr>
              <a:t>[48]</a:t>
            </a:r>
            <a:r>
              <a:rPr lang="zh-CN" altLang="en-US" dirty="0">
                <a:latin typeface="黑体" panose="02010609060101010101" pitchFamily="49" charset="-122"/>
                <a:ea typeface="黑体" panose="02010609060101010101" pitchFamily="49" charset="-122"/>
              </a:rPr>
              <a:t>。例如，与流行的品牌和产品相比，对于消费者不太熟悉的产品，用户评论的影响力更大。对于非常热门或网站热度排序较高的产品，用户的评论数量并不能影响消费者的采纳行为；而对于网站热度排序较低的产品，用户的评论对消费者的购买行为则具有积极影响</a:t>
            </a:r>
            <a:r>
              <a:rPr lang="en-US" altLang="zh-CN" baseline="30000" dirty="0">
                <a:latin typeface="黑体" panose="02010609060101010101" pitchFamily="49" charset="-122"/>
                <a:ea typeface="黑体" panose="02010609060101010101" pitchFamily="49" charset="-122"/>
              </a:rPr>
              <a:t>[40]</a:t>
            </a:r>
            <a:r>
              <a:rPr lang="zh-CN" altLang="en-US" dirty="0">
                <a:latin typeface="黑体" panose="02010609060101010101" pitchFamily="49" charset="-122"/>
                <a:ea typeface="黑体" panose="02010609060101010101" pitchFamily="49" charset="-122"/>
              </a:rPr>
              <a:t>。</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028400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7.5.4</a:t>
            </a:r>
            <a:r>
              <a:rPr lang="zh-CN" altLang="en-US" sz="2100" dirty="0">
                <a:latin typeface="黑体" panose="02010609060101010101" pitchFamily="49" charset="-122"/>
                <a:ea typeface="黑体" panose="02010609060101010101" pitchFamily="49" charset="-122"/>
              </a:rPr>
              <a:t>口碑传播对购买行为的影响</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2537728" y="2358887"/>
            <a:ext cx="7116543" cy="3662839"/>
          </a:xfrm>
          <a:prstGeom prst="rect">
            <a:avLst/>
          </a:prstGeom>
          <a:solidFill>
            <a:schemeClr val="bg1"/>
          </a:solidFill>
        </p:spPr>
      </p:pic>
      <p:sp>
        <p:nvSpPr>
          <p:cNvPr id="7" name="文本框 6"/>
          <p:cNvSpPr txBox="1"/>
          <p:nvPr/>
        </p:nvSpPr>
        <p:spPr>
          <a:xfrm>
            <a:off x="2862470" y="6308035"/>
            <a:ext cx="6400800" cy="646331"/>
          </a:xfrm>
          <a:prstGeom prst="rect">
            <a:avLst/>
          </a:prstGeom>
          <a:noFill/>
        </p:spPr>
        <p:txBody>
          <a:bodyPr wrap="square" rtlCol="0">
            <a:spAutoFit/>
          </a:bodyPr>
          <a:lstStyle/>
          <a:p>
            <a:pPr algn="ctr"/>
            <a:r>
              <a:rPr lang="zh-CN" altLang="en-US" dirty="0"/>
              <a:t>图</a:t>
            </a:r>
            <a:r>
              <a:rPr lang="en-US" altLang="zh-CN" dirty="0" smtClean="0"/>
              <a:t>7-4</a:t>
            </a:r>
            <a:r>
              <a:rPr lang="zh-CN" altLang="en-US" dirty="0" smtClean="0"/>
              <a:t>关系</a:t>
            </a:r>
            <a:r>
              <a:rPr lang="zh-CN" altLang="en-US" dirty="0"/>
              <a:t>品牌管理与在线口碑营销</a:t>
            </a:r>
          </a:p>
          <a:p>
            <a:endParaRPr lang="zh-CN" altLang="en-US" dirty="0"/>
          </a:p>
        </p:txBody>
      </p:sp>
    </p:spTree>
    <p:extLst>
      <p:ext uri="{BB962C8B-B14F-4D97-AF65-F5344CB8AC3E}">
        <p14:creationId xmlns:p14="http://schemas.microsoft.com/office/powerpoint/2010/main" val="21157075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7.5.4</a:t>
            </a:r>
            <a:r>
              <a:rPr lang="zh-CN" altLang="en-US" sz="2100" dirty="0">
                <a:latin typeface="黑体" panose="02010609060101010101" pitchFamily="49" charset="-122"/>
                <a:ea typeface="黑体" panose="02010609060101010101" pitchFamily="49" charset="-122"/>
              </a:rPr>
              <a:t>口碑传播对购买行为的影响</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294464"/>
            <a:ext cx="10151165" cy="4429098"/>
          </a:xfrm>
          <a:prstGeom prst="rect">
            <a:avLst/>
          </a:prstGeom>
          <a:noFill/>
        </p:spPr>
        <p:txBody>
          <a:bodyPr wrap="square" rtlCol="0">
            <a:spAutoFit/>
          </a:bodyPr>
          <a:lstStyle/>
          <a:p>
            <a:pPr>
              <a:lnSpc>
                <a:spcPct val="150000"/>
              </a:lnSpc>
            </a:pPr>
            <a:r>
              <a:rPr lang="zh-CN" altLang="en-US" sz="1900" dirty="0" smtClean="0">
                <a:latin typeface="黑体" panose="02010609060101010101" pitchFamily="49" charset="-122"/>
                <a:ea typeface="黑体" panose="02010609060101010101" pitchFamily="49" charset="-122"/>
              </a:rPr>
              <a:t>    研究</a:t>
            </a:r>
            <a:r>
              <a:rPr lang="zh-CN" altLang="en-US" sz="1900" dirty="0">
                <a:latin typeface="黑体" panose="02010609060101010101" pitchFamily="49" charset="-122"/>
                <a:ea typeface="黑体" panose="02010609060101010101" pitchFamily="49" charset="-122"/>
              </a:rPr>
              <a:t>还发现，用户的评论情感倾向会影响产品销量。有研究认为，情感倾向是所有口碑传播内容特点中（例如数量、视觉辅助信息等）预测产品销量最准的一个特征。在亚马逊等在线书店中，用户的评论对于书籍销量有显著促进作用。积极的评价能够显著刺激书籍的销量，但是消极的评论对书籍销量的负面影响要远远大于积极评价</a:t>
            </a:r>
            <a:r>
              <a:rPr lang="en-US" altLang="zh-CN" sz="1900" baseline="30000" dirty="0">
                <a:latin typeface="黑体" panose="02010609060101010101" pitchFamily="49" charset="-122"/>
                <a:ea typeface="黑体" panose="02010609060101010101" pitchFamily="49" charset="-122"/>
              </a:rPr>
              <a:t>[14]</a:t>
            </a:r>
            <a:r>
              <a:rPr lang="zh-CN" altLang="en-US" sz="1900" dirty="0">
                <a:latin typeface="黑体" panose="02010609060101010101" pitchFamily="49" charset="-122"/>
                <a:ea typeface="黑体" panose="02010609060101010101" pitchFamily="49" charset="-122"/>
              </a:rPr>
              <a:t>。例如一个</a:t>
            </a:r>
            <a:r>
              <a:rPr lang="en-US" altLang="zh-CN" sz="1900" dirty="0">
                <a:latin typeface="黑体" panose="02010609060101010101" pitchFamily="49" charset="-122"/>
                <a:ea typeface="黑体" panose="02010609060101010101" pitchFamily="49" charset="-122"/>
              </a:rPr>
              <a:t>1</a:t>
            </a:r>
            <a:r>
              <a:rPr lang="zh-CN" altLang="en-US" sz="1900" dirty="0">
                <a:latin typeface="黑体" panose="02010609060101010101" pitchFamily="49" charset="-122"/>
                <a:ea typeface="黑体" panose="02010609060101010101" pitchFamily="49" charset="-122"/>
              </a:rPr>
              <a:t>分的评论比一个</a:t>
            </a:r>
            <a:r>
              <a:rPr lang="en-US" altLang="zh-CN" sz="1900" dirty="0">
                <a:latin typeface="黑体" panose="02010609060101010101" pitchFamily="49" charset="-122"/>
                <a:ea typeface="黑体" panose="02010609060101010101" pitchFamily="49" charset="-122"/>
              </a:rPr>
              <a:t>5</a:t>
            </a:r>
            <a:r>
              <a:rPr lang="zh-CN" altLang="en-US" sz="1900" dirty="0">
                <a:latin typeface="黑体" panose="02010609060101010101" pitchFamily="49" charset="-122"/>
                <a:ea typeface="黑体" panose="02010609060101010101" pitchFamily="49" charset="-122"/>
              </a:rPr>
              <a:t>分的评论对消费者购买行为的影响要大得多。研究还发现，最近</a:t>
            </a:r>
            <a:r>
              <a:rPr lang="en-US" altLang="zh-CN" sz="1900" dirty="0">
                <a:latin typeface="黑体" panose="02010609060101010101" pitchFamily="49" charset="-122"/>
                <a:ea typeface="黑体" panose="02010609060101010101" pitchFamily="49" charset="-122"/>
              </a:rPr>
              <a:t>7</a:t>
            </a:r>
            <a:r>
              <a:rPr lang="zh-CN" altLang="en-US" sz="1900" dirty="0">
                <a:latin typeface="黑体" panose="02010609060101010101" pitchFamily="49" charset="-122"/>
                <a:ea typeface="黑体" panose="02010609060101010101" pitchFamily="49" charset="-122"/>
              </a:rPr>
              <a:t>天的负面评论也会影响产品的销量</a:t>
            </a:r>
            <a:r>
              <a:rPr lang="en-US" altLang="zh-CN" sz="1900" baseline="30000" dirty="0">
                <a:latin typeface="黑体" panose="02010609060101010101" pitchFamily="49" charset="-122"/>
                <a:ea typeface="黑体" panose="02010609060101010101" pitchFamily="49" charset="-122"/>
              </a:rPr>
              <a:t>[2]</a:t>
            </a:r>
            <a:r>
              <a:rPr lang="zh-CN" altLang="en-US" sz="1900" dirty="0">
                <a:latin typeface="黑体" panose="02010609060101010101" pitchFamily="49" charset="-122"/>
                <a:ea typeface="黑体" panose="02010609060101010101" pitchFamily="49" charset="-122"/>
              </a:rPr>
              <a:t>。非常有意思的是，如果评论中并未涉及到产品某个具体的特征，而只是整体性地评论产品，即使用户的感情色彩非常正面（例如，“</a:t>
            </a:r>
            <a:r>
              <a:rPr lang="en-US" altLang="zh-CN" sz="1900" dirty="0">
                <a:latin typeface="黑体" panose="02010609060101010101" pitchFamily="49" charset="-122"/>
                <a:ea typeface="黑体" panose="02010609060101010101" pitchFamily="49" charset="-122"/>
              </a:rPr>
              <a:t>best</a:t>
            </a: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excellent</a:t>
            </a: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amazing</a:t>
            </a: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perfect</a:t>
            </a:r>
            <a:r>
              <a:rPr lang="zh-CN" altLang="en-US" sz="1900" dirty="0">
                <a:latin typeface="黑体" panose="02010609060101010101" pitchFamily="49" charset="-122"/>
                <a:ea typeface="黑体" panose="02010609060101010101" pitchFamily="49" charset="-122"/>
              </a:rPr>
              <a:t>”），其对于产品的销量有显著的负向影响关系</a:t>
            </a:r>
            <a:r>
              <a:rPr lang="en-US" altLang="zh-CN" sz="1900" baseline="30000" dirty="0">
                <a:latin typeface="黑体" panose="02010609060101010101" pitchFamily="49" charset="-122"/>
                <a:ea typeface="黑体" panose="02010609060101010101" pitchFamily="49" charset="-122"/>
              </a:rPr>
              <a:t>[47]</a:t>
            </a:r>
            <a:r>
              <a:rPr lang="zh-CN" altLang="en-US" sz="1900" dirty="0">
                <a:latin typeface="黑体" panose="02010609060101010101" pitchFamily="49" charset="-122"/>
                <a:ea typeface="黑体" panose="02010609060101010101" pitchFamily="49" charset="-122"/>
              </a:rPr>
              <a:t>。此外，微弱的积极评价（例如”“</a:t>
            </a:r>
            <a:r>
              <a:rPr lang="en-US" altLang="zh-CN" sz="1900" dirty="0">
                <a:latin typeface="黑体" panose="02010609060101010101" pitchFamily="49" charset="-122"/>
                <a:ea typeface="黑体" panose="02010609060101010101" pitchFamily="49" charset="-122"/>
              </a:rPr>
              <a:t>decent</a:t>
            </a: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nice</a:t>
            </a:r>
            <a:r>
              <a:rPr lang="zh-CN" altLang="en-US" sz="1900" dirty="0">
                <a:latin typeface="黑体" panose="02010609060101010101" pitchFamily="49" charset="-122"/>
                <a:ea typeface="黑体" panose="02010609060101010101" pitchFamily="49" charset="-122"/>
              </a:rPr>
              <a:t>”）也会对产品的销量产生负面影响。</a:t>
            </a:r>
          </a:p>
          <a:p>
            <a:pPr>
              <a:lnSpc>
                <a:spcPct val="150000"/>
              </a:lnSpc>
            </a:pP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65927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536469"/>
          </a:xfrm>
        </p:spPr>
        <p:txBody>
          <a:bodyPr>
            <a:normAutofit fontScale="97500"/>
          </a:bodyPr>
          <a:lstStyle/>
          <a:p>
            <a:r>
              <a:rPr lang="en-US" altLang="zh-CN" sz="2500" dirty="0">
                <a:latin typeface="黑体" panose="02010609060101010101" pitchFamily="49" charset="-122"/>
                <a:ea typeface="黑体" panose="02010609060101010101" pitchFamily="49" charset="-122"/>
              </a:rPr>
              <a:t>7.6</a:t>
            </a:r>
            <a:r>
              <a:rPr lang="zh-CN" altLang="en-US" sz="2500" dirty="0">
                <a:latin typeface="黑体" panose="02010609060101010101" pitchFamily="49" charset="-122"/>
                <a:ea typeface="黑体" panose="02010609060101010101" pitchFamily="49" charset="-122"/>
              </a:rPr>
              <a:t>广告受众的精准</a:t>
            </a:r>
            <a:r>
              <a:rPr lang="zh-CN" altLang="en-US" sz="2500" dirty="0" smtClean="0">
                <a:latin typeface="黑体" panose="02010609060101010101" pitchFamily="49" charset="-122"/>
                <a:ea typeface="黑体" panose="02010609060101010101" pitchFamily="49" charset="-122"/>
              </a:rPr>
              <a:t>定向</a:t>
            </a:r>
            <a:endParaRPr lang="zh-CN" altLang="en-US" sz="2500" dirty="0">
              <a:latin typeface="黑体" panose="02010609060101010101" pitchFamily="49" charset="-122"/>
              <a:ea typeface="黑体" panose="02010609060101010101" pitchFamily="49" charset="-122"/>
            </a:endParaRP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90321"/>
            <a:ext cx="10151165" cy="4867679"/>
          </a:xfrm>
          <a:prstGeom prst="rect">
            <a:avLst/>
          </a:prstGeom>
          <a:noFill/>
        </p:spPr>
        <p:txBody>
          <a:bodyPr wrap="square" rtlCol="0">
            <a:spAutoFit/>
          </a:bodyPr>
          <a:lstStyle/>
          <a:p>
            <a:pPr>
              <a:lnSpc>
                <a:spcPct val="150000"/>
              </a:lnSpc>
            </a:pPr>
            <a:r>
              <a:rPr lang="zh-CN" altLang="en-US" dirty="0" smtClean="0"/>
              <a:t>        </a:t>
            </a:r>
            <a:r>
              <a:rPr lang="zh-CN" altLang="en-US" sz="1900" dirty="0" smtClean="0">
                <a:latin typeface="黑体" panose="02010609060101010101" pitchFamily="49" charset="-122"/>
                <a:ea typeface="黑体" panose="02010609060101010101" pitchFamily="49" charset="-122"/>
              </a:rPr>
              <a:t>在线</a:t>
            </a:r>
            <a:r>
              <a:rPr lang="zh-CN" altLang="en-US" sz="1900" dirty="0">
                <a:latin typeface="黑体" panose="02010609060101010101" pitchFamily="49" charset="-122"/>
                <a:ea typeface="黑体" panose="02010609060101010101" pitchFamily="49" charset="-122"/>
              </a:rPr>
              <a:t>广告的产生，衍生出了各种能够适用于大规模数据的用户定位与广告推荐算法，这也使得广告学在互联网时代跨越了心理学、广告学与传播学领域，并催生了“计算广告学（</a:t>
            </a:r>
            <a:r>
              <a:rPr lang="en-US" altLang="zh-CN" sz="1900" dirty="0">
                <a:latin typeface="黑体" panose="02010609060101010101" pitchFamily="49" charset="-122"/>
                <a:ea typeface="黑体" panose="02010609060101010101" pitchFamily="49" charset="-122"/>
              </a:rPr>
              <a:t>Computational Advertising</a:t>
            </a:r>
            <a:r>
              <a:rPr lang="zh-CN" altLang="en-US" sz="1900" dirty="0">
                <a:latin typeface="黑体" panose="02010609060101010101" pitchFamily="49" charset="-122"/>
                <a:ea typeface="黑体" panose="02010609060101010101" pitchFamily="49" charset="-122"/>
              </a:rPr>
              <a:t>）”这一新的跨学科研究领域。本节重点介绍受众精准定位的相关方法以及研究，其是当前计算广告学以及营销学中信息传播策略；也已是社会化广告效果的重要决定因素之一。</a:t>
            </a:r>
          </a:p>
          <a:p>
            <a:pPr>
              <a:lnSpc>
                <a:spcPct val="150000"/>
              </a:lnSpc>
            </a:pPr>
            <a:r>
              <a:rPr lang="zh-CN" altLang="en-US" sz="1900" dirty="0">
                <a:latin typeface="黑体" panose="02010609060101010101" pitchFamily="49" charset="-122"/>
                <a:ea typeface="黑体" panose="02010609060101010101" pitchFamily="49" charset="-122"/>
              </a:rPr>
              <a:t>社会化广告是指在社交媒体中的嵌入广告。社会化广告除了一般常见的展示广告（</a:t>
            </a:r>
            <a:r>
              <a:rPr lang="en-US" altLang="zh-CN" sz="1900" dirty="0">
                <a:latin typeface="黑体" panose="02010609060101010101" pitchFamily="49" charset="-122"/>
                <a:ea typeface="黑体" panose="02010609060101010101" pitchFamily="49" charset="-122"/>
              </a:rPr>
              <a:t>Banner Ads</a:t>
            </a:r>
            <a:r>
              <a:rPr lang="zh-CN" altLang="en-US" sz="1900" dirty="0">
                <a:latin typeface="黑体" panose="02010609060101010101" pitchFamily="49" charset="-122"/>
                <a:ea typeface="黑体" panose="02010609060101010101" pitchFamily="49" charset="-122"/>
              </a:rPr>
              <a:t>）外，社交网络最典型的广告形式是嵌入社交网络信息流的广告，例如</a:t>
            </a:r>
            <a:r>
              <a:rPr lang="en-US" altLang="zh-CN" sz="1900" dirty="0">
                <a:latin typeface="黑体" panose="02010609060101010101" pitchFamily="49" charset="-122"/>
                <a:ea typeface="黑体" panose="02010609060101010101" pitchFamily="49" charset="-122"/>
              </a:rPr>
              <a:t>Twitter</a:t>
            </a:r>
            <a:r>
              <a:rPr lang="zh-CN" altLang="en-US" sz="1900" dirty="0">
                <a:latin typeface="黑体" panose="02010609060101010101" pitchFamily="49" charset="-122"/>
                <a:ea typeface="黑体" panose="02010609060101010101" pitchFamily="49" charset="-122"/>
              </a:rPr>
              <a:t>的“</a:t>
            </a:r>
            <a:r>
              <a:rPr lang="en-US" altLang="zh-CN" sz="1900" dirty="0">
                <a:latin typeface="黑体" panose="02010609060101010101" pitchFamily="49" charset="-122"/>
                <a:ea typeface="黑体" panose="02010609060101010101" pitchFamily="49" charset="-122"/>
              </a:rPr>
              <a:t>Promoted Tweets</a:t>
            </a:r>
            <a:r>
              <a:rPr lang="zh-CN" altLang="en-US" sz="1900" dirty="0">
                <a:latin typeface="黑体" panose="02010609060101010101" pitchFamily="49" charset="-122"/>
                <a:ea typeface="黑体" panose="02010609060101010101" pitchFamily="49" charset="-122"/>
              </a:rPr>
              <a:t>”以及新浪微博的“推广”广告；还有一部分广告是以社交媒体中普通帖子方式出现（例如，由广告商作为社交媒体用户发布的广告、软广告等）。社会化广告旨在借助用户口碑使广告信息能够在用户中得到“病毒式”传播，并寻找到产品或品牌的目标受众。</a:t>
            </a:r>
          </a:p>
          <a:p>
            <a:pPr>
              <a:lnSpc>
                <a:spcPct val="150000"/>
              </a:lnSpc>
            </a:pP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226116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1129891"/>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7.6.1</a:t>
            </a:r>
            <a:r>
              <a:rPr lang="zh-CN" altLang="en-US" sz="2100" dirty="0">
                <a:latin typeface="黑体" panose="02010609060101010101" pitchFamily="49" charset="-122"/>
                <a:ea typeface="黑体" panose="02010609060101010101" pitchFamily="49" charset="-122"/>
              </a:rPr>
              <a:t>基于用户行为的受众定向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594500"/>
            <a:ext cx="10151165" cy="3785652"/>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社会化</a:t>
            </a:r>
            <a:r>
              <a:rPr lang="zh-CN" altLang="en-US" sz="2000" dirty="0">
                <a:latin typeface="黑体" panose="02010609060101010101" pitchFamily="49" charset="-122"/>
                <a:ea typeface="黑体" panose="02010609060101010101" pitchFamily="49" charset="-122"/>
              </a:rPr>
              <a:t>媒体的互动性使得广告商能够以较低成本较精准地接触到一批受众群</a:t>
            </a:r>
            <a:r>
              <a:rPr lang="en-US" altLang="zh-CN" sz="2000" baseline="30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受众定向是社会化媒体广告盈利的核心技术之一。受众定向能够提高广告投放的精准程度，从而帮助在线广告平台优化流量的投资回报率。一般意义而言，受众定向是根据用户的行为与广告内容进行匹配，俗称给用户“打标签”。其核心任务是，通过机器学习等方式，将用户的属性、行为等特点变为可以售卖的人群属性。例如，</a:t>
            </a:r>
            <a:r>
              <a:rPr lang="en-US" altLang="zh-CN" sz="2000" dirty="0" err="1">
                <a:latin typeface="黑体" panose="02010609060101010101" pitchFamily="49" charset="-122"/>
                <a:ea typeface="黑体" panose="02010609060101010101" pitchFamily="49" charset="-122"/>
              </a:rPr>
              <a:t>BlueKai</a:t>
            </a:r>
            <a:r>
              <a:rPr lang="zh-CN" altLang="en-US" sz="2000" dirty="0">
                <a:latin typeface="黑体" panose="02010609060101010101" pitchFamily="49" charset="-122"/>
                <a:ea typeface="黑体" panose="02010609060101010101" pitchFamily="49" charset="-122"/>
              </a:rPr>
              <a:t>公司就是以受众定向为核心业务的数据分析公司之一。该公司拥有</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亿互联网用户，其通过一定的受众定向算法，将具有价值的客户信息售卖给企业或在线广告网站，从而将受众信息转化为可能的网站流量。</a:t>
            </a:r>
          </a:p>
        </p:txBody>
      </p:sp>
    </p:spTree>
    <p:extLst>
      <p:ext uri="{BB962C8B-B14F-4D97-AF65-F5344CB8AC3E}">
        <p14:creationId xmlns:p14="http://schemas.microsoft.com/office/powerpoint/2010/main" val="12051227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1129891"/>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7.6.1</a:t>
            </a:r>
            <a:r>
              <a:rPr lang="zh-CN" altLang="en-US" sz="2100" dirty="0">
                <a:latin typeface="黑体" panose="02010609060101010101" pitchFamily="49" charset="-122"/>
                <a:ea typeface="黑体" panose="02010609060101010101" pitchFamily="49" charset="-122"/>
              </a:rPr>
              <a:t>基于用户行为的受众定向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594500"/>
            <a:ext cx="10151165" cy="3323987"/>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在线</a:t>
            </a:r>
            <a:r>
              <a:rPr lang="zh-CN" altLang="en-US" sz="2000" dirty="0">
                <a:latin typeface="黑体" panose="02010609060101010101" pitchFamily="49" charset="-122"/>
                <a:ea typeface="黑体" panose="02010609060101010101" pitchFamily="49" charset="-122"/>
              </a:rPr>
              <a:t>广告领域在过去迅猛发展的十多年中，已经出现了成熟的定向技术，并催生了数据加工和交易业务。在社会化广告用户定向出现之前的前社交媒体时代（例如，对网页广告的匹配），应用广泛的广告定向技术是内容相关度分析</a:t>
            </a:r>
            <a:r>
              <a:rPr lang="en-US" altLang="zh-CN" sz="2000" dirty="0">
                <a:latin typeface="黑体" panose="02010609060101010101" pitchFamily="49" charset="-122"/>
                <a:ea typeface="黑体" panose="02010609060101010101" pitchFamily="49" charset="-122"/>
              </a:rPr>
              <a:t>(Content</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Relevance Analysis)</a:t>
            </a:r>
            <a:r>
              <a:rPr lang="zh-CN" altLang="en-US" sz="2000" dirty="0">
                <a:latin typeface="黑体" panose="02010609060101010101" pitchFamily="49" charset="-122"/>
                <a:ea typeface="黑体" panose="02010609060101010101" pitchFamily="49" charset="-122"/>
              </a:rPr>
              <a:t>和基于</a:t>
            </a:r>
            <a:r>
              <a:rPr lang="en-US" altLang="zh-CN" sz="2000" dirty="0">
                <a:latin typeface="黑体" panose="02010609060101010101" pitchFamily="49" charset="-122"/>
                <a:ea typeface="黑体" panose="02010609060101010101" pitchFamily="49" charset="-122"/>
              </a:rPr>
              <a:t>Cookie</a:t>
            </a:r>
            <a:r>
              <a:rPr lang="zh-CN" altLang="en-US" sz="2000" dirty="0">
                <a:latin typeface="黑体" panose="02010609060101010101" pitchFamily="49" charset="-122"/>
                <a:ea typeface="黑体" panose="02010609060101010101" pitchFamily="49" charset="-122"/>
              </a:rPr>
              <a:t>的用户购买、点击以及浏览行为分析。内容相关度分析的基本假设是：用户的信息需求隐含了其产品偏好，因而用户会关注与其产品偏好相符的其他广告信息。例如，用户在搜索引擎中搜索“美国大学排名”，则表明其可能需要留学服务和移民服务等产品，因此网页如果出现某留学培训机构的广告，用户的点击率较一般用户高。</a:t>
            </a:r>
          </a:p>
        </p:txBody>
      </p:sp>
    </p:spTree>
    <p:extLst>
      <p:ext uri="{BB962C8B-B14F-4D97-AF65-F5344CB8AC3E}">
        <p14:creationId xmlns:p14="http://schemas.microsoft.com/office/powerpoint/2010/main" val="4269488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23621"/>
            <a:ext cx="10516235" cy="4944110"/>
          </a:xfrm>
        </p:spPr>
        <p:txBody>
          <a:bodyPr>
            <a:norm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zh-CN" altLang="en-US" sz="2000" dirty="0">
                <a:latin typeface="黑体" panose="02010609060101010101" charset="-122"/>
                <a:ea typeface="黑体" panose="02010609060101010101" charset="-122"/>
                <a:cs typeface="黑体" panose="02010609060101010101" charset="-122"/>
              </a:rPr>
              <a:t>6.2.1新闻传播中传播者研究的现状</a:t>
            </a:r>
          </a:p>
          <a:p>
            <a:pPr marL="0" indent="0" algn="just">
              <a:lnSpc>
                <a:spcPct val="150000"/>
              </a:lnSpc>
              <a:buNone/>
            </a:pPr>
            <a:r>
              <a:rPr lang="zh-CN" altLang="en-US" sz="3200" dirty="0" smtClean="0">
                <a:latin typeface="黑体" panose="02010609060101010101" charset="-122"/>
                <a:ea typeface="黑体" panose="02010609060101010101" charset="-122"/>
                <a:cs typeface="黑体" panose="02010609060101010101" charset="-122"/>
              </a:rPr>
              <a:t>  </a:t>
            </a:r>
            <a:r>
              <a:rPr lang="zh-CN" altLang="en-US" sz="2000" dirty="0" smtClean="0">
                <a:latin typeface="黑体" panose="02010609060101010101" charset="-122"/>
                <a:ea typeface="黑体" panose="02010609060101010101" charset="-122"/>
                <a:cs typeface="黑体" panose="02010609060101010101" charset="-122"/>
              </a:rPr>
              <a:t>香港城市大学</a:t>
            </a:r>
            <a:r>
              <a:rPr lang="zh-CN" altLang="en-US" sz="2000" dirty="0">
                <a:latin typeface="黑体" panose="02010609060101010101" charset="-122"/>
                <a:ea typeface="黑体" panose="02010609060101010101" charset="-122"/>
                <a:cs typeface="黑体" panose="02010609060101010101" charset="-122"/>
              </a:rPr>
              <a:t>互联网挖掘实验室近年来也在研究Twitter上的传播者。例如，该实验室将以前研究传统媒体时提出的“议程设置零和游戏”理论（zero-sum theory of agenda-setting）[5]扩展到社会化媒体环境中。议程设置指媒体通过新闻报道而塑造或强化公众对某些社会问题的关注。在传统媒体时代，各类媒体上充满了关于各种社会问题的报道，从而使得这些问题背后的“议题”（issues）相互竞争以获取公众的注意力和政府资源；但是，各种媒体对这些议题的排序（即agenda或“议程”）却高度相似；因此在研究传统媒体的议程设置时，他们将所有媒体的报道视为同一议程，而着重分析各议题之间的竞争关系。</a:t>
            </a:r>
          </a:p>
        </p:txBody>
      </p:sp>
    </p:spTree>
    <p:extLst>
      <p:ext uri="{BB962C8B-B14F-4D97-AF65-F5344CB8AC3E}">
        <p14:creationId xmlns:p14="http://schemas.microsoft.com/office/powerpoint/2010/main" val="14960173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1129891"/>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7.6.1</a:t>
            </a:r>
            <a:r>
              <a:rPr lang="zh-CN" altLang="en-US" sz="2100" dirty="0">
                <a:latin typeface="黑体" panose="02010609060101010101" pitchFamily="49" charset="-122"/>
                <a:ea typeface="黑体" panose="02010609060101010101" pitchFamily="49" charset="-122"/>
              </a:rPr>
              <a:t>基于用户行为的受众定向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594500"/>
            <a:ext cx="10151165" cy="3600986"/>
          </a:xfrm>
          <a:prstGeom prst="rect">
            <a:avLst/>
          </a:prstGeom>
          <a:noFill/>
        </p:spPr>
        <p:txBody>
          <a:bodyPr wrap="square" rtlCol="0">
            <a:spAutoFit/>
          </a:bodyPr>
          <a:lstStyle/>
          <a:p>
            <a:pPr>
              <a:lnSpc>
                <a:spcPct val="150000"/>
              </a:lnSpc>
            </a:pPr>
            <a:r>
              <a:rPr lang="zh-CN" altLang="en-US" sz="1900" dirty="0" smtClean="0">
                <a:latin typeface="黑体" panose="02010609060101010101" pitchFamily="49" charset="-122"/>
                <a:ea typeface="黑体" panose="02010609060101010101" pitchFamily="49" charset="-122"/>
              </a:rPr>
              <a:t>    内容</a:t>
            </a:r>
            <a:r>
              <a:rPr lang="zh-CN" altLang="en-US" sz="1900" dirty="0">
                <a:latin typeface="黑体" panose="02010609060101010101" pitchFamily="49" charset="-122"/>
                <a:ea typeface="黑体" panose="02010609060101010101" pitchFamily="49" charset="-122"/>
              </a:rPr>
              <a:t>相关度分析首先对目标网页进行语义分析，即通过生成关键词来对网页语义内容进行降维处理，提取出该网页的核心内容；这些关键词继而被用作检索词来匹配并选择相关度最高的广告最终展示在网页中</a:t>
            </a:r>
            <a:r>
              <a:rPr lang="en-US" altLang="zh-CN" sz="1900" baseline="30000" dirty="0">
                <a:latin typeface="黑体" panose="02010609060101010101" pitchFamily="49" charset="-122"/>
                <a:ea typeface="黑体" panose="02010609060101010101" pitchFamily="49" charset="-122"/>
              </a:rPr>
              <a:t>[49]</a:t>
            </a:r>
            <a:r>
              <a:rPr lang="zh-CN" altLang="en-US" sz="1900" dirty="0">
                <a:latin typeface="黑体" panose="02010609060101010101" pitchFamily="49" charset="-122"/>
                <a:ea typeface="黑体" panose="02010609060101010101" pitchFamily="49" charset="-122"/>
              </a:rPr>
              <a:t>。例如，</a:t>
            </a:r>
            <a:r>
              <a:rPr lang="en-US" altLang="zh-CN" sz="1900" dirty="0" err="1">
                <a:latin typeface="黑体" panose="02010609060101010101" pitchFamily="49" charset="-122"/>
                <a:ea typeface="黑体" panose="02010609060101010101" pitchFamily="49" charset="-122"/>
              </a:rPr>
              <a:t>Riberro-Neto</a:t>
            </a:r>
            <a:r>
              <a:rPr lang="zh-CN" altLang="en-US" sz="1900" dirty="0">
                <a:latin typeface="黑体" panose="02010609060101010101" pitchFamily="49" charset="-122"/>
                <a:ea typeface="黑体" panose="02010609060101010101" pitchFamily="49" charset="-122"/>
              </a:rPr>
              <a:t>等人对广告与网页构建向量，利用向量相似度对备选广告进行排序，选出与网页相似度最高的广告展示在网页中</a:t>
            </a:r>
            <a:r>
              <a:rPr lang="en-US" altLang="zh-CN" sz="1900" baseline="30000" dirty="0">
                <a:latin typeface="黑体" panose="02010609060101010101" pitchFamily="49" charset="-122"/>
                <a:ea typeface="黑体" panose="02010609060101010101" pitchFamily="49" charset="-122"/>
              </a:rPr>
              <a:t>[49]</a:t>
            </a:r>
            <a:r>
              <a:rPr lang="zh-CN" altLang="en-US" sz="1900" dirty="0">
                <a:latin typeface="黑体" panose="02010609060101010101" pitchFamily="49" charset="-122"/>
                <a:ea typeface="黑体" panose="02010609060101010101" pitchFamily="49" charset="-122"/>
              </a:rPr>
              <a:t>。</a:t>
            </a:r>
            <a:r>
              <a:rPr lang="en-US" altLang="zh-CN" sz="1900" dirty="0">
                <a:latin typeface="黑体" panose="02010609060101010101" pitchFamily="49" charset="-122"/>
                <a:ea typeface="黑体" panose="02010609060101010101" pitchFamily="49" charset="-122"/>
              </a:rPr>
              <a:t>Google </a:t>
            </a:r>
            <a:r>
              <a:rPr lang="en-US" altLang="zh-CN" sz="1900" dirty="0" err="1">
                <a:latin typeface="黑体" panose="02010609060101010101" pitchFamily="49" charset="-122"/>
                <a:ea typeface="黑体" panose="02010609060101010101" pitchFamily="49" charset="-122"/>
              </a:rPr>
              <a:t>Adsense</a:t>
            </a:r>
            <a:r>
              <a:rPr lang="zh-CN" altLang="en-US" sz="1900" dirty="0">
                <a:latin typeface="黑体" panose="02010609060101010101" pitchFamily="49" charset="-122"/>
                <a:ea typeface="黑体" panose="02010609060101010101" pitchFamily="49" charset="-122"/>
              </a:rPr>
              <a:t>是应用内容相关度分析最有代表性的产品之一。</a:t>
            </a:r>
            <a:r>
              <a:rPr lang="en-US" altLang="zh-CN" sz="1900" dirty="0">
                <a:latin typeface="黑体" panose="02010609060101010101" pitchFamily="49" charset="-122"/>
                <a:ea typeface="黑体" panose="02010609060101010101" pitchFamily="49" charset="-122"/>
              </a:rPr>
              <a:t>Google</a:t>
            </a:r>
            <a:r>
              <a:rPr lang="zh-CN" altLang="en-US" sz="1900" dirty="0">
                <a:latin typeface="黑体" panose="02010609060101010101" pitchFamily="49" charset="-122"/>
                <a:ea typeface="黑体" panose="02010609060101010101" pitchFamily="49" charset="-122"/>
              </a:rPr>
              <a:t> </a:t>
            </a:r>
            <a:r>
              <a:rPr lang="en-US" altLang="zh-CN" sz="1900" dirty="0" err="1">
                <a:latin typeface="黑体" panose="02010609060101010101" pitchFamily="49" charset="-122"/>
                <a:ea typeface="黑体" panose="02010609060101010101" pitchFamily="49" charset="-122"/>
              </a:rPr>
              <a:t>Adsense</a:t>
            </a:r>
            <a:r>
              <a:rPr lang="zh-CN" altLang="en-US" sz="1900" dirty="0">
                <a:latin typeface="黑体" panose="02010609060101010101" pitchFamily="49" charset="-122"/>
                <a:ea typeface="黑体" panose="02010609060101010101" pitchFamily="49" charset="-122"/>
              </a:rPr>
              <a:t>通过对网站发布商的网页进行检索和分析推送与目标网页内容相关的广告。因此，具有一定访问量规模的网站发布商能够将其流量转化为广告点击，从而获得收益。而百度竞价排名系统则是将用户搜索关键词与广告主竞拍关键词进行相似度计算，将广告主竞拍的关键词广告显示在用户搜索结果页面的重要位置。</a:t>
            </a:r>
          </a:p>
        </p:txBody>
      </p:sp>
    </p:spTree>
    <p:extLst>
      <p:ext uri="{BB962C8B-B14F-4D97-AF65-F5344CB8AC3E}">
        <p14:creationId xmlns:p14="http://schemas.microsoft.com/office/powerpoint/2010/main" val="108118698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1129891"/>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7.6.1</a:t>
            </a:r>
            <a:r>
              <a:rPr lang="zh-CN" altLang="en-US" sz="2100" dirty="0">
                <a:latin typeface="黑体" panose="02010609060101010101" pitchFamily="49" charset="-122"/>
                <a:ea typeface="黑体" panose="02010609060101010101" pitchFamily="49" charset="-122"/>
              </a:rPr>
              <a:t>基于用户行为的受众定向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594500"/>
            <a:ext cx="10151165" cy="4016484"/>
          </a:xfrm>
          <a:prstGeom prst="rect">
            <a:avLst/>
          </a:prstGeom>
          <a:noFill/>
        </p:spPr>
        <p:txBody>
          <a:bodyPr wrap="square" rtlCol="0">
            <a:spAutoFit/>
          </a:bodyPr>
          <a:lstStyle/>
          <a:p>
            <a:pPr>
              <a:lnSpc>
                <a:spcPct val="150000"/>
              </a:lnSpc>
            </a:pPr>
            <a:r>
              <a:rPr lang="zh-CN" altLang="en-US" sz="1700" dirty="0" smtClean="0">
                <a:latin typeface="黑体" panose="02010609060101010101" pitchFamily="49" charset="-122"/>
                <a:ea typeface="黑体" panose="02010609060101010101" pitchFamily="49" charset="-122"/>
              </a:rPr>
              <a:t>    目前</a:t>
            </a:r>
            <a:r>
              <a:rPr lang="zh-CN" altLang="en-US" sz="1700" dirty="0">
                <a:latin typeface="黑体" panose="02010609060101010101" pitchFamily="49" charset="-122"/>
                <a:ea typeface="黑体" panose="02010609060101010101" pitchFamily="49" charset="-122"/>
              </a:rPr>
              <a:t>，工业界主流的基于社会化媒体的受众定向技术包括地域定向、精确位置定向、人口属性定向、行为定向、重定向、新客推荐和上下文定向。人口属性定向即通过用户的基本人口统计指标（例如年龄、性别、收入水平、教育水平等）来寻找与产品市场定位相符的用户。新客推荐的主要思路是根据广告主提供的客户信息，根据广告平台上更多的用户数据，找出与广告主提供的客户相似的客户，来为其推荐广告产品。行为定向则主要根据用户的浏览、搜索、点击、分享行为等历史信息来推送产品广告</a:t>
            </a:r>
            <a:r>
              <a:rPr lang="en-US" altLang="zh-CN" sz="1700" baseline="30000" dirty="0">
                <a:latin typeface="黑体" panose="02010609060101010101" pitchFamily="49" charset="-122"/>
                <a:ea typeface="黑体" panose="02010609060101010101" pitchFamily="49" charset="-122"/>
              </a:rPr>
              <a:t>[50]</a:t>
            </a:r>
            <a:r>
              <a:rPr lang="zh-CN" altLang="en-US" sz="1700" dirty="0">
                <a:latin typeface="黑体" panose="02010609060101010101" pitchFamily="49" charset="-122"/>
                <a:ea typeface="黑体" panose="02010609060101010101" pitchFamily="49" charset="-122"/>
              </a:rPr>
              <a:t>。例如，基于搜索引擎搜索词的用户行为定向，通过用户的当下搜索行为与历史搜索行为来判定用户的兴趣，并预测用户的广告点击行为</a:t>
            </a:r>
            <a:r>
              <a:rPr lang="en-US" altLang="zh-CN" sz="1700" baseline="30000" dirty="0">
                <a:latin typeface="黑体" panose="02010609060101010101" pitchFamily="49" charset="-122"/>
                <a:ea typeface="黑体" panose="02010609060101010101" pitchFamily="49" charset="-122"/>
              </a:rPr>
              <a:t>[51]</a:t>
            </a:r>
            <a:r>
              <a:rPr lang="zh-CN" altLang="en-US" sz="1700" dirty="0">
                <a:latin typeface="黑体" panose="02010609060101010101" pitchFamily="49" charset="-122"/>
                <a:ea typeface="黑体" panose="02010609060101010101" pitchFamily="49" charset="-122"/>
              </a:rPr>
              <a:t>。既往研究发现，行为定向有效地提升了广告和营销活动的受众定向效率。但行为定向较适用于利用短期行为特点进行建模预测；对长期行为或时间跨度较大的预测准确性则要大打折扣</a:t>
            </a:r>
            <a:r>
              <a:rPr lang="en-US" altLang="zh-CN" sz="1700" baseline="30000" dirty="0">
                <a:latin typeface="黑体" panose="02010609060101010101" pitchFamily="49" charset="-122"/>
                <a:ea typeface="黑体" panose="02010609060101010101" pitchFamily="49" charset="-122"/>
              </a:rPr>
              <a:t>[52]</a:t>
            </a:r>
            <a:r>
              <a:rPr lang="zh-CN" altLang="en-US" sz="1700" dirty="0">
                <a:latin typeface="黑体" panose="02010609060101010101" pitchFamily="49" charset="-122"/>
                <a:ea typeface="黑体" panose="02010609060101010101" pitchFamily="49" charset="-122"/>
              </a:rPr>
              <a:t>。本章主要介绍最能够体现社会化媒体优势的两种定向方法，即基于社会关系的定向以及基于用户自创内容的受众定向。</a:t>
            </a:r>
          </a:p>
        </p:txBody>
      </p:sp>
    </p:spTree>
    <p:extLst>
      <p:ext uri="{BB962C8B-B14F-4D97-AF65-F5344CB8AC3E}">
        <p14:creationId xmlns:p14="http://schemas.microsoft.com/office/powerpoint/2010/main" val="410334485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1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7.6.2</a:t>
            </a:r>
            <a:r>
              <a:rPr lang="zh-CN" altLang="en-US" sz="2100" dirty="0">
                <a:latin typeface="黑体" panose="02010609060101010101" pitchFamily="49" charset="-122"/>
                <a:ea typeface="黑体" panose="02010609060101010101" pitchFamily="49" charset="-122"/>
              </a:rPr>
              <a:t>基于社交网络关系的受众定向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4247317"/>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利用</a:t>
            </a:r>
            <a:r>
              <a:rPr lang="zh-CN" altLang="en-US" dirty="0">
                <a:latin typeface="黑体" panose="02010609060101010101" pitchFamily="49" charset="-122"/>
                <a:ea typeface="黑体" panose="02010609060101010101" pitchFamily="49" charset="-122"/>
              </a:rPr>
              <a:t>既有客户的在线社会关系进行受众定向，弥补了传统的客户定位手段（例如，客户的年龄、性别、收入等人口统计学特征）数据不易获得、侵犯用户隐私等方面的缺陷。基于网络社会关系的用户定向有两种实现途径。其一，利用用户网络关系直接寻找与已知目标用户网络距离最近的用户。</a:t>
            </a:r>
            <a:r>
              <a:rPr lang="en-US" altLang="zh-CN" dirty="0">
                <a:latin typeface="黑体" panose="02010609060101010101" pitchFamily="49" charset="-122"/>
                <a:ea typeface="黑体" panose="02010609060101010101" pitchFamily="49" charset="-122"/>
              </a:rPr>
              <a:t>2009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在其广告系统中引入了基于社会关系的定向方式，并将这种定向方式称为“</a:t>
            </a:r>
            <a:r>
              <a:rPr lang="en-US" altLang="zh-CN" dirty="0">
                <a:latin typeface="黑体" panose="02010609060101010101" pitchFamily="49" charset="-122"/>
                <a:ea typeface="黑体" panose="02010609060101010101" pitchFamily="49" charset="-122"/>
              </a:rPr>
              <a:t>Friends of Connections</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FOC</a:t>
            </a:r>
            <a:r>
              <a:rPr lang="zh-CN" altLang="en-US" dirty="0">
                <a:latin typeface="黑体" panose="02010609060101010101" pitchFamily="49" charset="-122"/>
                <a:ea typeface="黑体" panose="02010609060101010101" pitchFamily="49" charset="-122"/>
              </a:rPr>
              <a:t>）”定位方法。对于任何一个以</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作为平台的广告商而言，</a:t>
            </a:r>
            <a:r>
              <a:rPr lang="en-US" altLang="zh-CN" dirty="0">
                <a:latin typeface="黑体" panose="02010609060101010101" pitchFamily="49" charset="-122"/>
                <a:ea typeface="黑体" panose="02010609060101010101" pitchFamily="49" charset="-122"/>
              </a:rPr>
              <a:t>FOC</a:t>
            </a:r>
            <a:r>
              <a:rPr lang="zh-CN" altLang="en-US" dirty="0">
                <a:latin typeface="黑体" panose="02010609060101010101" pitchFamily="49" charset="-122"/>
                <a:ea typeface="黑体" panose="02010609060101010101" pitchFamily="49" charset="-122"/>
              </a:rPr>
              <a:t>定位方式允许广告商将信息发送到那些已经与广告内容有关的用户的社会关系中（例如，该用户的粉丝、</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在线应用的用户、该用户所在群组的成员、</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某个事件的参与者）。举个例子，</a:t>
            </a:r>
            <a:r>
              <a:rPr lang="en-US" altLang="zh-CN" dirty="0">
                <a:latin typeface="黑体" panose="02010609060101010101" pitchFamily="49" charset="-122"/>
                <a:ea typeface="黑体" panose="02010609060101010101" pitchFamily="49" charset="-122"/>
              </a:rPr>
              <a:t>Etsy</a:t>
            </a:r>
            <a:r>
              <a:rPr lang="zh-CN" altLang="en-US" dirty="0">
                <a:latin typeface="黑体" panose="02010609060101010101" pitchFamily="49" charset="-122"/>
                <a:ea typeface="黑体" panose="02010609060101010101" pitchFamily="49" charset="-122"/>
              </a:rPr>
              <a:t>公司准备在其</a:t>
            </a:r>
            <a:r>
              <a:rPr lang="en-US" altLang="zh-CN" dirty="0">
                <a:latin typeface="黑体" panose="02010609060101010101" pitchFamily="49" charset="-122"/>
                <a:ea typeface="黑体" panose="02010609060101010101" pitchFamily="49" charset="-122"/>
              </a:rPr>
              <a:t>Facebook</a:t>
            </a:r>
            <a:r>
              <a:rPr lang="zh-CN" altLang="en-US" dirty="0">
                <a:latin typeface="黑体" panose="02010609060101010101" pitchFamily="49" charset="-122"/>
                <a:ea typeface="黑体" panose="02010609060101010101" pitchFamily="49" charset="-122"/>
              </a:rPr>
              <a:t>主页中推送某个广告。在其客户中，</a:t>
            </a:r>
            <a:r>
              <a:rPr lang="en-US" altLang="zh-CN" dirty="0">
                <a:latin typeface="黑体" panose="02010609060101010101" pitchFamily="49" charset="-122"/>
                <a:ea typeface="黑体" panose="02010609060101010101" pitchFamily="49" charset="-122"/>
              </a:rPr>
              <a:t>Annie</a:t>
            </a:r>
            <a:r>
              <a:rPr lang="zh-CN" altLang="en-US" dirty="0">
                <a:latin typeface="黑体" panose="02010609060101010101" pitchFamily="49" charset="-122"/>
                <a:ea typeface="黑体" panose="02010609060101010101" pitchFamily="49" charset="-122"/>
              </a:rPr>
              <a:t>作为一个客户，曾经在</a:t>
            </a:r>
            <a:r>
              <a:rPr lang="en-US" altLang="zh-CN" dirty="0">
                <a:latin typeface="黑体" panose="02010609060101010101" pitchFamily="49" charset="-122"/>
                <a:ea typeface="黑体" panose="02010609060101010101" pitchFamily="49" charset="-122"/>
              </a:rPr>
              <a:t>Etsy</a:t>
            </a:r>
            <a:r>
              <a:rPr lang="zh-CN" altLang="en-US" dirty="0">
                <a:latin typeface="黑体" panose="02010609060101010101" pitchFamily="49" charset="-122"/>
                <a:ea typeface="黑体" panose="02010609060101010101" pitchFamily="49" charset="-122"/>
              </a:rPr>
              <a:t>主页信息中点过“</a:t>
            </a:r>
            <a:r>
              <a:rPr lang="en-US" altLang="zh-CN" dirty="0">
                <a:latin typeface="黑体" panose="02010609060101010101" pitchFamily="49" charset="-122"/>
                <a:ea typeface="黑体" panose="02010609060101010101" pitchFamily="49" charset="-122"/>
              </a:rPr>
              <a:t>Like</a:t>
            </a:r>
            <a:r>
              <a:rPr lang="zh-CN" altLang="en-US" dirty="0">
                <a:latin typeface="黑体" panose="02010609060101010101" pitchFamily="49" charset="-122"/>
                <a:ea typeface="黑体" panose="02010609060101010101" pitchFamily="49" charset="-122"/>
              </a:rPr>
              <a:t>”。根据</a:t>
            </a:r>
            <a:r>
              <a:rPr lang="en-US" altLang="zh-CN" dirty="0">
                <a:latin typeface="黑体" panose="02010609060101010101" pitchFamily="49" charset="-122"/>
                <a:ea typeface="黑体" panose="02010609060101010101" pitchFamily="49" charset="-122"/>
              </a:rPr>
              <a:t>FOC</a:t>
            </a:r>
            <a:r>
              <a:rPr lang="zh-CN" altLang="en-US" dirty="0">
                <a:latin typeface="黑体" panose="02010609060101010101" pitchFamily="49" charset="-122"/>
                <a:ea typeface="黑体" panose="02010609060101010101" pitchFamily="49" charset="-122"/>
              </a:rPr>
              <a:t>定向原则，</a:t>
            </a:r>
            <a:r>
              <a:rPr lang="en-US" altLang="zh-CN" dirty="0">
                <a:latin typeface="黑体" panose="02010609060101010101" pitchFamily="49" charset="-122"/>
                <a:ea typeface="黑体" panose="02010609060101010101" pitchFamily="49" charset="-122"/>
              </a:rPr>
              <a:t>Etsy</a:t>
            </a:r>
            <a:r>
              <a:rPr lang="zh-CN" altLang="en-US" dirty="0">
                <a:latin typeface="黑体" panose="02010609060101010101" pitchFamily="49" charset="-122"/>
                <a:ea typeface="黑体" panose="02010609060101010101" pitchFamily="49" charset="-122"/>
              </a:rPr>
              <a:t>的广告将被推送给</a:t>
            </a:r>
            <a:r>
              <a:rPr lang="en-US" altLang="zh-CN" dirty="0">
                <a:latin typeface="黑体" panose="02010609060101010101" pitchFamily="49" charset="-122"/>
                <a:ea typeface="黑体" panose="02010609060101010101" pitchFamily="49" charset="-122"/>
              </a:rPr>
              <a:t>Annie</a:t>
            </a:r>
            <a:r>
              <a:rPr lang="zh-CN" altLang="en-US" dirty="0">
                <a:latin typeface="黑体" panose="02010609060101010101" pitchFamily="49" charset="-122"/>
                <a:ea typeface="黑体" panose="02010609060101010101" pitchFamily="49" charset="-122"/>
              </a:rPr>
              <a:t>的好友，该推送信息下还会注明“</a:t>
            </a:r>
            <a:r>
              <a:rPr lang="en-US" altLang="zh-CN" dirty="0">
                <a:latin typeface="黑体" panose="02010609060101010101" pitchFamily="49" charset="-122"/>
                <a:ea typeface="黑体" panose="02010609060101010101" pitchFamily="49" charset="-122"/>
              </a:rPr>
              <a:t>Annie</a:t>
            </a:r>
            <a:r>
              <a:rPr lang="zh-CN" altLang="en-US" dirty="0">
                <a:latin typeface="黑体" panose="02010609060101010101" pitchFamily="49" charset="-122"/>
                <a:ea typeface="黑体" panose="02010609060101010101" pitchFamily="49" charset="-122"/>
              </a:rPr>
              <a:t>喜欢这个广告</a:t>
            </a:r>
            <a:r>
              <a:rPr lang="en-US" altLang="zh-CN" dirty="0">
                <a:latin typeface="黑体" panose="02010609060101010101" pitchFamily="49" charset="-122"/>
                <a:ea typeface="黑体" panose="02010609060101010101" pitchFamily="49" charset="-122"/>
              </a:rPr>
              <a:t>(Annie likes this page)</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421747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zh-CN" altLang="en-US" sz="210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7.6.2</a:t>
            </a:r>
            <a:r>
              <a:rPr lang="zh-CN" altLang="en-US" sz="2100" dirty="0">
                <a:latin typeface="黑体" panose="02010609060101010101" pitchFamily="49" charset="-122"/>
                <a:ea typeface="黑体" panose="02010609060101010101" pitchFamily="49" charset="-122"/>
              </a:rPr>
              <a:t>基于社交网络关系的受众定向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4247317"/>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实证</a:t>
            </a:r>
            <a:r>
              <a:rPr lang="zh-CN" altLang="en-US" dirty="0">
                <a:latin typeface="黑体" panose="02010609060101010101" pitchFamily="49" charset="-122"/>
                <a:ea typeface="黑体" panose="02010609060101010101" pitchFamily="49" charset="-122"/>
              </a:rPr>
              <a:t>研究发现，这类基于</a:t>
            </a:r>
            <a:r>
              <a:rPr lang="en-US" altLang="zh-CN" dirty="0">
                <a:latin typeface="黑体" panose="02010609060101010101" pitchFamily="49" charset="-122"/>
                <a:ea typeface="黑体" panose="02010609060101010101" pitchFamily="49" charset="-122"/>
              </a:rPr>
              <a:t>FOC</a:t>
            </a:r>
            <a:r>
              <a:rPr lang="zh-CN" altLang="en-US" dirty="0">
                <a:latin typeface="黑体" panose="02010609060101010101" pitchFamily="49" charset="-122"/>
                <a:ea typeface="黑体" panose="02010609060101010101" pitchFamily="49" charset="-122"/>
              </a:rPr>
              <a:t>的社交广告定位方式与基于用户社会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经济人口指标的定向方式相比，增强了广告的到达率和点击率</a:t>
            </a:r>
            <a:r>
              <a:rPr lang="en-US" altLang="zh-CN" baseline="30000" dirty="0">
                <a:latin typeface="黑体" panose="02010609060101010101" pitchFamily="49" charset="-122"/>
                <a:ea typeface="黑体" panose="02010609060101010101" pitchFamily="49" charset="-122"/>
              </a:rPr>
              <a:t>[54]</a:t>
            </a:r>
            <a:r>
              <a:rPr lang="zh-CN" altLang="en-US" dirty="0">
                <a:latin typeface="黑体" panose="02010609060101010101" pitchFamily="49" charset="-122"/>
                <a:ea typeface="黑体" panose="02010609060101010101" pitchFamily="49" charset="-122"/>
              </a:rPr>
              <a:t>。例如，消费者的在线好友对营销产品的采纳概率是随机组别的</a:t>
            </a:r>
            <a:r>
              <a:rPr lang="en-US" altLang="zh-CN" dirty="0">
                <a:latin typeface="黑体" panose="02010609060101010101" pitchFamily="49" charset="-122"/>
                <a:ea typeface="黑体" panose="02010609060101010101" pitchFamily="49" charset="-122"/>
              </a:rPr>
              <a:t>3-5</a:t>
            </a:r>
            <a:r>
              <a:rPr lang="zh-CN" altLang="en-US" dirty="0">
                <a:latin typeface="黑体" panose="02010609060101010101" pitchFamily="49" charset="-122"/>
                <a:ea typeface="黑体" panose="02010609060101010101" pitchFamily="49" charset="-122"/>
              </a:rPr>
              <a:t>倍</a:t>
            </a:r>
            <a:r>
              <a:rPr lang="en-US" altLang="zh-CN" baseline="30000"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且与一般的广告相比，基于社会关系的精准定位能够更快地找到相似的潜在消费者，因而广告推广更有效，并最终增强了广告的转化率。从心理学角度，我们很容易解释基于网络社会关系的定向方法提升广告点击率的原因。首先，来自于好友的推荐使得人们认为该条信息更为可靠，与自身的相关程度更高；其次，这种来自好友的推荐信息会给用户带来一种隐性的“同伴压力”，使得人们更倾向于点击广告；第三，在线社会关系表现出较强的同质性。基于</a:t>
            </a:r>
            <a:r>
              <a:rPr lang="en-US" altLang="zh-CN" dirty="0">
                <a:latin typeface="黑体" panose="02010609060101010101" pitchFamily="49" charset="-122"/>
                <a:ea typeface="黑体" panose="02010609060101010101" pitchFamily="49" charset="-122"/>
              </a:rPr>
              <a:t>FOC</a:t>
            </a:r>
            <a:r>
              <a:rPr lang="zh-CN" altLang="en-US" dirty="0">
                <a:latin typeface="黑体" panose="02010609060101010101" pitchFamily="49" charset="-122"/>
                <a:ea typeface="黑体" panose="02010609060101010101" pitchFamily="49" charset="-122"/>
              </a:rPr>
              <a:t>的定位方式使得广告能够在兴趣、人口经济学背景相似的人群中传递，从而能够找到与已知购买者相似的、匹配产品市场定位的潜在消费者。研究也发现，基于社会关系的受众定向的有效性是建立在隐性推广的前提下。一旦广告内容中明确说明这是一条推广信息，其有效性就会大打折扣</a:t>
            </a:r>
            <a:r>
              <a:rPr lang="en-US" altLang="zh-CN" baseline="30000" dirty="0">
                <a:latin typeface="黑体" panose="02010609060101010101" pitchFamily="49" charset="-122"/>
                <a:ea typeface="黑体" panose="02010609060101010101" pitchFamily="49" charset="-122"/>
              </a:rPr>
              <a:t>[53]</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076852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2862322"/>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社交</a:t>
            </a:r>
            <a:r>
              <a:rPr lang="zh-CN" altLang="en-US" sz="2000" dirty="0">
                <a:latin typeface="黑体" panose="02010609060101010101" pitchFamily="49" charset="-122"/>
                <a:ea typeface="黑体" panose="02010609060101010101" pitchFamily="49" charset="-122"/>
              </a:rPr>
              <a:t>媒体鼓励用户发布原创内容，基于用户自创内容的行为定向也成为受众精准定向的新方向，用户自创内容定向是上下文定向的延伸和发展。在搜索引擎广告中广泛采纳的上下文定向通过用户输入的关键词来推断用户兴趣并推送相关广告。用户输入的关键词由于其抽象程度低，被认为能够准确反映用户的兴趣和意图所在。但是，上下文定向只是将用户的浅层次行为信息</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表达某个具体兴趣偏好或产品偏好的搜索关键词作为定向的标准，而无法关注用户更深层次的偏好信息</a:t>
            </a:r>
            <a:r>
              <a:rPr lang="en-US" altLang="zh-CN" sz="2000" baseline="30000" dirty="0">
                <a:latin typeface="黑体" panose="02010609060101010101" pitchFamily="49" charset="-122"/>
                <a:ea typeface="黑体" panose="02010609060101010101" pitchFamily="49" charset="-122"/>
              </a:rPr>
              <a:t>[52]</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75975187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4247317"/>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用户</a:t>
            </a:r>
            <a:r>
              <a:rPr lang="zh-CN" altLang="en-US" dirty="0">
                <a:latin typeface="黑体" panose="02010609060101010101" pitchFamily="49" charset="-122"/>
                <a:ea typeface="黑体" panose="02010609060101010101" pitchFamily="49" charset="-122"/>
              </a:rPr>
              <a:t>的自创内容与上下文定向相比，大大丰富了语义层面信息。社交网络等社会化媒体中记录的用户自创内容信息能够从更全方位的层面反映用户偏好。不同于用户标注出的显性兴趣，对用户自创内容的挖掘能够发现用户隐含在自创文本中的隐性兴趣</a:t>
            </a:r>
            <a:r>
              <a:rPr lang="en-US" altLang="zh-CN" baseline="30000" dirty="0">
                <a:latin typeface="黑体" panose="02010609060101010101" pitchFamily="49" charset="-122"/>
                <a:ea typeface="黑体" panose="02010609060101010101" pitchFamily="49" charset="-122"/>
              </a:rPr>
              <a:t>[55]</a:t>
            </a:r>
            <a:r>
              <a:rPr lang="zh-CN" altLang="en-US" dirty="0">
                <a:latin typeface="黑体" panose="02010609060101010101" pitchFamily="49" charset="-122"/>
                <a:ea typeface="黑体" panose="02010609060101010101" pitchFamily="49" charset="-122"/>
              </a:rPr>
              <a:t>。有研究发现，对比用户在社交网络中申明的显性兴趣与其在线自创内容中提取出的隐性兴趣，二者并不完全一致。例如，在一个针对在线商务网站的研究中，</a:t>
            </a:r>
            <a:r>
              <a:rPr lang="en-US" altLang="zh-CN" dirty="0">
                <a:latin typeface="黑体" panose="02010609060101010101" pitchFamily="49" charset="-122"/>
                <a:ea typeface="黑体" panose="02010609060101010101" pitchFamily="49" charset="-122"/>
              </a:rPr>
              <a:t>60%</a:t>
            </a:r>
            <a:r>
              <a:rPr lang="zh-CN" altLang="en-US" dirty="0">
                <a:latin typeface="黑体" panose="02010609060101010101" pitchFamily="49" charset="-122"/>
                <a:ea typeface="黑体" panose="02010609060101010101" pitchFamily="49" charset="-122"/>
              </a:rPr>
              <a:t>的用户显性兴趣也能够同时出现于其隐性兴趣主题词中；相反，只有</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的用户隐性兴趣同时出现在其显性兴趣中</a:t>
            </a:r>
            <a:r>
              <a:rPr lang="en-US" altLang="zh-CN" baseline="30000" dirty="0">
                <a:latin typeface="黑体" panose="02010609060101010101" pitchFamily="49" charset="-122"/>
                <a:ea typeface="黑体" panose="02010609060101010101" pitchFamily="49" charset="-122"/>
              </a:rPr>
              <a:t>[54]</a:t>
            </a:r>
            <a:r>
              <a:rPr lang="zh-CN" altLang="en-US" dirty="0">
                <a:latin typeface="黑体" panose="02010609060101010101" pitchFamily="49" charset="-122"/>
                <a:ea typeface="黑体" panose="02010609060101010101" pitchFamily="49" charset="-122"/>
              </a:rPr>
              <a:t>。最令人兴奋的是，这些信息以及用户的其他注册和行为信息，能够从社交网络平台轻易获得。换言之，了解用户的隐性兴趣能够帮广告商更准确的掌握用户特征，从而进行更为精准的广告推送。因此，这些信息为社交媒体平台提供了广告业务变现的可能性，从而衍生出社交网络运营的新的商业模式。在学界，如何利用受众的自创内容以及其他行为对受众进行精准定向，也逐渐成为研究热点之一。</a:t>
            </a:r>
          </a:p>
        </p:txBody>
      </p:sp>
    </p:spTree>
    <p:extLst>
      <p:ext uri="{BB962C8B-B14F-4D97-AF65-F5344CB8AC3E}">
        <p14:creationId xmlns:p14="http://schemas.microsoft.com/office/powerpoint/2010/main" val="399557013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425153"/>
            <a:ext cx="10585176" cy="4247317"/>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通过</a:t>
            </a:r>
            <a:r>
              <a:rPr lang="zh-CN" altLang="en-US" dirty="0">
                <a:latin typeface="黑体" panose="02010609060101010101" pitchFamily="49" charset="-122"/>
                <a:ea typeface="黑体" panose="02010609060101010101" pitchFamily="49" charset="-122"/>
              </a:rPr>
              <a:t>用户自创内容发现用户偏好，主要利用机器学习和自然语言处理领域的相关文本分析方法。其中，运用最为广泛的是主题模型（</a:t>
            </a:r>
            <a:r>
              <a:rPr lang="en-US" altLang="zh-CN" dirty="0">
                <a:latin typeface="黑体" panose="02010609060101010101" pitchFamily="49" charset="-122"/>
                <a:ea typeface="黑体" panose="02010609060101010101" pitchFamily="49" charset="-122"/>
              </a:rPr>
              <a:t>Topic Modeling</a:t>
            </a:r>
            <a:r>
              <a:rPr lang="zh-CN" altLang="en-US" dirty="0">
                <a:latin typeface="黑体" panose="02010609060101010101" pitchFamily="49" charset="-122"/>
                <a:ea typeface="黑体" panose="02010609060101010101" pitchFamily="49" charset="-122"/>
              </a:rPr>
              <a:t>），其主要任务是在文档中发现文本的抽象主题。由</a:t>
            </a:r>
            <a:r>
              <a:rPr lang="en-US" altLang="zh-CN" dirty="0" err="1">
                <a:latin typeface="黑体" panose="02010609060101010101" pitchFamily="49" charset="-122"/>
                <a:ea typeface="黑体" panose="02010609060101010101" pitchFamily="49" charset="-122"/>
              </a:rPr>
              <a:t>Blei</a:t>
            </a:r>
            <a:r>
              <a:rPr lang="zh-CN" altLang="en-US" dirty="0">
                <a:latin typeface="黑体" panose="02010609060101010101" pitchFamily="49" charset="-122"/>
                <a:ea typeface="黑体" panose="02010609060101010101" pitchFamily="49" charset="-122"/>
              </a:rPr>
              <a:t>、吴恩达和</a:t>
            </a:r>
            <a:r>
              <a:rPr lang="en-US" altLang="zh-CN" dirty="0">
                <a:latin typeface="黑体" panose="02010609060101010101" pitchFamily="49" charset="-122"/>
                <a:ea typeface="黑体" panose="02010609060101010101" pitchFamily="49" charset="-122"/>
              </a:rPr>
              <a:t>Jordan</a:t>
            </a:r>
            <a:r>
              <a:rPr lang="zh-CN" altLang="en-US" dirty="0">
                <a:latin typeface="黑体" panose="02010609060101010101" pitchFamily="49" charset="-122"/>
                <a:ea typeface="黑体" panose="02010609060101010101" pitchFamily="49" charset="-122"/>
              </a:rPr>
              <a:t>于</a:t>
            </a:r>
            <a:r>
              <a:rPr lang="en-US" altLang="zh-CN" dirty="0">
                <a:latin typeface="黑体" panose="02010609060101010101" pitchFamily="49" charset="-122"/>
                <a:ea typeface="黑体" panose="02010609060101010101" pitchFamily="49" charset="-122"/>
              </a:rPr>
              <a:t>2003</a:t>
            </a:r>
            <a:r>
              <a:rPr lang="zh-CN" altLang="en-US" dirty="0">
                <a:latin typeface="黑体" panose="02010609060101010101" pitchFamily="49" charset="-122"/>
                <a:ea typeface="黑体" panose="02010609060101010101" pitchFamily="49" charset="-122"/>
              </a:rPr>
              <a:t>年提出的隐含狄利克雷分配（以下简称</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）是目前最主流的主题模型构建方法（以下简称“</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模型”）。与关键词分析不同，</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模型能够发现潜藏在文本隐含的抽象意思，而不仅仅是统计简单的关键词词频与权重。在文本挖掘的分析中，主题可以看成是词项的概率分布</a:t>
            </a:r>
            <a:r>
              <a:rPr lang="en-US" altLang="zh-CN" baseline="30000" dirty="0">
                <a:latin typeface="黑体" panose="02010609060101010101" pitchFamily="49" charset="-122"/>
                <a:ea typeface="黑体" panose="02010609060101010101" pitchFamily="49" charset="-122"/>
              </a:rPr>
              <a:t>[55]</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模型是基于“隐性语义索引”而构建的概率生成模型，这种方法允许文档有多个主题。主题模型构建需要的输入信息是词项文档矩阵，研究者需要根据经验确定主题个数。</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模型通过估计每个主题下的词项概率分布以及各个文档的主题概率分布，来确定一个文档集合所隐含的主题。</a:t>
            </a:r>
            <a:r>
              <a:rPr lang="en-US" altLang="zh-CN" dirty="0">
                <a:latin typeface="黑体" panose="02010609060101010101" pitchFamily="49" charset="-122"/>
                <a:ea typeface="黑体" panose="02010609060101010101" pitchFamily="49" charset="-122"/>
              </a:rPr>
              <a:t>Ahmed</a:t>
            </a:r>
            <a:r>
              <a:rPr lang="zh-CN" altLang="en-US" dirty="0">
                <a:latin typeface="黑体" panose="02010609060101010101" pitchFamily="49" charset="-122"/>
                <a:ea typeface="黑体" panose="02010609060101010101" pitchFamily="49" charset="-122"/>
              </a:rPr>
              <a:t>等</a:t>
            </a:r>
            <a:r>
              <a:rPr lang="en-US" altLang="zh-CN" baseline="30000"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以及</a:t>
            </a:r>
            <a:r>
              <a:rPr lang="en-US" altLang="zh-CN" dirty="0">
                <a:latin typeface="黑体" panose="02010609060101010101" pitchFamily="49" charset="-122"/>
                <a:ea typeface="黑体" panose="02010609060101010101" pitchFamily="49" charset="-122"/>
              </a:rPr>
              <a:t>Wen&amp; Lin</a:t>
            </a:r>
            <a:r>
              <a:rPr lang="en-US" altLang="zh-CN" baseline="30000" dirty="0">
                <a:latin typeface="黑体" panose="02010609060101010101" pitchFamily="49" charset="-122"/>
                <a:ea typeface="黑体" panose="02010609060101010101" pitchFamily="49" charset="-122"/>
              </a:rPr>
              <a:t>[54]</a:t>
            </a:r>
            <a:r>
              <a:rPr lang="zh-CN" altLang="en-US" dirty="0">
                <a:latin typeface="黑体" panose="02010609060101010101" pitchFamily="49" charset="-122"/>
                <a:ea typeface="黑体" panose="02010609060101010101" pitchFamily="49" charset="-122"/>
              </a:rPr>
              <a:t>利用</a:t>
            </a:r>
            <a:r>
              <a:rPr lang="en-US" altLang="zh-CN" dirty="0">
                <a:latin typeface="黑体" panose="02010609060101010101" pitchFamily="49" charset="-122"/>
                <a:ea typeface="黑体" panose="02010609060101010101" pitchFamily="49" charset="-122"/>
              </a:rPr>
              <a:t>LDA</a:t>
            </a:r>
            <a:r>
              <a:rPr lang="zh-CN" altLang="en-US" dirty="0">
                <a:latin typeface="黑体" panose="02010609060101010101" pitchFamily="49" charset="-122"/>
                <a:ea typeface="黑体" panose="02010609060101010101" pitchFamily="49" charset="-122"/>
              </a:rPr>
              <a:t>建模方法对用户发布的自创内容进行语义建模，以无监督的方法来鉴别用户兴趣。</a:t>
            </a:r>
            <a:r>
              <a:rPr lang="en-US" altLang="zh-CN" dirty="0">
                <a:latin typeface="黑体" panose="02010609060101010101" pitchFamily="49" charset="-122"/>
                <a:ea typeface="黑体" panose="02010609060101010101" pitchFamily="49" charset="-122"/>
              </a:rPr>
              <a:t>Ahmed</a:t>
            </a:r>
            <a:r>
              <a:rPr lang="zh-CN" altLang="en-US" dirty="0">
                <a:latin typeface="黑体" panose="02010609060101010101" pitchFamily="49" charset="-122"/>
                <a:ea typeface="黑体" panose="02010609060101010101" pitchFamily="49" charset="-122"/>
              </a:rPr>
              <a:t>等人还引入了“时变多层次用户模型”来刻画用户的短期兴趣与长期兴趣</a:t>
            </a:r>
            <a:r>
              <a:rPr lang="en-US" altLang="zh-CN" baseline="30000"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2162419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4175182"/>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除了</a:t>
            </a:r>
            <a:r>
              <a:rPr lang="zh-CN" altLang="en-US" sz="2000" dirty="0">
                <a:latin typeface="黑体" panose="02010609060101010101" pitchFamily="49" charset="-122"/>
                <a:ea typeface="黑体" panose="02010609060101010101" pitchFamily="49" charset="-122"/>
              </a:rPr>
              <a:t>主题模型方法，基于用户自创内容的行为定向还可以采用其他机器学习方法进行。例如，</a:t>
            </a:r>
            <a:r>
              <a:rPr lang="en-US" altLang="zh-CN" sz="2000" dirty="0">
                <a:latin typeface="黑体" panose="02010609060101010101" pitchFamily="49" charset="-122"/>
                <a:ea typeface="黑体" panose="02010609060101010101" pitchFamily="49" charset="-122"/>
              </a:rPr>
              <a:t>Wang</a:t>
            </a:r>
            <a:r>
              <a:rPr lang="zh-CN" altLang="en-US" sz="2000" dirty="0">
                <a:latin typeface="黑体" panose="02010609060101010101" pitchFamily="49" charset="-122"/>
                <a:ea typeface="黑体" panose="02010609060101010101" pitchFamily="49" charset="-122"/>
              </a:rPr>
              <a:t>等人提取用户兴趣与广告主题，并对二者进行匹配，从而预测广告的点击率</a:t>
            </a:r>
            <a:r>
              <a:rPr lang="en-US" altLang="zh-CN" sz="2000" baseline="30000" dirty="0">
                <a:latin typeface="黑体" panose="02010609060101010101" pitchFamily="49" charset="-122"/>
                <a:ea typeface="黑体" panose="02010609060101010101" pitchFamily="49" charset="-122"/>
              </a:rPr>
              <a:t>[56]</a:t>
            </a:r>
            <a:r>
              <a:rPr lang="zh-CN" altLang="en-US" sz="2000" dirty="0">
                <a:latin typeface="黑体" panose="02010609060101010101" pitchFamily="49" charset="-122"/>
                <a:ea typeface="黑体" panose="02010609060101010101" pitchFamily="49" charset="-122"/>
              </a:rPr>
              <a:t>。用户兴趣和广告主题的提取可以被转化为“分类”问题，即人工通过“打标签”的方式，对网页文本进行主题分类和用户兴趣的判定，并将该数据作为训练集，通过机器学习的相关分类方法，确定训练集中每一类话题中已知词汇最相关的词汇。利用学习好的模型，对未打标签的数据进行分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并构建概念向量。最终，该方法通过计算广告内容与用户特点两类概念向量的相关性，为广告选择合适的用户。通过对</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广告平台数据的分析，该研究发现，与“涂鸦墙”帖子以及个人主页、群组主页内容相比，由用户“状态更新”提取出的用户兴趣向量能够更准确地预测用户的广告点击行为。</a:t>
            </a:r>
          </a:p>
        </p:txBody>
      </p:sp>
    </p:spTree>
    <p:extLst>
      <p:ext uri="{BB962C8B-B14F-4D97-AF65-F5344CB8AC3E}">
        <p14:creationId xmlns:p14="http://schemas.microsoft.com/office/powerpoint/2010/main" val="21286352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151165" cy="3323987"/>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利用</a:t>
            </a:r>
            <a:r>
              <a:rPr lang="zh-CN" altLang="en-US" sz="2000" dirty="0">
                <a:latin typeface="黑体" panose="02010609060101010101" pitchFamily="49" charset="-122"/>
                <a:ea typeface="黑体" panose="02010609060101010101" pitchFamily="49" charset="-122"/>
              </a:rPr>
              <a:t>用户自创内容进行用户精准定位，存在一个很难被解决的问题，即并非每个用户都会发布与用户自身兴趣相关、且能够转化为与广告产品相匹配的内容的信息。该问题被称为数据“稀疏性”问题。目前，解决这类问题的一个有效途径是利用用户的社交网络关系信息，将社会关系定位与用户自创内容行为定向方式结合起来，将网络结构作为预测用户兴趣的基本信息之一。例如，</a:t>
            </a:r>
            <a:r>
              <a:rPr lang="en-US" altLang="zh-CN" sz="2000" dirty="0">
                <a:latin typeface="黑体" panose="02010609060101010101" pitchFamily="49" charset="-122"/>
                <a:ea typeface="黑体" panose="02010609060101010101" pitchFamily="49" charset="-122"/>
              </a:rPr>
              <a:t>Wen &amp;</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Lin</a:t>
            </a:r>
            <a:r>
              <a:rPr lang="zh-CN" altLang="en-US" sz="2000" dirty="0">
                <a:latin typeface="黑体" panose="02010609060101010101" pitchFamily="49" charset="-122"/>
                <a:ea typeface="黑体" panose="02010609060101010101" pitchFamily="49" charset="-122"/>
              </a:rPr>
              <a:t>采用网络自相关模型</a:t>
            </a:r>
            <a:r>
              <a:rPr lang="en-US" altLang="zh-CN" sz="2000" baseline="30000" dirty="0">
                <a:latin typeface="黑体" panose="02010609060101010101" pitchFamily="49" charset="-122"/>
                <a:ea typeface="黑体" panose="02010609060101010101" pitchFamily="49" charset="-122"/>
              </a:rPr>
              <a:t>[57]</a:t>
            </a:r>
            <a:r>
              <a:rPr lang="zh-CN" altLang="en-US" sz="2000" dirty="0">
                <a:latin typeface="黑体" panose="02010609060101010101" pitchFamily="49" charset="-122"/>
                <a:ea typeface="黑体" panose="02010609060101010101" pitchFamily="49" charset="-122"/>
              </a:rPr>
              <a:t>，将好友的兴趣看做社交网络人际影响过程的结果</a:t>
            </a:r>
            <a:r>
              <a:rPr lang="en-US" altLang="zh-CN" sz="2000" baseline="30000" dirty="0">
                <a:latin typeface="黑体" panose="02010609060101010101" pitchFamily="49" charset="-122"/>
                <a:ea typeface="黑体" panose="02010609060101010101" pitchFamily="49" charset="-122"/>
              </a:rPr>
              <a:t>[54]</a:t>
            </a:r>
            <a:r>
              <a:rPr lang="zh-CN" altLang="en-US" sz="2000" dirty="0">
                <a:latin typeface="黑体" panose="02010609060101010101" pitchFamily="49" charset="-122"/>
                <a:ea typeface="黑体" panose="02010609060101010101" pitchFamily="49" charset="-122"/>
              </a:rPr>
              <a:t>。这种方法通过活跃用户的兴趣来推断与其相连的非活跃用户的兴趣，从而有效解决数据稀疏性问题。</a:t>
            </a:r>
          </a:p>
        </p:txBody>
      </p:sp>
    </p:spTree>
    <p:extLst>
      <p:ext uri="{BB962C8B-B14F-4D97-AF65-F5344CB8AC3E}">
        <p14:creationId xmlns:p14="http://schemas.microsoft.com/office/powerpoint/2010/main" val="38726531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7.6</a:t>
            </a:r>
            <a:r>
              <a:rPr lang="zh-CN" altLang="en-US" sz="2400" dirty="0">
                <a:latin typeface="黑体" panose="02010609060101010101" pitchFamily="49" charset="-122"/>
                <a:ea typeface="黑体" panose="02010609060101010101" pitchFamily="49" charset="-122"/>
              </a:rPr>
              <a:t>广告受众的精准</a:t>
            </a:r>
            <a:r>
              <a:rPr lang="zh-CN" altLang="en-US" sz="2400" dirty="0" smtClean="0">
                <a:latin typeface="黑体" panose="02010609060101010101" pitchFamily="49" charset="-122"/>
                <a:ea typeface="黑体" panose="02010609060101010101" pitchFamily="49" charset="-122"/>
              </a:rPr>
              <a:t>定向</a:t>
            </a:r>
            <a:endParaRPr lang="en-US" altLang="zh-CN" sz="24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7.6.3</a:t>
            </a:r>
            <a:r>
              <a:rPr lang="zh-CN" altLang="en-US" sz="2100" dirty="0">
                <a:latin typeface="黑体" panose="02010609060101010101" pitchFamily="49" charset="-122"/>
                <a:ea typeface="黑体" panose="02010609060101010101" pitchFamily="49" charset="-122"/>
              </a:rPr>
              <a:t>基于用户自创内容的受众定向</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358888"/>
            <a:ext cx="10585176" cy="3644524"/>
          </a:xfrm>
          <a:prstGeom prst="rect">
            <a:avLst/>
          </a:prstGeom>
          <a:noFill/>
        </p:spPr>
        <p:txBody>
          <a:bodyPr wrap="square" rtlCol="0">
            <a:spAutoFit/>
          </a:bodyPr>
          <a:lstStyle/>
          <a:p>
            <a:pPr>
              <a:lnSpc>
                <a:spcPct val="125000"/>
              </a:lnSpc>
            </a:pPr>
            <a:r>
              <a:rPr lang="zh-CN" altLang="en-US" sz="1700" dirty="0" smtClean="0">
                <a:latin typeface="黑体" panose="02010609060101010101" pitchFamily="49" charset="-122"/>
                <a:ea typeface="黑体" panose="02010609060101010101" pitchFamily="49" charset="-122"/>
              </a:rPr>
              <a:t>    与</a:t>
            </a:r>
            <a:r>
              <a:rPr lang="zh-CN" altLang="en-US" sz="1700" dirty="0">
                <a:latin typeface="黑体" panose="02010609060101010101" pitchFamily="49" charset="-122"/>
                <a:ea typeface="黑体" panose="02010609060101010101" pitchFamily="49" charset="-122"/>
              </a:rPr>
              <a:t>此类似，</a:t>
            </a:r>
            <a:r>
              <a:rPr lang="en-US" altLang="zh-CN" sz="1700" dirty="0">
                <a:latin typeface="黑体" panose="02010609060101010101" pitchFamily="49" charset="-122"/>
                <a:ea typeface="黑体" panose="02010609060101010101" pitchFamily="49" charset="-122"/>
              </a:rPr>
              <a:t>Provost</a:t>
            </a:r>
            <a:r>
              <a:rPr lang="zh-CN" altLang="en-US" sz="1700" dirty="0">
                <a:latin typeface="黑体" panose="02010609060101010101" pitchFamily="49" charset="-122"/>
                <a:ea typeface="黑体" panose="02010609060101010101" pitchFamily="49" charset="-122"/>
              </a:rPr>
              <a:t>认为，共同访问相同的关于品牌的用户自创微内容（例如社交网络中的相关页面或博客）的用户应具有相似的品牌亲和力</a:t>
            </a:r>
            <a:r>
              <a:rPr lang="en-US" altLang="zh-CN" sz="1700" dirty="0">
                <a:latin typeface="黑体" panose="02010609060101010101" pitchFamily="49" charset="-122"/>
                <a:ea typeface="黑体" panose="02010609060101010101" pitchFamily="49" charset="-122"/>
              </a:rPr>
              <a:t>(Brand Affinity)</a:t>
            </a:r>
            <a:r>
              <a:rPr lang="zh-CN" altLang="en-US" sz="1700" dirty="0">
                <a:latin typeface="黑体" panose="02010609060101010101" pitchFamily="49" charset="-122"/>
                <a:ea typeface="黑体" panose="02010609060101010101" pitchFamily="49" charset="-122"/>
              </a:rPr>
              <a:t>。而共同访问某个网页的次数则表示两个用户之间的关系强度。利用社交网络的同质性原理，</a:t>
            </a:r>
            <a:r>
              <a:rPr lang="en-US" altLang="zh-CN" sz="1700" dirty="0">
                <a:latin typeface="黑体" panose="02010609060101010101" pitchFamily="49" charset="-122"/>
                <a:ea typeface="黑体" panose="02010609060101010101" pitchFamily="49" charset="-122"/>
              </a:rPr>
              <a:t>Provost</a:t>
            </a:r>
            <a:r>
              <a:rPr lang="zh-CN" altLang="en-US" sz="1700" dirty="0">
                <a:latin typeface="黑体" panose="02010609060101010101" pitchFamily="49" charset="-122"/>
                <a:ea typeface="黑体" panose="02010609060101010101" pitchFamily="49" charset="-122"/>
              </a:rPr>
              <a:t>根据受众在社交媒体中与已知品牌亲和力强的用户的网络距离相近程度，来寻找可能的目标广告用户</a:t>
            </a:r>
            <a:r>
              <a:rPr lang="en-US" altLang="zh-CN" sz="1700" baseline="30000" dirty="0">
                <a:latin typeface="黑体" panose="02010609060101010101" pitchFamily="49" charset="-122"/>
                <a:ea typeface="黑体" panose="02010609060101010101" pitchFamily="49" charset="-122"/>
              </a:rPr>
              <a:t>[58]</a:t>
            </a:r>
            <a:r>
              <a:rPr lang="zh-CN" altLang="en-US" sz="1700" dirty="0">
                <a:latin typeface="黑体" panose="02010609060101010101" pitchFamily="49" charset="-122"/>
                <a:ea typeface="黑体" panose="02010609060101010101" pitchFamily="49" charset="-122"/>
              </a:rPr>
              <a:t>。</a:t>
            </a:r>
            <a:r>
              <a:rPr lang="en-US" altLang="zh-CN" sz="1700" dirty="0">
                <a:latin typeface="黑体" panose="02010609060101010101" pitchFamily="49" charset="-122"/>
                <a:ea typeface="黑体" panose="02010609060101010101" pitchFamily="49" charset="-122"/>
              </a:rPr>
              <a:t>Provost</a:t>
            </a:r>
            <a:r>
              <a:rPr lang="zh-CN" altLang="en-US" sz="1700" dirty="0">
                <a:latin typeface="黑体" panose="02010609060101010101" pitchFamily="49" charset="-122"/>
                <a:ea typeface="黑体" panose="02010609060101010101" pitchFamily="49" charset="-122"/>
              </a:rPr>
              <a:t>的用户定位方式能够更好的预测展示广告的点击率。</a:t>
            </a:r>
            <a:r>
              <a:rPr lang="en-US" altLang="zh-CN" sz="1700" dirty="0" err="1">
                <a:latin typeface="黑体" panose="02010609060101010101" pitchFamily="49" charset="-122"/>
                <a:ea typeface="黑体" panose="02010609060101010101" pitchFamily="49" charset="-122"/>
              </a:rPr>
              <a:t>Bao</a:t>
            </a:r>
            <a:r>
              <a:rPr lang="zh-CN" altLang="en-US" sz="1700" dirty="0">
                <a:latin typeface="黑体" panose="02010609060101010101" pitchFamily="49" charset="-122"/>
                <a:ea typeface="黑体" panose="02010609060101010101" pitchFamily="49" charset="-122"/>
              </a:rPr>
              <a:t>等人利用社交媒体中（例如，</a:t>
            </a:r>
            <a:r>
              <a:rPr lang="en-US" altLang="zh-CN" sz="1700" dirty="0">
                <a:latin typeface="黑体" panose="02010609060101010101" pitchFamily="49" charset="-122"/>
                <a:ea typeface="黑体" panose="02010609060101010101" pitchFamily="49" charset="-122"/>
              </a:rPr>
              <a:t>Google Confucius</a:t>
            </a:r>
            <a:r>
              <a:rPr lang="zh-CN" altLang="en-US" sz="1700" dirty="0">
                <a:latin typeface="黑体" panose="02010609060101010101" pitchFamily="49" charset="-122"/>
                <a:ea typeface="黑体" panose="02010609060101010101" pitchFamily="49" charset="-122"/>
              </a:rPr>
              <a:t>）用户的社会关系，提出了基于影响力的传染模型，来解决数据稀疏性问题</a:t>
            </a:r>
            <a:r>
              <a:rPr lang="en-US" altLang="zh-CN" sz="1700" baseline="30000" dirty="0">
                <a:latin typeface="黑体" panose="02010609060101010101" pitchFamily="49" charset="-122"/>
                <a:ea typeface="黑体" panose="02010609060101010101" pitchFamily="49" charset="-122"/>
              </a:rPr>
              <a:t>[59]</a:t>
            </a:r>
            <a:r>
              <a:rPr lang="zh-CN" altLang="en-US" sz="1700" dirty="0">
                <a:latin typeface="黑体" panose="02010609060101010101" pitchFamily="49" charset="-122"/>
                <a:ea typeface="黑体" panose="02010609060101010101" pitchFamily="49" charset="-122"/>
              </a:rPr>
              <a:t>。该研究分析社交媒体中有影响力用户的内容，并提取出“线索词语”。该研究采用</a:t>
            </a:r>
            <a:r>
              <a:rPr lang="en-US" altLang="zh-CN" sz="1700" dirty="0">
                <a:latin typeface="黑体" panose="02010609060101010101" pitchFamily="49" charset="-122"/>
                <a:ea typeface="黑体" panose="02010609060101010101" pitchFamily="49" charset="-122"/>
              </a:rPr>
              <a:t>LDA</a:t>
            </a:r>
            <a:r>
              <a:rPr lang="zh-CN" altLang="en-US" sz="1700" dirty="0">
                <a:latin typeface="黑体" panose="02010609060101010101" pitchFamily="49" charset="-122"/>
                <a:ea typeface="黑体" panose="02010609060101010101" pitchFamily="49" charset="-122"/>
              </a:rPr>
              <a:t>模型来生成“线索词语”，即对于每个用户生成由</a:t>
            </a:r>
            <a:r>
              <a:rPr lang="en-US" altLang="zh-CN" sz="1700" dirty="0" err="1">
                <a:latin typeface="黑体" panose="02010609060101010101" pitchFamily="49" charset="-122"/>
                <a:ea typeface="黑体" panose="02010609060101010101" pitchFamily="49" charset="-122"/>
              </a:rPr>
              <a:t>i</a:t>
            </a:r>
            <a:r>
              <a:rPr lang="en-US" altLang="zh-CN" sz="1700" dirty="0">
                <a:latin typeface="黑体" panose="02010609060101010101" pitchFamily="49" charset="-122"/>
                <a:ea typeface="黑体" panose="02010609060101010101" pitchFamily="49" charset="-122"/>
              </a:rPr>
              <a:t>*j</a:t>
            </a:r>
            <a:r>
              <a:rPr lang="zh-CN" altLang="en-US" sz="1700" dirty="0">
                <a:latin typeface="黑体" panose="02010609060101010101" pitchFamily="49" charset="-122"/>
                <a:ea typeface="黑体" panose="02010609060101010101" pitchFamily="49" charset="-122"/>
              </a:rPr>
              <a:t>的矩阵，其中</a:t>
            </a:r>
            <a:r>
              <a:rPr lang="en-US" altLang="zh-CN" sz="1700" dirty="0" err="1">
                <a:latin typeface="黑体" panose="02010609060101010101" pitchFamily="49" charset="-122"/>
                <a:ea typeface="黑体" panose="02010609060101010101" pitchFamily="49" charset="-122"/>
              </a:rPr>
              <a:t>i</a:t>
            </a:r>
            <a:r>
              <a:rPr lang="zh-CN" altLang="en-US" sz="1700" dirty="0">
                <a:latin typeface="黑体" panose="02010609060101010101" pitchFamily="49" charset="-122"/>
                <a:ea typeface="黑体" panose="02010609060101010101" pitchFamily="49" charset="-122"/>
              </a:rPr>
              <a:t>为用户的特点数，</a:t>
            </a:r>
            <a:r>
              <a:rPr lang="en-US" altLang="zh-CN" sz="1700" dirty="0">
                <a:latin typeface="黑体" panose="02010609060101010101" pitchFamily="49" charset="-122"/>
                <a:ea typeface="黑体" panose="02010609060101010101" pitchFamily="49" charset="-122"/>
              </a:rPr>
              <a:t>j</a:t>
            </a:r>
            <a:r>
              <a:rPr lang="zh-CN" altLang="en-US" sz="1700" dirty="0">
                <a:latin typeface="黑体" panose="02010609060101010101" pitchFamily="49" charset="-122"/>
                <a:ea typeface="黑体" panose="02010609060101010101" pitchFamily="49" charset="-122"/>
              </a:rPr>
              <a:t>为每个特点下的词汇数。而对于用户的影响力计算，则采用类似于网页影响力排名的</a:t>
            </a:r>
            <a:r>
              <a:rPr lang="en-US" altLang="zh-CN" sz="1700" dirty="0">
                <a:latin typeface="黑体" panose="02010609060101010101" pitchFamily="49" charset="-122"/>
                <a:ea typeface="黑体" panose="02010609060101010101" pitchFamily="49" charset="-122"/>
              </a:rPr>
              <a:t>HITS</a:t>
            </a:r>
            <a:r>
              <a:rPr lang="zh-CN" altLang="en-US" sz="1700" dirty="0">
                <a:latin typeface="黑体" panose="02010609060101010101" pitchFamily="49" charset="-122"/>
                <a:ea typeface="黑体" panose="02010609060101010101" pitchFamily="49" charset="-122"/>
              </a:rPr>
              <a:t>算法进行量化。该模型认为，这些线索词语能够沿着社交网络传递给其他用户。因此，用有影响力的线索词语能够刻画社交网络中非活跃用户、或一般用户的兴趣，从而对社交网络中的一般用户进行定位。根据在</a:t>
            </a:r>
            <a:r>
              <a:rPr lang="en-US" altLang="zh-CN" sz="1700" dirty="0">
                <a:latin typeface="黑体" panose="02010609060101010101" pitchFamily="49" charset="-122"/>
                <a:ea typeface="黑体" panose="02010609060101010101" pitchFamily="49" charset="-122"/>
              </a:rPr>
              <a:t>Google</a:t>
            </a:r>
            <a:r>
              <a:rPr lang="zh-CN" altLang="en-US" sz="1700" dirty="0">
                <a:latin typeface="黑体" panose="02010609060101010101" pitchFamily="49" charset="-122"/>
                <a:ea typeface="黑体" panose="02010609060101010101" pitchFamily="49" charset="-122"/>
              </a:rPr>
              <a:t> </a:t>
            </a:r>
            <a:r>
              <a:rPr lang="en-US" altLang="zh-CN" sz="1700" dirty="0">
                <a:latin typeface="黑体" panose="02010609060101010101" pitchFamily="49" charset="-122"/>
                <a:ea typeface="黑体" panose="02010609060101010101" pitchFamily="49" charset="-122"/>
              </a:rPr>
              <a:t>Confucius</a:t>
            </a:r>
            <a:r>
              <a:rPr lang="zh-CN" altLang="en-US" sz="1700" dirty="0">
                <a:latin typeface="黑体" panose="02010609060101010101" pitchFamily="49" charset="-122"/>
                <a:ea typeface="黑体" panose="02010609060101010101" pitchFamily="49" charset="-122"/>
              </a:rPr>
              <a:t>这一在线问答服务平台的实验，线索词语比单纯基于内容的匹配以及基于用户行为的匹配效果更好，能够获得更高的点击率。</a:t>
            </a:r>
          </a:p>
        </p:txBody>
      </p:sp>
    </p:spTree>
    <p:extLst>
      <p:ext uri="{BB962C8B-B14F-4D97-AF65-F5344CB8AC3E}">
        <p14:creationId xmlns:p14="http://schemas.microsoft.com/office/powerpoint/2010/main" val="672682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23621"/>
            <a:ext cx="10516235" cy="4944110"/>
          </a:xfrm>
        </p:spPr>
        <p:txBody>
          <a:bodyPr>
            <a:norm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zh-CN" altLang="en-US" sz="2000" dirty="0">
                <a:latin typeface="黑体" panose="02010609060101010101" charset="-122"/>
                <a:ea typeface="黑体" panose="02010609060101010101" charset="-122"/>
                <a:cs typeface="黑体" panose="02010609060101010101" charset="-122"/>
              </a:rPr>
              <a:t>6.2.1新闻传播中传播者研究的现状</a:t>
            </a:r>
          </a:p>
          <a:p>
            <a:pPr marL="0" indent="0" algn="just">
              <a:lnSpc>
                <a:spcPct val="150000"/>
              </a:lnSpc>
              <a:buNone/>
            </a:pPr>
            <a:r>
              <a:rPr lang="zh-CN" altLang="en-US" sz="2000" dirty="0" smtClean="0">
                <a:solidFill>
                  <a:prstClr val="black"/>
                </a:solidFill>
                <a:latin typeface="黑体" panose="02010609060101010101" charset="-122"/>
                <a:ea typeface="黑体" panose="02010609060101010101" charset="-122"/>
                <a:cs typeface="黑体" panose="02010609060101010101" charset="-122"/>
              </a:rPr>
              <a:t>    到</a:t>
            </a:r>
            <a:r>
              <a:rPr lang="zh-CN" altLang="en-US" sz="2000" dirty="0">
                <a:solidFill>
                  <a:prstClr val="black"/>
                </a:solidFill>
                <a:latin typeface="黑体" panose="02010609060101010101" charset="-122"/>
                <a:ea typeface="黑体" panose="02010609060101010101" charset="-122"/>
                <a:cs typeface="黑体" panose="02010609060101010101" charset="-122"/>
              </a:rPr>
              <a:t>了社会化媒体时代，传播者的议程已不再同质化，而需要区别对待。在研究2012年美国大选期间的Twitter内容时，参照Wu等人的方法，将Twitter上的传播者分为“媒体”、“政党”、“专业博客”（其中包括了明星作者）三类，分别计算各自对普通用户在“选举”、“经济”、“国际”等六大类议题上的影响力，并采取“川流式”（river theme）可视化系统来展示三类传播者在不同议题和不同时间上的竞争关系[6]。</a:t>
            </a:r>
            <a:endParaRPr lang="zh-CN" altLang="en-US" dirty="0">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3786977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067340"/>
            <a:ext cx="10585176" cy="2862322"/>
          </a:xfrm>
          <a:prstGeom prst="rect">
            <a:avLst/>
          </a:prstGeom>
          <a:noFill/>
        </p:spPr>
        <p:txBody>
          <a:bodyPr wrap="square" rtlCol="0">
            <a:spAutoFit/>
          </a:bodyPr>
          <a:lstStyle/>
          <a:p>
            <a:pPr>
              <a:lnSpc>
                <a:spcPct val="150000"/>
              </a:lnSpc>
            </a:pPr>
            <a:r>
              <a:rPr lang="zh-CN" altLang="en-US" sz="2000" dirty="0" smtClean="0">
                <a:latin typeface="黑体" panose="02010609060101010101" pitchFamily="49" charset="-122"/>
                <a:ea typeface="黑体" panose="02010609060101010101" pitchFamily="49" charset="-122"/>
              </a:rPr>
              <a:t>    综上所述</a:t>
            </a:r>
            <a:r>
              <a:rPr lang="zh-CN" altLang="en-US" sz="2000" dirty="0">
                <a:latin typeface="黑体" panose="02010609060101010101" pitchFamily="49" charset="-122"/>
                <a:ea typeface="黑体" panose="02010609060101010101" pitchFamily="49" charset="-122"/>
              </a:rPr>
              <a:t>，本章首先介绍了以电子商务平台中用户的评分和评论行为为代表的用户在线口碑传播行为研究现状。用户的评论行为研究为消费者在线口碑传播行为分析提供了更为深入的经验性资料。消费者口碑传播行为不仅仅停留在行为频率（例如评论次数、登录网站次数）等量化层面，其自创内容能够更准确地反映其对于产品和品牌的态度与行为。这些经验资料，辅助以嵌入社会关系的社会化电子商务平台，对刺激社区内其他潜在用户的消费需求和购买决策以及对商家了解用户反馈、获知用户对产品的使用经验和态度，具有重要意义。</a:t>
            </a:r>
          </a:p>
        </p:txBody>
      </p:sp>
    </p:spTree>
    <p:extLst>
      <p:ext uri="{BB962C8B-B14F-4D97-AF65-F5344CB8AC3E}">
        <p14:creationId xmlns:p14="http://schemas.microsoft.com/office/powerpoint/2010/main" val="718609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067340"/>
            <a:ext cx="10585176" cy="4247317"/>
          </a:xfrm>
          <a:prstGeom prst="rect">
            <a:avLst/>
          </a:prstGeom>
          <a:noFill/>
        </p:spPr>
        <p:txBody>
          <a:bodyPr wrap="square" rtlCol="0">
            <a:spAutoFit/>
          </a:bodyPr>
          <a:lstStyle/>
          <a:p>
            <a:pPr algn="just">
              <a:lnSpc>
                <a:spcPct val="150000"/>
              </a:lnSpc>
            </a:pPr>
            <a:r>
              <a:rPr lang="zh-CN" altLang="en-US" sz="2000" dirty="0" smtClean="0">
                <a:latin typeface="黑体" panose="02010609060101010101" pitchFamily="49" charset="-122"/>
                <a:ea typeface="黑体" panose="02010609060101010101" pitchFamily="49" charset="-122"/>
              </a:rPr>
              <a:t>    总体</a:t>
            </a:r>
            <a:r>
              <a:rPr lang="zh-CN" altLang="en-US" sz="2000" dirty="0">
                <a:latin typeface="黑体" panose="02010609060101010101" pitchFamily="49" charset="-122"/>
                <a:ea typeface="黑体" panose="02010609060101010101" pitchFamily="49" charset="-122"/>
              </a:rPr>
              <a:t>而言，基于大规模的在线评分和评论数据研究发现，用户在线口碑传播行为一定程度上颠覆了传统的消费者研究基本假设。传统意义上而言，用户对产品的评分如果客观反映了用户的使用经验，每个产品的评分不应出现规律性变化。而近年相关研究发现，消费者在线口碑传播行为并非客观反映其对产品的意见与态度，而是受到时间、来自他者的人际影响等各方面的制约。换言之，人们的在线评论行为并非是完全理性的。例如，对用户评分的描述性统计分析显示，用户评分</a:t>
            </a:r>
            <a:r>
              <a:rPr lang="en-US" altLang="zh-CN" sz="2000" dirty="0">
                <a:latin typeface="黑体" panose="02010609060101010101" pitchFamily="49" charset="-122"/>
                <a:ea typeface="黑体" panose="02010609060101010101" pitchFamily="49" charset="-122"/>
              </a:rPr>
              <a:t>J</a:t>
            </a:r>
            <a:r>
              <a:rPr lang="zh-CN" altLang="en-US" sz="2000" dirty="0">
                <a:latin typeface="黑体" panose="02010609060101010101" pitchFamily="49" charset="-122"/>
                <a:ea typeface="黑体" panose="02010609060101010101" pitchFamily="49" charset="-122"/>
              </a:rPr>
              <a:t>形分布与用户评论的正太分布假设相冲突。这使得研究者不能只用均值来表示用户的产品使用态度以及预测产品销量，而需要考虑产品评分的其他统计量，例如分布的形态、方差等。因此，作为在线营销者，理解在线评论的发展趋势、哪些用户主导了这种趋势、以及他们为什么会做出相应的行为是提高产品销量至关重要的环节。</a:t>
            </a:r>
          </a:p>
        </p:txBody>
      </p:sp>
    </p:spTree>
    <p:extLst>
      <p:ext uri="{BB962C8B-B14F-4D97-AF65-F5344CB8AC3E}">
        <p14:creationId xmlns:p14="http://schemas.microsoft.com/office/powerpoint/2010/main" val="11061828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067340"/>
            <a:ext cx="10585176" cy="2862322"/>
          </a:xfrm>
          <a:prstGeom prst="rect">
            <a:avLst/>
          </a:prstGeom>
          <a:noFill/>
        </p:spPr>
        <p:txBody>
          <a:bodyPr wrap="square" rtlCol="0">
            <a:spAutoFit/>
          </a:bodyPr>
          <a:lstStyle/>
          <a:p>
            <a:pPr algn="just">
              <a:lnSpc>
                <a:spcPct val="150000"/>
              </a:lnSpc>
            </a:pPr>
            <a:r>
              <a:rPr lang="zh-CN" altLang="en-US" sz="2000" dirty="0" smtClean="0">
                <a:latin typeface="黑体" panose="02010609060101010101" pitchFamily="49" charset="-122"/>
                <a:ea typeface="黑体" panose="02010609060101010101" pitchFamily="49" charset="-122"/>
              </a:rPr>
              <a:t>    与此同时</a:t>
            </a:r>
            <a:r>
              <a:rPr lang="zh-CN" altLang="en-US" sz="2000" dirty="0">
                <a:latin typeface="黑体" panose="02010609060101010101" pitchFamily="49" charset="-122"/>
                <a:ea typeface="黑体" panose="02010609060101010101" pitchFamily="49" charset="-122"/>
              </a:rPr>
              <a:t>，用户评论内容的情感倾向研究是口碑传播研究中具有实践指导意义的研究方向之一。对某些电子商务商家而言，对商品评论的感情色彩可能会直接影响用户的消费决策</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特别是在用户对产品评论并未深度介入时。此外，用户评论的感情色彩还能够被用于判定垃圾用户和垃圾评论。对于情感倾向分析以及用户意见挖掘的基本方法，为在线口碑传播研究提供了新的研究方向，在一定程度上弥补了传统的口碑传播数据量小样本以及主观性所带来的弊端，也为广告学与营销学引入了新的研究方法。</a:t>
            </a:r>
          </a:p>
        </p:txBody>
      </p:sp>
    </p:spTree>
    <p:extLst>
      <p:ext uri="{BB962C8B-B14F-4D97-AF65-F5344CB8AC3E}">
        <p14:creationId xmlns:p14="http://schemas.microsoft.com/office/powerpoint/2010/main" val="370068377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067340"/>
            <a:ext cx="10585176" cy="4175182"/>
          </a:xfrm>
          <a:prstGeom prst="rect">
            <a:avLst/>
          </a:prstGeom>
          <a:noFill/>
        </p:spPr>
        <p:txBody>
          <a:bodyPr wrap="square" rtlCol="0">
            <a:spAutoFit/>
          </a:bodyPr>
          <a:lstStyle/>
          <a:p>
            <a:pPr algn="just">
              <a:lnSpc>
                <a:spcPct val="150000"/>
              </a:lnSpc>
            </a:pPr>
            <a:r>
              <a:rPr lang="zh-CN" altLang="en-US" sz="2000" dirty="0" smtClean="0">
                <a:latin typeface="黑体" panose="02010609060101010101" pitchFamily="49" charset="-122"/>
                <a:ea typeface="黑体" panose="02010609060101010101" pitchFamily="49" charset="-122"/>
              </a:rPr>
              <a:t>    本章</a:t>
            </a:r>
            <a:r>
              <a:rPr lang="zh-CN" altLang="en-US" sz="2000" dirty="0">
                <a:latin typeface="黑体" panose="02010609060101010101" pitchFamily="49" charset="-122"/>
                <a:ea typeface="黑体" panose="02010609060101010101" pitchFamily="49" charset="-122"/>
              </a:rPr>
              <a:t>继而回顾了社交媒体中的广告与营销实践活动及其相关研究。与传统的广告与营销实践相比，社交媒体中为在线广告与营销实践提供了两个重要信息：其一是社会关系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户与广告商、用户与用户之间的在线社会关系；其二是用户自创内容。社交媒体的社会关系以及用户自创内容不仅仅可以用来对潜在消费者进行精准定位，其丰富的用户行为信息还被广告与营销从业者用于多方面的实践，例如，产品线的发展与控制、产品市场需求与市场结构的判别、客户关系管理等。用户自创内容能够帮助营销者更好地理解客户对当前产品线的需求。对于产品的竞争者而言，在线评论系统能够了解竞争产品的优势与问题。此外，商家通过及时反馈用户关于产品和服务的评论内容，构建良好的客户关系，可以增强用户对产品和品牌的忠诚度与粘合度。</a:t>
            </a:r>
          </a:p>
        </p:txBody>
      </p:sp>
    </p:spTree>
    <p:extLst>
      <p:ext uri="{BB962C8B-B14F-4D97-AF65-F5344CB8AC3E}">
        <p14:creationId xmlns:p14="http://schemas.microsoft.com/office/powerpoint/2010/main" val="37266949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2067340"/>
            <a:ext cx="10585176" cy="3713517"/>
          </a:xfrm>
          <a:prstGeom prst="rect">
            <a:avLst/>
          </a:prstGeom>
          <a:noFill/>
        </p:spPr>
        <p:txBody>
          <a:bodyPr wrap="square" rtlCol="0">
            <a:spAutoFit/>
          </a:bodyPr>
          <a:lstStyle/>
          <a:p>
            <a:pPr algn="just">
              <a:lnSpc>
                <a:spcPct val="150000"/>
              </a:lnSpc>
            </a:pPr>
            <a:r>
              <a:rPr lang="zh-CN" altLang="en-US" sz="2000" dirty="0" smtClean="0">
                <a:latin typeface="黑体" panose="02010609060101010101" pitchFamily="49" charset="-122"/>
                <a:ea typeface="黑体" panose="02010609060101010101" pitchFamily="49" charset="-122"/>
              </a:rPr>
              <a:t>    对</a:t>
            </a:r>
            <a:r>
              <a:rPr lang="zh-CN" altLang="en-US" sz="2000" dirty="0">
                <a:latin typeface="黑体" panose="02010609060101010101" pitchFamily="49" charset="-122"/>
                <a:ea typeface="黑体" panose="02010609060101010101" pitchFamily="49" charset="-122"/>
              </a:rPr>
              <a:t>社交媒体中消费者的在线社会关系与用户自创内容信息的有效利用，使得在线广告营销无论在学术研究中还是工业实践中都取得了长足的进步。对这两个信息的有效利用需要引入新的数据方法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网络分析方法以及文本挖掘方法。网络分析技术在本书中已经系统论述过；而上文多次提到的文本分析则是当前研究在线广告与营销不可或缺的关键技术。广告受众定向研究中，利用关键词进行上下文定向与用户行为定向、消费者口碑传播则涉及到如何从用户自创内容中提取出用户对于产品或服务的评价、态度与建议，这些都需要有效的文本分析技术作为支持。本章简要介绍了相关的一些文本分析技术，但这部分介绍还非常初步和简略。读者如对此感兴趣，应借助相关课程（例如自然语言处理）与书籍进行系统学习。</a:t>
            </a:r>
          </a:p>
        </p:txBody>
      </p:sp>
    </p:spTree>
    <p:extLst>
      <p:ext uri="{BB962C8B-B14F-4D97-AF65-F5344CB8AC3E}">
        <p14:creationId xmlns:p14="http://schemas.microsoft.com/office/powerpoint/2010/main" val="411014735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本章小结与展望</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08316"/>
            <a:ext cx="10585176" cy="4125232"/>
          </a:xfrm>
          <a:prstGeom prst="rect">
            <a:avLst/>
          </a:prstGeom>
          <a:noFill/>
        </p:spPr>
        <p:txBody>
          <a:bodyPr wrap="square" rtlCol="0">
            <a:spAutoFit/>
          </a:bodyPr>
          <a:lstStyle/>
          <a:p>
            <a:pPr algn="just">
              <a:lnSpc>
                <a:spcPct val="130000"/>
              </a:lnSpc>
            </a:pPr>
            <a:r>
              <a:rPr lang="zh-CN" altLang="en-US" sz="1700" dirty="0" smtClean="0">
                <a:latin typeface="黑体" panose="02010609060101010101" pitchFamily="49" charset="-122"/>
                <a:ea typeface="黑体" panose="02010609060101010101" pitchFamily="49" charset="-122"/>
              </a:rPr>
              <a:t>    传播学</a:t>
            </a:r>
            <a:r>
              <a:rPr lang="zh-CN" altLang="en-US" sz="1700" dirty="0">
                <a:latin typeface="黑体" panose="02010609060101010101" pitchFamily="49" charset="-122"/>
                <a:ea typeface="黑体" panose="02010609060101010101" pitchFamily="49" charset="-122"/>
              </a:rPr>
              <a:t>在电子商务研究中</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特别是口碑传播研究中，着重于强调“传播”行为，即用户如何将相关信息通过一定的方式传递给他人。在基于社会化媒体的电子商务平台迅猛发展的今天，口碑传播研究不再是单一的“传播”行为问题，而是需要结合营销学、计算语言学、传播学、心理学等多个学科为一体的跨学科研究。这是这一跨学科特点，使得该领域的研究需要将新的数据分析技术以及传统的人类传播行为经典理论结合起来。换言之，该领域不仅仅需要相关的推荐算法以及语义分析技术，还需要理解广告中最重要的参与角色</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消费者，例如消费者心理、广告说服技巧等。例如，消费者心理与广告说服技巧，从个体层面上决定着一个广告能够获得的点击率。因此，不同广告的文本组织或许与广告的用户定位方式能够共同决定一条广告的收益率。但遗憾的是，当前社会化广告营销领域的研究尚不能在上述多方面进行有机的整合，这是当前社会化广告与营销领域研究的一个重要缺陷。在大部分基于信息检索与语义分析的广告用户定位以及推荐系统的研究中，消费者的角色被大大削弱和简化了。每一个消费者是否点击广告被简单化为某一个条件概率，或者被聚集起来，成为某个广告的点击率的一个数据点。如何解决这些问题，是传统广告营销学研究走向大数据时代“计算广告学”的重要一步。</a:t>
            </a:r>
          </a:p>
        </p:txBody>
      </p:sp>
    </p:spTree>
    <p:extLst>
      <p:ext uri="{BB962C8B-B14F-4D97-AF65-F5344CB8AC3E}">
        <p14:creationId xmlns:p14="http://schemas.microsoft.com/office/powerpoint/2010/main" val="68371176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zh-CN" altLang="en-US" sz="2400" dirty="0">
                <a:latin typeface="黑体" panose="02010609060101010101" pitchFamily="49" charset="-122"/>
                <a:ea typeface="黑体" panose="02010609060101010101" pitchFamily="49" charset="-122"/>
              </a:rPr>
              <a:t>参考文献</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08316"/>
            <a:ext cx="10316819" cy="4154984"/>
          </a:xfrm>
          <a:prstGeom prst="rect">
            <a:avLst/>
          </a:prstGeom>
          <a:noFill/>
        </p:spPr>
        <p:txBody>
          <a:bodyPr wrap="square" rtlCol="0">
            <a:spAutoFit/>
          </a:bodyPr>
          <a:lstStyle/>
          <a:p>
            <a:r>
              <a:rPr lang="en-US" altLang="zh-CN" sz="1200" smtClean="0"/>
              <a:t>[</a:t>
            </a:r>
            <a:r>
              <a:rPr lang="en-US" altLang="zh-CN" sz="1200" dirty="0"/>
              <a:t>1] MANGOLD W G, FAULDS D J. Social media: The new hybrid element of the promotion mix[J]. Business Horizons, 2009, 52(4): 357-365.</a:t>
            </a:r>
          </a:p>
          <a:p>
            <a:r>
              <a:rPr lang="en-US" altLang="zh-CN" sz="1200" dirty="0"/>
              <a:t>[2] DELLAROCAS C. The digitization of word of mouth: Promise and challenges of online feedback mechanisms[J]. Management Science, 2003, 49(10): 1407-1424.</a:t>
            </a:r>
          </a:p>
          <a:p>
            <a:r>
              <a:rPr lang="en-US" altLang="zh-CN" sz="1200" dirty="0"/>
              <a:t>[3] BARTON B. Ratings, reviews &amp; ROI: How leading retailers use customer word of mouth in marketing and merchandising[J]. Journal of Interactive Advertising, 2006, 7(1): 5-50.</a:t>
            </a:r>
          </a:p>
          <a:p>
            <a:r>
              <a:rPr lang="en-US" altLang="zh-CN" sz="1200" dirty="0"/>
              <a:t>[4] HILL S, PROVOST F, VOLINSKY C. Network-based marketing: Identifying likely adopters via consumer networks[J]. Statistical Science, 2006, 21(2): 256-276.</a:t>
            </a:r>
          </a:p>
          <a:p>
            <a:r>
              <a:rPr lang="en-US" altLang="zh-CN" sz="1200" dirty="0"/>
              <a:t>[5] RICHINS M L. Word of mouth communication a negative information[J]. Advances in Consumer Research, 1984, 11(1): 697-702.</a:t>
            </a:r>
          </a:p>
          <a:p>
            <a:r>
              <a:rPr lang="en-US" altLang="zh-CN" sz="1200" dirty="0"/>
              <a:t>[6] FEHR E, FALK A. Psychological foundations of incentives[J]. European Economic Review, 2002, 46(4): 687-724.</a:t>
            </a:r>
          </a:p>
          <a:p>
            <a:r>
              <a:rPr lang="en-US" altLang="zh-CN" sz="1200" dirty="0"/>
              <a:t>[7] HA H Y. The effects of consumer risk perception on pre-purchase information in online auctions: brand, word-of-mouth, and customized information[J]. Journal of Computer-Mediated Communication, 2002, 8(1): 0-0.</a:t>
            </a:r>
          </a:p>
          <a:p>
            <a:r>
              <a:rPr lang="en-US" altLang="zh-CN" sz="1200" dirty="0"/>
              <a:t>[8] GOLDSMITH R E, HOROWITZ D. Measuring motivations for online opinion seeking[J]. Journal of Interactive Advertising, 2006, 6(2): 2-14.</a:t>
            </a:r>
          </a:p>
          <a:p>
            <a:r>
              <a:rPr lang="en-US" altLang="zh-CN" sz="1200" dirty="0"/>
              <a:t>[9] KIETZMANN J H, HERMKENS K, MCCARTHY I P, et al. Social media? Get serious! Understanding the functional building blocks of social media[J]. Business Horizons, 2011, 54(3): 241-251.</a:t>
            </a:r>
          </a:p>
          <a:p>
            <a:r>
              <a:rPr lang="en-US" altLang="zh-CN" sz="1200" dirty="0"/>
              <a:t>[10] MUNTINGA D G, MOORMAN M, SMIT E G. Introducing COBRAs[J]. International Journal of Advertising, 2011, 30(1): 13-46.</a:t>
            </a:r>
          </a:p>
          <a:p>
            <a:r>
              <a:rPr lang="en-US" altLang="zh-CN" sz="1200" dirty="0"/>
              <a:t>[11] AHMED A, LOW Y, ALY M, et al. Scalable distributed inference of dynamic user interests for behavioral targeting[C]. Proceedings of the 17th ACM SIGKDD International Conference on Knowledge Discovery and Data Mining, San Diego, CA: ACM Press, 2011: 114-122.</a:t>
            </a:r>
          </a:p>
          <a:p>
            <a:r>
              <a:rPr lang="en-US" altLang="zh-CN" sz="1200" dirty="0"/>
              <a:t>[12] </a:t>
            </a:r>
            <a:r>
              <a:rPr lang="en-US" altLang="zh-CN" sz="1200" dirty="0" err="1"/>
              <a:t>Flanagin</a:t>
            </a:r>
            <a:r>
              <a:rPr lang="en-US" altLang="zh-CN" sz="1200" dirty="0"/>
              <a:t> A J, Metzger M J, Pure R, et al. User-generated ratings and the evaluation of credibility and product quality in ecommerce transactions[C]. Proceedings of the 44th Hawaii International Conference on System Sciences, Hawaii: IEEE Press, 2011: 1-10.</a:t>
            </a:r>
          </a:p>
          <a:p>
            <a:r>
              <a:rPr lang="en-US" altLang="zh-CN" sz="1200" dirty="0"/>
              <a:t>[13] WU J, WU Y, SUN J, et al. User reviews and uncertainty assessment: A two stage model of consumers' willingness-to-pay in online markets[J]. Decision Support Systems, 2013, 55(1): 175-185.</a:t>
            </a:r>
          </a:p>
          <a:p>
            <a:r>
              <a:rPr lang="en-US" altLang="zh-CN" sz="1200" dirty="0"/>
              <a:t>[14] CHEVALIER J A, MAYZLIN D. The effect of word of mouth on sales: Online book reviews[J]. .Journal of Marketing Research, 2006, 43(3): 345-354.</a:t>
            </a:r>
          </a:p>
          <a:p>
            <a:r>
              <a:rPr lang="en-US" altLang="zh-CN" sz="1200" dirty="0"/>
              <a:t>[15] RESNICK P, ZECKHAUSER R. Trust among strangers in Internet transactions: Empirical analysis of eBay's reputation system[J]. Advances In Applied Microeconomics, 2002, 11: 127-157.</a:t>
            </a:r>
          </a:p>
        </p:txBody>
      </p:sp>
    </p:spTree>
    <p:extLst>
      <p:ext uri="{BB962C8B-B14F-4D97-AF65-F5344CB8AC3E}">
        <p14:creationId xmlns:p14="http://schemas.microsoft.com/office/powerpoint/2010/main" val="41689387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zh-CN" altLang="en-US" sz="2400" dirty="0">
                <a:latin typeface="黑体" panose="02010609060101010101" pitchFamily="49" charset="-122"/>
                <a:ea typeface="黑体" panose="02010609060101010101" pitchFamily="49" charset="-122"/>
              </a:rPr>
              <a:t>参考文献</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08316"/>
            <a:ext cx="10316819" cy="4154984"/>
          </a:xfrm>
          <a:prstGeom prst="rect">
            <a:avLst/>
          </a:prstGeom>
          <a:noFill/>
        </p:spPr>
        <p:txBody>
          <a:bodyPr wrap="square" rtlCol="0">
            <a:spAutoFit/>
          </a:bodyPr>
          <a:lstStyle/>
          <a:p>
            <a:r>
              <a:rPr lang="en-US" altLang="zh-CN" sz="1200" dirty="0"/>
              <a:t>[16] HU M, LIU B. Mining and summarizing customer reviews[C]. Proceedings of the tenth ACM SIGKDD international conference on Knowledge discovery and data mining, New York: ACM Press, 2004: 168-177.</a:t>
            </a:r>
          </a:p>
          <a:p>
            <a:r>
              <a:rPr lang="en-US" altLang="zh-CN" sz="1200" dirty="0"/>
              <a:t>[17] SUN M. How does the variance of product ratings matter?[J]. Management Science, 2012, 58(4): 696-707.</a:t>
            </a:r>
          </a:p>
          <a:p>
            <a:r>
              <a:rPr lang="en-US" altLang="zh-CN" sz="1200" dirty="0"/>
              <a:t>[18]GODES D, SILVA J. The dynamics of online opinion[R]. working paper, Maryland: 2006.</a:t>
            </a:r>
          </a:p>
          <a:p>
            <a:r>
              <a:rPr lang="en-US" altLang="zh-CN" sz="1200" dirty="0"/>
              <a:t>[19] LI X, HITT L M. Self-selection and information role of online product reviews[J]. Information Systems Research, 2008, 19(4): 456-474.</a:t>
            </a:r>
          </a:p>
          <a:p>
            <a:r>
              <a:rPr lang="en-US" altLang="zh-CN" sz="1200" dirty="0"/>
              <a:t>[20] Moe W </a:t>
            </a:r>
            <a:r>
              <a:rPr lang="en-US" altLang="zh-CN" sz="1200" dirty="0" err="1"/>
              <a:t>W</a:t>
            </a:r>
            <a:r>
              <a:rPr lang="en-US" altLang="zh-CN" sz="1200" dirty="0"/>
              <a:t>, </a:t>
            </a:r>
            <a:r>
              <a:rPr lang="en-US" altLang="zh-CN" sz="1200" dirty="0" err="1"/>
              <a:t>Schweidel</a:t>
            </a:r>
            <a:r>
              <a:rPr lang="en-US" altLang="zh-CN" sz="1200" dirty="0"/>
              <a:t> D A. Online product opinions: Incidence, evaluation, and evolution[J]. Marketing Science, 2012, 31(3): 372-386.</a:t>
            </a:r>
          </a:p>
          <a:p>
            <a:r>
              <a:rPr lang="en-US" altLang="zh-CN" sz="1200" dirty="0"/>
              <a:t>[21] WU F, HUBERMAN B A. Opinion formation under costly expression[J]. ACM Transactions on Intelligent Systems and Technology (TIST), 2010, 1(1): Article No. 5.</a:t>
            </a:r>
          </a:p>
          <a:p>
            <a:r>
              <a:rPr lang="en-US" altLang="zh-CN" sz="1200" dirty="0"/>
              <a:t>[22] GODES D, SILVA J C. Sequential and temporal dynamics of online opinion[J]. Marketing Science, 2012, 31(3): 448-473.</a:t>
            </a:r>
          </a:p>
          <a:p>
            <a:r>
              <a:rPr lang="en-US" altLang="zh-CN" sz="1200" dirty="0"/>
              <a:t>[23] KOBAYASHI N, INUI K, MATSUMOTO Y, et al. Collecting evaluative expressions for opinion extraction[M], Natural Language Processing–IJCNLP 2004, Springer, 2005, 596-605.</a:t>
            </a:r>
          </a:p>
          <a:p>
            <a:r>
              <a:rPr lang="en-US" altLang="zh-CN" sz="1200" dirty="0"/>
              <a:t>[24] LIU J, CAO Y, LIN C, et al. Low-Quality Product Review Detection in Opinion Summarization[C], Proceedings of the 2007 Joint Conference on Empirical Methods in Natural Language Processing and Computational Natural Language Learning, Prague: Association for Computational Linguistics, 2007: 334-342.</a:t>
            </a:r>
          </a:p>
          <a:p>
            <a:r>
              <a:rPr lang="en-US" altLang="zh-CN" sz="1200" dirty="0"/>
              <a:t>[25] MUDAMBI S M, SCHUFF D. What makes a helpful online review? A study of customer reviews on Amazon. com[J]. Management Information Systems Quarterly, 2010, 34(1): 185-200.</a:t>
            </a:r>
          </a:p>
          <a:p>
            <a:r>
              <a:rPr lang="en-US" altLang="zh-CN" sz="1200" dirty="0"/>
              <a:t>[26] YI J, NASUKAWA T, BUNESCU R, et al. Sentiment analyzer: Extracting sentiments about a given topic using natural language processing techniques[C]. Proceedings of the 3rd IEEE International Conference on Data Mining, Sanibel: IEEE Press, 2003: 70-77.</a:t>
            </a:r>
          </a:p>
          <a:p>
            <a:r>
              <a:rPr lang="en-US" altLang="zh-CN" sz="1200" dirty="0"/>
              <a:t>[27] POPESCU A, ETZIONI O. Extracting product features and opinions from reviews[M]. Natural language processing and text mining, New York: Springer Publishing Company, 2007, 9-28.</a:t>
            </a:r>
          </a:p>
          <a:p>
            <a:r>
              <a:rPr lang="en-US" altLang="zh-CN" sz="1200" dirty="0"/>
              <a:t>[28] SOMPRASERTSRI G, LALITROJWONG P. A maximum entropy model for product feature extraction in online customer reviews[C]. Proceedings of 2007 IEEE/WIC/ACM International Conference on Web Intelligence, Silicon Valley: IEEE Press, 2008, 1-2: 786-791.</a:t>
            </a:r>
          </a:p>
          <a:p>
            <a:r>
              <a:rPr lang="en-US" altLang="zh-CN" sz="1200" dirty="0"/>
              <a:t>[29] SUBASIC P, HUETTNER A. Affect analysis of text using fuzzy semantic typing[J]. IEEE Transactions on Fuzzy Systems, 2001, 9(4): 483-496.</a:t>
            </a:r>
          </a:p>
          <a:p>
            <a:r>
              <a:rPr lang="en-US" altLang="zh-CN" sz="1200" dirty="0"/>
              <a:t>[30] GLASER B G, STRAUSS A L. The discovery of grounded theory: Strategies for qualitative research[M]. Piscataway: Transaction Publishers, 2009.</a:t>
            </a:r>
          </a:p>
        </p:txBody>
      </p:sp>
    </p:spTree>
    <p:extLst>
      <p:ext uri="{BB962C8B-B14F-4D97-AF65-F5344CB8AC3E}">
        <p14:creationId xmlns:p14="http://schemas.microsoft.com/office/powerpoint/2010/main" val="35894477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zh-CN" altLang="en-US" sz="2400" dirty="0">
                <a:latin typeface="黑体" panose="02010609060101010101" pitchFamily="49" charset="-122"/>
                <a:ea typeface="黑体" panose="02010609060101010101" pitchFamily="49" charset="-122"/>
              </a:rPr>
              <a:t>参考文献</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08316"/>
            <a:ext cx="10316819" cy="4524315"/>
          </a:xfrm>
          <a:prstGeom prst="rect">
            <a:avLst/>
          </a:prstGeom>
          <a:noFill/>
        </p:spPr>
        <p:txBody>
          <a:bodyPr wrap="square" rtlCol="0">
            <a:spAutoFit/>
          </a:bodyPr>
          <a:lstStyle/>
          <a:p>
            <a:r>
              <a:rPr lang="en-US" altLang="zh-CN" sz="1200" dirty="0"/>
              <a:t>[31] DAVE K, LAWRENCE S, PENNOCK D M. Mining the peanut gallery: Opinion extraction and semantic classification of product reviews[C]. Proceedings of the 12th International Conference on World Wide Web, Budapest: ACM Press,2003: 519-528.</a:t>
            </a:r>
          </a:p>
          <a:p>
            <a:r>
              <a:rPr lang="en-US" altLang="zh-CN" sz="1200" dirty="0"/>
              <a:t>[32] </a:t>
            </a:r>
            <a:r>
              <a:rPr lang="zh-CN" altLang="en-US" sz="1200" dirty="0"/>
              <a:t>毛文吉</a:t>
            </a:r>
            <a:r>
              <a:rPr lang="en-US" altLang="zh-CN" sz="1200" dirty="0"/>
              <a:t>, </a:t>
            </a:r>
            <a:r>
              <a:rPr lang="zh-CN" altLang="en-US" sz="1200" dirty="0"/>
              <a:t>王飞跃</a:t>
            </a:r>
            <a:r>
              <a:rPr lang="en-US" altLang="zh-CN" sz="1200" dirty="0"/>
              <a:t>, </a:t>
            </a:r>
            <a:r>
              <a:rPr lang="zh-CN" altLang="en-US" sz="1200" dirty="0"/>
              <a:t>李晓晨</a:t>
            </a:r>
            <a:r>
              <a:rPr lang="en-US" altLang="zh-CN" sz="1200" dirty="0"/>
              <a:t>. </a:t>
            </a:r>
            <a:r>
              <a:rPr lang="zh-CN" altLang="en-US" sz="1200" dirty="0"/>
              <a:t>社会计算的基本方法与应用</a:t>
            </a:r>
            <a:r>
              <a:rPr lang="en-US" altLang="zh-CN" sz="1200" dirty="0"/>
              <a:t>[M]. </a:t>
            </a:r>
            <a:r>
              <a:rPr lang="zh-CN" altLang="en-US" sz="1200" dirty="0"/>
              <a:t>杭州</a:t>
            </a:r>
            <a:r>
              <a:rPr lang="en-US" altLang="zh-CN" sz="1200" dirty="0"/>
              <a:t>: </a:t>
            </a:r>
            <a:r>
              <a:rPr lang="zh-CN" altLang="en-US" sz="1200" dirty="0"/>
              <a:t>浙江大学出版社</a:t>
            </a:r>
            <a:r>
              <a:rPr lang="en-US" altLang="zh-CN" sz="1200" dirty="0"/>
              <a:t>, 2013.</a:t>
            </a:r>
            <a:endParaRPr lang="zh-CN" altLang="en-US" sz="1200" dirty="0"/>
          </a:p>
          <a:p>
            <a:r>
              <a:rPr lang="en-US" altLang="zh-CN" sz="1200" dirty="0"/>
              <a:t>[33] </a:t>
            </a:r>
            <a:r>
              <a:rPr lang="en-US" altLang="zh-CN" sz="1200" dirty="0" err="1"/>
              <a:t>Turney</a:t>
            </a:r>
            <a:r>
              <a:rPr lang="en-US" altLang="zh-CN" sz="1200" dirty="0"/>
              <a:t> P. Mining the web for synonyms: PMI-IR versus LSA on TOEFL[C]. Proceedings of the 12th European Conference on </a:t>
            </a:r>
            <a:r>
              <a:rPr lang="en-US" altLang="zh-CN" sz="1200" dirty="0" err="1"/>
              <a:t>MachineLearning</a:t>
            </a:r>
            <a:r>
              <a:rPr lang="en-US" altLang="zh-CN" sz="1200" dirty="0"/>
              <a:t>, Freiburg: Academic Publishing International Limited Reading, 2001: 491-502.</a:t>
            </a:r>
          </a:p>
          <a:p>
            <a:r>
              <a:rPr lang="en-US" altLang="zh-CN" sz="1200" dirty="0"/>
              <a:t>[34] JANSEN B J, ZHANG M, SOBEL K, et al. Twitter power: Tweets as electronic word of mouth[J]. Journal of the American Society for Information Science and Technology. 2009, 60(11): 2169-2188.</a:t>
            </a:r>
          </a:p>
          <a:p>
            <a:r>
              <a:rPr lang="en-US" altLang="zh-CN" sz="1200" dirty="0"/>
              <a:t>[35] ZHANG L, PENG T. Breadth, Depth, and Speed: Diffusion of Advertising Messages on </a:t>
            </a:r>
            <a:r>
              <a:rPr lang="en-US" altLang="zh-CN" sz="1200" dirty="0" err="1"/>
              <a:t>MIcroblogging</a:t>
            </a:r>
            <a:r>
              <a:rPr lang="en-US" altLang="zh-CN" sz="1200" dirty="0"/>
              <a:t> Sites[J]. Internet Research, 2015, 25(5): in press.</a:t>
            </a:r>
          </a:p>
          <a:p>
            <a:r>
              <a:rPr lang="en-US" altLang="zh-CN" sz="1200" dirty="0"/>
              <a:t>[36] RANSBOTHAM S, KANE G C, LURIE N H. Network characteristics and the value of collaborative user-generated content[J]. Marketing Science, 2012, 31(3): 387-405.</a:t>
            </a:r>
          </a:p>
          <a:p>
            <a:r>
              <a:rPr lang="en-US" altLang="zh-CN" sz="1200" dirty="0"/>
              <a:t>[37] EASLEY D, KLEINBERG J. Networks, crowds, and markets: Reasoning about a highly connected world[M], Cambridge: Cambridge University Press, 2010.</a:t>
            </a:r>
          </a:p>
          <a:p>
            <a:r>
              <a:rPr lang="en-US" altLang="zh-CN" sz="1200" dirty="0"/>
              <a:t>[38] HANSON W A, PUTLER D S. Hits and misses: Herd behavior and online product popularity[J]. Marketing Letters, 1996, 7(4): 297-305.</a:t>
            </a:r>
          </a:p>
          <a:p>
            <a:r>
              <a:rPr lang="en-US" altLang="zh-CN" sz="1200" dirty="0"/>
              <a:t>[39] GOLDENBERG J, LIBAI B, MULLER E. Talk of the network: A complex systems look at the underlying process of Word-of-Mouth[J]. Marketing Letters, 2001, 3(12): 211-233.</a:t>
            </a:r>
          </a:p>
          <a:p>
            <a:r>
              <a:rPr lang="en-US" altLang="zh-CN" sz="1200" dirty="0"/>
              <a:t>[40] DUAN W</a:t>
            </a:r>
            <a:r>
              <a:rPr lang="zh-CN" altLang="en-US" sz="1200" dirty="0"/>
              <a:t>，</a:t>
            </a:r>
            <a:r>
              <a:rPr lang="en-US" altLang="zh-CN" sz="1200" dirty="0"/>
              <a:t>GU B</a:t>
            </a:r>
            <a:r>
              <a:rPr lang="zh-CN" altLang="en-US" sz="1200" dirty="0"/>
              <a:t>，</a:t>
            </a:r>
            <a:r>
              <a:rPr lang="en-US" altLang="zh-CN" sz="1200" dirty="0"/>
              <a:t>WHINSTON A B. Do online reviews matter? An empirical investigation of panel data[J]. Decision Support Systems, 2008, 45(4): 1007-1016.</a:t>
            </a:r>
          </a:p>
          <a:p>
            <a:r>
              <a:rPr lang="en-US" altLang="zh-CN" sz="1200" dirty="0"/>
              <a:t>[41] KATZ E, LAZARSFELD P. Personal influence[M]. New York: The Free Press,1955.</a:t>
            </a:r>
          </a:p>
          <a:p>
            <a:r>
              <a:rPr lang="en-US" altLang="zh-CN" sz="1200" dirty="0"/>
              <a:t>[42] CHU S, KIM Y. Determinants of consumer engagement in electronic word-of-mouth (</a:t>
            </a:r>
            <a:r>
              <a:rPr lang="en-US" altLang="zh-CN" sz="1200" dirty="0" err="1"/>
              <a:t>eWOM</a:t>
            </a:r>
            <a:r>
              <a:rPr lang="en-US" altLang="zh-CN" sz="1200" dirty="0"/>
              <a:t>) in social networking sites[J]. International Journal of Advertising, 2011, 30(1): 47-75.</a:t>
            </a:r>
          </a:p>
          <a:p>
            <a:r>
              <a:rPr lang="en-US" altLang="zh-CN" sz="1200" dirty="0"/>
              <a:t>[43] CHEUNG C M K, LEE M K O, RABJOHN N. The impact of electronic word-of-mouth: The adoption of online opinions in online customer communities[J]. Internet Research, 2008, 18(3): 229-247.</a:t>
            </a:r>
          </a:p>
          <a:p>
            <a:r>
              <a:rPr lang="en-US" altLang="zh-CN" sz="1200" dirty="0"/>
              <a:t>[44] GUO S, WANG M, LESKOVEC J. The role of social networks in online shopping: information passing, price of trust, and consumer choice[C]. Proceedings of the 12th ACM Conference on Electronic Commerce, New York: ACM Press, 2011: 157-166.</a:t>
            </a:r>
          </a:p>
          <a:p>
            <a:r>
              <a:rPr lang="en-US" altLang="zh-CN" sz="1200" dirty="0"/>
              <a:t>[45] DE BRUYN A, LILIEN G L. A multi-stage model of word-of-mouth influence through viral marketing[J]. International Journal of Research in Marketing, 2008, 25(3): 151-163.</a:t>
            </a:r>
          </a:p>
        </p:txBody>
      </p:sp>
    </p:spTree>
    <p:extLst>
      <p:ext uri="{BB962C8B-B14F-4D97-AF65-F5344CB8AC3E}">
        <p14:creationId xmlns:p14="http://schemas.microsoft.com/office/powerpoint/2010/main" val="17244066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585176" cy="894278"/>
          </a:xfrm>
        </p:spPr>
        <p:txBody>
          <a:bodyPr>
            <a:normAutofit fontScale="97500"/>
          </a:bodyPr>
          <a:lstStyle/>
          <a:p>
            <a:r>
              <a:rPr lang="zh-CN" altLang="en-US" sz="2400" dirty="0">
                <a:latin typeface="黑体" panose="02010609060101010101" pitchFamily="49" charset="-122"/>
                <a:ea typeface="黑体" panose="02010609060101010101" pitchFamily="49" charset="-122"/>
              </a:rPr>
              <a:t>参考文献</a:t>
            </a:r>
          </a:p>
        </p:txBody>
      </p:sp>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036981" y="1908316"/>
            <a:ext cx="10316819" cy="4708981"/>
          </a:xfrm>
          <a:prstGeom prst="rect">
            <a:avLst/>
          </a:prstGeom>
          <a:noFill/>
        </p:spPr>
        <p:txBody>
          <a:bodyPr wrap="square" rtlCol="0">
            <a:spAutoFit/>
          </a:bodyPr>
          <a:lstStyle/>
          <a:p>
            <a:r>
              <a:rPr lang="en-US" altLang="zh-CN" sz="1200" dirty="0"/>
              <a:t>[46] AMBLEE N, BUI T. Freeware downloads: an empirical investigation into the impact of expert and user reviews on demand for digital goods[J]. </a:t>
            </a:r>
            <a:r>
              <a:rPr lang="en-US" altLang="zh-CN" sz="1200" dirty="0" err="1"/>
              <a:t>Proceedingsof</a:t>
            </a:r>
            <a:r>
              <a:rPr lang="en-US" altLang="zh-CN" sz="1200" dirty="0"/>
              <a:t> the annual Americas' Conference on Information Systems (AMCIS), Keystone: Association for Information Systems, 2007: 21.</a:t>
            </a:r>
          </a:p>
          <a:p>
            <a:r>
              <a:rPr lang="en-US" altLang="zh-CN" sz="1200" dirty="0"/>
              <a:t>[47] BOWMAN D, NARAYANDAS D. Managing customer-initiated contacts with manufacturers: The impact on share of category requirements and word-of-mouth behavior[J]. Journal of Marketing Research, 2001, 38(3): 281-297.</a:t>
            </a:r>
          </a:p>
          <a:p>
            <a:r>
              <a:rPr lang="en-US" altLang="zh-CN" sz="1200" dirty="0"/>
              <a:t>[48] DAVIS A, KHAZANCHI D. An empirical study of online word of mouth  as a predictor for multi‐product category e-commerce sales[J]. Electronic Markets, 2008, 18(2): 130-141.</a:t>
            </a:r>
          </a:p>
          <a:p>
            <a:r>
              <a:rPr lang="en-US" altLang="zh-CN" sz="1200" dirty="0"/>
              <a:t>[49] RIBEIRO-NETO B, CRISTO M, GOLGHER P B, et al. Impedance coupling in content-targeted advertising[C]. Proceedings of the 28th Annual International ACM SIGIR Conference (SIGIR’ 05), New York: ACM Press, 2005: 496-503.</a:t>
            </a:r>
          </a:p>
          <a:p>
            <a:r>
              <a:rPr lang="en-US" altLang="zh-CN" sz="1200" dirty="0"/>
              <a:t>[50] YAN J, LIU N, WANG G, et al. How much can behavioral targeting help online advertising?[C]. Proceedings of the 18th International Conference on World Wide Web, New York: ACM Press, 2009: 261-270.</a:t>
            </a:r>
          </a:p>
          <a:p>
            <a:r>
              <a:rPr lang="en-US" altLang="zh-CN" sz="1200" dirty="0"/>
              <a:t>[51] PIWOWARSKI B, ZARAGOZA H. Predictive user click models based on click-through history[C]. Proceedings of the 16th ACM Conference on Information and Knowledge Management, New York: ACM Press, 2007: 175-182.</a:t>
            </a:r>
          </a:p>
          <a:p>
            <a:r>
              <a:rPr lang="en-US" altLang="zh-CN" sz="1200" dirty="0"/>
              <a:t>[52] FAN T, CHANG C H. Learning to Predict Ad Clicks Based on Boosted Collaborative Filtering[C]. Proceedings of the IEEE International Conference on Privacy, Security, Risk and Trust, IEEE Press: Minneapolis, 2010: 209-216.</a:t>
            </a:r>
          </a:p>
          <a:p>
            <a:r>
              <a:rPr lang="en-US" altLang="zh-CN" sz="1200" dirty="0"/>
              <a:t>[53] TUCKER C. Social advertising[EB/OL]. SSRN </a:t>
            </a:r>
            <a:r>
              <a:rPr lang="en-US" altLang="zh-CN" sz="1200" dirty="0" err="1"/>
              <a:t>eLibrary</a:t>
            </a:r>
            <a:r>
              <a:rPr lang="en-US" altLang="zh-CN" sz="1200" dirty="0"/>
              <a:t>, 2012.</a:t>
            </a:r>
          </a:p>
          <a:p>
            <a:r>
              <a:rPr lang="en-US" altLang="zh-CN" sz="1200" dirty="0"/>
              <a:t>[54] WEN Z, LIN C. On the quality of inferring interests from social neighbors[C]. Proceedings of the 16th ACM SIGKDD International Conference on Knowledge Discovery and Data Mining, Washington: ACM Press, 2010: 373-382.</a:t>
            </a:r>
          </a:p>
          <a:p>
            <a:r>
              <a:rPr lang="en-US" altLang="zh-CN" sz="1200" dirty="0"/>
              <a:t>[55] </a:t>
            </a:r>
            <a:r>
              <a:rPr lang="zh-CN" altLang="en-US" sz="1200" dirty="0"/>
              <a:t>徐戈</a:t>
            </a:r>
            <a:r>
              <a:rPr lang="en-US" altLang="zh-CN" sz="1200" dirty="0"/>
              <a:t>, </a:t>
            </a:r>
            <a:r>
              <a:rPr lang="zh-CN" altLang="en-US" sz="1200" dirty="0"/>
              <a:t>王厚峰</a:t>
            </a:r>
            <a:r>
              <a:rPr lang="en-US" altLang="zh-CN" sz="1200" dirty="0"/>
              <a:t>. </a:t>
            </a:r>
            <a:r>
              <a:rPr lang="zh-CN" altLang="en-US" sz="1200" dirty="0"/>
              <a:t>自然语言处理中主题模型的发展</a:t>
            </a:r>
            <a:r>
              <a:rPr lang="en-US" altLang="zh-CN" sz="1200" dirty="0"/>
              <a:t>[J]. </a:t>
            </a:r>
            <a:r>
              <a:rPr lang="zh-CN" altLang="en-US" sz="1200" dirty="0"/>
              <a:t>计算机学报</a:t>
            </a:r>
            <a:r>
              <a:rPr lang="en-US" altLang="zh-CN" sz="1200" dirty="0"/>
              <a:t>, 2011, 34(8): 1423-1436.</a:t>
            </a:r>
            <a:endParaRPr lang="zh-CN" altLang="en-US" sz="1200" dirty="0"/>
          </a:p>
          <a:p>
            <a:r>
              <a:rPr lang="en-US" altLang="zh-CN" sz="1200" dirty="0"/>
              <a:t>[56] WANG C, RAINA R, FONG D, et al. Learning relevance from heterogeneous social network and its application in online targeting[C]. Proceedings of the 34th International ACM SIGIR Conference on Research and Development in Information Retrieval, New York: ACM Press, 2011: 655-664</a:t>
            </a:r>
          </a:p>
          <a:p>
            <a:r>
              <a:rPr lang="en-US" altLang="zh-CN" sz="1200" dirty="0"/>
              <a:t>[57] NEUMAN E J, MIZRUCHI M S. Structure and bias in the network autocorrelation model[J]. Social Networks, 2010, 32(4): 290-300.</a:t>
            </a:r>
          </a:p>
          <a:p>
            <a:r>
              <a:rPr lang="en-US" altLang="zh-CN" sz="1200" dirty="0"/>
              <a:t>[58] PROVOST F, DALESSANDRO B, HOOK R, et al. Audience selection for on-line brand advertising: privacy-friendly social network targeting[C]. Proceedings of the 15th ACM SIGKDD International Conference on Knowledge Discovery and Data Mining, Paris: ACM Press, 2009: 707-715.</a:t>
            </a:r>
          </a:p>
          <a:p>
            <a:r>
              <a:rPr lang="en-US" altLang="zh-CN" sz="1200" dirty="0"/>
              <a:t>[59] BAO H, CHANG E Y. </a:t>
            </a:r>
            <a:r>
              <a:rPr lang="en-US" altLang="zh-CN" sz="1200" dirty="0" err="1"/>
              <a:t>Adheat</a:t>
            </a:r>
            <a:r>
              <a:rPr lang="en-US" altLang="zh-CN" sz="1200" dirty="0"/>
              <a:t>: an influence-based diffusion model for propagating hints to match ads[C]. Proceedings of the 19th International Conference on World Wide Web, New York: ACM Press, 2010: 71-80.</a:t>
            </a:r>
          </a:p>
        </p:txBody>
      </p:sp>
    </p:spTree>
    <p:extLst>
      <p:ext uri="{BB962C8B-B14F-4D97-AF65-F5344CB8AC3E}">
        <p14:creationId xmlns:p14="http://schemas.microsoft.com/office/powerpoint/2010/main" val="366457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32010"/>
            <a:ext cx="10516235" cy="4944110"/>
          </a:xfrm>
        </p:spPr>
        <p:txBody>
          <a:bodyPr>
            <a:normAutofit fontScale="97500"/>
          </a:bodyPr>
          <a:lstStyle/>
          <a:p>
            <a:pPr>
              <a:lnSpc>
                <a:spcPct val="150000"/>
              </a:lnSpc>
            </a:pPr>
            <a:r>
              <a:rPr lang="zh-CN" altLang="en-US" sz="2500" dirty="0">
                <a:latin typeface="黑体" panose="02010609060101010101" charset="-122"/>
                <a:ea typeface="黑体" panose="02010609060101010101" charset="-122"/>
                <a:cs typeface="黑体" panose="02010609060101010101" charset="-122"/>
              </a:rPr>
              <a:t>6.2传播者研究</a:t>
            </a:r>
          </a:p>
          <a:p>
            <a:pPr>
              <a:lnSpc>
                <a:spcPct val="150000"/>
              </a:lnSpc>
            </a:pPr>
            <a:r>
              <a:rPr lang="en-US" altLang="zh-CN" sz="2000" dirty="0">
                <a:latin typeface="黑体" panose="02010609060101010101" pitchFamily="49" charset="-122"/>
                <a:ea typeface="黑体" panose="02010609060101010101" pitchFamily="49" charset="-122"/>
              </a:rPr>
              <a:t>6.2.2</a:t>
            </a:r>
            <a:r>
              <a:rPr lang="zh-CN" altLang="en-US" sz="2000" dirty="0">
                <a:latin typeface="黑体" panose="02010609060101010101" pitchFamily="49" charset="-122"/>
                <a:ea typeface="黑体" panose="02010609060101010101" pitchFamily="49" charset="-122"/>
              </a:rPr>
              <a:t>公众参与公共舆论传播的不平等性</a:t>
            </a:r>
          </a:p>
          <a:p>
            <a:pPr marL="0" indent="0" algn="just">
              <a:lnSpc>
                <a:spcPct val="150000"/>
              </a:lnSpc>
              <a:buNone/>
            </a:pPr>
            <a:r>
              <a:rPr lang="zh-CN" altLang="en-US" sz="2100" dirty="0" smtClean="0"/>
              <a:t>        </a:t>
            </a:r>
            <a:r>
              <a:rPr lang="zh-CN" altLang="en-US" sz="2100" dirty="0" smtClean="0">
                <a:latin typeface="黑体" panose="02010609060101010101" pitchFamily="49" charset="-122"/>
                <a:ea typeface="黑体" panose="02010609060101010101" pitchFamily="49" charset="-122"/>
              </a:rPr>
              <a:t>以往</a:t>
            </a:r>
            <a:r>
              <a:rPr lang="zh-CN" altLang="en-US" sz="2100" dirty="0">
                <a:latin typeface="黑体" panose="02010609060101010101" pitchFamily="49" charset="-122"/>
                <a:ea typeface="黑体" panose="02010609060101010101" pitchFamily="49" charset="-122"/>
              </a:rPr>
              <a:t>对于互联网采纳的研究发现，虽然互联网存在接入成本低等特点，但就一个社会整体而言，不同种族、性别和年龄的群体之间其互联网的采纳率和采纳效能存在很大差别，因此构成了社会群体之间对互联网采纳与使用的数字鸿沟（</a:t>
            </a:r>
            <a:r>
              <a:rPr lang="en-US" altLang="zh-CN" sz="2100" dirty="0">
                <a:latin typeface="黑体" panose="02010609060101010101" pitchFamily="49" charset="-122"/>
                <a:ea typeface="黑体" panose="02010609060101010101" pitchFamily="49" charset="-122"/>
              </a:rPr>
              <a:t>Digital Divide</a:t>
            </a:r>
            <a:r>
              <a:rPr lang="zh-CN" altLang="en-US" sz="2100" dirty="0">
                <a:latin typeface="黑体" panose="02010609060101010101" pitchFamily="49" charset="-122"/>
                <a:ea typeface="黑体" panose="02010609060101010101" pitchFamily="49" charset="-122"/>
              </a:rPr>
              <a:t>）</a:t>
            </a:r>
            <a:r>
              <a:rPr lang="en-US" altLang="zh-CN" sz="2100" baseline="30000" dirty="0">
                <a:latin typeface="黑体" panose="02010609060101010101" pitchFamily="49" charset="-122"/>
                <a:ea typeface="黑体" panose="02010609060101010101" pitchFamily="49" charset="-122"/>
              </a:rPr>
              <a:t>[7]</a:t>
            </a:r>
            <a:r>
              <a:rPr lang="zh-CN" altLang="en-US" sz="2100" dirty="0">
                <a:latin typeface="黑体" panose="02010609060101010101" pitchFamily="49" charset="-122"/>
                <a:ea typeface="黑体" panose="02010609060101010101" pitchFamily="49" charset="-122"/>
              </a:rPr>
              <a:t>。对于社会化媒体的传播者而言，这种不平等参与是否依然存在？更进一步，即使社会化媒体能够覆盖大部分社会公众，但传播者的在线参与程度是否也存在不平等？</a:t>
            </a:r>
          </a:p>
        </p:txBody>
      </p:sp>
    </p:spTree>
    <p:extLst>
      <p:ext uri="{BB962C8B-B14F-4D97-AF65-F5344CB8AC3E}">
        <p14:creationId xmlns:p14="http://schemas.microsoft.com/office/powerpoint/2010/main" val="31594548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内容占位符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rot="18076362">
            <a:off x="3537450" y="648597"/>
            <a:ext cx="5538477" cy="6025144"/>
          </a:xfrm>
        </p:spPr>
      </p:pic>
      <p:sp>
        <p:nvSpPr>
          <p:cNvPr id="5" name="Rectangle 1"/>
          <p:cNvSpPr>
            <a:spLocks noChangeArrowheads="1"/>
          </p:cNvSpPr>
          <p:nvPr/>
        </p:nvSpPr>
        <p:spPr bwMode="auto">
          <a:xfrm>
            <a:off x="2684188" y="4625825"/>
            <a:ext cx="14158960" cy="53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标题 3"/>
          <p:cNvSpPr>
            <a:spLocks noGrp="1"/>
          </p:cNvSpPr>
          <p:nvPr>
            <p:ph type="title"/>
          </p:nvPr>
        </p:nvSpPr>
        <p:spPr>
          <a:xfrm>
            <a:off x="5092768" y="3117657"/>
            <a:ext cx="2427840" cy="1325563"/>
          </a:xfrm>
        </p:spPr>
        <p:txBody>
          <a:bodyPr/>
          <a:lstStyle/>
          <a:p>
            <a:r>
              <a:rPr lang="zh-CN" altLang="en-US"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感谢聆听</a:t>
            </a:r>
          </a:p>
        </p:txBody>
      </p:sp>
    </p:spTree>
    <p:extLst>
      <p:ext uri="{BB962C8B-B14F-4D97-AF65-F5344CB8AC3E}">
        <p14:creationId xmlns:p14="http://schemas.microsoft.com/office/powerpoint/2010/main" val="2220824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32010"/>
            <a:ext cx="10516235" cy="4944110"/>
          </a:xfrm>
        </p:spPr>
        <p:txBody>
          <a:bodyPr>
            <a:no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en-US" altLang="zh-CN" sz="2000" dirty="0">
                <a:latin typeface="黑体" panose="02010609060101010101" pitchFamily="49" charset="-122"/>
                <a:ea typeface="黑体" panose="02010609060101010101" pitchFamily="49" charset="-122"/>
              </a:rPr>
              <a:t>6.2.2</a:t>
            </a:r>
            <a:r>
              <a:rPr lang="zh-CN" altLang="en-US" sz="2000" dirty="0">
                <a:latin typeface="黑体" panose="02010609060101010101" pitchFamily="49" charset="-122"/>
                <a:ea typeface="黑体" panose="02010609060101010101" pitchFamily="49" charset="-122"/>
              </a:rPr>
              <a:t>公众参与公共舆论传播的不平等性</a:t>
            </a:r>
          </a:p>
          <a:p>
            <a:pPr marL="0" indent="0" algn="just">
              <a:lnSpc>
                <a:spcPct val="150000"/>
              </a:lnSpc>
              <a:buNone/>
            </a:pPr>
            <a:r>
              <a:rPr lang="zh-CN" altLang="en-US" sz="1800" dirty="0" smtClean="0"/>
              <a:t>        </a:t>
            </a:r>
            <a:r>
              <a:rPr lang="en-US" altLang="zh-CN" sz="2000" dirty="0" err="1">
                <a:latin typeface="黑体" panose="02010609060101010101" pitchFamily="49" charset="-122"/>
                <a:ea typeface="黑体" panose="02010609060101010101" pitchFamily="49" charset="-122"/>
              </a:rPr>
              <a:t>Himelboim</a:t>
            </a:r>
            <a:r>
              <a:rPr lang="zh-CN" altLang="en-US" sz="2000" dirty="0">
                <a:latin typeface="黑体" panose="02010609060101010101" pitchFamily="49" charset="-122"/>
                <a:ea typeface="黑体" panose="02010609060101010101" pitchFamily="49" charset="-122"/>
              </a:rPr>
              <a:t>对</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年中</a:t>
            </a:r>
            <a:r>
              <a:rPr lang="en-US" altLang="zh-CN" sz="2000" dirty="0">
                <a:latin typeface="黑体" panose="02010609060101010101" pitchFamily="49" charset="-122"/>
                <a:ea typeface="黑体" panose="02010609060101010101" pitchFamily="49" charset="-122"/>
              </a:rPr>
              <a:t>35</a:t>
            </a:r>
            <a:r>
              <a:rPr lang="zh-CN" altLang="en-US" sz="2000" dirty="0">
                <a:latin typeface="黑体" panose="02010609060101010101" pitchFamily="49" charset="-122"/>
                <a:ea typeface="黑体" panose="02010609060101010101" pitchFamily="49" charset="-122"/>
              </a:rPr>
              <a:t>个在线新闻组的</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万用户进行研究发现，用户的在线参与以及其他用户对话题的注意力服从幂律分布，且这种幂律分布的系数随着网络人数的增长而增大</a:t>
            </a:r>
            <a:r>
              <a:rPr lang="en-US" altLang="zh-CN" sz="2000" baseline="30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。这说明，用户的在线参与程度非常不平等，且在线社区的规模越大，这种不平等越显著。与此类似，另一项研究抓取了</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中以“占领华尔街”为主题的帖子，分析了该主题的内容特点历时性变化</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该研究发现，用户对“占领华尔街”相关的内容贡献极不平均，其发贴量也呈幂律分布。很小一部分用户贡献了绝大部分内容；而大部分用户只贡献了少部分内容，该发现与前社会化媒体时代的互联网政治辩论研究的结论类似</a:t>
            </a:r>
            <a:r>
              <a:rPr lang="en-US" altLang="zh-CN" sz="2000" baseline="30000" dirty="0">
                <a:latin typeface="黑体" panose="02010609060101010101" pitchFamily="49" charset="-122"/>
                <a:ea typeface="黑体" panose="02010609060101010101" pitchFamily="49" charset="-122"/>
              </a:rPr>
              <a:t>[10]</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7141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32010"/>
            <a:ext cx="10516235" cy="4944110"/>
          </a:xfrm>
        </p:spPr>
        <p:txBody>
          <a:bodyPr>
            <a:no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en-US" altLang="zh-CN" sz="2000" dirty="0">
                <a:latin typeface="黑体" panose="02010609060101010101" pitchFamily="49" charset="-122"/>
                <a:ea typeface="黑体" panose="02010609060101010101" pitchFamily="49" charset="-122"/>
              </a:rPr>
              <a:t>6.2.2</a:t>
            </a:r>
            <a:r>
              <a:rPr lang="zh-CN" altLang="en-US" sz="2000" dirty="0">
                <a:latin typeface="黑体" panose="02010609060101010101" pitchFamily="49" charset="-122"/>
                <a:ea typeface="黑体" panose="02010609060101010101" pitchFamily="49" charset="-122"/>
              </a:rPr>
              <a:t>公众参与公共舆论传播的不平等性</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从</a:t>
            </a:r>
            <a:r>
              <a:rPr lang="zh-CN" altLang="en-US" sz="2000" dirty="0">
                <a:latin typeface="黑体" panose="02010609060101010101" pitchFamily="49" charset="-122"/>
                <a:ea typeface="黑体" panose="02010609060101010101" pitchFamily="49" charset="-122"/>
              </a:rPr>
              <a:t>这个意义上说，在线公共舆论参与与传统的线下舆论参与并无二异：一小部分人向大部分被动的受众传播观点。这种不平等或许与用户的媒介使用技术等原因有关。例如，</a:t>
            </a:r>
            <a:r>
              <a:rPr lang="en-US" altLang="zh-CN" sz="2000" dirty="0">
                <a:latin typeface="黑体" panose="02010609060101010101" pitchFamily="49" charset="-122"/>
                <a:ea typeface="黑体" panose="02010609060101010101" pitchFamily="49" charset="-122"/>
              </a:rPr>
              <a:t>Shen</a:t>
            </a:r>
            <a:r>
              <a:rPr lang="zh-CN" altLang="en-US" sz="2000" dirty="0">
                <a:latin typeface="黑体" panose="02010609060101010101" pitchFamily="49" charset="-122"/>
                <a:ea typeface="黑体" panose="02010609060101010101" pitchFamily="49" charset="-122"/>
              </a:rPr>
              <a:t>等人分析了中国网民的互联网使用与在线表达之间的关系后发现，社会化媒体（例如，即时通讯软件、在线聊天室、</a:t>
            </a:r>
            <a:r>
              <a:rPr lang="en-US" altLang="zh-CN" sz="2000" dirty="0">
                <a:latin typeface="黑体" panose="02010609060101010101" pitchFamily="49" charset="-122"/>
                <a:ea typeface="黑体" panose="02010609060101010101" pitchFamily="49" charset="-122"/>
              </a:rPr>
              <a:t>BBS</a:t>
            </a:r>
            <a:r>
              <a:rPr lang="zh-CN" altLang="en-US" sz="2000" dirty="0">
                <a:latin typeface="黑体" panose="02010609060101010101" pitchFamily="49" charset="-122"/>
                <a:ea typeface="黑体" panose="02010609060101010101" pitchFamily="49" charset="-122"/>
              </a:rPr>
              <a:t>等）的使用频率促进了用户的在线表达</a:t>
            </a:r>
            <a:r>
              <a:rPr lang="en-US" altLang="zh-CN" sz="2000" baseline="30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359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32010"/>
            <a:ext cx="10516235" cy="4944110"/>
          </a:xfrm>
        </p:spPr>
        <p:txBody>
          <a:bodyPr>
            <a:noAutofit/>
          </a:bodyPr>
          <a:lstStyle/>
          <a:p>
            <a:pPr>
              <a:lnSpc>
                <a:spcPct val="15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50000"/>
              </a:lnSpc>
            </a:pPr>
            <a:r>
              <a:rPr lang="en-US" altLang="zh-CN" sz="2000" dirty="0">
                <a:latin typeface="黑体" panose="02010609060101010101" pitchFamily="49" charset="-122"/>
                <a:ea typeface="黑体" panose="02010609060101010101" pitchFamily="49" charset="-122"/>
              </a:rPr>
              <a:t>6.2.2</a:t>
            </a:r>
            <a:r>
              <a:rPr lang="zh-CN" altLang="en-US" sz="2000" dirty="0">
                <a:latin typeface="黑体" panose="02010609060101010101" pitchFamily="49" charset="-122"/>
                <a:ea typeface="黑体" panose="02010609060101010101" pitchFamily="49" charset="-122"/>
              </a:rPr>
              <a:t>公众参与公共舆论传播的不平等性</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公众</a:t>
            </a:r>
            <a:r>
              <a:rPr lang="zh-CN" altLang="en-US" sz="2000" dirty="0">
                <a:latin typeface="黑体" panose="02010609060101010101" pitchFamily="49" charset="-122"/>
                <a:ea typeface="黑体" panose="02010609060101010101" pitchFamily="49" charset="-122"/>
              </a:rPr>
              <a:t>对公共舆论的参与程度不仅在个体层面上表现出不平等，在地区水平上，信息的贡献程度也不平均。</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的数据显示，与“埃及革命”有关的信息转发帖子数最多的地区为纽约，此外，加州、哥伦比亚、麻省、伊利诺伊等几个州的用户转贴量也比较大。但是不同州的转贴量分布非常不平均。此外，该研究还分析了</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不同州的用户之间转发“占领华尔街”事件相关的帖子的情况。研究发现，“占领华尔街”事件的网络流量关系图呈现出非常高的中心度：来自纽约、华盛顿和加州的帖子流量占到了全部帖子流量的</a:t>
            </a:r>
            <a:r>
              <a:rPr lang="en-US" altLang="zh-CN" sz="2000" dirty="0">
                <a:latin typeface="黑体" panose="02010609060101010101" pitchFamily="49" charset="-122"/>
                <a:ea typeface="黑体" panose="02010609060101010101" pitchFamily="49" charset="-122"/>
              </a:rPr>
              <a:t>50%</a:t>
            </a:r>
            <a:r>
              <a:rPr lang="zh-CN" altLang="en-US" sz="2000" dirty="0">
                <a:latin typeface="黑体" panose="02010609060101010101" pitchFamily="49" charset="-122"/>
                <a:ea typeface="黑体" panose="02010609060101010101" pitchFamily="49" charset="-122"/>
              </a:rPr>
              <a:t>，而非中心地区之间彼此的连接度不高</a:t>
            </a:r>
            <a:r>
              <a:rPr lang="en-US" altLang="zh-CN" sz="2000" baseline="30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00819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5363817" cy="5212483"/>
          </a:xfrm>
        </p:spPr>
        <p:txBody>
          <a:bodyPr>
            <a:normAutofit fontScale="97500"/>
          </a:bodyPr>
          <a:lstStyle/>
          <a:p>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1800" dirty="0" smtClean="0">
                <a:latin typeface="黑体" panose="02010609060101010101" pitchFamily="49" charset="-122"/>
                <a:ea typeface="黑体" panose="02010609060101010101" pitchFamily="49" charset="-122"/>
              </a:rPr>
              <a:t>    本章</a:t>
            </a:r>
            <a:r>
              <a:rPr lang="zh-CN" altLang="en-US" sz="1800" dirty="0">
                <a:latin typeface="黑体" panose="02010609060101010101" pitchFamily="49" charset="-122"/>
                <a:ea typeface="黑体" panose="02010609060101010101" pitchFamily="49" charset="-122"/>
              </a:rPr>
              <a:t>将受众限定为只接收而不贡献信息的用户。很多人认为，在社会化媒体主导的今天，只收不发的受众不存在或者很少见了，这是一种由时下流行的研究方法而造成的错觉。这些方法从社会化媒体的帖子中寻找用户，其结果当然是大多或者全部用户都是传播者（如发表原始贴的意见领袖或转发别人贴子的活跃分子），而忽略了相当数量的从不发贴或转发的“围观者”。其实，社会化媒体上的“围观者”并不是一种新现象，例如在线论坛上的“潜水员”已经存在二十多年了。现在的问题是如何找到这些“围观者”，并定量计算其规模和特征</a:t>
            </a:r>
            <a:r>
              <a:rPr lang="zh-CN" altLang="en-US" sz="1800" dirty="0" smtClean="0">
                <a:latin typeface="黑体" panose="02010609060101010101" pitchFamily="49" charset="-122"/>
                <a:ea typeface="黑体" panose="02010609060101010101" pitchFamily="49" charset="-122"/>
              </a:rPr>
              <a:t>。</a:t>
            </a:r>
            <a:endParaRPr lang="zh-CN" altLang="en-US" sz="18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64183932"/>
              </p:ext>
            </p:extLst>
          </p:nvPr>
        </p:nvGraphicFramePr>
        <p:xfrm>
          <a:off x="6874562" y="5413114"/>
          <a:ext cx="4313584" cy="994410"/>
        </p:xfrm>
        <a:graphic>
          <a:graphicData uri="http://schemas.openxmlformats.org/drawingml/2006/table">
            <a:tbl>
              <a:tblPr>
                <a:tableStyleId>{5C22544A-7EE6-4342-B048-85BDC9FD1C3A}</a:tableStyleId>
              </a:tblPr>
              <a:tblGrid>
                <a:gridCol w="1078396">
                  <a:extLst>
                    <a:ext uri="{9D8B030D-6E8A-4147-A177-3AD203B41FA5}">
                      <a16:colId xmlns:a16="http://schemas.microsoft.com/office/drawing/2014/main" val="2351429226"/>
                    </a:ext>
                  </a:extLst>
                </a:gridCol>
                <a:gridCol w="1078396">
                  <a:extLst>
                    <a:ext uri="{9D8B030D-6E8A-4147-A177-3AD203B41FA5}">
                      <a16:colId xmlns:a16="http://schemas.microsoft.com/office/drawing/2014/main" val="219881607"/>
                    </a:ext>
                  </a:extLst>
                </a:gridCol>
                <a:gridCol w="1078396">
                  <a:extLst>
                    <a:ext uri="{9D8B030D-6E8A-4147-A177-3AD203B41FA5}">
                      <a16:colId xmlns:a16="http://schemas.microsoft.com/office/drawing/2014/main" val="836652384"/>
                    </a:ext>
                  </a:extLst>
                </a:gridCol>
                <a:gridCol w="1078396">
                  <a:extLst>
                    <a:ext uri="{9D8B030D-6E8A-4147-A177-3AD203B41FA5}">
                      <a16:colId xmlns:a16="http://schemas.microsoft.com/office/drawing/2014/main" val="2503201933"/>
                    </a:ext>
                  </a:extLst>
                </a:gridCol>
              </a:tblGrid>
              <a:tr h="0">
                <a:tc>
                  <a:txBody>
                    <a:bodyPr/>
                    <a:lstStyle/>
                    <a:p>
                      <a:pPr marL="0" marR="0" algn="ctr">
                        <a:lnSpc>
                          <a:spcPct val="150000"/>
                        </a:lnSpc>
                        <a:spcBef>
                          <a:spcPts val="0"/>
                        </a:spcBef>
                        <a:spcAft>
                          <a:spcPts val="0"/>
                        </a:spcAft>
                      </a:pPr>
                      <a:r>
                        <a:rPr lang="zh-CN" altLang="en-US" sz="1050">
                          <a:effectLst/>
                        </a:rPr>
                        <a:t>参与时长</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zh-CN" altLang="en-US" sz="1050" dirty="0">
                          <a:effectLst/>
                          <a:latin typeface="Times New Roman" panose="02020603050405020304" pitchFamily="18" charset="0"/>
                          <a:ea typeface="宋体" panose="02010600030101010101" pitchFamily="2" charset="-122"/>
                        </a:rPr>
                        <a:t>参与时长</a:t>
                      </a:r>
                      <a:endParaRPr lang="zh-CN" altLang="en-US" sz="1200" dirty="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zh-CN" altLang="en-US" sz="1050" dirty="0">
                          <a:effectLst/>
                          <a:latin typeface="Times New Roman" panose="02020603050405020304" pitchFamily="18" charset="0"/>
                          <a:ea typeface="宋体" panose="02010600030101010101" pitchFamily="2" charset="-122"/>
                        </a:rPr>
                        <a:t>创造内容</a:t>
                      </a:r>
                      <a:endParaRPr lang="zh-CN" altLang="en-US" sz="1200" dirty="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zh-CN" altLang="en-US" sz="1050">
                          <a:effectLst/>
                          <a:latin typeface="Times New Roman" panose="02020603050405020304" pitchFamily="18" charset="0"/>
                          <a:ea typeface="宋体" panose="02010600030101010101" pitchFamily="2" charset="-122"/>
                        </a:rPr>
                        <a:t>消费内容</a:t>
                      </a:r>
                      <a:endParaRPr lang="zh-CN" altLang="en-US" sz="1200">
                        <a:effectLst/>
                        <a:latin typeface="Times New Roman" panose="02020603050405020304" pitchFamily="18" charset="0"/>
                        <a:ea typeface="宋体" panose="02010600030101010101" pitchFamily="2" charset="-122"/>
                      </a:endParaRPr>
                    </a:p>
                  </a:txBody>
                  <a:tcPr marL="68580" marR="68580" anchor="b"/>
                </a:tc>
                <a:extLst>
                  <a:ext uri="{0D108BD9-81ED-4DB2-BD59-A6C34878D82A}">
                    <a16:rowId xmlns:a16="http://schemas.microsoft.com/office/drawing/2014/main" val="1428431463"/>
                  </a:ext>
                </a:extLst>
              </a:tr>
              <a:tr h="0">
                <a:tc>
                  <a:txBody>
                    <a:bodyPr/>
                    <a:lstStyle/>
                    <a:p>
                      <a:pPr marL="0" marR="0" algn="ctr">
                        <a:lnSpc>
                          <a:spcPct val="150000"/>
                        </a:lnSpc>
                        <a:spcBef>
                          <a:spcPts val="0"/>
                        </a:spcBef>
                        <a:spcAft>
                          <a:spcPts val="0"/>
                        </a:spcAft>
                      </a:pPr>
                      <a:r>
                        <a:rPr lang="zh-CN" altLang="en-US" sz="1050">
                          <a:effectLst/>
                        </a:rPr>
                        <a:t>持续不断</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zh-CN" altLang="en-US" sz="1050" dirty="0">
                          <a:effectLst/>
                          <a:latin typeface="Times New Roman" panose="02020603050405020304" pitchFamily="18" charset="0"/>
                          <a:ea typeface="宋体" panose="02010600030101010101" pitchFamily="2" charset="-122"/>
                        </a:rPr>
                        <a:t>持续不断</a:t>
                      </a:r>
                      <a:endParaRPr lang="zh-CN" altLang="en-US" sz="1200" dirty="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en-US" altLang="zh-CN" sz="1050">
                          <a:effectLst/>
                          <a:latin typeface="Times New Roman" panose="02020603050405020304" pitchFamily="18" charset="0"/>
                          <a:ea typeface="宋体" panose="02010600030101010101" pitchFamily="2" charset="-122"/>
                        </a:rPr>
                        <a:t>1. </a:t>
                      </a:r>
                      <a:r>
                        <a:rPr lang="zh-CN" altLang="en-US" sz="1050">
                          <a:effectLst/>
                          <a:latin typeface="宋体" panose="02010600030101010101" pitchFamily="2" charset="-122"/>
                          <a:ea typeface="宋体" panose="02010600030101010101" pitchFamily="2" charset="-122"/>
                        </a:rPr>
                        <a:t>活跃传播者</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en-US" altLang="zh-CN" sz="1050" dirty="0">
                          <a:effectLst/>
                          <a:latin typeface="Times New Roman" panose="02020603050405020304" pitchFamily="18" charset="0"/>
                          <a:ea typeface="宋体" panose="02010600030101010101" pitchFamily="2" charset="-122"/>
                        </a:rPr>
                        <a:t>3. </a:t>
                      </a:r>
                      <a:r>
                        <a:rPr lang="zh-CN" altLang="en-US" sz="1050" dirty="0">
                          <a:effectLst/>
                          <a:latin typeface="宋体" panose="02010600030101010101" pitchFamily="2" charset="-122"/>
                          <a:ea typeface="宋体" panose="02010600030101010101" pitchFamily="2" charset="-122"/>
                        </a:rPr>
                        <a:t>活跃受众</a:t>
                      </a:r>
                      <a:endParaRPr lang="zh-CN" altLang="en-US" sz="1200" dirty="0">
                        <a:effectLst/>
                        <a:latin typeface="Times New Roman" panose="02020603050405020304" pitchFamily="18" charset="0"/>
                        <a:ea typeface="宋体" panose="02010600030101010101" pitchFamily="2" charset="-122"/>
                      </a:endParaRPr>
                    </a:p>
                  </a:txBody>
                  <a:tcPr marL="68580" marR="68580" anchor="b"/>
                </a:tc>
                <a:extLst>
                  <a:ext uri="{0D108BD9-81ED-4DB2-BD59-A6C34878D82A}">
                    <a16:rowId xmlns:a16="http://schemas.microsoft.com/office/drawing/2014/main" val="2581439772"/>
                  </a:ext>
                </a:extLst>
              </a:tr>
              <a:tr h="0">
                <a:tc>
                  <a:txBody>
                    <a:bodyPr/>
                    <a:lstStyle/>
                    <a:p>
                      <a:pPr marL="0" marR="0" algn="ctr">
                        <a:lnSpc>
                          <a:spcPct val="150000"/>
                        </a:lnSpc>
                        <a:spcBef>
                          <a:spcPts val="0"/>
                        </a:spcBef>
                        <a:spcAft>
                          <a:spcPts val="0"/>
                        </a:spcAft>
                      </a:pPr>
                      <a:r>
                        <a:rPr lang="zh-CN" altLang="en-US" sz="1050">
                          <a:effectLst/>
                        </a:rPr>
                        <a:t>中断放弃</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zh-CN" altLang="en-US" sz="1050">
                          <a:effectLst/>
                          <a:latin typeface="Times New Roman" panose="02020603050405020304" pitchFamily="18" charset="0"/>
                          <a:ea typeface="宋体" panose="02010600030101010101" pitchFamily="2" charset="-122"/>
                        </a:rPr>
                        <a:t>中断放弃</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en-US" altLang="zh-CN" sz="1050">
                          <a:effectLst/>
                          <a:latin typeface="Times New Roman" panose="02020603050405020304" pitchFamily="18" charset="0"/>
                          <a:ea typeface="宋体" panose="02010600030101010101" pitchFamily="2" charset="-122"/>
                        </a:rPr>
                        <a:t>2. </a:t>
                      </a:r>
                      <a:r>
                        <a:rPr lang="zh-CN" altLang="en-US" sz="1050">
                          <a:effectLst/>
                          <a:latin typeface="宋体" panose="02010600030101010101" pitchFamily="2" charset="-122"/>
                          <a:ea typeface="宋体" panose="02010600030101010101" pitchFamily="2" charset="-122"/>
                        </a:rPr>
                        <a:t>不活跃传播者</a:t>
                      </a:r>
                      <a:endParaRPr lang="zh-CN" altLang="en-US" sz="1200">
                        <a:effectLst/>
                        <a:latin typeface="Times New Roman" panose="02020603050405020304" pitchFamily="18" charset="0"/>
                        <a:ea typeface="宋体" panose="02010600030101010101" pitchFamily="2" charset="-122"/>
                      </a:endParaRPr>
                    </a:p>
                  </a:txBody>
                  <a:tcPr marL="68580" marR="68580" anchor="b"/>
                </a:tc>
                <a:tc>
                  <a:txBody>
                    <a:bodyPr/>
                    <a:lstStyle/>
                    <a:p>
                      <a:pPr marL="0" marR="0" algn="ctr">
                        <a:lnSpc>
                          <a:spcPct val="150000"/>
                        </a:lnSpc>
                        <a:spcBef>
                          <a:spcPts val="0"/>
                        </a:spcBef>
                        <a:spcAft>
                          <a:spcPts val="0"/>
                        </a:spcAft>
                      </a:pPr>
                      <a:r>
                        <a:rPr lang="en-US" altLang="zh-CN" sz="1050" dirty="0">
                          <a:effectLst/>
                          <a:latin typeface="Times New Roman" panose="02020603050405020304" pitchFamily="18" charset="0"/>
                          <a:ea typeface="宋体" panose="02010600030101010101" pitchFamily="2" charset="-122"/>
                        </a:rPr>
                        <a:t>4. </a:t>
                      </a:r>
                      <a:r>
                        <a:rPr lang="zh-CN" altLang="en-US" sz="1050" dirty="0">
                          <a:effectLst/>
                          <a:latin typeface="宋体" panose="02010600030101010101" pitchFamily="2" charset="-122"/>
                          <a:ea typeface="宋体" panose="02010600030101010101" pitchFamily="2" charset="-122"/>
                        </a:rPr>
                        <a:t>不活跃受众</a:t>
                      </a:r>
                      <a:endParaRPr lang="zh-CN" altLang="en-US" sz="1200" dirty="0">
                        <a:effectLst/>
                        <a:latin typeface="Times New Roman" panose="02020603050405020304" pitchFamily="18" charset="0"/>
                        <a:ea typeface="宋体" panose="02010600030101010101" pitchFamily="2" charset="-122"/>
                      </a:endParaRPr>
                    </a:p>
                  </a:txBody>
                  <a:tcPr marL="68580" marR="68580" anchor="b"/>
                </a:tc>
                <a:extLst>
                  <a:ext uri="{0D108BD9-81ED-4DB2-BD59-A6C34878D82A}">
                    <a16:rowId xmlns:a16="http://schemas.microsoft.com/office/drawing/2014/main" val="962044223"/>
                  </a:ext>
                </a:extLst>
              </a:tr>
            </a:tbl>
          </a:graphicData>
        </a:graphic>
      </p:graphicFrame>
      <p:sp>
        <p:nvSpPr>
          <p:cNvPr id="5" name="文本框 4"/>
          <p:cNvSpPr txBox="1"/>
          <p:nvPr/>
        </p:nvSpPr>
        <p:spPr>
          <a:xfrm>
            <a:off x="6940824" y="5038460"/>
            <a:ext cx="4386467" cy="374654"/>
          </a:xfrm>
          <a:prstGeom prst="rect">
            <a:avLst/>
          </a:prstGeom>
          <a:noFill/>
        </p:spPr>
        <p:txBody>
          <a:bodyPr wrap="square" rtlCol="0">
            <a:spAutoFit/>
          </a:bodyPr>
          <a:lstStyle/>
          <a:p>
            <a:pPr algn="ctr">
              <a:lnSpc>
                <a:spcPct val="150000"/>
              </a:lnSpc>
            </a:pPr>
            <a:r>
              <a:rPr lang="zh-CN" altLang="en-US" sz="1400" dirty="0">
                <a:latin typeface="宋体" panose="02010600030101010101" pitchFamily="2" charset="-122"/>
              </a:rPr>
              <a:t>表</a:t>
            </a:r>
            <a:r>
              <a:rPr lang="en-US" altLang="zh-CN" sz="1400" dirty="0">
                <a:latin typeface="宋体" panose="02010600030101010101" pitchFamily="2" charset="-122"/>
                <a:cs typeface="Times New Roman" panose="02020603050405020304" pitchFamily="18" charset="0"/>
              </a:rPr>
              <a:t>6-1</a:t>
            </a:r>
            <a:r>
              <a:rPr lang="zh-CN" altLang="en-US" sz="1400" dirty="0">
                <a:latin typeface="宋体" panose="02010600030101010101" pitchFamily="2" charset="-122"/>
              </a:rPr>
              <a:t>社会化媒体的传播者与受众之区别</a:t>
            </a:r>
            <a:endParaRPr lang="zh-CN" altLang="en-US" sz="1400" dirty="0">
              <a:latin typeface="Times New Roman" panose="02020603050405020304" pitchFamily="18" charset="0"/>
            </a:endParaRPr>
          </a:p>
        </p:txBody>
      </p:sp>
      <p:sp>
        <p:nvSpPr>
          <p:cNvPr id="6" name="文本框 5"/>
          <p:cNvSpPr txBox="1"/>
          <p:nvPr/>
        </p:nvSpPr>
        <p:spPr>
          <a:xfrm>
            <a:off x="6874562" y="2032711"/>
            <a:ext cx="4313584" cy="2935868"/>
          </a:xfrm>
          <a:prstGeom prst="rect">
            <a:avLst/>
          </a:prstGeom>
          <a:noFill/>
        </p:spPr>
        <p:txBody>
          <a:bodyPr wrap="square" rtlCol="0">
            <a:spAutoFit/>
          </a:bodyPr>
          <a:lstStyle/>
          <a:p>
            <a:pPr algn="just">
              <a:lnSpc>
                <a:spcPct val="150000"/>
              </a:lnSpc>
            </a:pPr>
            <a:r>
              <a:rPr lang="zh-CN" altLang="en-US" dirty="0">
                <a:latin typeface="黑体" panose="02010609060101010101" pitchFamily="49" charset="-122"/>
                <a:ea typeface="黑体" panose="02010609060101010101" pitchFamily="49" charset="-122"/>
              </a:rPr>
              <a:t>进一步说，用户的参与行为是动态的，曾经活跃的用户也许中断退出，与此同时新人又不断加入，从而形成了社会化媒体上“你方唱罢我登场”、“铁打的营盘、流水的兵”的复杂局面，更增加了准确统计传播者和受众规模及特征的难度，表</a:t>
            </a:r>
            <a:r>
              <a:rPr lang="en-US" altLang="zh-CN" dirty="0">
                <a:latin typeface="黑体" panose="02010609060101010101" pitchFamily="49" charset="-122"/>
                <a:ea typeface="黑体" panose="02010609060101010101" pitchFamily="49" charset="-122"/>
              </a:rPr>
              <a:t>6-1</a:t>
            </a:r>
            <a:r>
              <a:rPr lang="zh-CN" altLang="en-US" dirty="0">
                <a:latin typeface="黑体" panose="02010609060101010101" pitchFamily="49" charset="-122"/>
                <a:ea typeface="黑体" panose="02010609060101010101" pitchFamily="49" charset="-122"/>
              </a:rPr>
              <a:t>显示了相关问题的复杂性。</a:t>
            </a:r>
          </a:p>
        </p:txBody>
      </p:sp>
    </p:spTree>
    <p:extLst>
      <p:ext uri="{BB962C8B-B14F-4D97-AF65-F5344CB8AC3E}">
        <p14:creationId xmlns:p14="http://schemas.microsoft.com/office/powerpoint/2010/main" val="2179540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10303566"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1800" dirty="0" smtClean="0">
                <a:latin typeface="黑体" panose="02010609060101010101" pitchFamily="49" charset="-122"/>
                <a:ea typeface="黑体" panose="02010609060101010101" pitchFamily="49" charset="-122"/>
              </a:rPr>
              <a:t>    近期</a:t>
            </a:r>
            <a:r>
              <a:rPr lang="zh-CN" altLang="en-US" sz="1800" dirty="0">
                <a:latin typeface="黑体" panose="02010609060101010101" pitchFamily="49" charset="-122"/>
                <a:ea typeface="黑体" panose="02010609060101010101" pitchFamily="49" charset="-122"/>
              </a:rPr>
              <a:t>有关研究发现，社会化媒体的多数用户还是“受众”。为了准确地估算“受众”在社会化媒体用户中的比例，需要以“用户”（而不是“贴子”）为统计单位；否则会夸大活跃用户的比例。</a:t>
            </a:r>
            <a:r>
              <a:rPr lang="en-US" altLang="zh-CN" sz="1800" dirty="0">
                <a:latin typeface="黑体" panose="02010609060101010101" pitchFamily="49" charset="-122"/>
                <a:ea typeface="黑体" panose="02010609060101010101" pitchFamily="49" charset="-122"/>
              </a:rPr>
              <a:t>Zhu</a:t>
            </a:r>
            <a:r>
              <a:rPr lang="zh-CN" altLang="en-US" sz="1800" dirty="0">
                <a:latin typeface="黑体" panose="02010609060101010101" pitchFamily="49" charset="-122"/>
                <a:ea typeface="黑体" panose="02010609060101010101" pitchFamily="49" charset="-122"/>
              </a:rPr>
              <a:t>等人参照社会调查中随机抽取电话号码（</a:t>
            </a:r>
            <a:r>
              <a:rPr lang="en-US" altLang="zh-CN" sz="1800" dirty="0">
                <a:latin typeface="黑体" panose="02010609060101010101" pitchFamily="49" charset="-122"/>
                <a:ea typeface="黑体" panose="02010609060101010101" pitchFamily="49" charset="-122"/>
              </a:rPr>
              <a:t>Random Digit Dialing</a:t>
            </a:r>
            <a:r>
              <a:rPr lang="zh-CN" altLang="en-US" sz="1800" dirty="0">
                <a:latin typeface="黑体" panose="02010609060101010101" pitchFamily="49" charset="-122"/>
                <a:ea typeface="黑体" panose="02010609060101010101" pitchFamily="49" charset="-122"/>
              </a:rPr>
              <a:t>，简称为</a:t>
            </a:r>
            <a:r>
              <a:rPr lang="en-US" altLang="zh-CN" sz="1800" dirty="0">
                <a:latin typeface="黑体" panose="02010609060101010101" pitchFamily="49" charset="-122"/>
                <a:ea typeface="黑体" panose="02010609060101010101" pitchFamily="49" charset="-122"/>
              </a:rPr>
              <a:t>RDD</a:t>
            </a:r>
            <a:r>
              <a:rPr lang="zh-CN" altLang="en-US" sz="1800" dirty="0">
                <a:latin typeface="黑体" panose="02010609060101010101" pitchFamily="49" charset="-122"/>
                <a:ea typeface="黑体" panose="02010609060101010101" pitchFamily="49" charset="-122"/>
              </a:rPr>
              <a:t>）的方法，设计了一套“随机数码搜索”（</a:t>
            </a:r>
            <a:r>
              <a:rPr lang="en-US" altLang="zh-CN" sz="1800" dirty="0">
                <a:latin typeface="黑体" panose="02010609060101010101" pitchFamily="49" charset="-122"/>
                <a:ea typeface="黑体" panose="02010609060101010101" pitchFamily="49" charset="-122"/>
              </a:rPr>
              <a:t>Random Digit Search</a:t>
            </a:r>
            <a:r>
              <a:rPr lang="zh-CN" altLang="en-US" sz="1800" dirty="0">
                <a:latin typeface="黑体" panose="02010609060101010101" pitchFamily="49" charset="-122"/>
                <a:ea typeface="黑体" panose="02010609060101010101" pitchFamily="49" charset="-122"/>
              </a:rPr>
              <a:t>，简称为</a:t>
            </a:r>
            <a:r>
              <a:rPr lang="en-US" altLang="zh-CN" sz="1800" dirty="0">
                <a:latin typeface="黑体" panose="02010609060101010101" pitchFamily="49" charset="-122"/>
                <a:ea typeface="黑体" panose="02010609060101010101" pitchFamily="49" charset="-122"/>
              </a:rPr>
              <a:t>RDS</a:t>
            </a:r>
            <a:r>
              <a:rPr lang="zh-CN" altLang="en-US" sz="1800" dirty="0">
                <a:latin typeface="黑体" panose="02010609060101010101" pitchFamily="49" charset="-122"/>
                <a:ea typeface="黑体" panose="02010609060101010101" pitchFamily="49" charset="-122"/>
              </a:rPr>
              <a:t>）方法</a:t>
            </a:r>
            <a:r>
              <a:rPr lang="en-US" altLang="zh-CN" sz="1800" baseline="30000" dirty="0">
                <a:latin typeface="黑体" panose="02010609060101010101" pitchFamily="49" charset="-122"/>
                <a:ea typeface="黑体" panose="02010609060101010101" pitchFamily="49" charset="-122"/>
              </a:rPr>
              <a:t>[13]</a:t>
            </a:r>
            <a:r>
              <a:rPr lang="zh-CN" altLang="en-US" sz="1800" dirty="0">
                <a:latin typeface="黑体" panose="02010609060101010101" pitchFamily="49" charset="-122"/>
                <a:ea typeface="黑体" panose="02010609060101010101" pitchFamily="49" charset="-122"/>
              </a:rPr>
              <a:t>，从新浪博客、新浪微博、</a:t>
            </a:r>
            <a:r>
              <a:rPr lang="en-US" altLang="zh-CN" sz="1800" dirty="0">
                <a:latin typeface="黑体" panose="02010609060101010101" pitchFamily="49" charset="-122"/>
                <a:ea typeface="黑体" panose="02010609060101010101" pitchFamily="49" charset="-122"/>
              </a:rPr>
              <a:t>Wikipedia</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YouTube</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Flickr</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Maze</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P2P</a:t>
            </a:r>
            <a:r>
              <a:rPr lang="zh-CN" altLang="en-US" sz="1800" dirty="0">
                <a:latin typeface="黑体" panose="02010609060101010101" pitchFamily="49" charset="-122"/>
                <a:ea typeface="黑体" panose="02010609060101010101" pitchFamily="49" charset="-122"/>
              </a:rPr>
              <a:t>平台）等社会化媒体的用户总体中抽取随机（即</a:t>
            </a:r>
            <a:r>
              <a:rPr lang="en-US" altLang="zh-CN" sz="1800" dirty="0">
                <a:latin typeface="黑体" panose="02010609060101010101" pitchFamily="49" charset="-122"/>
                <a:ea typeface="黑体" panose="02010609060101010101" pitchFamily="49" charset="-122"/>
              </a:rPr>
              <a:t>uniform sample</a:t>
            </a:r>
            <a:r>
              <a:rPr lang="zh-CN" altLang="en-US" sz="1800" dirty="0">
                <a:latin typeface="黑体" panose="02010609060101010101" pitchFamily="49" charset="-122"/>
                <a:ea typeface="黑体" panose="02010609060101010101" pitchFamily="49" charset="-122"/>
              </a:rPr>
              <a:t>或“等概率样本”），并分别统计其不活跃用户和潜水用户的比例及其他特征。该研究发现，在各种社会化媒体平台上的用户帐号中，一半或更多是“单篇作者”（即只发过一次贴的，其中往往是账号注册后系统自动发布的“欢迎光临我的页面”），另有三、四成的用户从活跃发贴</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转贴逐渐转型为“潜水员”和“围观者”，剩下的一、两成用户才是真正长期坚持参与自创内容的传播者。</a:t>
            </a:r>
          </a:p>
        </p:txBody>
      </p:sp>
    </p:spTree>
    <p:extLst>
      <p:ext uri="{BB962C8B-B14F-4D97-AF65-F5344CB8AC3E}">
        <p14:creationId xmlns:p14="http://schemas.microsoft.com/office/powerpoint/2010/main" val="2504887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10303566"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70000"/>
              </a:lnSpc>
              <a:buNone/>
            </a:pPr>
            <a:r>
              <a:rPr lang="zh-CN" altLang="en-US" sz="2100" dirty="0" smtClean="0">
                <a:latin typeface="黑体" panose="02010609060101010101" pitchFamily="49" charset="-122"/>
                <a:ea typeface="黑体" panose="02010609060101010101" pitchFamily="49" charset="-122"/>
              </a:rPr>
              <a:t>    这种</a:t>
            </a:r>
            <a:r>
              <a:rPr lang="zh-CN" altLang="en-US" sz="2100" dirty="0">
                <a:latin typeface="黑体" panose="02010609060101010101" pitchFamily="49" charset="-122"/>
                <a:ea typeface="黑体" panose="02010609060101010101" pitchFamily="49" charset="-122"/>
              </a:rPr>
              <a:t>现象也广泛发生在其它社会化媒体的使用上。如在美国著名</a:t>
            </a:r>
            <a:r>
              <a:rPr lang="en-US" altLang="zh-CN" sz="2100" dirty="0">
                <a:latin typeface="黑体" panose="02010609060101010101" pitchFamily="49" charset="-122"/>
                <a:ea typeface="黑体" panose="02010609060101010101" pitchFamily="49" charset="-122"/>
              </a:rPr>
              <a:t>MOOC</a:t>
            </a:r>
            <a:r>
              <a:rPr lang="zh-CN" altLang="en-US" sz="2100" dirty="0">
                <a:latin typeface="黑体" panose="02010609060101010101" pitchFamily="49" charset="-122"/>
                <a:ea typeface="黑体" panose="02010609060101010101" pitchFamily="49" charset="-122"/>
              </a:rPr>
              <a:t>平台</a:t>
            </a:r>
            <a:r>
              <a:rPr lang="en-US" altLang="zh-CN" sz="2100" dirty="0">
                <a:latin typeface="黑体" panose="02010609060101010101" pitchFamily="49" charset="-122"/>
                <a:ea typeface="黑体" panose="02010609060101010101" pitchFamily="49" charset="-122"/>
              </a:rPr>
              <a:t>Coursera</a:t>
            </a:r>
            <a:r>
              <a:rPr lang="zh-CN" altLang="en-US" sz="2100" dirty="0">
                <a:latin typeface="黑体" panose="02010609060101010101" pitchFamily="49" charset="-122"/>
                <a:ea typeface="黑体" panose="02010609060101010101" pitchFamily="49" charset="-122"/>
              </a:rPr>
              <a:t>上注册的学生中，只有</a:t>
            </a:r>
            <a:r>
              <a:rPr lang="en-US" altLang="zh-CN" sz="2100" dirty="0">
                <a:latin typeface="黑体" panose="02010609060101010101" pitchFamily="49" charset="-122"/>
                <a:ea typeface="黑体" panose="02010609060101010101" pitchFamily="49" charset="-122"/>
              </a:rPr>
              <a:t>10%</a:t>
            </a:r>
            <a:r>
              <a:rPr lang="zh-CN" altLang="en-US" sz="2100" dirty="0">
                <a:latin typeface="黑体" panose="02010609060101010101" pitchFamily="49" charset="-122"/>
                <a:ea typeface="黑体" panose="02010609060101010101" pitchFamily="49" charset="-122"/>
              </a:rPr>
              <a:t>是完成所有作业、取得证书的</a:t>
            </a:r>
            <a:r>
              <a:rPr lang="en-US" altLang="zh-CN" sz="2100" baseline="30000" dirty="0">
                <a:latin typeface="黑体" panose="02010609060101010101" pitchFamily="49" charset="-122"/>
                <a:ea typeface="黑体" panose="02010609060101010101" pitchFamily="49" charset="-122"/>
              </a:rPr>
              <a:t>[14]</a:t>
            </a:r>
            <a:r>
              <a:rPr lang="zh-CN" altLang="en-US" sz="2100" dirty="0">
                <a:latin typeface="黑体" panose="02010609060101010101" pitchFamily="49" charset="-122"/>
                <a:ea typeface="黑体" panose="02010609060101010101" pitchFamily="49" charset="-122"/>
              </a:rPr>
              <a:t>；中国国家精品课程的常用者（平均每周一次以上）只占学生的</a:t>
            </a:r>
            <a:r>
              <a:rPr lang="en-US" altLang="zh-CN" sz="2100" dirty="0">
                <a:latin typeface="黑体" panose="02010609060101010101" pitchFamily="49" charset="-122"/>
                <a:ea typeface="黑体" panose="02010609060101010101" pitchFamily="49" charset="-122"/>
              </a:rPr>
              <a:t>16%</a:t>
            </a:r>
            <a:r>
              <a:rPr lang="zh-CN" altLang="en-US" sz="2100" dirty="0">
                <a:latin typeface="黑体" panose="02010609060101010101" pitchFamily="49" charset="-122"/>
                <a:ea typeface="黑体" panose="02010609060101010101" pitchFamily="49" charset="-122"/>
              </a:rPr>
              <a:t>、教师的</a:t>
            </a:r>
            <a:r>
              <a:rPr lang="en-US" altLang="zh-CN" sz="2100" dirty="0">
                <a:latin typeface="黑体" panose="02010609060101010101" pitchFamily="49" charset="-122"/>
                <a:ea typeface="黑体" panose="02010609060101010101" pitchFamily="49" charset="-122"/>
              </a:rPr>
              <a:t>8%</a:t>
            </a:r>
            <a:r>
              <a:rPr lang="en-US" altLang="zh-CN" sz="2100" baseline="30000" dirty="0">
                <a:latin typeface="黑体" panose="02010609060101010101" pitchFamily="49" charset="-122"/>
                <a:ea typeface="黑体" panose="02010609060101010101" pitchFamily="49" charset="-122"/>
              </a:rPr>
              <a:t>[15]</a:t>
            </a:r>
            <a:r>
              <a:rPr lang="zh-CN" altLang="en-US" sz="2100" dirty="0">
                <a:latin typeface="黑体" panose="02010609060101010101" pitchFamily="49" charset="-122"/>
                <a:ea typeface="黑体" panose="02010609060101010101" pitchFamily="49" charset="-122"/>
              </a:rPr>
              <a:t>。其他学者例如</a:t>
            </a:r>
            <a:r>
              <a:rPr lang="en-US" altLang="zh-CN" sz="2100" dirty="0">
                <a:latin typeface="黑体" panose="02010609060101010101" pitchFamily="49" charset="-122"/>
                <a:ea typeface="黑体" panose="02010609060101010101" pitchFamily="49" charset="-122"/>
              </a:rPr>
              <a:t>Fu</a:t>
            </a:r>
            <a:r>
              <a:rPr lang="zh-CN" altLang="en-US" sz="2100" dirty="0">
                <a:latin typeface="黑体" panose="02010609060101010101" pitchFamily="49" charset="-122"/>
                <a:ea typeface="黑体" panose="02010609060101010101" pitchFamily="49" charset="-122"/>
              </a:rPr>
              <a:t>和 </a:t>
            </a:r>
            <a:r>
              <a:rPr lang="en-US" altLang="zh-CN" sz="2100" dirty="0">
                <a:latin typeface="黑体" panose="02010609060101010101" pitchFamily="49" charset="-122"/>
                <a:ea typeface="黑体" panose="02010609060101010101" pitchFamily="49" charset="-122"/>
              </a:rPr>
              <a:t>Chau</a:t>
            </a:r>
            <a:r>
              <a:rPr lang="zh-CN" altLang="en-US" sz="2100" dirty="0">
                <a:latin typeface="黑体" panose="02010609060101010101" pitchFamily="49" charset="-122"/>
                <a:ea typeface="黑体" panose="02010609060101010101" pitchFamily="49" charset="-122"/>
              </a:rPr>
              <a:t>也用类似的随机抽样方法，抽取了</a:t>
            </a:r>
            <a:r>
              <a:rPr lang="en-US" altLang="zh-CN" sz="2100" dirty="0">
                <a:latin typeface="黑体" panose="02010609060101010101" pitchFamily="49" charset="-122"/>
                <a:ea typeface="黑体" panose="02010609060101010101" pitchFamily="49" charset="-122"/>
              </a:rPr>
              <a:t>3</a:t>
            </a:r>
            <a:r>
              <a:rPr lang="zh-CN" altLang="en-US" sz="2100" dirty="0">
                <a:latin typeface="黑体" panose="02010609060101010101" pitchFamily="49" charset="-122"/>
                <a:ea typeface="黑体" panose="02010609060101010101" pitchFamily="49" charset="-122"/>
              </a:rPr>
              <a:t>万新浪微博用户，发现其中近六成（</a:t>
            </a:r>
            <a:r>
              <a:rPr lang="en-US" altLang="zh-CN" sz="2100" dirty="0">
                <a:latin typeface="黑体" panose="02010609060101010101" pitchFamily="49" charset="-122"/>
                <a:ea typeface="黑体" panose="02010609060101010101" pitchFamily="49" charset="-122"/>
              </a:rPr>
              <a:t>57%</a:t>
            </a:r>
            <a:r>
              <a:rPr lang="zh-CN" altLang="en-US" sz="2100" dirty="0">
                <a:latin typeface="黑体" panose="02010609060101010101" pitchFamily="49" charset="-122"/>
                <a:ea typeface="黑体" panose="02010609060101010101" pitchFamily="49" charset="-122"/>
              </a:rPr>
              <a:t>）的发帖时间（</a:t>
            </a:r>
            <a:r>
              <a:rPr lang="en-US" altLang="zh-CN" sz="2100" dirty="0">
                <a:latin typeface="黑体" panose="02010609060101010101" pitchFamily="49" charset="-122"/>
                <a:ea typeface="黑体" panose="02010609060101010101" pitchFamily="49" charset="-122"/>
              </a:rPr>
              <a:t>timeline</a:t>
            </a:r>
            <a:r>
              <a:rPr lang="zh-CN" altLang="en-US" sz="2100" dirty="0">
                <a:latin typeface="黑体" panose="02010609060101010101" pitchFamily="49" charset="-122"/>
                <a:ea typeface="黑体" panose="02010609060101010101" pitchFamily="49" charset="-122"/>
              </a:rPr>
              <a:t>）是空的（从未发过贴者，即表一中的第</a:t>
            </a:r>
            <a:r>
              <a:rPr lang="en-US" altLang="zh-CN" sz="2100" dirty="0">
                <a:latin typeface="黑体" panose="02010609060101010101" pitchFamily="49" charset="-122"/>
                <a:ea typeface="黑体" panose="02010609060101010101" pitchFamily="49" charset="-122"/>
              </a:rPr>
              <a:t>3</a:t>
            </a:r>
            <a:r>
              <a:rPr lang="zh-CN" altLang="en-US" sz="2100" dirty="0">
                <a:latin typeface="黑体" panose="02010609060101010101" pitchFamily="49" charset="-122"/>
                <a:ea typeface="黑体" panose="02010609060101010101" pitchFamily="49" charset="-122"/>
              </a:rPr>
              <a:t>和第</a:t>
            </a:r>
            <a:r>
              <a:rPr lang="en-US" altLang="zh-CN" sz="2100" dirty="0">
                <a:latin typeface="黑体" panose="02010609060101010101" pitchFamily="49" charset="-122"/>
                <a:ea typeface="黑体" panose="02010609060101010101" pitchFamily="49" charset="-122"/>
              </a:rPr>
              <a:t>4</a:t>
            </a:r>
            <a:r>
              <a:rPr lang="zh-CN" altLang="en-US" sz="2100" dirty="0">
                <a:latin typeface="黑体" panose="02010609060101010101" pitchFamily="49" charset="-122"/>
                <a:ea typeface="黑体" panose="02010609060101010101" pitchFamily="49" charset="-122"/>
              </a:rPr>
              <a:t>组）；其余四成（</a:t>
            </a:r>
            <a:r>
              <a:rPr lang="en-US" altLang="zh-CN" sz="2100" dirty="0">
                <a:latin typeface="黑体" panose="02010609060101010101" pitchFamily="49" charset="-122"/>
                <a:ea typeface="黑体" panose="02010609060101010101" pitchFamily="49" charset="-122"/>
              </a:rPr>
              <a:t>43%</a:t>
            </a:r>
            <a:r>
              <a:rPr lang="zh-CN" altLang="en-US" sz="2100" dirty="0">
                <a:latin typeface="黑体" panose="02010609060101010101" pitchFamily="49" charset="-122"/>
                <a:ea typeface="黑体" panose="02010609060101010101" pitchFamily="49" charset="-122"/>
              </a:rPr>
              <a:t>）为传播者，但其中的大多数（</a:t>
            </a:r>
            <a:r>
              <a:rPr lang="en-US" altLang="zh-CN" sz="2100" dirty="0">
                <a:latin typeface="黑体" panose="02010609060101010101" pitchFamily="49" charset="-122"/>
                <a:ea typeface="黑体" panose="02010609060101010101" pitchFamily="49" charset="-122"/>
              </a:rPr>
              <a:t>87%</a:t>
            </a:r>
            <a:r>
              <a:rPr lang="zh-CN" altLang="en-US" sz="2100" dirty="0">
                <a:latin typeface="黑体" panose="02010609060101010101" pitchFamily="49" charset="-122"/>
                <a:ea typeface="黑体" panose="02010609060101010101" pitchFamily="49" charset="-122"/>
              </a:rPr>
              <a:t>的传播者或</a:t>
            </a:r>
            <a:r>
              <a:rPr lang="en-US" altLang="zh-CN" sz="2100" dirty="0">
                <a:latin typeface="黑体" panose="02010609060101010101" pitchFamily="49" charset="-122"/>
                <a:ea typeface="黑体" panose="02010609060101010101" pitchFamily="49" charset="-122"/>
              </a:rPr>
              <a:t>37%</a:t>
            </a:r>
            <a:r>
              <a:rPr lang="zh-CN" altLang="en-US" sz="2100" dirty="0">
                <a:latin typeface="黑体" panose="02010609060101010101" pitchFamily="49" charset="-122"/>
                <a:ea typeface="黑体" panose="02010609060101010101" pitchFamily="49" charset="-122"/>
              </a:rPr>
              <a:t>的所有用户）在最近七天内没有发过任何原创贴</a:t>
            </a:r>
            <a:r>
              <a:rPr lang="en-US" altLang="zh-CN" sz="2100" baseline="30000" dirty="0">
                <a:latin typeface="黑体" panose="02010609060101010101" pitchFamily="49" charset="-122"/>
                <a:ea typeface="黑体" panose="02010609060101010101" pitchFamily="49" charset="-122"/>
              </a:rPr>
              <a:t>[16]</a:t>
            </a:r>
            <a:r>
              <a:rPr lang="zh-CN" altLang="en-US" sz="21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46112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5" name="内容占位符 4"/>
          <p:cNvSpPr>
            <a:spLocks noGrp="1"/>
          </p:cNvSpPr>
          <p:nvPr>
            <p:ph sz="half" idx="1"/>
          </p:nvPr>
        </p:nvSpPr>
        <p:spPr>
          <a:xfrm>
            <a:off x="838200" y="1888711"/>
            <a:ext cx="4409661" cy="4351655"/>
          </a:xfrm>
        </p:spPr>
        <p:txBody>
          <a:bodyPr>
            <a:normAutofit fontScale="85000" lnSpcReduction="10000"/>
          </a:bodyPr>
          <a:lstStyle/>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本章简介</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6.1引言</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6.2传播者研究</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6.2.1新闻传播中传播者研究的现状</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6.2.2公众参与公共舆论传播的不平等性</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6.3受众研究</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6.4内容研究</a:t>
            </a:r>
          </a:p>
          <a:p>
            <a:pPr>
              <a:lnSpc>
                <a:spcPct val="150000"/>
              </a:lnSpc>
            </a:pPr>
            <a:r>
              <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rPr>
              <a:t>6.5渠道研究</a:t>
            </a:r>
          </a:p>
          <a:p>
            <a:pPr>
              <a:lnSpc>
                <a:spcPct val="150000"/>
              </a:lnSpc>
            </a:pPr>
            <a:endParaRPr lang="zh-CN" altLang="en-US" sz="2000" dirty="0">
              <a:solidFill>
                <a:schemeClr val="tx1"/>
              </a:solidFill>
              <a:latin typeface="方正黑体简体" panose="02010601030101010101" charset="-122"/>
              <a:ea typeface="方正黑体简体" panose="02010601030101010101" charset="-122"/>
              <a:cs typeface="方正黑体简体" panose="02010601030101010101" charset="-122"/>
            </a:endParaRPr>
          </a:p>
        </p:txBody>
      </p:sp>
      <p:sp>
        <p:nvSpPr>
          <p:cNvPr id="6" name="内容占位符 5"/>
          <p:cNvSpPr>
            <a:spLocks noGrp="1"/>
          </p:cNvSpPr>
          <p:nvPr>
            <p:ph sz="half" idx="2"/>
          </p:nvPr>
        </p:nvSpPr>
        <p:spPr>
          <a:xfrm>
            <a:off x="6814819" y="1825625"/>
            <a:ext cx="4873597" cy="4720590"/>
          </a:xfrm>
        </p:spPr>
        <p:txBody>
          <a:bodyPr>
            <a:noAutofit/>
          </a:bodyPr>
          <a:lstStyle/>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6.6效果研究</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20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6.6.1公共舆论与受众的认知、态度及行为改变</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6.6.2公共舆论的宏观效果：社会化媒体对公共议题的框架设定与议题设定</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6.6.3在线公共舆论与社会运动</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6.6.4社会化计算与在线公共舆论效果研究</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6.7本章小结与展望</a:t>
            </a:r>
            <a:endPar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endParaRPr>
          </a:p>
          <a:p>
            <a:pPr>
              <a:lnSpc>
                <a:spcPct val="150000"/>
              </a:lnSpc>
            </a:pPr>
            <a:r>
              <a:rPr lang="zh-CN" altLang="en-US" sz="17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参考文献</a:t>
            </a:r>
          </a:p>
        </p:txBody>
      </p:sp>
      <p:pic>
        <p:nvPicPr>
          <p:cNvPr id="7" name="图片 6" descr="未标题-1"/>
          <p:cNvPicPr>
            <a:picLocks noChangeAspect="1"/>
          </p:cNvPicPr>
          <p:nvPr/>
        </p:nvPicPr>
        <p:blipFill>
          <a:blip r:embed="rId2"/>
          <a:stretch>
            <a:fillRect/>
          </a:stretch>
        </p:blipFill>
        <p:spPr>
          <a:xfrm rot="19020000">
            <a:off x="10674350" y="93980"/>
            <a:ext cx="1488440" cy="16192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10303566"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en-US" altLang="zh-CN" sz="2100" dirty="0" smtClean="0">
                <a:latin typeface="黑体" panose="02010609060101010101" pitchFamily="49" charset="-122"/>
                <a:ea typeface="黑体" panose="02010609060101010101" pitchFamily="49" charset="-122"/>
              </a:rPr>
              <a:t>    </a:t>
            </a:r>
            <a:r>
              <a:rPr lang="en-US" altLang="zh-CN" sz="2100" dirty="0" err="1" smtClean="0">
                <a:latin typeface="黑体" panose="02010609060101010101" pitchFamily="49" charset="-122"/>
                <a:ea typeface="黑体" panose="02010609060101010101" pitchFamily="49" charset="-122"/>
              </a:rPr>
              <a:t>Benevenuto</a:t>
            </a:r>
            <a:r>
              <a:rPr lang="zh-CN" altLang="en-US" sz="2100" dirty="0">
                <a:latin typeface="黑体" panose="02010609060101010101" pitchFamily="49" charset="-122"/>
                <a:ea typeface="黑体" panose="02010609060101010101" pitchFamily="49" charset="-122"/>
              </a:rPr>
              <a:t>等人是少数用第一手数据直接比较用户在社会化媒体上创造与消费信息行为的研究</a:t>
            </a:r>
            <a:r>
              <a:rPr lang="en-US" altLang="zh-CN" sz="2100" baseline="30000" dirty="0">
                <a:latin typeface="黑体" panose="02010609060101010101" pitchFamily="49" charset="-122"/>
                <a:ea typeface="黑体" panose="02010609060101010101" pitchFamily="49" charset="-122"/>
              </a:rPr>
              <a:t>[17]</a:t>
            </a:r>
            <a:r>
              <a:rPr lang="zh-CN" altLang="en-US" sz="2100" dirty="0">
                <a:latin typeface="黑体" panose="02010609060101010101" pitchFamily="49" charset="-122"/>
                <a:ea typeface="黑体" panose="02010609060101010101" pitchFamily="49" charset="-122"/>
              </a:rPr>
              <a:t>。他们从一个以拉美地区用户为主的社会化媒体整合网站获得了一批十分罕见的数据。该整合网站与四个社交网站（包括</a:t>
            </a:r>
            <a:r>
              <a:rPr lang="en-US" altLang="zh-CN" sz="2100" dirty="0">
                <a:latin typeface="黑体" panose="02010609060101010101" pitchFamily="49" charset="-122"/>
                <a:ea typeface="黑体" panose="02010609060101010101" pitchFamily="49" charset="-122"/>
              </a:rPr>
              <a:t>Orkut</a:t>
            </a:r>
            <a:r>
              <a:rPr lang="zh-CN" altLang="en-US" sz="2100" dirty="0">
                <a:latin typeface="黑体" panose="02010609060101010101" pitchFamily="49" charset="-122"/>
                <a:ea typeface="黑体" panose="02010609060101010101" pitchFamily="49" charset="-122"/>
              </a:rPr>
              <a:t>、</a:t>
            </a:r>
            <a:r>
              <a:rPr lang="en-US" altLang="zh-CN" sz="2100" dirty="0" err="1">
                <a:latin typeface="黑体" panose="02010609060101010101" pitchFamily="49" charset="-122"/>
                <a:ea typeface="黑体" panose="02010609060101010101" pitchFamily="49" charset="-122"/>
              </a:rPr>
              <a:t>MySpace</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LinkedIn</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Hi5</a:t>
            </a:r>
            <a:r>
              <a:rPr lang="zh-CN" altLang="en-US" sz="2100" dirty="0">
                <a:latin typeface="黑体" panose="02010609060101010101" pitchFamily="49" charset="-122"/>
                <a:ea typeface="黑体" panose="02010609060101010101" pitchFamily="49" charset="-122"/>
              </a:rPr>
              <a:t>）有合作关系，用户登入该网站后，就同时接通了上述四个社交网站的帐号。他们得到的数据中，包含了</a:t>
            </a:r>
            <a:r>
              <a:rPr lang="en-US" altLang="zh-CN" sz="2100" dirty="0">
                <a:latin typeface="黑体" panose="02010609060101010101" pitchFamily="49" charset="-122"/>
                <a:ea typeface="黑体" panose="02010609060101010101" pitchFamily="49" charset="-122"/>
              </a:rPr>
              <a:t>3</a:t>
            </a:r>
            <a:r>
              <a:rPr lang="zh-CN" altLang="en-US" sz="2100" dirty="0">
                <a:latin typeface="黑体" panose="02010609060101010101" pitchFamily="49" charset="-122"/>
                <a:ea typeface="黑体" panose="02010609060101010101" pitchFamily="49" charset="-122"/>
              </a:rPr>
              <a:t>万</a:t>
            </a:r>
            <a:r>
              <a:rPr lang="en-US" altLang="zh-CN" sz="2100" dirty="0">
                <a:latin typeface="黑体" panose="02010609060101010101" pitchFamily="49" charset="-122"/>
                <a:ea typeface="黑体" panose="02010609060101010101" pitchFamily="49" charset="-122"/>
              </a:rPr>
              <a:t>7</a:t>
            </a:r>
            <a:r>
              <a:rPr lang="zh-CN" altLang="en-US" sz="2100" dirty="0">
                <a:latin typeface="黑体" panose="02010609060101010101" pitchFamily="49" charset="-122"/>
                <a:ea typeface="黑体" panose="02010609060101010101" pitchFamily="49" charset="-122"/>
              </a:rPr>
              <a:t>千多个帐号（其中</a:t>
            </a:r>
            <a:r>
              <a:rPr lang="en-US" altLang="zh-CN" sz="2100" dirty="0">
                <a:latin typeface="黑体" panose="02010609060101010101" pitchFamily="49" charset="-122"/>
                <a:ea typeface="黑体" panose="02010609060101010101" pitchFamily="49" charset="-122"/>
              </a:rPr>
              <a:t>98%</a:t>
            </a:r>
            <a:r>
              <a:rPr lang="zh-CN" altLang="en-US" sz="2100" dirty="0">
                <a:latin typeface="黑体" panose="02010609060101010101" pitchFamily="49" charset="-122"/>
                <a:ea typeface="黑体" panose="02010609060101010101" pitchFamily="49" charset="-122"/>
              </a:rPr>
              <a:t>来自</a:t>
            </a:r>
            <a:r>
              <a:rPr lang="en-US" altLang="zh-CN" sz="2100" dirty="0">
                <a:latin typeface="黑体" panose="02010609060101010101" pitchFamily="49" charset="-122"/>
                <a:ea typeface="黑体" panose="02010609060101010101" pitchFamily="49" charset="-122"/>
              </a:rPr>
              <a:t>Orkut</a:t>
            </a:r>
            <a:r>
              <a:rPr lang="zh-CN" altLang="en-US" sz="2100" dirty="0">
                <a:latin typeface="黑体" panose="02010609060101010101" pitchFamily="49" charset="-122"/>
                <a:ea typeface="黑体" panose="02010609060101010101" pitchFamily="49" charset="-122"/>
              </a:rPr>
              <a:t>）在</a:t>
            </a:r>
            <a:r>
              <a:rPr lang="en-US" altLang="zh-CN" sz="2100" dirty="0">
                <a:latin typeface="黑体" panose="02010609060101010101" pitchFamily="49" charset="-122"/>
                <a:ea typeface="黑体" panose="02010609060101010101" pitchFamily="49" charset="-122"/>
              </a:rPr>
              <a:t>12</a:t>
            </a:r>
            <a:r>
              <a:rPr lang="zh-CN" altLang="en-US" sz="2100" dirty="0">
                <a:latin typeface="黑体" panose="02010609060101010101" pitchFamily="49" charset="-122"/>
                <a:ea typeface="黑体" panose="02010609060101010101" pitchFamily="49" charset="-122"/>
              </a:rPr>
              <a:t>天内的所有</a:t>
            </a:r>
            <a:r>
              <a:rPr lang="en-US" altLang="zh-CN" sz="2100" dirty="0">
                <a:latin typeface="黑体" panose="02010609060101010101" pitchFamily="49" charset="-122"/>
                <a:ea typeface="黑体" panose="02010609060101010101" pitchFamily="49" charset="-122"/>
              </a:rPr>
              <a:t>460</a:t>
            </a:r>
            <a:r>
              <a:rPr lang="zh-CN" altLang="en-US" sz="2100" dirty="0">
                <a:latin typeface="黑体" panose="02010609060101010101" pitchFamily="49" charset="-122"/>
                <a:ea typeface="黑体" panose="02010609060101010101" pitchFamily="49" charset="-122"/>
              </a:rPr>
              <a:t>多万条行为记录，因此可以具体解析出每个用户在这些社交网上所留下的每一步踪迹（即何时访问了哪些网页，并停留了多少时间）。他们将所有被访问的网页，按其内容分成</a:t>
            </a:r>
            <a:r>
              <a:rPr lang="en-US" altLang="zh-CN" sz="2100" dirty="0">
                <a:latin typeface="黑体" panose="02010609060101010101" pitchFamily="49" charset="-122"/>
                <a:ea typeface="黑体" panose="02010609060101010101" pitchFamily="49" charset="-122"/>
              </a:rPr>
              <a:t>41</a:t>
            </a:r>
            <a:r>
              <a:rPr lang="zh-CN" altLang="en-US" sz="2100" dirty="0">
                <a:latin typeface="黑体" panose="02010609060101010101" pitchFamily="49" charset="-122"/>
                <a:ea typeface="黑体" panose="02010609060101010101" pitchFamily="49" charset="-122"/>
              </a:rPr>
              <a:t>类。它们分别属于搜索、留言、私信、浏览朋友网页、观看朋友的照片或视频、社区活动等</a:t>
            </a:r>
            <a:r>
              <a:rPr lang="en-US" altLang="zh-CN" sz="2100" dirty="0">
                <a:latin typeface="黑体" panose="02010609060101010101" pitchFamily="49" charset="-122"/>
                <a:ea typeface="黑体" panose="02010609060101010101" pitchFamily="49" charset="-122"/>
              </a:rPr>
              <a:t>9</a:t>
            </a:r>
            <a:r>
              <a:rPr lang="zh-CN" altLang="en-US" sz="2100" dirty="0">
                <a:latin typeface="黑体" panose="02010609060101010101" pitchFamily="49" charset="-122"/>
                <a:ea typeface="黑体" panose="02010609060101010101" pitchFamily="49" charset="-122"/>
              </a:rPr>
              <a:t>大类。</a:t>
            </a:r>
          </a:p>
        </p:txBody>
      </p:sp>
    </p:spTree>
    <p:extLst>
      <p:ext uri="{BB962C8B-B14F-4D97-AF65-F5344CB8AC3E}">
        <p14:creationId xmlns:p14="http://schemas.microsoft.com/office/powerpoint/2010/main" val="1697892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10303566"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他们</a:t>
            </a:r>
            <a:r>
              <a:rPr lang="zh-CN" altLang="en-US" sz="2100" dirty="0">
                <a:latin typeface="黑体" panose="02010609060101010101" pitchFamily="49" charset="-122"/>
                <a:ea typeface="黑体" panose="02010609060101010101" pitchFamily="49" charset="-122"/>
              </a:rPr>
              <a:t>发现如果按用户人数或访问次数来计，消费信息的行为占</a:t>
            </a:r>
            <a:r>
              <a:rPr lang="en-US" altLang="zh-CN" sz="2100" dirty="0">
                <a:latin typeface="黑体" panose="02010609060101010101" pitchFamily="49" charset="-122"/>
                <a:ea typeface="黑体" panose="02010609060101010101" pitchFamily="49" charset="-122"/>
              </a:rPr>
              <a:t>92%</a:t>
            </a:r>
            <a:r>
              <a:rPr lang="zh-CN" altLang="en-US" sz="2100" dirty="0">
                <a:latin typeface="黑体" panose="02010609060101010101" pitchFamily="49" charset="-122"/>
                <a:ea typeface="黑体" panose="02010609060101010101" pitchFamily="49" charset="-122"/>
              </a:rPr>
              <a:t>，而创造信息的行为只占</a:t>
            </a:r>
            <a:r>
              <a:rPr lang="en-US" altLang="zh-CN" sz="2100" dirty="0">
                <a:latin typeface="黑体" panose="02010609060101010101" pitchFamily="49" charset="-122"/>
                <a:ea typeface="黑体" panose="02010609060101010101" pitchFamily="49" charset="-122"/>
              </a:rPr>
              <a:t>10%</a:t>
            </a:r>
            <a:r>
              <a:rPr lang="zh-CN" altLang="en-US" sz="2100" dirty="0">
                <a:latin typeface="黑体" panose="02010609060101010101" pitchFamily="49" charset="-122"/>
                <a:ea typeface="黑体" panose="02010609060101010101" pitchFamily="49" charset="-122"/>
              </a:rPr>
              <a:t>不到。虽然这项研究涉及的是社交网（而不是新闻网）的使用行为，我们估计新闻传播内容的创造与消费之间的比例，大概也是</a:t>
            </a:r>
            <a:r>
              <a:rPr lang="en-US" altLang="zh-CN" sz="2100" dirty="0">
                <a:latin typeface="黑体" panose="02010609060101010101" pitchFamily="49" charset="-122"/>
                <a:ea typeface="黑体" panose="02010609060101010101" pitchFamily="49" charset="-122"/>
              </a:rPr>
              <a:t>1:9</a:t>
            </a:r>
            <a:r>
              <a:rPr lang="zh-CN" altLang="en-US" sz="2100" dirty="0">
                <a:latin typeface="黑体" panose="02010609060101010101" pitchFamily="49" charset="-122"/>
                <a:ea typeface="黑体" panose="02010609060101010101" pitchFamily="49" charset="-122"/>
              </a:rPr>
              <a:t>或</a:t>
            </a:r>
            <a:r>
              <a:rPr lang="en-US" altLang="zh-CN" sz="2100" dirty="0">
                <a:latin typeface="黑体" panose="02010609060101010101" pitchFamily="49" charset="-122"/>
                <a:ea typeface="黑体" panose="02010609060101010101" pitchFamily="49" charset="-122"/>
              </a:rPr>
              <a:t>2:8</a:t>
            </a:r>
            <a:r>
              <a:rPr lang="zh-CN" altLang="en-US" sz="2100" dirty="0">
                <a:latin typeface="黑体" panose="02010609060101010101" pitchFamily="49" charset="-122"/>
                <a:ea typeface="黑体" panose="02010609060101010101" pitchFamily="49" charset="-122"/>
              </a:rPr>
              <a:t>的关系。当然，这种猜测需要采用类似</a:t>
            </a:r>
            <a:r>
              <a:rPr lang="en-US" altLang="zh-CN" sz="2100" dirty="0" err="1">
                <a:latin typeface="黑体" panose="02010609060101010101" pitchFamily="49" charset="-122"/>
                <a:ea typeface="黑体" panose="02010609060101010101" pitchFamily="49" charset="-122"/>
              </a:rPr>
              <a:t>Benevenuto</a:t>
            </a:r>
            <a:r>
              <a:rPr lang="zh-CN" altLang="en-US" sz="2100" dirty="0">
                <a:latin typeface="黑体" panose="02010609060101010101" pitchFamily="49" charset="-122"/>
                <a:ea typeface="黑体" panose="02010609060101010101" pitchFamily="49" charset="-122"/>
              </a:rPr>
              <a:t>等人的方法，通过对</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、微博等网站的第一手访问日志数据进行分析而加以验证。如果可以做到，那将是对新闻传播受众研究的重大贡献。</a:t>
            </a:r>
          </a:p>
        </p:txBody>
      </p:sp>
    </p:spTree>
    <p:extLst>
      <p:ext uri="{BB962C8B-B14F-4D97-AF65-F5344CB8AC3E}">
        <p14:creationId xmlns:p14="http://schemas.microsoft.com/office/powerpoint/2010/main" val="2928280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4" y="1577130"/>
            <a:ext cx="10303566"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在</a:t>
            </a:r>
            <a:r>
              <a:rPr lang="zh-CN" altLang="en-US" sz="2100" dirty="0">
                <a:latin typeface="黑体" panose="02010609060101010101" pitchFamily="49" charset="-122"/>
                <a:ea typeface="黑体" panose="02010609060101010101" pitchFamily="49" charset="-122"/>
              </a:rPr>
              <a:t>受众研究方面，非活跃用户及隐性传播行为是盲点之一。虽然我们已经有了切实可行的用户抽样方法，但也仅仅局限于“活跃用户”及“显性行为”。那么，如何挖掘论坛上只看不发言的“潜水员”呢？如何测量那些包括浏览网页在内的“隐性行为”呢？</a:t>
            </a:r>
            <a:r>
              <a:rPr lang="zh-CN" altLang="en-US" sz="2100" dirty="0">
                <a:latin typeface="黑体" panose="02010609060101010101" pitchFamily="49" charset="-122"/>
                <a:ea typeface="黑体" panose="02010609060101010101" pitchFamily="49" charset="-122"/>
                <a:cs typeface="Times New Roman" panose="02020603050405020304" pitchFamily="18" charset="0"/>
              </a:rPr>
              <a:t>目前</a:t>
            </a:r>
            <a:r>
              <a:rPr lang="zh-CN" altLang="en-US" sz="2100" dirty="0">
                <a:latin typeface="黑体" panose="02010609060101010101" pitchFamily="49" charset="-122"/>
                <a:ea typeface="黑体" panose="02010609060101010101" pitchFamily="49" charset="-122"/>
              </a:rPr>
              <a:t>对这两个方面的研究显然是不足的。</a:t>
            </a:r>
          </a:p>
        </p:txBody>
      </p:sp>
    </p:spTree>
    <p:extLst>
      <p:ext uri="{BB962C8B-B14F-4D97-AF65-F5344CB8AC3E}">
        <p14:creationId xmlns:p14="http://schemas.microsoft.com/office/powerpoint/2010/main" val="642229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593685"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社会化</a:t>
            </a:r>
            <a:r>
              <a:rPr lang="zh-CN" altLang="en-US" sz="2000" dirty="0">
                <a:latin typeface="黑体" panose="02010609060101010101" pitchFamily="49" charset="-122"/>
                <a:ea typeface="黑体" panose="02010609060101010101" pitchFamily="49" charset="-122"/>
              </a:rPr>
              <a:t>媒体吸引了庞大的受众群体参与在线公共舆论传播。其具体表现为：</a:t>
            </a:r>
          </a:p>
          <a:p>
            <a:pPr marL="0" indent="0" algn="just">
              <a:lnSpc>
                <a:spcPct val="150000"/>
              </a:lnSpc>
              <a:buNone/>
            </a:pPr>
            <a:r>
              <a:rPr lang="zh-CN" altLang="en-US" sz="2000" dirty="0">
                <a:latin typeface="黑体" panose="02010609060101010101" pitchFamily="49" charset="-122"/>
                <a:ea typeface="黑体" panose="02010609060101010101" pitchFamily="49" charset="-122"/>
              </a:rPr>
              <a:t>    第一，参与人数众多。一个有代表性的全国性样本研究发现，在美国使用过在线聊天等在线讨论区的用户中，约有</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的人参与过政治论坛的讨论</a:t>
            </a:r>
            <a:r>
              <a:rPr lang="en-US" altLang="zh-CN" sz="2000" baseline="30000" dirty="0">
                <a:latin typeface="黑体" panose="02010609060101010101" pitchFamily="49" charset="-122"/>
                <a:ea typeface="黑体" panose="02010609060101010101" pitchFamily="49" charset="-122"/>
              </a:rPr>
              <a:t>[18]</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2005</a:t>
            </a:r>
            <a:r>
              <a:rPr lang="zh-CN" altLang="en-US" sz="2000" dirty="0">
                <a:latin typeface="黑体" panose="02010609060101010101" pitchFamily="49" charset="-122"/>
                <a:ea typeface="黑体" panose="02010609060101010101" pitchFamily="49" charset="-122"/>
              </a:rPr>
              <a:t>年，约有</a:t>
            </a:r>
            <a:r>
              <a:rPr lang="en-US" altLang="zh-CN" sz="2000" dirty="0">
                <a:latin typeface="黑体" panose="02010609060101010101" pitchFamily="49" charset="-122"/>
                <a:ea typeface="黑体" panose="02010609060101010101" pitchFamily="49" charset="-122"/>
              </a:rPr>
              <a:t>1/3</a:t>
            </a:r>
            <a:r>
              <a:rPr lang="zh-CN" altLang="en-US" sz="2000" dirty="0">
                <a:latin typeface="黑体" panose="02010609060101010101" pitchFamily="49" charset="-122"/>
                <a:ea typeface="黑体" panose="02010609060101010101" pitchFamily="49" charset="-122"/>
              </a:rPr>
              <a:t>的美国人经常参与在线讨论，</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的用户参与了</a:t>
            </a:r>
            <a:r>
              <a:rPr lang="en-US" altLang="zh-CN" sz="2000" dirty="0">
                <a:latin typeface="黑体" panose="02010609060101010101" pitchFamily="49" charset="-122"/>
                <a:ea typeface="黑体" panose="02010609060101010101" pitchFamily="49" charset="-122"/>
              </a:rPr>
              <a:t>2004</a:t>
            </a:r>
            <a:r>
              <a:rPr lang="zh-CN" altLang="en-US" sz="2000" dirty="0">
                <a:latin typeface="黑体" panose="02010609060101010101" pitchFamily="49" charset="-122"/>
                <a:ea typeface="黑体" panose="02010609060101010101" pitchFamily="49" charset="-122"/>
              </a:rPr>
              <a:t>年关于总统选举的在线讨论</a:t>
            </a:r>
            <a:r>
              <a:rPr lang="en-US" altLang="zh-CN" sz="2000" baseline="30000" dirty="0">
                <a:latin typeface="黑体" panose="02010609060101010101" pitchFamily="49" charset="-122"/>
                <a:ea typeface="黑体" panose="02010609060101010101" pitchFamily="49" charset="-122"/>
              </a:rPr>
              <a:t>[19]</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年的埃及革命至少吸纳了</a:t>
            </a:r>
            <a:r>
              <a:rPr lang="en-US" altLang="zh-CN" sz="2000" dirty="0">
                <a:latin typeface="黑体" panose="02010609060101010101" pitchFamily="49" charset="-122"/>
                <a:ea typeface="黑体" panose="02010609060101010101" pitchFamily="49" charset="-122"/>
              </a:rPr>
              <a:t>170,000</a:t>
            </a:r>
            <a:r>
              <a:rPr lang="zh-CN" altLang="en-US" sz="2000" dirty="0">
                <a:latin typeface="黑体" panose="02010609060101010101" pitchFamily="49" charset="-122"/>
                <a:ea typeface="黑体" panose="02010609060101010101" pitchFamily="49" charset="-122"/>
              </a:rPr>
              <a:t>名</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用户成为运动参与者，并得到了</a:t>
            </a:r>
            <a:r>
              <a:rPr lang="en-US" altLang="zh-CN" sz="2000" dirty="0">
                <a:latin typeface="黑体" panose="02010609060101010101" pitchFamily="49" charset="-122"/>
                <a:ea typeface="黑体" panose="02010609060101010101" pitchFamily="49" charset="-122"/>
              </a:rPr>
              <a:t>1,400,000</a:t>
            </a:r>
            <a:r>
              <a:rPr lang="zh-CN" altLang="en-US" sz="2000" dirty="0">
                <a:latin typeface="黑体" panose="02010609060101010101" pitchFamily="49" charset="-122"/>
                <a:ea typeface="黑体" panose="02010609060101010101" pitchFamily="49" charset="-122"/>
              </a:rPr>
              <a:t>名用户的支持</a:t>
            </a:r>
            <a:r>
              <a:rPr lang="en-US" altLang="zh-CN" sz="2000" baseline="30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。“占领华尔街”运动中，</a:t>
            </a:r>
            <a:r>
              <a:rPr lang="en-US" altLang="zh-CN" sz="2000" dirty="0">
                <a:latin typeface="黑体" panose="02010609060101010101" pitchFamily="49" charset="-122"/>
                <a:ea typeface="黑体" panose="02010609060101010101" pitchFamily="49" charset="-122"/>
              </a:rPr>
              <a:t>131,000</a:t>
            </a:r>
            <a:r>
              <a:rPr lang="zh-CN" altLang="en-US" sz="2000" dirty="0">
                <a:latin typeface="黑体" panose="02010609060101010101" pitchFamily="49" charset="-122"/>
                <a:ea typeface="黑体" panose="02010609060101010101" pitchFamily="49" charset="-122"/>
              </a:rPr>
              <a:t>用户加入了</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一个名为“一起占领（</a:t>
            </a:r>
            <a:r>
              <a:rPr lang="en-US" altLang="zh-CN" sz="2000" dirty="0">
                <a:latin typeface="黑体" panose="02010609060101010101" pitchFamily="49" charset="-122"/>
                <a:ea typeface="黑体" panose="02010609060101010101" pitchFamily="49" charset="-122"/>
              </a:rPr>
              <a:t>Occupy Together</a:t>
            </a:r>
            <a:r>
              <a:rPr lang="zh-CN" altLang="en-US" sz="2000" dirty="0">
                <a:latin typeface="黑体" panose="02010609060101010101" pitchFamily="49" charset="-122"/>
                <a:ea typeface="黑体" panose="02010609060101010101" pitchFamily="49" charset="-122"/>
              </a:rPr>
              <a:t>）”的专页。更为重要的是，在</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中，该运动的参与者共建立了</a:t>
            </a:r>
            <a:r>
              <a:rPr lang="en-US" altLang="zh-CN" sz="2000" dirty="0">
                <a:latin typeface="黑体" panose="02010609060101010101" pitchFamily="49" charset="-122"/>
                <a:ea typeface="黑体" panose="02010609060101010101" pitchFamily="49" charset="-122"/>
              </a:rPr>
              <a:t>400</a:t>
            </a:r>
            <a:r>
              <a:rPr lang="zh-CN" altLang="en-US" sz="2000" dirty="0">
                <a:latin typeface="黑体" panose="02010609060101010101" pitchFamily="49" charset="-122"/>
                <a:ea typeface="黑体" panose="02010609060101010101" pitchFamily="49" charset="-122"/>
              </a:rPr>
              <a:t>多个独立页面，且美国本土每个州至少建立了一个页面。仅</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日一天，</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中关于该运动的帖子和评论为</a:t>
            </a:r>
            <a:r>
              <a:rPr lang="en-US" altLang="zh-CN" sz="2000" dirty="0">
                <a:latin typeface="黑体" panose="02010609060101010101" pitchFamily="49" charset="-122"/>
                <a:ea typeface="黑体" panose="02010609060101010101" pitchFamily="49" charset="-122"/>
              </a:rPr>
              <a:t>73,812</a:t>
            </a:r>
            <a:r>
              <a:rPr lang="zh-CN" altLang="en-US" sz="2000" dirty="0">
                <a:latin typeface="黑体" panose="02010609060101010101" pitchFamily="49" charset="-122"/>
                <a:ea typeface="黑体" panose="02010609060101010101" pitchFamily="49" charset="-122"/>
              </a:rPr>
              <a:t>个。到了</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日，</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中运动专页的帖子数已经有</a:t>
            </a:r>
            <a:r>
              <a:rPr lang="en-US" altLang="zh-CN" sz="2000" dirty="0">
                <a:latin typeface="黑体" panose="02010609060101010101" pitchFamily="49" charset="-122"/>
                <a:ea typeface="黑体" panose="02010609060101010101" pitchFamily="49" charset="-122"/>
              </a:rPr>
              <a:t>1,170,626</a:t>
            </a:r>
            <a:r>
              <a:rPr lang="zh-CN" altLang="en-US" sz="2000" dirty="0">
                <a:latin typeface="黑体" panose="02010609060101010101" pitchFamily="49" charset="-122"/>
                <a:ea typeface="黑体" panose="02010609060101010101" pitchFamily="49" charset="-122"/>
              </a:rPr>
              <a:t>个</a:t>
            </a:r>
            <a:r>
              <a:rPr lang="en-US" altLang="zh-CN" sz="2000" baseline="30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532927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593685"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第二</a:t>
            </a:r>
            <a:r>
              <a:rPr lang="zh-CN" altLang="en-US" sz="2000" dirty="0">
                <a:latin typeface="黑体" panose="02010609060101010101" pitchFamily="49" charset="-122"/>
                <a:ea typeface="黑体" panose="02010609060101010101" pitchFamily="49" charset="-122"/>
              </a:rPr>
              <a:t>，受众群体多样化。一项对“占领华尔街”初期</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中的相关内容历时性分析的研究发现，在参与讨论的最活跃的</a:t>
            </a:r>
            <a:r>
              <a:rPr lang="en-US" altLang="zh-CN" sz="2000" dirty="0">
                <a:latin typeface="黑体" panose="02010609060101010101" pitchFamily="49" charset="-122"/>
                <a:ea typeface="黑体" panose="02010609060101010101" pitchFamily="49" charset="-122"/>
              </a:rPr>
              <a:t>200</a:t>
            </a:r>
            <a:r>
              <a:rPr lang="zh-CN" altLang="en-US" sz="2000" dirty="0">
                <a:latin typeface="黑体" panose="02010609060101010101" pitchFamily="49" charset="-122"/>
                <a:ea typeface="黑体" panose="02010609060101010101" pitchFamily="49" charset="-122"/>
              </a:rPr>
              <a:t>个人中，新闻媒体所占的比例最大，为</a:t>
            </a:r>
            <a:r>
              <a:rPr lang="en-US" altLang="zh-CN" sz="2000" dirty="0">
                <a:latin typeface="黑体" panose="02010609060101010101" pitchFamily="49" charset="-122"/>
                <a:ea typeface="黑体" panose="02010609060101010101" pitchFamily="49" charset="-122"/>
              </a:rPr>
              <a:t>39%</a:t>
            </a:r>
            <a:r>
              <a:rPr lang="zh-CN" altLang="en-US" sz="2000" dirty="0">
                <a:latin typeface="黑体" panose="02010609060101010101" pitchFamily="49" charset="-122"/>
                <a:ea typeface="黑体" panose="02010609060101010101" pitchFamily="49" charset="-122"/>
              </a:rPr>
              <a:t>；社会活动家</a:t>
            </a:r>
            <a:r>
              <a:rPr lang="en-US" altLang="zh-CN" sz="2000" dirty="0">
                <a:latin typeface="黑体" panose="02010609060101010101" pitchFamily="49" charset="-122"/>
                <a:ea typeface="黑体" panose="02010609060101010101" pitchFamily="49" charset="-122"/>
              </a:rPr>
              <a:t>(Activist)</a:t>
            </a:r>
            <a:r>
              <a:rPr lang="zh-CN" altLang="en-US" sz="2000" dirty="0">
                <a:latin typeface="黑体" panose="02010609060101010101" pitchFamily="49" charset="-122"/>
                <a:ea typeface="黑体" panose="02010609060101010101" pitchFamily="49" charset="-122"/>
              </a:rPr>
              <a:t>其次，为</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；娱乐业</a:t>
            </a:r>
            <a:r>
              <a:rPr lang="en-US" altLang="zh-CN" sz="2000" dirty="0">
                <a:latin typeface="黑体" panose="02010609060101010101" pitchFamily="49" charset="-122"/>
                <a:ea typeface="黑体" panose="02010609060101010101" pitchFamily="49" charset="-122"/>
              </a:rPr>
              <a:t>(Entertainment/Recreation)</a:t>
            </a:r>
            <a:r>
              <a:rPr lang="zh-CN" altLang="en-US" sz="2000" dirty="0">
                <a:latin typeface="黑体" panose="02010609060101010101" pitchFamily="49" charset="-122"/>
                <a:ea typeface="黑体" panose="02010609060101010101" pitchFamily="49" charset="-122"/>
              </a:rPr>
              <a:t>为</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，以“占领华尔街”为</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账号的用户为</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，政府为</a:t>
            </a:r>
            <a:r>
              <a:rPr lang="en-US" altLang="zh-CN" sz="2000" dirty="0">
                <a:latin typeface="黑体" panose="02010609060101010101" pitchFamily="49" charset="-122"/>
                <a:ea typeface="黑体" panose="02010609060101010101" pitchFamily="49" charset="-122"/>
              </a:rPr>
              <a:t>7%</a:t>
            </a:r>
            <a:r>
              <a:rPr lang="zh-CN" altLang="en-US" sz="2000" dirty="0">
                <a:latin typeface="黑体" panose="02010609060101010101" pitchFamily="49" charset="-122"/>
                <a:ea typeface="黑体" panose="02010609060101010101" pitchFamily="49" charset="-122"/>
              </a:rPr>
              <a:t>，其他参与者还有大学教师（</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）、非政府组织（</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IT</a:t>
            </a:r>
            <a:r>
              <a:rPr lang="zh-CN" altLang="en-US" sz="2000" dirty="0">
                <a:latin typeface="黑体" panose="02010609060101010101" pitchFamily="49" charset="-122"/>
                <a:ea typeface="黑体" panose="02010609060101010101" pitchFamily="49" charset="-122"/>
              </a:rPr>
              <a:t>人士（</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）等</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。在对美国</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多个在线新闻组的研究发现，在线内容有</a:t>
            </a:r>
            <a:r>
              <a:rPr lang="en-US" altLang="zh-CN" sz="2000" dirty="0">
                <a:latin typeface="黑体" panose="02010609060101010101" pitchFamily="49" charset="-122"/>
                <a:ea typeface="黑体" panose="02010609060101010101" pitchFamily="49" charset="-122"/>
              </a:rPr>
              <a:t>60%</a:t>
            </a:r>
            <a:r>
              <a:rPr lang="zh-CN" altLang="en-US" sz="2000" dirty="0">
                <a:latin typeface="黑体" panose="02010609060101010101" pitchFamily="49" charset="-122"/>
                <a:ea typeface="黑体" panose="02010609060101010101" pitchFamily="49" charset="-122"/>
              </a:rPr>
              <a:t>来自传统的大众媒体（例如，电视、报纸等），</a:t>
            </a:r>
            <a:r>
              <a:rPr lang="en-US" altLang="zh-CN" sz="2000" dirty="0">
                <a:latin typeface="黑体" panose="02010609060101010101" pitchFamily="49" charset="-122"/>
                <a:ea typeface="黑体" panose="02010609060101010101" pitchFamily="49" charset="-122"/>
              </a:rPr>
              <a:t>15%</a:t>
            </a:r>
            <a:r>
              <a:rPr lang="zh-CN" altLang="en-US" sz="2000" dirty="0">
                <a:latin typeface="黑体" panose="02010609060101010101" pitchFamily="49" charset="-122"/>
                <a:ea typeface="黑体" panose="02010609060101010101" pitchFamily="49" charset="-122"/>
              </a:rPr>
              <a:t>来自在线新闻，其他的新闻来源还有个人博客（</a:t>
            </a:r>
            <a:r>
              <a:rPr lang="en-US" altLang="zh-CN" sz="2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），政府和</a:t>
            </a:r>
            <a:r>
              <a:rPr lang="en-US" altLang="zh-CN" sz="2000" dirty="0">
                <a:latin typeface="黑体" panose="02010609060101010101" pitchFamily="49" charset="-122"/>
                <a:ea typeface="黑体" panose="02010609060101010101" pitchFamily="49" charset="-122"/>
              </a:rPr>
              <a:t>NGO</a:t>
            </a:r>
            <a:r>
              <a:rPr lang="zh-CN" altLang="en-US" sz="2000" dirty="0">
                <a:latin typeface="黑体" panose="02010609060101010101" pitchFamily="49" charset="-122"/>
                <a:ea typeface="黑体" panose="02010609060101010101" pitchFamily="49" charset="-122"/>
              </a:rPr>
              <a:t>组织（</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）等</a:t>
            </a:r>
            <a:r>
              <a:rPr lang="en-US" altLang="zh-CN" sz="2000" baseline="30000" dirty="0">
                <a:latin typeface="黑体" panose="02010609060101010101" pitchFamily="49" charset="-122"/>
                <a:ea typeface="黑体" panose="02010609060101010101" pitchFamily="49" charset="-122"/>
              </a:rPr>
              <a:t>[21]</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910558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434295" cy="5528345"/>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6.3</a:t>
            </a:r>
            <a:r>
              <a:rPr lang="zh-CN" altLang="en-US" sz="2500" dirty="0">
                <a:latin typeface="黑体" panose="02010609060101010101" pitchFamily="49" charset="-122"/>
                <a:ea typeface="黑体" panose="02010609060101010101" pitchFamily="49" charset="-122"/>
              </a:rPr>
              <a:t>受众研究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 纵观对社会化媒体中传播者与受众的研究，面向</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新闻和</a:t>
            </a:r>
            <a:r>
              <a:rPr lang="en-US" altLang="zh-CN" sz="2000" dirty="0">
                <a:latin typeface="黑体" panose="02010609060101010101" pitchFamily="49" charset="-122"/>
                <a:ea typeface="黑体" panose="02010609060101010101" pitchFamily="49" charset="-122"/>
              </a:rPr>
              <a:t>Facebook</a:t>
            </a:r>
            <a:r>
              <a:rPr lang="zh-CN" altLang="en-US" sz="2000" dirty="0">
                <a:latin typeface="黑体" panose="02010609060101010101" pitchFamily="49" charset="-122"/>
                <a:ea typeface="黑体" panose="02010609060101010101" pitchFamily="49" charset="-122"/>
              </a:rPr>
              <a:t>的研究最多、而面向其它平台的研究甚少，因此限制了对社会化媒体上新闻传播多样性的全面了解。而且，这五个领域发展不平衡</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传播者研究比较丰富、而受众研究最显不足，从而造成了对自媒体普及程度的过高估计，日后研究中有必要修正这些偏向。</a:t>
            </a:r>
          </a:p>
        </p:txBody>
      </p:sp>
    </p:spTree>
    <p:extLst>
      <p:ext uri="{BB962C8B-B14F-4D97-AF65-F5344CB8AC3E}">
        <p14:creationId xmlns:p14="http://schemas.microsoft.com/office/powerpoint/2010/main" val="690391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434295"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a:t>
            </a:r>
            <a:r>
              <a:rPr lang="zh-CN" altLang="en-US" sz="2500" dirty="0" smtClean="0">
                <a:latin typeface="黑体" panose="02010609060101010101" pitchFamily="49" charset="-122"/>
                <a:ea typeface="黑体" panose="02010609060101010101" pitchFamily="49" charset="-122"/>
              </a:rPr>
              <a:t>研究</a:t>
            </a:r>
            <a:endParaRPr lang="zh-CN" altLang="en-US" sz="2500" dirty="0">
              <a:latin typeface="黑体" panose="02010609060101010101" pitchFamily="49" charset="-122"/>
              <a:ea typeface="黑体" panose="02010609060101010101" pitchFamily="49" charset="-122"/>
            </a:endParaRP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在</a:t>
            </a:r>
            <a:r>
              <a:rPr lang="zh-CN" altLang="en-US" sz="2000" dirty="0">
                <a:latin typeface="黑体" panose="02010609060101010101" pitchFamily="49" charset="-122"/>
                <a:ea typeface="黑体" panose="02010609060101010101" pitchFamily="49" charset="-122"/>
              </a:rPr>
              <a:t>新闻传播研究中，“内容为王（</a:t>
            </a:r>
            <a:r>
              <a:rPr lang="en-US" altLang="zh-CN" sz="2000" dirty="0">
                <a:latin typeface="黑体" panose="02010609060101010101" pitchFamily="49" charset="-122"/>
                <a:ea typeface="黑体" panose="02010609060101010101" pitchFamily="49" charset="-122"/>
              </a:rPr>
              <a:t>Content is King</a:t>
            </a:r>
            <a:r>
              <a:rPr lang="zh-CN" altLang="en-US" sz="2000" dirty="0">
                <a:latin typeface="黑体" panose="02010609060101010101" pitchFamily="49" charset="-122"/>
                <a:ea typeface="黑体" panose="02010609060101010101" pitchFamily="49" charset="-122"/>
              </a:rPr>
              <a:t>）”是最令人耳熟能详的口号之一。在以报纸、杂志等传统媒体为主的时代，优质的新闻内容是媒体的安身立命之本。在互联网时代，新闻传播学界或业界都存在争论，是否仍然要奉“内容为王”为圭臬？信息传播的渠道是否会取代内容，成为媒体的制胜法宝？现在，越来越多的互联网从业者发现，优质的内容是稀缺资源，坚持“内容为王”仍然是成功的互联网媒体的核心竞争力之一。然而，社会化媒体的新闻内容生产确实与传统媒体时代有不同之处。前者的生产主力不再是记者、编辑等专业人士，而是用户。诸如微博、搜索词等用户生产内容极大地改变了传媒生态。</a:t>
            </a:r>
          </a:p>
        </p:txBody>
      </p:sp>
    </p:spTree>
    <p:extLst>
      <p:ext uri="{BB962C8B-B14F-4D97-AF65-F5344CB8AC3E}">
        <p14:creationId xmlns:p14="http://schemas.microsoft.com/office/powerpoint/2010/main" val="1201301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434295"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社会化</a:t>
            </a:r>
            <a:r>
              <a:rPr lang="zh-CN" altLang="en-US" sz="2000" dirty="0">
                <a:latin typeface="黑体" panose="02010609060101010101" pitchFamily="49" charset="-122"/>
                <a:ea typeface="黑体" panose="02010609060101010101" pitchFamily="49" charset="-122"/>
              </a:rPr>
              <a:t>媒介已经成为信息传播的重要平台。社会化媒介上发布的信息和传统媒体（比如报纸，广播或电视）上发布的信息之间有什么异同，是内容研究的一个重要问题。研究发现，从认知维度而言，在线公共舆论更倾向于对事实进行客观化描述。由于新媒介与面对面沟通相比缺少在场感，因此在线舆论的参与者更倾向于进行理性沟通</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。与此类似，</a:t>
            </a:r>
            <a:r>
              <a:rPr lang="en-US" altLang="zh-CN" sz="2000" dirty="0">
                <a:latin typeface="黑体" panose="02010609060101010101" pitchFamily="49" charset="-122"/>
                <a:ea typeface="黑体" panose="02010609060101010101" pitchFamily="49" charset="-122"/>
              </a:rPr>
              <a:t>Wang</a:t>
            </a:r>
            <a:r>
              <a:rPr lang="zh-CN" altLang="en-US" sz="2000" dirty="0">
                <a:latin typeface="黑体" panose="02010609060101010101" pitchFamily="49" charset="-122"/>
                <a:ea typeface="黑体" panose="02010609060101010101" pitchFamily="49" charset="-122"/>
              </a:rPr>
              <a:t>等人发现，参与“占领华尔街”运动最活跃的</a:t>
            </a:r>
            <a:r>
              <a:rPr lang="en-US" altLang="zh-CN" sz="2000" dirty="0">
                <a:latin typeface="黑体" panose="02010609060101010101" pitchFamily="49" charset="-122"/>
                <a:ea typeface="黑体" panose="02010609060101010101" pitchFamily="49" charset="-122"/>
              </a:rPr>
              <a:t>200</a:t>
            </a:r>
            <a:r>
              <a:rPr lang="zh-CN" altLang="en-US" sz="2000" dirty="0">
                <a:latin typeface="黑体" panose="02010609060101010101" pitchFamily="49" charset="-122"/>
                <a:ea typeface="黑体" panose="02010609060101010101" pitchFamily="49" charset="-122"/>
              </a:rPr>
              <a:t>名</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用户所发布的帖子更偏重对事实的客观描述，而感性的用词则较少</a:t>
            </a:r>
            <a:r>
              <a:rPr lang="en-US" altLang="zh-CN" sz="2000" baseline="30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237044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Zhao</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运用主题建模的方法，对</a:t>
            </a:r>
            <a:r>
              <a:rPr lang="en-US" altLang="zh-CN" sz="2000" dirty="0">
                <a:latin typeface="黑体" panose="02010609060101010101" pitchFamily="49" charset="-122"/>
                <a:ea typeface="黑体" panose="02010609060101010101" pitchFamily="49" charset="-122"/>
              </a:rPr>
              <a:t>2009</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月至</a:t>
            </a:r>
            <a:r>
              <a:rPr lang="en-US" altLang="zh-CN" sz="2000" dirty="0">
                <a:latin typeface="黑体" panose="02010609060101010101" pitchFamily="49" charset="-122"/>
                <a:ea typeface="黑体" panose="02010609060101010101" pitchFamily="49" charset="-122"/>
              </a:rPr>
              <a:t>2010</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月间</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上的内容和同时期美国</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的报道进行比较。他们的数据中总共包括了</a:t>
            </a:r>
            <a:r>
              <a:rPr lang="en-US" altLang="zh-CN" sz="2000" dirty="0">
                <a:latin typeface="黑体" panose="02010609060101010101" pitchFamily="49" charset="-122"/>
                <a:ea typeface="黑体" panose="02010609060101010101" pitchFamily="49" charset="-122"/>
              </a:rPr>
              <a:t>4,916</a:t>
            </a:r>
            <a:r>
              <a:rPr lang="zh-CN" altLang="en-US" sz="2000" dirty="0">
                <a:latin typeface="黑体" panose="02010609060101010101" pitchFamily="49" charset="-122"/>
                <a:ea typeface="黑体" panose="02010609060101010101" pitchFamily="49" charset="-122"/>
              </a:rPr>
              <a:t>位</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用户发布的</a:t>
            </a:r>
            <a:r>
              <a:rPr lang="en-US" altLang="zh-CN" sz="2000" dirty="0">
                <a:latin typeface="黑体" panose="02010609060101010101" pitchFamily="49" charset="-122"/>
                <a:ea typeface="黑体" panose="02010609060101010101" pitchFamily="49" charset="-122"/>
              </a:rPr>
              <a:t>122</a:t>
            </a:r>
            <a:r>
              <a:rPr lang="zh-CN" altLang="en-US" sz="2000" dirty="0">
                <a:latin typeface="黑体" panose="02010609060101010101" pitchFamily="49" charset="-122"/>
                <a:ea typeface="黑体" panose="02010609060101010101" pitchFamily="49" charset="-122"/>
              </a:rPr>
              <a:t>万条信息以及纽约时报的</a:t>
            </a:r>
            <a:r>
              <a:rPr lang="en-US" altLang="zh-CN" sz="2000" dirty="0">
                <a:latin typeface="黑体" panose="02010609060101010101" pitchFamily="49" charset="-122"/>
                <a:ea typeface="黑体" panose="02010609060101010101" pitchFamily="49" charset="-122"/>
              </a:rPr>
              <a:t>11,924</a:t>
            </a:r>
            <a:r>
              <a:rPr lang="zh-CN" altLang="en-US" sz="2000" dirty="0">
                <a:latin typeface="黑体" panose="02010609060101010101" pitchFamily="49" charset="-122"/>
                <a:ea typeface="黑体" panose="02010609060101010101" pitchFamily="49" charset="-122"/>
              </a:rPr>
              <a:t>篇新闻报道。他们分别按照两种分类法对</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所涉及到的话题进行了分类。按照话题的主题，</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的内容被归属到</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个类别。首先，他们发现</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的报道重心有所不同。</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上，家庭与生活、艺术以及时尚是发布最多的信息类别，而在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中，艺术、国际新闻、商业新闻则位居前三。此外，他们还发现</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上同一类报道的覆盖面有差别。比如在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，艺术类新闻会涉及书籍、小说、博物馆、历史等，覆盖面较广；而在</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上，艺术类别的信息则集中在流行音乐和明星上（例如</a:t>
            </a:r>
            <a:r>
              <a:rPr lang="en-US" altLang="zh-CN" sz="2000" dirty="0">
                <a:latin typeface="黑体" panose="02010609060101010101" pitchFamily="49" charset="-122"/>
                <a:ea typeface="黑体" panose="02010609060101010101" pitchFamily="49" charset="-122"/>
              </a:rPr>
              <a:t>Lady Gaga</a:t>
            </a:r>
            <a:r>
              <a:rPr lang="zh-CN" altLang="en-US" sz="2000" dirty="0">
                <a:latin typeface="黑体" panose="02010609060101010101" pitchFamily="49" charset="-122"/>
                <a:ea typeface="黑体" panose="02010609060101010101" pitchFamily="49" charset="-122"/>
              </a:rPr>
              <a:t>），覆盖面较窄。</a:t>
            </a:r>
          </a:p>
        </p:txBody>
      </p:sp>
    </p:spTree>
    <p:extLst>
      <p:ext uri="{BB962C8B-B14F-4D97-AF65-F5344CB8AC3E}">
        <p14:creationId xmlns:p14="http://schemas.microsoft.com/office/powerpoint/2010/main" val="3284296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他们</a:t>
            </a:r>
            <a:r>
              <a:rPr lang="zh-CN" altLang="en-US" sz="2000" dirty="0">
                <a:latin typeface="黑体" panose="02010609060101010101" pitchFamily="49" charset="-122"/>
                <a:ea typeface="黑体" panose="02010609060101010101" pitchFamily="49" charset="-122"/>
              </a:rPr>
              <a:t>又按照话题的本质将</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和纽约时报的内容划归为</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个类别：事件主导的话题（</a:t>
            </a:r>
            <a:r>
              <a:rPr lang="en-US" altLang="zh-CN" sz="2000" dirty="0">
                <a:latin typeface="黑体" panose="02010609060101010101" pitchFamily="49" charset="-122"/>
                <a:ea typeface="黑体" panose="02010609060101010101" pitchFamily="49" charset="-122"/>
              </a:rPr>
              <a:t>event-oriented topics</a:t>
            </a:r>
            <a:r>
              <a:rPr lang="zh-CN" altLang="en-US" sz="2000" dirty="0">
                <a:latin typeface="黑体" panose="02010609060101010101" pitchFamily="49" charset="-122"/>
                <a:ea typeface="黑体" panose="02010609060101010101" pitchFamily="49" charset="-122"/>
              </a:rPr>
              <a:t>）、人物或组织主导的话题（</a:t>
            </a:r>
            <a:r>
              <a:rPr lang="en-US" altLang="zh-CN" sz="2000" dirty="0">
                <a:latin typeface="黑体" panose="02010609060101010101" pitchFamily="49" charset="-122"/>
                <a:ea typeface="黑体" panose="02010609060101010101" pitchFamily="49" charset="-122"/>
              </a:rPr>
              <a:t>entity-oriented topics</a:t>
            </a:r>
            <a:r>
              <a:rPr lang="zh-CN" altLang="en-US" sz="2000" dirty="0">
                <a:latin typeface="黑体" panose="02010609060101010101" pitchFamily="49" charset="-122"/>
                <a:ea typeface="黑体" panose="02010609060101010101" pitchFamily="49" charset="-122"/>
              </a:rPr>
              <a:t>）以及持续性话题（</a:t>
            </a:r>
            <a:r>
              <a:rPr lang="en-US" altLang="zh-CN" sz="2000" dirty="0">
                <a:latin typeface="黑体" panose="02010609060101010101" pitchFamily="49" charset="-122"/>
                <a:ea typeface="黑体" panose="02010609060101010101" pitchFamily="49" charset="-122"/>
              </a:rPr>
              <a:t>long-standing topics</a:t>
            </a:r>
            <a:r>
              <a:rPr lang="zh-CN" altLang="en-US" sz="2000" dirty="0">
                <a:latin typeface="黑体" panose="02010609060101010101" pitchFamily="49" charset="-122"/>
                <a:ea typeface="黑体" panose="02010609060101010101" pitchFamily="49" charset="-122"/>
              </a:rPr>
              <a:t>）。他们发现，在</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上，人物或组织主导的话题要远远多于纽约时报，这些话题多半是关于明星或大公司的。而在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纽约时报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，事件主导的话题要远远多于</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。同时，</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和纽约时报在报道事件主导的话题上有较高的重合度，而在人物或组织主导的话题上重合度较低。</a:t>
            </a:r>
            <a:r>
              <a:rPr lang="en-US" altLang="zh-CN" sz="2000" dirty="0" err="1">
                <a:latin typeface="黑体" panose="02010609060101010101" pitchFamily="49" charset="-122"/>
                <a:ea typeface="黑体" panose="02010609060101010101" pitchFamily="49" charset="-122"/>
              </a:rPr>
              <a:t>Kwak</a:t>
            </a:r>
            <a:r>
              <a:rPr lang="zh-CN" altLang="en-US" sz="2000" dirty="0">
                <a:latin typeface="黑体" panose="02010609060101010101" pitchFamily="49" charset="-122"/>
                <a:ea typeface="黑体" panose="02010609060101010101" pitchFamily="49" charset="-122"/>
              </a:rPr>
              <a:t>等人曾基于</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用户很少“互粉”的事实而认为</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是新闻媒体，不是社交媒体</a:t>
            </a:r>
            <a:r>
              <a:rPr lang="en-US" altLang="zh-CN" sz="2000" baseline="30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；但</a:t>
            </a:r>
            <a:r>
              <a:rPr lang="en-US" altLang="zh-CN" sz="2000" dirty="0">
                <a:latin typeface="黑体" panose="02010609060101010101" pitchFamily="49" charset="-122"/>
                <a:ea typeface="黑体" panose="02010609060101010101" pitchFamily="49" charset="-122"/>
              </a:rPr>
              <a:t>Zhao</a:t>
            </a:r>
            <a:r>
              <a:rPr lang="zh-CN" altLang="en-US" sz="2000" dirty="0">
                <a:latin typeface="黑体" panose="02010609060101010101" pitchFamily="49" charset="-122"/>
                <a:ea typeface="黑体" panose="02010609060101010101" pitchFamily="49" charset="-122"/>
              </a:rPr>
              <a:t>等人的研究则发现</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和传统的新闻媒体之间在内容和话题上还是存在一定的差异</a:t>
            </a:r>
            <a:r>
              <a:rPr lang="en-US" altLang="zh-CN" sz="2000" baseline="30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22886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idx="1"/>
          </p:nvPr>
        </p:nvSpPr>
        <p:spPr/>
        <p:txBody>
          <a:bodyPr/>
          <a:lstStyle/>
          <a:p>
            <a:pPr>
              <a:lnSpc>
                <a:spcPct val="100000"/>
              </a:lnSpc>
            </a:pPr>
            <a:r>
              <a:rPr lang="zh-CN" altLang="en-US" dirty="0">
                <a:latin typeface="黑体" panose="02010609060101010101" charset="-122"/>
                <a:ea typeface="黑体" panose="02010609060101010101" charset="-122"/>
                <a:cs typeface="黑体" panose="02010609060101010101" charset="-122"/>
              </a:rPr>
              <a:t>本章简介</a:t>
            </a:r>
          </a:p>
          <a:p>
            <a:pPr>
              <a:lnSpc>
                <a:spcPct val="100000"/>
              </a:lnSpc>
            </a:pPr>
            <a:endParaRPr lang="zh-CN" altLang="en-US" dirty="0">
              <a:latin typeface="黑体" panose="02010609060101010101" charset="-122"/>
              <a:ea typeface="黑体" panose="02010609060101010101" charset="-122"/>
              <a:cs typeface="黑体" panose="02010609060101010101" charset="-122"/>
            </a:endParaRPr>
          </a:p>
          <a:p>
            <a:pPr marL="0" indent="0" algn="just">
              <a:lnSpc>
                <a:spcPct val="11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2400" dirty="0" smtClean="0">
                <a:latin typeface="黑体" panose="02010609060101010101" charset="-122"/>
                <a:ea typeface="黑体" panose="02010609060101010101" charset="-122"/>
                <a:cs typeface="黑体" panose="02010609060101010101" charset="-122"/>
              </a:rPr>
              <a:t>本章</a:t>
            </a:r>
            <a:r>
              <a:rPr lang="zh-CN" altLang="en-US" sz="2400" dirty="0">
                <a:latin typeface="黑体" panose="02010609060101010101" charset="-122"/>
                <a:ea typeface="黑体" panose="02010609060101010101" charset="-122"/>
                <a:cs typeface="黑体" panose="02010609060101010101" charset="-122"/>
              </a:rPr>
              <a:t>回顾和讨论了新兴的计算传播学在新闻和公共舆论领域的各种研究和应用。按照新闻传播研究中经典的5W 模型，分别介绍了计算传播学在“谁 (传播者)，通过什么 (渠道)，对谁 (受众)，说了什么 (内容)，并产生了什么 (效果)”等五个领域的主要应用案例，并讨论了计算社会科学和网络大数据对这些研究领域的主要贡献和现存问题。</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香港</a:t>
            </a:r>
            <a:r>
              <a:rPr lang="zh-CN" altLang="en-US" sz="2000" dirty="0">
                <a:latin typeface="黑体" panose="02010609060101010101" pitchFamily="49" charset="-122"/>
                <a:ea typeface="黑体" panose="02010609060101010101" pitchFamily="49" charset="-122"/>
              </a:rPr>
              <a:t>互联网挖掘实验室的研究则进一步深入分析了</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和传统新闻媒体对同一事件的不同报道框架</a:t>
            </a:r>
            <a:r>
              <a:rPr lang="en-US" altLang="zh-CN" sz="2000" baseline="30000" dirty="0">
                <a:latin typeface="黑体" panose="02010609060101010101" pitchFamily="49" charset="-122"/>
                <a:ea typeface="黑体" panose="02010609060101010101" pitchFamily="49" charset="-122"/>
              </a:rPr>
              <a:t>[24]</a:t>
            </a:r>
            <a:r>
              <a:rPr lang="zh-CN" altLang="en-US" sz="2000" dirty="0">
                <a:latin typeface="黑体" panose="02010609060101010101" pitchFamily="49" charset="-122"/>
                <a:ea typeface="黑体" panose="02010609060101010101" pitchFamily="49" charset="-122"/>
              </a:rPr>
              <a:t>。作者借鉴了</a:t>
            </a:r>
            <a:r>
              <a:rPr lang="en-US" altLang="zh-CN" sz="2000" dirty="0">
                <a:latin typeface="黑体" panose="02010609060101010101" pitchFamily="49" charset="-122"/>
                <a:ea typeface="黑体" panose="02010609060101010101" pitchFamily="49" charset="-122"/>
              </a:rPr>
              <a:t>Hemphill</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[25]</a:t>
            </a:r>
            <a:r>
              <a:rPr lang="zh-CN" altLang="en-US" sz="2000" dirty="0">
                <a:latin typeface="黑体" panose="02010609060101010101" pitchFamily="49" charset="-122"/>
                <a:ea typeface="黑体" panose="02010609060101010101" pitchFamily="49" charset="-122"/>
              </a:rPr>
              <a:t>用机器学习识别话题的方法，并结合已有的语义挖掘工具（如</a:t>
            </a:r>
            <a:r>
              <a:rPr lang="en-US" altLang="zh-CN" sz="2000" dirty="0" err="1">
                <a:latin typeface="黑体" panose="02010609060101010101" pitchFamily="49" charset="-122"/>
                <a:ea typeface="黑体" panose="02010609060101010101" pitchFamily="49" charset="-122"/>
              </a:rPr>
              <a:t>hashtagify</a:t>
            </a:r>
            <a:r>
              <a:rPr lang="zh-CN" altLang="en-US" sz="2000" dirty="0">
                <a:latin typeface="黑体" panose="02010609060101010101" pitchFamily="49" charset="-122"/>
                <a:ea typeface="黑体" panose="02010609060101010101" pitchFamily="49" charset="-122"/>
              </a:rPr>
              <a:t>和</a:t>
            </a:r>
            <a:r>
              <a:rPr lang="en-US" altLang="zh-CN" sz="2000" dirty="0" err="1">
                <a:latin typeface="黑体" panose="02010609060101010101" pitchFamily="49" charset="-122"/>
                <a:ea typeface="黑体" panose="02010609060101010101" pitchFamily="49" charset="-122"/>
              </a:rPr>
              <a:t>sensebot</a:t>
            </a:r>
            <a:r>
              <a:rPr lang="zh-CN" altLang="en-US" sz="2000" dirty="0">
                <a:latin typeface="黑体" panose="02010609060101010101" pitchFamily="49" charset="-122"/>
                <a:ea typeface="黑体" panose="02010609060101010101" pitchFamily="49" charset="-122"/>
              </a:rPr>
              <a:t>），绘制出了“棱镜门”事件在</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和传统媒体报道中的语义网络，发现</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用户会将“棱镜门”主角斯诺登与之前的泄密者、个人隐私、反税运动联系起来，将斯诺登塑造为一个英雄；而传统媒体则套用国土安全及反恐框架，将斯诺登塑造为一个叛徒。这一发现在某种程度上也呼应了</a:t>
            </a:r>
            <a:r>
              <a:rPr lang="en-US" altLang="zh-CN" sz="2000" dirty="0">
                <a:latin typeface="黑体" panose="02010609060101010101" pitchFamily="49" charset="-122"/>
                <a:ea typeface="黑体" panose="02010609060101010101" pitchFamily="49" charset="-122"/>
              </a:rPr>
              <a:t>Zhao</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的结论，即</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和大众媒体的话题不一定重合，其呈现方式及舆论后果甚至可能南辕北辙。究其原因，</a:t>
            </a:r>
            <a:r>
              <a:rPr lang="en-US" altLang="zh-CN" sz="2000" dirty="0">
                <a:latin typeface="黑体" panose="02010609060101010101" pitchFamily="49" charset="-122"/>
                <a:ea typeface="黑体" panose="02010609060101010101" pitchFamily="49" charset="-122"/>
              </a:rPr>
              <a:t>Qin</a:t>
            </a:r>
            <a:r>
              <a:rPr lang="zh-CN" altLang="en-US" sz="2000" dirty="0">
                <a:latin typeface="黑体" panose="02010609060101010101" pitchFamily="49" charset="-122"/>
                <a:ea typeface="黑体" panose="02010609060101010101" pitchFamily="49" charset="-122"/>
              </a:rPr>
              <a:t>提出了社会化媒介内容生产方式与传统媒体的三点不同，即话题范围、人为操纵、语义组合。与此类似，</a:t>
            </a:r>
            <a:r>
              <a:rPr lang="en-US" altLang="zh-CN" sz="2000" dirty="0" err="1">
                <a:latin typeface="黑体" panose="02010609060101010101" pitchFamily="49" charset="-122"/>
                <a:ea typeface="黑体" panose="02010609060101010101" pitchFamily="49" charset="-122"/>
              </a:rPr>
              <a:t>Papacharissi</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Oliveira</a:t>
            </a:r>
            <a:r>
              <a:rPr lang="zh-CN" altLang="en-US" sz="2000" dirty="0">
                <a:latin typeface="黑体" panose="02010609060101010101" pitchFamily="49" charset="-122"/>
                <a:ea typeface="黑体" panose="02010609060101010101" pitchFamily="49" charset="-122"/>
              </a:rPr>
              <a:t>基于</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中关于</a:t>
            </a:r>
            <a:r>
              <a:rPr lang="en-US" altLang="zh-CN" sz="2000" dirty="0">
                <a:latin typeface="黑体" panose="02010609060101010101" pitchFamily="49" charset="-122"/>
                <a:ea typeface="黑体" panose="02010609060101010101" pitchFamily="49" charset="-122"/>
              </a:rPr>
              <a:t>2011</a:t>
            </a:r>
            <a:r>
              <a:rPr lang="zh-CN" altLang="en-US" sz="2000" dirty="0">
                <a:latin typeface="黑体" panose="02010609060101010101" pitchFamily="49" charset="-122"/>
                <a:ea typeface="黑体" panose="02010609060101010101" pitchFamily="49" charset="-122"/>
              </a:rPr>
              <a:t>年“埃及革命”的帖子对比了社会化媒体中的舆论内容与传统新闻的差别。</a:t>
            </a:r>
          </a:p>
        </p:txBody>
      </p:sp>
    </p:spTree>
    <p:extLst>
      <p:ext uri="{BB962C8B-B14F-4D97-AF65-F5344CB8AC3E}">
        <p14:creationId xmlns:p14="http://schemas.microsoft.com/office/powerpoint/2010/main" val="3531386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研究</a:t>
            </a:r>
            <a:r>
              <a:rPr lang="zh-CN" altLang="en-US" sz="2000" dirty="0">
                <a:latin typeface="黑体" panose="02010609060101010101" pitchFamily="49" charset="-122"/>
                <a:ea typeface="黑体" panose="02010609060101010101" pitchFamily="49" charset="-122"/>
              </a:rPr>
              <a:t>发现，</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帖子和传统新闻存在一定程度的相似性</a:t>
            </a:r>
            <a:r>
              <a:rPr lang="en-US" altLang="zh-CN" sz="2000" baseline="30000" dirty="0">
                <a:latin typeface="黑体" panose="02010609060101010101" pitchFamily="49" charset="-122"/>
                <a:ea typeface="黑体" panose="02010609060101010101" pitchFamily="49" charset="-122"/>
              </a:rPr>
              <a:t>[26]</a:t>
            </a:r>
            <a:r>
              <a:rPr lang="zh-CN" altLang="en-US" sz="2000" dirty="0">
                <a:latin typeface="黑体" panose="02010609060101010101" pitchFamily="49" charset="-122"/>
                <a:ea typeface="黑体" panose="02010609060101010101" pitchFamily="49" charset="-122"/>
              </a:rPr>
              <a:t>。例如，二者都强调公众对事件的广泛参与，地理接近性，信息的即时性、相关性、个人化、和重要性等。但与此同时，</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的帖子还表现出以下几个特点：第一，实时性。</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的帖子发布与事件发生时间几乎没有时间差。这使得传统媒体在报道事实上丧失了优势。该研究甚至认为，社会化媒体对社会新闻的报道挑战了学界对于“新闻”的定义。第二，“众包的权威”</a:t>
            </a:r>
            <a:r>
              <a:rPr lang="en-US" altLang="zh-CN" sz="2000" dirty="0">
                <a:latin typeface="黑体" panose="02010609060101010101" pitchFamily="49" charset="-122"/>
                <a:ea typeface="黑体" panose="02010609060101010101" pitchFamily="49" charset="-122"/>
              </a:rPr>
              <a:t>(Crowdsourcing of Elite)</a:t>
            </a: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中，意见领袖是其他用户对其帖子的转发而产生的，这类人比较活跃、对社会事件的参与比较深入；而传统新闻中的权威则是媒体所赋予的</a:t>
            </a:r>
            <a:r>
              <a:rPr lang="en-US" altLang="zh-CN" sz="2000" baseline="30000" dirty="0">
                <a:latin typeface="黑体" panose="02010609060101010101" pitchFamily="49" charset="-122"/>
                <a:ea typeface="黑体" panose="02010609060101010101" pitchFamily="49" charset="-122"/>
              </a:rPr>
              <a:t>[26]</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9442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除了</a:t>
            </a:r>
            <a:r>
              <a:rPr lang="zh-CN" altLang="en-US" sz="2000" dirty="0">
                <a:latin typeface="黑体" panose="02010609060101010101" pitchFamily="49" charset="-122"/>
                <a:ea typeface="黑体" panose="02010609060101010101" pitchFamily="49" charset="-122"/>
              </a:rPr>
              <a:t>上述常见的社会化媒体之外，我们认为用户在搜索引擎上留下的数字踪迹（即“公众注意力”），也是一个重要的社会化媒体内容。“公众注意力”指公众对于某些社会议题进行思考的过程中所投入的时间和认知资源</a:t>
            </a:r>
            <a:r>
              <a:rPr lang="en-US" altLang="zh-CN" sz="2000" baseline="30000" dirty="0">
                <a:latin typeface="黑体" panose="02010609060101010101" pitchFamily="49" charset="-122"/>
                <a:ea typeface="黑体" panose="02010609060101010101" pitchFamily="49" charset="-122"/>
              </a:rPr>
              <a:t>[27]</a:t>
            </a:r>
            <a:r>
              <a:rPr lang="zh-CN" altLang="en-US" sz="2000" dirty="0">
                <a:latin typeface="黑体" panose="02010609060101010101" pitchFamily="49" charset="-122"/>
                <a:ea typeface="黑体" panose="02010609060101010101" pitchFamily="49" charset="-122"/>
              </a:rPr>
              <a:t>。过去传播学者主要是依靠民意调查的结果（美国盖洛普公司</a:t>
            </a:r>
            <a:r>
              <a:rPr lang="en-US" altLang="zh-CN" sz="2000" dirty="0">
                <a:latin typeface="黑体" panose="02010609060101010101" pitchFamily="49" charset="-122"/>
                <a:ea typeface="黑体" panose="02010609060101010101" pitchFamily="49" charset="-122"/>
              </a:rPr>
              <a:t>Most Important Problems</a:t>
            </a:r>
            <a:r>
              <a:rPr lang="zh-CN" altLang="en-US" sz="2000" dirty="0">
                <a:latin typeface="黑体" panose="02010609060101010101" pitchFamily="49" charset="-122"/>
                <a:ea typeface="黑体" panose="02010609060101010101" pitchFamily="49" charset="-122"/>
              </a:rPr>
              <a:t>调查系列）来测量公众注意力，并跟踪其变化。近年来，研究者开始利用网民在搜索引擎提交的搜索词来测量公众注意力。搜索引擎可以说是最传统的社会化媒介之一，因为用户可以通过在搜索引擎自我设定并提交关键词来获取他们感兴趣的信息。用户自我提交的搜索词，可以被归属于传播研究的不同领域。搜索词可以代表用户的使用行为，也可以反映用户使用行为的效果。但是在更多的时候，搜索词被看作是用户贡献的内容。</a:t>
            </a:r>
          </a:p>
        </p:txBody>
      </p:sp>
    </p:spTree>
    <p:extLst>
      <p:ext uri="{BB962C8B-B14F-4D97-AF65-F5344CB8AC3E}">
        <p14:creationId xmlns:p14="http://schemas.microsoft.com/office/powerpoint/2010/main" val="3955785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这</a:t>
            </a:r>
            <a:r>
              <a:rPr lang="zh-CN" altLang="en-US" sz="2000" dirty="0">
                <a:latin typeface="黑体" panose="02010609060101010101" pitchFamily="49" charset="-122"/>
                <a:ea typeface="黑体" panose="02010609060101010101" pitchFamily="49" charset="-122"/>
              </a:rPr>
              <a:t>方面最具影响力的研究当属</a:t>
            </a:r>
            <a:r>
              <a:rPr lang="en-US" altLang="zh-CN" sz="2000" dirty="0">
                <a:latin typeface="黑体" panose="02010609060101010101" pitchFamily="49" charset="-122"/>
                <a:ea typeface="黑体" panose="02010609060101010101" pitchFamily="49" charset="-122"/>
              </a:rPr>
              <a:t>Ginsberg</a:t>
            </a:r>
            <a:r>
              <a:rPr lang="zh-CN" altLang="en-US" sz="2000" dirty="0">
                <a:latin typeface="黑体" panose="02010609060101010101" pitchFamily="49" charset="-122"/>
                <a:ea typeface="黑体" panose="02010609060101010101" pitchFamily="49" charset="-122"/>
              </a:rPr>
              <a:t>等人发表在</a:t>
            </a:r>
            <a:r>
              <a:rPr lang="en-US" altLang="zh-CN" sz="2000" dirty="0">
                <a:latin typeface="黑体" panose="02010609060101010101" pitchFamily="49" charset="-122"/>
                <a:ea typeface="黑体" panose="02010609060101010101" pitchFamily="49" charset="-122"/>
              </a:rPr>
              <a:t>Nature</a:t>
            </a:r>
            <a:r>
              <a:rPr lang="zh-CN" altLang="en-US" sz="2000" dirty="0">
                <a:latin typeface="黑体" panose="02010609060101010101" pitchFamily="49" charset="-122"/>
                <a:ea typeface="黑体" panose="02010609060101010101" pitchFamily="49" charset="-122"/>
              </a:rPr>
              <a:t>上的文章</a:t>
            </a:r>
            <a:r>
              <a:rPr lang="en-US" altLang="zh-CN" sz="2000" baseline="30000" dirty="0">
                <a:latin typeface="黑体" panose="02010609060101010101" pitchFamily="49" charset="-122"/>
                <a:ea typeface="黑体" panose="02010609060101010101" pitchFamily="49" charset="-122"/>
              </a:rPr>
              <a:t>[28]</a:t>
            </a:r>
            <a:r>
              <a:rPr lang="zh-CN" altLang="en-US" sz="2000" dirty="0">
                <a:latin typeface="黑体" panose="02010609060101010101" pitchFamily="49" charset="-122"/>
                <a:ea typeface="黑体" panose="02010609060101010101" pitchFamily="49" charset="-122"/>
              </a:rPr>
              <a:t>，他们利用</a:t>
            </a:r>
            <a:r>
              <a:rPr lang="en-US" altLang="zh-CN" sz="2000" dirty="0">
                <a:latin typeface="黑体" panose="02010609060101010101" pitchFamily="49" charset="-122"/>
                <a:ea typeface="黑体" panose="02010609060101010101" pitchFamily="49" charset="-122"/>
              </a:rPr>
              <a:t>45</a:t>
            </a:r>
            <a:r>
              <a:rPr lang="zh-CN" altLang="en-US" sz="2000" dirty="0">
                <a:latin typeface="黑体" panose="02010609060101010101" pitchFamily="49" charset="-122"/>
                <a:ea typeface="黑体" panose="02010609060101010101" pitchFamily="49" charset="-122"/>
              </a:rPr>
              <a:t>个与流感有关的关键词，来测量公众对流感的关注程度。基于这些关键词搜索趋势的变化，他们准确地预测了美国流感的爆发。自此之后，搜索词被广泛运用于测量现实世界中公众对疾病、商业产品以及社会议题的注意力，比如登革热</a:t>
            </a:r>
            <a:r>
              <a:rPr lang="en-US" altLang="zh-CN" sz="2000" baseline="30000" dirty="0">
                <a:latin typeface="黑体" panose="02010609060101010101" pitchFamily="49" charset="-122"/>
                <a:ea typeface="黑体" panose="02010609060101010101" pitchFamily="49" charset="-122"/>
              </a:rPr>
              <a:t>[29]</a:t>
            </a:r>
            <a:r>
              <a:rPr lang="zh-CN" altLang="en-US" sz="2000" dirty="0">
                <a:latin typeface="黑体" panose="02010609060101010101" pitchFamily="49" charset="-122"/>
                <a:ea typeface="黑体" panose="02010609060101010101" pitchFamily="49" charset="-122"/>
              </a:rPr>
              <a:t>，股票</a:t>
            </a:r>
            <a:r>
              <a:rPr lang="en-US" altLang="zh-CN" sz="2000" baseline="30000" dirty="0">
                <a:latin typeface="黑体" panose="02010609060101010101" pitchFamily="49" charset="-122"/>
                <a:ea typeface="黑体" panose="02010609060101010101" pitchFamily="49" charset="-122"/>
              </a:rPr>
              <a:t>[30]</a:t>
            </a:r>
            <a:r>
              <a:rPr lang="zh-CN" altLang="en-US" sz="2000" dirty="0">
                <a:latin typeface="黑体" panose="02010609060101010101" pitchFamily="49" charset="-122"/>
                <a:ea typeface="黑体" panose="02010609060101010101" pitchFamily="49" charset="-122"/>
              </a:rPr>
              <a:t>，就业</a:t>
            </a:r>
            <a:r>
              <a:rPr lang="en-US" altLang="zh-CN" sz="2000" baseline="30000" dirty="0">
                <a:latin typeface="黑体" panose="02010609060101010101" pitchFamily="49" charset="-122"/>
                <a:ea typeface="黑体" panose="02010609060101010101" pitchFamily="49" charset="-122"/>
              </a:rPr>
              <a:t>[31]</a:t>
            </a:r>
            <a:r>
              <a:rPr lang="zh-CN" altLang="en-US" sz="2000" dirty="0">
                <a:latin typeface="黑体" panose="02010609060101010101" pitchFamily="49" charset="-122"/>
                <a:ea typeface="黑体" panose="02010609060101010101" pitchFamily="49" charset="-122"/>
              </a:rPr>
              <a:t>等。</a:t>
            </a:r>
          </a:p>
        </p:txBody>
      </p:sp>
    </p:spTree>
    <p:extLst>
      <p:ext uri="{BB962C8B-B14F-4D97-AF65-F5344CB8AC3E}">
        <p14:creationId xmlns:p14="http://schemas.microsoft.com/office/powerpoint/2010/main" val="3542248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虽然</a:t>
            </a:r>
            <a:r>
              <a:rPr lang="zh-CN" altLang="en-US" sz="2000" dirty="0">
                <a:latin typeface="黑体" panose="02010609060101010101" pitchFamily="49" charset="-122"/>
                <a:ea typeface="黑体" panose="02010609060101010101" pitchFamily="49" charset="-122"/>
              </a:rPr>
              <a:t>越来越多的实证研究开始应用搜索词来测量公众注意力，但是有一个简单但非常重要的问题还没有得到系统地回答：作为公众注意力的测量工具，搜索词是否具有其测量效度？ </a:t>
            </a:r>
            <a:r>
              <a:rPr lang="en-US" altLang="zh-CN" sz="2000" dirty="0">
                <a:latin typeface="黑体" panose="02010609060101010101" pitchFamily="49" charset="-122"/>
                <a:ea typeface="黑体" panose="02010609060101010101" pitchFamily="49" charset="-122"/>
              </a:rPr>
              <a:t>Zhu</a:t>
            </a:r>
            <a:r>
              <a:rPr lang="zh-CN" altLang="en-US" sz="2000" dirty="0">
                <a:latin typeface="黑体" panose="02010609060101010101" pitchFamily="49" charset="-122"/>
                <a:ea typeface="黑体" panose="02010609060101010101" pitchFamily="49" charset="-122"/>
              </a:rPr>
              <a:t>等人通过比较住房、交通、治安等话题在搜索引擎与深圳幸福指数调查中的走势，发现搜索词这种新的工具具有一定效度，但是还有诸多因素会影响到搜索词作为公众注意力的测量工具的效度，比如搜索词的选择、议题本身的特点，以及互联网的扩散程度等等</a:t>
            </a:r>
            <a:r>
              <a:rPr lang="en-US" altLang="zh-CN" sz="2000" baseline="30000" dirty="0">
                <a:latin typeface="黑体" panose="02010609060101010101" pitchFamily="49" charset="-122"/>
                <a:ea typeface="黑体" panose="02010609060101010101" pitchFamily="49" charset="-122"/>
              </a:rPr>
              <a:t>[32, 33]</a:t>
            </a:r>
            <a:r>
              <a:rPr lang="zh-CN" altLang="en-US" sz="2000" dirty="0">
                <a:latin typeface="黑体" panose="02010609060101010101" pitchFamily="49" charset="-122"/>
                <a:ea typeface="黑体" panose="02010609060101010101" pitchFamily="49" charset="-122"/>
              </a:rPr>
              <a:t>。另一项研究</a:t>
            </a:r>
            <a:r>
              <a:rPr lang="en-US" altLang="zh-CN" sz="2000" baseline="30000" dirty="0">
                <a:latin typeface="黑体" panose="02010609060101010101" pitchFamily="49" charset="-122"/>
                <a:ea typeface="黑体" panose="02010609060101010101" pitchFamily="49" charset="-122"/>
              </a:rPr>
              <a:t>[24]</a:t>
            </a:r>
            <a:r>
              <a:rPr lang="zh-CN" altLang="en-US" sz="2000" dirty="0">
                <a:latin typeface="黑体" panose="02010609060101010101" pitchFamily="49" charset="-122"/>
                <a:ea typeface="黑体" panose="02010609060101010101" pitchFamily="49" charset="-122"/>
              </a:rPr>
              <a:t>则比较了环保及能源议题在谷歌趋势搜索与盖洛普民意调查中的走势，也得出了与</a:t>
            </a:r>
            <a:r>
              <a:rPr lang="en-US" altLang="zh-CN" sz="2000" dirty="0">
                <a:latin typeface="黑体" panose="02010609060101010101" pitchFamily="49" charset="-122"/>
                <a:ea typeface="黑体" panose="02010609060101010101" pitchFamily="49" charset="-122"/>
              </a:rPr>
              <a:t>Zhu</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一致的结论。</a:t>
            </a:r>
          </a:p>
        </p:txBody>
      </p:sp>
    </p:spTree>
    <p:extLst>
      <p:ext uri="{BB962C8B-B14F-4D97-AF65-F5344CB8AC3E}">
        <p14:creationId xmlns:p14="http://schemas.microsoft.com/office/powerpoint/2010/main" val="2540327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6.4</a:t>
            </a:r>
            <a:r>
              <a:rPr lang="zh-CN" altLang="en-US" sz="2500" dirty="0">
                <a:latin typeface="黑体" panose="02010609060101010101" pitchFamily="49" charset="-122"/>
                <a:ea typeface="黑体" panose="02010609060101010101" pitchFamily="49" charset="-122"/>
              </a:rPr>
              <a:t>内容研究</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在</a:t>
            </a:r>
            <a:r>
              <a:rPr lang="zh-CN" altLang="en-US" sz="2000" dirty="0">
                <a:latin typeface="黑体" panose="02010609060101010101" pitchFamily="49" charset="-122"/>
                <a:ea typeface="黑体" panose="02010609060101010101" pitchFamily="49" charset="-122"/>
              </a:rPr>
              <a:t>内容研究方面，现有的分析还比较粗糙。以对公众注意力的研究为例，在以搜索词来测量公众注意力的研究中，一个重要的问题就是选择与相关议题相对应的关键词。例如研究公众对的流感议题的关注，哪些关键词代表了公众对流感的关注，哪些与其无关，这是相关研究中的重要一步。目前，大部分研究都依靠研究者本身的主观判断来选择和检测。这种主观选择带来的后果就是，针对同一议题会有不同的关键词来测量公众的注意力，造成研究之间无法对话，而且结论可能大相径庭。所以，一些更细致、更基础的工作还是非常必要的。</a:t>
            </a:r>
          </a:p>
        </p:txBody>
      </p:sp>
    </p:spTree>
    <p:extLst>
      <p:ext uri="{BB962C8B-B14F-4D97-AF65-F5344CB8AC3E}">
        <p14:creationId xmlns:p14="http://schemas.microsoft.com/office/powerpoint/2010/main" val="132196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6.5</a:t>
            </a:r>
            <a:r>
              <a:rPr lang="zh-CN" altLang="en-US" sz="2500" dirty="0">
                <a:latin typeface="黑体" panose="02010609060101010101" pitchFamily="49" charset="-122"/>
                <a:ea typeface="黑体" panose="02010609060101010101" pitchFamily="49" charset="-122"/>
              </a:rPr>
              <a:t>渠道</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在</a:t>
            </a:r>
            <a:r>
              <a:rPr lang="zh-CN" altLang="en-US" sz="2100" dirty="0">
                <a:latin typeface="黑体" panose="02010609060101010101" pitchFamily="49" charset="-122"/>
                <a:ea typeface="黑体" panose="02010609060101010101" pitchFamily="49" charset="-122"/>
              </a:rPr>
              <a:t>新闻传播研究中，渠道是指新闻信息的传播路径。常见的渠道包括媒介系统（如电视、广播、报纸）、社会网络（如社区、参考群体）、组织（如政府、公司）等。渠道研究系统地连接了新闻传播学研究的各分支（如传播者、信息内容、传播效果），并衍生出众多的研究传统（如新闻扩散、创新的扩散）和研究视角（如传播网络分析）。接下来我们主要探讨有半个多世纪历史的新闻扩散这一研究传统。渠道研究的一个核心问题是各种传播渠道的优劣比较。最早的新闻扩散研究主要比较媒体和人际网络这两种传播渠道对于信息扩散的影响</a:t>
            </a:r>
            <a:r>
              <a:rPr lang="en-US" altLang="zh-CN" sz="2100" baseline="30000" dirty="0">
                <a:latin typeface="黑体" panose="02010609060101010101" pitchFamily="49" charset="-122"/>
                <a:ea typeface="黑体" panose="02010609060101010101" pitchFamily="49" charset="-122"/>
              </a:rPr>
              <a:t>[34]</a:t>
            </a:r>
            <a:r>
              <a:rPr lang="zh-CN" altLang="en-US" sz="2100" dirty="0">
                <a:latin typeface="黑体" panose="02010609060101010101" pitchFamily="49" charset="-122"/>
                <a:ea typeface="黑体" panose="02010609060101010101" pitchFamily="49" charset="-122"/>
              </a:rPr>
              <a:t>。早期研究</a:t>
            </a:r>
            <a:r>
              <a:rPr lang="en-US" altLang="zh-CN" sz="2100" dirty="0">
                <a:latin typeface="黑体" panose="02010609060101010101" pitchFamily="49" charset="-122"/>
                <a:ea typeface="黑体" panose="02010609060101010101" pitchFamily="49" charset="-122"/>
              </a:rPr>
              <a:t>(</a:t>
            </a:r>
            <a:r>
              <a:rPr lang="zh-CN" altLang="en-US" sz="2100" dirty="0">
                <a:latin typeface="黑体" panose="02010609060101010101" pitchFamily="49" charset="-122"/>
                <a:ea typeface="黑体" panose="02010609060101010101" pitchFamily="49" charset="-122"/>
              </a:rPr>
              <a:t>例如文献</a:t>
            </a:r>
            <a:r>
              <a:rPr lang="en-US" altLang="zh-CN" sz="2100" dirty="0">
                <a:latin typeface="黑体" panose="02010609060101010101" pitchFamily="49" charset="-122"/>
                <a:ea typeface="黑体" panose="02010609060101010101" pitchFamily="49" charset="-122"/>
              </a:rPr>
              <a:t>[35, 36])</a:t>
            </a:r>
            <a:r>
              <a:rPr lang="zh-CN" altLang="en-US" sz="2100" dirty="0">
                <a:latin typeface="黑体" panose="02010609060101010101" pitchFamily="49" charset="-122"/>
                <a:ea typeface="黑体" panose="02010609060101010101" pitchFamily="49" charset="-122"/>
              </a:rPr>
              <a:t>发现，对于一些重大和琐碎的新闻，人际传播渠道是主要消息来源（如肯尼迪遇刺之后，超过</a:t>
            </a:r>
            <a:r>
              <a:rPr lang="en-US" altLang="zh-CN" sz="2100" dirty="0">
                <a:latin typeface="黑体" panose="02010609060101010101" pitchFamily="49" charset="-122"/>
                <a:ea typeface="黑体" panose="02010609060101010101" pitchFamily="49" charset="-122"/>
              </a:rPr>
              <a:t>50%</a:t>
            </a:r>
            <a:r>
              <a:rPr lang="zh-CN" altLang="en-US" sz="2100" dirty="0">
                <a:latin typeface="黑体" panose="02010609060101010101" pitchFamily="49" charset="-122"/>
                <a:ea typeface="黑体" panose="02010609060101010101" pitchFamily="49" charset="-122"/>
              </a:rPr>
              <a:t>的人是从人际网络中获悉该新闻）；而对于一些中等程度的新闻事件而言，媒体则成了主要渠道。</a:t>
            </a:r>
          </a:p>
          <a:p>
            <a:pPr marL="0" indent="0">
              <a:lnSpc>
                <a:spcPct val="150000"/>
              </a:lnSpc>
              <a:buNone/>
            </a:pPr>
            <a:endParaRPr lang="zh-CN" altLang="en-US" sz="25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2265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6.5</a:t>
            </a:r>
            <a:r>
              <a:rPr lang="zh-CN" altLang="en-US" sz="2500" dirty="0">
                <a:latin typeface="黑体" panose="02010609060101010101" pitchFamily="49" charset="-122"/>
                <a:ea typeface="黑体" panose="02010609060101010101" pitchFamily="49" charset="-122"/>
              </a:rPr>
              <a:t>渠道</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但是</a:t>
            </a:r>
            <a:r>
              <a:rPr lang="zh-CN" altLang="en-US" sz="2100" dirty="0">
                <a:latin typeface="黑体" panose="02010609060101010101" pitchFamily="49" charset="-122"/>
                <a:ea typeface="黑体" panose="02010609060101010101" pitchFamily="49" charset="-122"/>
              </a:rPr>
              <a:t>，传统的新闻扩散研究的研究方法和理论框架常受批评</a:t>
            </a:r>
            <a:r>
              <a:rPr lang="en-US" altLang="zh-CN" sz="2100" baseline="30000" dirty="0">
                <a:latin typeface="黑体" panose="02010609060101010101" pitchFamily="49" charset="-122"/>
                <a:ea typeface="黑体" panose="02010609060101010101" pitchFamily="49" charset="-122"/>
              </a:rPr>
              <a:t>[37]</a:t>
            </a:r>
            <a:r>
              <a:rPr lang="zh-CN" altLang="en-US" sz="2100" dirty="0">
                <a:latin typeface="黑体" panose="02010609060101010101" pitchFamily="49" charset="-122"/>
                <a:ea typeface="黑体" panose="02010609060101010101" pitchFamily="49" charset="-122"/>
              </a:rPr>
              <a:t>。例如，重大新闻事件的突发性迫使研究者必须匆忙地开展调查，往往忽略了研究设计；采用调查和访问等方法收集的被访者自我报告的数据则会因为事件发生时间和访问时间之间的间隔而产生遗忘问题；大多数新闻扩散研究是个案分析，并且个案数量和抽样规模都很有限</a:t>
            </a:r>
            <a:r>
              <a:rPr lang="en-US" altLang="zh-CN" sz="2100" baseline="30000" dirty="0">
                <a:latin typeface="黑体" panose="02010609060101010101" pitchFamily="49" charset="-122"/>
                <a:ea typeface="黑体" panose="02010609060101010101" pitchFamily="49" charset="-122"/>
              </a:rPr>
              <a:t>[38]</a:t>
            </a:r>
            <a:r>
              <a:rPr lang="zh-CN" altLang="en-US" sz="2100" dirty="0">
                <a:latin typeface="黑体" panose="02010609060101010101" pitchFamily="49" charset="-122"/>
                <a:ea typeface="黑体" panose="02010609060101010101" pitchFamily="49" charset="-122"/>
              </a:rPr>
              <a:t>。正是由于这些限制，人际传播和新闻媒体对于新闻扩散哪个更重要的问题并没有得到很好的解答。</a:t>
            </a:r>
          </a:p>
          <a:p>
            <a:pPr marL="0" indent="0">
              <a:lnSpc>
                <a:spcPct val="150000"/>
              </a:lnSpc>
              <a:buNone/>
            </a:pPr>
            <a:endParaRPr lang="zh-CN" altLang="en-US" sz="25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3604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0000"/>
          </a:bodyPr>
          <a:lstStyle/>
          <a:p>
            <a:pPr>
              <a:lnSpc>
                <a:spcPct val="150000"/>
              </a:lnSpc>
            </a:pPr>
            <a:r>
              <a:rPr lang="en-US" altLang="zh-CN" sz="2500" dirty="0" smtClean="0">
                <a:latin typeface="黑体" panose="02010609060101010101" pitchFamily="49" charset="-122"/>
                <a:ea typeface="黑体" panose="02010609060101010101" pitchFamily="49" charset="-122"/>
              </a:rPr>
              <a:t>6.5</a:t>
            </a:r>
            <a:r>
              <a:rPr lang="zh-CN" altLang="en-US" sz="2500" dirty="0">
                <a:latin typeface="黑体" panose="02010609060101010101" pitchFamily="49" charset="-122"/>
                <a:ea typeface="黑体" panose="02010609060101010101" pitchFamily="49" charset="-122"/>
              </a:rPr>
              <a:t>渠道</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社会化</a:t>
            </a:r>
            <a:r>
              <a:rPr lang="zh-CN" altLang="en-US" sz="2000" dirty="0">
                <a:latin typeface="黑体" panose="02010609060101010101" pitchFamily="49" charset="-122"/>
                <a:ea typeface="黑体" panose="02010609060101010101" pitchFamily="49" charset="-122"/>
              </a:rPr>
              <a:t>计算时代大量丰富易得的数字化痕迹则极大地便利了渠道研究。目前成果主要集中于两个领域：一个是在数字媒体中信息扩散模式，另一个是新兴渠道与传统渠道的比较。在扩散模式领域，</a:t>
            </a:r>
            <a:r>
              <a:rPr lang="en-US" altLang="zh-CN" sz="2000" dirty="0" err="1">
                <a:latin typeface="黑体" panose="02010609060101010101" pitchFamily="49" charset="-122"/>
                <a:ea typeface="黑体" panose="02010609060101010101" pitchFamily="49" charset="-122"/>
              </a:rPr>
              <a:t>Kwak</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Wang </a:t>
            </a:r>
            <a:r>
              <a:rPr lang="zh-CN" altLang="en-US" sz="2000" dirty="0">
                <a:latin typeface="黑体" panose="02010609060101010101" pitchFamily="49" charset="-122"/>
                <a:ea typeface="黑体" panose="02010609060101010101" pitchFamily="49" charset="-122"/>
              </a:rPr>
              <a:t>等人</a:t>
            </a:r>
            <a:r>
              <a:rPr lang="en-US" altLang="zh-CN" sz="2000" baseline="30000" dirty="0">
                <a:latin typeface="黑体" panose="02010609060101010101" pitchFamily="49" charset="-122"/>
                <a:ea typeface="黑体" panose="02010609060101010101" pitchFamily="49" charset="-122"/>
              </a:rPr>
              <a:t>[39]</a:t>
            </a:r>
            <a:r>
              <a:rPr lang="zh-CN" altLang="en-US" sz="2000" dirty="0">
                <a:latin typeface="黑体" panose="02010609060101010101" pitchFamily="49" charset="-122"/>
                <a:ea typeface="黑体" panose="02010609060101010101" pitchFamily="49" charset="-122"/>
              </a:rPr>
              <a:t>的研究发现，信息（也包括新闻）在社会化媒体的扩散是广度优先而非深度优先，换句话说，依赖单一信息源无法有效地在社交媒体上传播新闻信息。在跨渠道比较领域，</a:t>
            </a:r>
            <a:r>
              <a:rPr lang="en-US" altLang="zh-CN" sz="2000" dirty="0" err="1">
                <a:latin typeface="黑体" panose="02010609060101010101" pitchFamily="49" charset="-122"/>
                <a:ea typeface="黑体" panose="02010609060101010101" pitchFamily="49" charset="-122"/>
              </a:rPr>
              <a:t>Petrovic</a:t>
            </a:r>
            <a:r>
              <a:rPr lang="zh-CN" altLang="en-US" sz="2000" dirty="0">
                <a:latin typeface="黑体" panose="02010609060101010101" pitchFamily="49" charset="-122"/>
                <a:ea typeface="黑体" panose="02010609060101010101" pitchFamily="49" charset="-122"/>
              </a:rPr>
              <a:t>等人比较了</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以及美联社、路透社等传统通讯社</a:t>
            </a:r>
            <a:r>
              <a:rPr lang="en-US" altLang="zh-CN" sz="2000" dirty="0">
                <a:latin typeface="黑体" panose="02010609060101010101" pitchFamily="49" charset="-122"/>
                <a:ea typeface="黑体" panose="02010609060101010101" pitchFamily="49" charset="-122"/>
              </a:rPr>
              <a:t>70</a:t>
            </a:r>
            <a:r>
              <a:rPr lang="zh-CN" altLang="en-US" sz="2000" dirty="0">
                <a:latin typeface="黑体" panose="02010609060101010101" pitchFamily="49" charset="-122"/>
                <a:ea typeface="黑体" panose="02010609060101010101" pitchFamily="49" charset="-122"/>
              </a:rPr>
              <a:t>多天中对各种新闻事件的贴子和报道</a:t>
            </a:r>
            <a:r>
              <a:rPr lang="en-US" altLang="zh-CN" sz="2000" baseline="30000" dirty="0">
                <a:latin typeface="黑体" panose="02010609060101010101" pitchFamily="49" charset="-122"/>
                <a:ea typeface="黑体" panose="02010609060101010101" pitchFamily="49" charset="-122"/>
              </a:rPr>
              <a:t>[40]</a:t>
            </a:r>
            <a:r>
              <a:rPr lang="zh-CN" altLang="en-US" sz="2000" dirty="0">
                <a:latin typeface="黑体" panose="02010609060101010101" pitchFamily="49" charset="-122"/>
                <a:ea typeface="黑体" panose="02010609060101010101" pitchFamily="49" charset="-122"/>
              </a:rPr>
              <a:t>。他们采用了人工阅读和机器学习两种方法，从这些文章中寻找 “新闻事件”。结果发现：平均而言，</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与传统通讯社在对同一批重大事件的报道时效性上，并没有明显区别；相反，</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的优势在于报道了一大批被传统媒体忽略了的“微事件”，这一研究有助于澄清对</a:t>
            </a:r>
            <a:r>
              <a:rPr lang="en-US" altLang="zh-CN" sz="2000" dirty="0">
                <a:latin typeface="黑体" panose="02010609060101010101" pitchFamily="49" charset="-122"/>
                <a:ea typeface="黑体" panose="02010609060101010101" pitchFamily="49" charset="-122"/>
              </a:rPr>
              <a:t>Twitter</a:t>
            </a:r>
            <a:r>
              <a:rPr lang="zh-CN" altLang="en-US" sz="2000" dirty="0">
                <a:latin typeface="黑体" panose="02010609060101010101" pitchFamily="49" charset="-122"/>
                <a:ea typeface="黑体" panose="02010609060101010101" pitchFamily="49" charset="-122"/>
              </a:rPr>
              <a:t>等社会化媒体的过高期望。</a:t>
            </a:r>
            <a:r>
              <a:rPr lang="en-US" altLang="zh-CN" sz="2000" dirty="0">
                <a:latin typeface="黑体" panose="02010609060101010101" pitchFamily="49" charset="-122"/>
                <a:ea typeface="黑体" panose="02010609060101010101" pitchFamily="49" charset="-122"/>
              </a:rPr>
              <a:t>Kim</a:t>
            </a:r>
            <a:r>
              <a:rPr lang="zh-CN" altLang="en-US" sz="2000" dirty="0">
                <a:latin typeface="黑体" panose="02010609060101010101" pitchFamily="49" charset="-122"/>
                <a:ea typeface="黑体" panose="02010609060101010101" pitchFamily="49" charset="-122"/>
              </a:rPr>
              <a:t>等人研究了</a:t>
            </a:r>
            <a:r>
              <a:rPr lang="en-US" altLang="zh-CN" sz="2000" dirty="0">
                <a:latin typeface="黑体" panose="02010609060101010101" pitchFamily="49" charset="-122"/>
                <a:ea typeface="黑体" panose="02010609060101010101" pitchFamily="49" charset="-122"/>
              </a:rPr>
              <a:t>284</a:t>
            </a:r>
            <a:r>
              <a:rPr lang="zh-CN" altLang="en-US" sz="2000" dirty="0">
                <a:latin typeface="黑体" panose="02010609060101010101" pitchFamily="49" charset="-122"/>
                <a:ea typeface="黑体" panose="02010609060101010101" pitchFamily="49" charset="-122"/>
              </a:rPr>
              <a:t>条新闻在整个互联网的扩散，结果表明新闻扩散渠道与新闻信息类型也有关系。例如，新闻网站可以有效传播艺术和经济新闻，社交媒体和博客可以有效扩散政治和文化新闻。另外，争议性新闻可以跨越多个渠道传播，而娱乐型新闻则主要集中于一个传播渠道。</a:t>
            </a:r>
          </a:p>
          <a:p>
            <a:pPr marL="0" indent="0">
              <a:lnSpc>
                <a:spcPct val="150000"/>
              </a:lnSpc>
              <a:buNone/>
            </a:pPr>
            <a:endParaRPr lang="zh-CN" altLang="en-US" sz="25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28709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6.5</a:t>
            </a:r>
            <a:r>
              <a:rPr lang="zh-CN" altLang="en-US" sz="2500" dirty="0">
                <a:latin typeface="黑体" panose="02010609060101010101" pitchFamily="49" charset="-122"/>
                <a:ea typeface="黑体" panose="02010609060101010101" pitchFamily="49" charset="-122"/>
              </a:rPr>
              <a:t>渠道</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在</a:t>
            </a:r>
            <a:r>
              <a:rPr lang="zh-CN" altLang="en-US" sz="2000" dirty="0">
                <a:latin typeface="黑体" panose="02010609060101010101" pitchFamily="49" charset="-122"/>
                <a:ea typeface="黑体" panose="02010609060101010101" pitchFamily="49" charset="-122"/>
              </a:rPr>
              <a:t>众多社会化媒体中，例如</a:t>
            </a:r>
            <a:r>
              <a:rPr lang="en-US" altLang="zh-CN" sz="2000" dirty="0">
                <a:latin typeface="黑体" panose="02010609060101010101" pitchFamily="49" charset="-122"/>
                <a:ea typeface="黑体" panose="02010609060101010101" pitchFamily="49" charset="-122"/>
              </a:rPr>
              <a:t>Digg</a:t>
            </a:r>
            <a:r>
              <a:rPr lang="zh-CN" altLang="en-US"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Reddit</a:t>
            </a:r>
            <a:r>
              <a:rPr lang="zh-CN" altLang="en-US" sz="2000" dirty="0">
                <a:latin typeface="黑体" panose="02010609060101010101" pitchFamily="49" charset="-122"/>
                <a:ea typeface="黑体" panose="02010609060101010101" pitchFamily="49" charset="-122"/>
              </a:rPr>
              <a:t>等社会新闻网站是很好的研究对象。在社会新闻网站上，用户可以自由地向网站提交新闻信息，并对提交的信息的重要性投票。如果一条新闻可以在一段时间获得较高的票数，就会被社会新闻网站推荐为流行新闻（这一点跟微博相似）。此外，用户可以彼此添加好友关系。因此，用户在社会新闻网站可以至少从三个渠道阅读新闻：最新新闻页面、朋友页面、流行新闻页面。</a:t>
            </a:r>
            <a:r>
              <a:rPr lang="en-US" altLang="zh-CN" sz="2000" dirty="0">
                <a:latin typeface="黑体" panose="02010609060101010101" pitchFamily="49" charset="-122"/>
                <a:ea typeface="黑体" panose="02010609060101010101" pitchFamily="49" charset="-122"/>
              </a:rPr>
              <a:t>Wang</a:t>
            </a:r>
            <a:r>
              <a:rPr lang="zh-CN" altLang="en-US" sz="2000" dirty="0">
                <a:latin typeface="黑体" panose="02010609060101010101" pitchFamily="49" charset="-122"/>
                <a:ea typeface="黑体" panose="02010609060101010101" pitchFamily="49" charset="-122"/>
              </a:rPr>
              <a:t>对</a:t>
            </a:r>
            <a:r>
              <a:rPr lang="en-US" altLang="zh-CN" sz="2000" dirty="0">
                <a:latin typeface="黑体" panose="02010609060101010101" pitchFamily="49" charset="-122"/>
                <a:ea typeface="黑体" panose="02010609060101010101" pitchFamily="49" charset="-122"/>
              </a:rPr>
              <a:t>Digg</a:t>
            </a:r>
            <a:r>
              <a:rPr lang="zh-CN" altLang="en-US" sz="2000" dirty="0">
                <a:latin typeface="黑体" panose="02010609060101010101" pitchFamily="49" charset="-122"/>
                <a:ea typeface="黑体" panose="02010609060101010101" pitchFamily="49" charset="-122"/>
              </a:rPr>
              <a:t>的研究发现，通过协同过滤这种社会化计算的方式产生了“集体把关”（</a:t>
            </a:r>
            <a:r>
              <a:rPr lang="en-US" altLang="zh-CN" sz="2000" dirty="0">
                <a:latin typeface="黑体" panose="02010609060101010101" pitchFamily="49" charset="-122"/>
                <a:ea typeface="黑体" panose="02010609060101010101" pitchFamily="49" charset="-122"/>
              </a:rPr>
              <a:t>collective</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gatekeeping</a:t>
            </a:r>
            <a:r>
              <a:rPr lang="zh-CN" altLang="en-US" sz="2000" dirty="0">
                <a:latin typeface="黑体" panose="02010609060101010101" pitchFamily="49" charset="-122"/>
                <a:ea typeface="黑体" panose="02010609060101010101" pitchFamily="49" charset="-122"/>
              </a:rPr>
              <a:t>）的现象</a:t>
            </a:r>
            <a:r>
              <a:rPr lang="en-US" altLang="zh-CN" sz="2000" baseline="30000" dirty="0">
                <a:latin typeface="黑体" panose="02010609060101010101" pitchFamily="49" charset="-122"/>
                <a:ea typeface="黑体" panose="02010609060101010101" pitchFamily="49" charset="-122"/>
              </a:rPr>
              <a:t>[9]</a:t>
            </a:r>
            <a:r>
              <a:rPr lang="zh-CN" altLang="en-US" sz="2000" dirty="0">
                <a:latin typeface="黑体" panose="02010609060101010101" pitchFamily="49" charset="-122"/>
                <a:ea typeface="黑体" panose="02010609060101010101" pitchFamily="49" charset="-122"/>
              </a:rPr>
              <a:t>。在新闻扩散过程中，集体把关主导了超过</a:t>
            </a:r>
            <a:r>
              <a:rPr lang="en-US" altLang="zh-CN" sz="2000" dirty="0">
                <a:latin typeface="黑体" panose="02010609060101010101" pitchFamily="49" charset="-122"/>
                <a:ea typeface="黑体" panose="02010609060101010101" pitchFamily="49" charset="-122"/>
              </a:rPr>
              <a:t>59%</a:t>
            </a:r>
            <a:r>
              <a:rPr lang="zh-CN" altLang="en-US" sz="2000" dirty="0">
                <a:latin typeface="黑体" panose="02010609060101010101" pitchFamily="49" charset="-122"/>
                <a:ea typeface="黑体" panose="02010609060101010101" pitchFamily="49" charset="-122"/>
              </a:rPr>
              <a:t>的信息渠道，人际网络渠道占</a:t>
            </a:r>
            <a:r>
              <a:rPr lang="en-US" altLang="zh-CN" sz="2000" dirty="0">
                <a:latin typeface="黑体" panose="02010609060101010101" pitchFamily="49" charset="-122"/>
                <a:ea typeface="黑体" panose="02010609060101010101" pitchFamily="49" charset="-122"/>
              </a:rPr>
              <a:t>23%</a:t>
            </a:r>
            <a:r>
              <a:rPr lang="zh-CN" altLang="en-US" sz="2000" dirty="0">
                <a:latin typeface="黑体" panose="02010609060101010101" pitchFamily="49" charset="-122"/>
                <a:ea typeface="黑体" panose="02010609060101010101" pitchFamily="49" charset="-122"/>
              </a:rPr>
              <a:t>，而最新新闻页面渠道占</a:t>
            </a:r>
            <a:r>
              <a:rPr lang="en-US" altLang="zh-CN" sz="2000" dirty="0">
                <a:latin typeface="黑体" panose="02010609060101010101" pitchFamily="49" charset="-122"/>
                <a:ea typeface="黑体" panose="02010609060101010101" pitchFamily="49" charset="-122"/>
              </a:rPr>
              <a:t>18%</a:t>
            </a:r>
            <a:r>
              <a:rPr lang="zh-CN" altLang="en-US" sz="2000" dirty="0">
                <a:latin typeface="黑体" panose="02010609060101010101" pitchFamily="49" charset="-122"/>
                <a:ea typeface="黑体" panose="02010609060101010101" pitchFamily="49" charset="-122"/>
              </a:rPr>
              <a:t>。我们的发现拓展了新闻传播研究中的“把关人”理论在公民新闻（</a:t>
            </a:r>
            <a:r>
              <a:rPr lang="en-US" altLang="zh-CN" sz="2000" dirty="0">
                <a:latin typeface="黑体" panose="02010609060101010101" pitchFamily="49" charset="-122"/>
                <a:ea typeface="黑体" panose="02010609060101010101" pitchFamily="49" charset="-122"/>
              </a:rPr>
              <a:t>civic journalism</a:t>
            </a:r>
            <a:r>
              <a:rPr lang="zh-CN" altLang="en-US" sz="2000" dirty="0">
                <a:latin typeface="黑体" panose="02010609060101010101" pitchFamily="49" charset="-122"/>
                <a:ea typeface="黑体" panose="02010609060101010101" pitchFamily="49" charset="-122"/>
              </a:rPr>
              <a:t>）研究中的应用。</a:t>
            </a:r>
          </a:p>
          <a:p>
            <a:pPr marL="0" indent="0">
              <a:lnSpc>
                <a:spcPct val="150000"/>
              </a:lnSpc>
              <a:buNone/>
            </a:pPr>
            <a:endParaRPr lang="zh-CN" altLang="en-US" sz="25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6703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23574"/>
            <a:ext cx="5181600" cy="5212605"/>
          </a:xfrm>
        </p:spPr>
        <p:txBody>
          <a:bodyPr>
            <a:normAutofit fontScale="82500" lnSpcReduction="10000"/>
          </a:bodyPr>
          <a:lstStyle/>
          <a:p>
            <a:pPr>
              <a:lnSpc>
                <a:spcPct val="100000"/>
              </a:lnSpc>
            </a:pPr>
            <a:r>
              <a:rPr lang="zh-CN" altLang="en-US" sz="2900" dirty="0" smtClean="0">
                <a:latin typeface="黑体" panose="02010609060101010101" charset="-122"/>
                <a:ea typeface="黑体" panose="02010609060101010101" charset="-122"/>
                <a:cs typeface="黑体" panose="02010609060101010101" charset="-122"/>
              </a:rPr>
              <a:t>6.1引言</a:t>
            </a:r>
          </a:p>
          <a:p>
            <a:pPr marL="0" indent="0" algn="just">
              <a:lnSpc>
                <a:spcPct val="150000"/>
              </a:lnSpc>
              <a:buNone/>
            </a:pPr>
            <a:r>
              <a:rPr lang="zh-CN" altLang="en-US" dirty="0" smtClean="0">
                <a:latin typeface="黑体" panose="02010609060101010101" charset="-122"/>
                <a:ea typeface="黑体" panose="02010609060101010101" charset="-122"/>
                <a:cs typeface="黑体" panose="02010609060101010101" charset="-122"/>
              </a:rPr>
              <a:t>   </a:t>
            </a:r>
            <a:r>
              <a:rPr lang="zh-CN" altLang="en-US" sz="1900" dirty="0" smtClean="0">
                <a:latin typeface="黑体" panose="02010609060101010101" charset="-122"/>
                <a:ea typeface="黑体" panose="02010609060101010101" charset="-122"/>
                <a:cs typeface="黑体" panose="02010609060101010101" charset="-122"/>
              </a:rPr>
              <a:t>2011年5月1日，美国头号公敌本拉登被美军在巴基斯坦击毙，无数美国人走出家门奔走相告。Twitter上也掀起了前所未有的浪潮。在美国东部时间晚上9:30到12:30之间，每秒中的平均微博条数达到了3000条。FlowingData根据Twitter的数据制作了图6-1，每个尖峰基本上都对应一次新闻发布。起初Twitter上出现的只是有关的传闻；而在Keith Urbahn (美国前国防部长的一名前参谋长)发布了可靠的本拉登死讯的消息之后，整个微博开始沸腾。随后几大电视台都正式播报了本拉登的死讯，Twitter的相关帖子热度开始直线攀升，最终在总统奥巴马发言的时候达到顶峰。由图6-1可以看出，相关帖子的发布频率高潮出现在奥巴马在发言中确认本拉登死讯和最后结束发言的时候。</a:t>
            </a:r>
            <a:endParaRPr lang="zh-CN" altLang="en-US" sz="1900" dirty="0">
              <a:latin typeface="黑体" panose="02010609060101010101" charset="-122"/>
              <a:ea typeface="黑体" panose="02010609060101010101" charset="-122"/>
              <a:cs typeface="黑体" panose="02010609060101010101" charset="-122"/>
            </a:endParaRPr>
          </a:p>
        </p:txBody>
      </p:sp>
      <p:pic>
        <p:nvPicPr>
          <p:cNvPr id="124" name="Picture 1"/>
          <p:cNvPicPr>
            <a:picLocks noGrp="1" noChangeAspect="1" noChangeArrowheads="1"/>
          </p:cNvPicPr>
          <p:nvPr>
            <p:ph sz="half" idx="2"/>
          </p:nvPr>
        </p:nvPicPr>
        <p:blipFill>
          <a:blip r:embed="rId2"/>
          <a:srcRect t="7983"/>
          <a:stretch>
            <a:fillRect/>
          </a:stretch>
        </p:blipFill>
        <p:spPr>
          <a:xfrm>
            <a:off x="6608445" y="2342515"/>
            <a:ext cx="4885055" cy="2122805"/>
          </a:xfrm>
          <a:prstGeom prst="rect">
            <a:avLst/>
          </a:prstGeom>
          <a:noFill/>
          <a:ln w="9525">
            <a:noFill/>
            <a:miter lim="800000"/>
            <a:headEnd/>
            <a:tailEnd/>
          </a:ln>
        </p:spPr>
      </p:pic>
      <p:sp>
        <p:nvSpPr>
          <p:cNvPr id="5" name="文本框 4"/>
          <p:cNvSpPr txBox="1"/>
          <p:nvPr/>
        </p:nvSpPr>
        <p:spPr>
          <a:xfrm>
            <a:off x="6590030" y="4647565"/>
            <a:ext cx="4921250" cy="2122805"/>
          </a:xfrm>
          <a:prstGeom prst="rect">
            <a:avLst/>
          </a:prstGeom>
          <a:noFill/>
        </p:spPr>
        <p:txBody>
          <a:bodyPr wrap="square" rtlCol="0">
            <a:spAutoFit/>
          </a:bodyPr>
          <a:lstStyle/>
          <a:p>
            <a:pPr algn="just"/>
            <a:r>
              <a:rPr lang="zh-CN" altLang="en-US" sz="1200" b="1" dirty="0">
                <a:latin typeface="黑体" panose="02010609060101010101" charset="-122"/>
                <a:ea typeface="黑体" panose="02010609060101010101" charset="-122"/>
                <a:cs typeface="黑体" panose="02010609060101010101" charset="-122"/>
              </a:rPr>
              <a:t>图6</a:t>
            </a:r>
            <a:r>
              <a:rPr lang="en-US" altLang="zh-CN" sz="1200" b="1" dirty="0">
                <a:latin typeface="黑体" panose="02010609060101010101" charset="-122"/>
                <a:ea typeface="黑体" panose="02010609060101010101" charset="-122"/>
                <a:cs typeface="黑体" panose="02010609060101010101" charset="-122"/>
              </a:rPr>
              <a:t>-</a:t>
            </a:r>
            <a:r>
              <a:rPr lang="zh-CN" altLang="en-US" sz="1200" b="1" dirty="0">
                <a:latin typeface="黑体" panose="02010609060101010101" charset="-122"/>
                <a:ea typeface="黑体" panose="02010609060101010101" charset="-122"/>
                <a:cs typeface="黑体" panose="02010609060101010101" charset="-122"/>
              </a:rPr>
              <a:t>1Twitter中关于本拉登被击毙的微博的数量随时间的变化[ http://flowingdata.com/2011/05/02/tweets-per-second-during-bin-laden-announcement/]</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图6-1翻译：纵坐标：TPS：每秒发帖数； Eastern Standard time：东部标准时间；</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White house announces:白宫宣布奥巴马总统将发表讲话；</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Keith Urbahn: Keith Urbahn在Twitter上发表关于击毙本拉登的帖子；</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ABC, NBC &amp; CBS： ABC、NBC、以及CBS三大电视台报道本拉登死讯；</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Pres.Obama Begins remarks:奥巴马讲话开始；</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Pres.Obama confirm: 总统奥巴马证实本拉登被击毙；</a:t>
            </a:r>
          </a:p>
          <a:p>
            <a:r>
              <a:rPr lang="zh-CN" altLang="en-US" sz="1200" b="1" dirty="0">
                <a:solidFill>
                  <a:schemeClr val="accent1">
                    <a:lumMod val="50000"/>
                  </a:schemeClr>
                </a:solidFill>
                <a:latin typeface="微软雅黑 Light" panose="020B0502040204020203" charset="-122"/>
                <a:ea typeface="微软雅黑 Light" panose="020B0502040204020203" charset="-122"/>
                <a:cs typeface="微软雅黑 Light" panose="020B0502040204020203" charset="-122"/>
              </a:rPr>
              <a:t>Pers.Obama condcludes..:总统奥巴马讲话结束</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6.5</a:t>
            </a:r>
            <a:r>
              <a:rPr lang="zh-CN" altLang="en-US" sz="2500" dirty="0">
                <a:latin typeface="黑体" panose="02010609060101010101" pitchFamily="49" charset="-122"/>
                <a:ea typeface="黑体" panose="02010609060101010101" pitchFamily="49" charset="-122"/>
              </a:rPr>
              <a:t>渠道</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在</a:t>
            </a:r>
            <a:r>
              <a:rPr lang="zh-CN" altLang="en-US" sz="2100" dirty="0">
                <a:latin typeface="黑体" panose="02010609060101010101" pitchFamily="49" charset="-122"/>
                <a:ea typeface="黑体" panose="02010609060101010101" pitchFamily="49" charset="-122"/>
              </a:rPr>
              <a:t>渠道研究方面，如何收集和分析数据成为第一道门槛。例如，社交网络中的个体进行抽样至今未能得到较好的解决。其次，逐渐交叉的研究问题使得跨学科的合作开始越来越多。从我们的介绍中可以看到，大量的计算机科学家、物理学家已经积极地投入到社会化媒体的研究中来。如何更有效地展开跨学科的研究和合作成为不可忽略的问题。</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47919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50000"/>
              </a:lnSpc>
            </a:pPr>
            <a:r>
              <a:rPr lang="en-US" altLang="zh-CN" sz="2100" dirty="0">
                <a:latin typeface="黑体" panose="02010609060101010101" pitchFamily="49" charset="-122"/>
                <a:ea typeface="黑体" panose="02010609060101010101" pitchFamily="49" charset="-122"/>
              </a:rPr>
              <a:t>6.6.1</a:t>
            </a:r>
            <a:r>
              <a:rPr lang="zh-CN" altLang="en-US" sz="2100" dirty="0">
                <a:latin typeface="黑体" panose="02010609060101010101" pitchFamily="49" charset="-122"/>
                <a:ea typeface="黑体" panose="02010609060101010101" pitchFamily="49" charset="-122"/>
              </a:rPr>
              <a:t>公共舆论与受众的认知、态度及行为</a:t>
            </a:r>
            <a:r>
              <a:rPr lang="zh-CN" altLang="en-US" sz="2100" dirty="0" smtClean="0">
                <a:latin typeface="黑体" panose="02010609060101010101" pitchFamily="49" charset="-122"/>
                <a:ea typeface="黑体" panose="02010609060101010101" pitchFamily="49" charset="-122"/>
              </a:rPr>
              <a:t>改变</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效果</a:t>
            </a:r>
            <a:r>
              <a:rPr lang="zh-CN" altLang="en-US" sz="2100" dirty="0">
                <a:latin typeface="黑体" panose="02010609060101010101" pitchFamily="49" charset="-122"/>
                <a:ea typeface="黑体" panose="02010609060101010101" pitchFamily="49" charset="-122"/>
              </a:rPr>
              <a:t>研究是指新闻传播对受众认知、态度、行为方面的影响。所谓认知，简而言之，是指个体对事物的认识（包括</a:t>
            </a:r>
            <a:r>
              <a:rPr lang="en-US" altLang="zh-CN" sz="2100" dirty="0">
                <a:latin typeface="黑体" panose="02010609060101010101" pitchFamily="49" charset="-122"/>
                <a:ea typeface="黑体" panose="02010609060101010101" pitchFamily="49" charset="-122"/>
              </a:rPr>
              <a:t>knowledge</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perception</a:t>
            </a:r>
            <a:r>
              <a:rPr lang="zh-CN" altLang="en-US" sz="2100" dirty="0">
                <a:latin typeface="黑体" panose="02010609060101010101" pitchFamily="49" charset="-122"/>
                <a:ea typeface="黑体" panose="02010609060101010101" pitchFamily="49" charset="-122"/>
              </a:rPr>
              <a:t>等）。</a:t>
            </a:r>
            <a:r>
              <a:rPr lang="en-US" altLang="zh-CN" sz="2100" dirty="0">
                <a:latin typeface="黑体" panose="02010609060101010101" pitchFamily="49" charset="-122"/>
                <a:ea typeface="黑体" panose="02010609060101010101" pitchFamily="49" charset="-122"/>
              </a:rPr>
              <a:t>Liang</a:t>
            </a:r>
            <a:r>
              <a:rPr lang="zh-CN" altLang="en-US" sz="2100" dirty="0">
                <a:latin typeface="黑体" panose="02010609060101010101" pitchFamily="49" charset="-122"/>
                <a:ea typeface="黑体" panose="02010609060101010101" pitchFamily="49" charset="-122"/>
              </a:rPr>
              <a:t>通过比较网络论坛参与者语义网络的相似性来测量参与者之间所达成共识（</a:t>
            </a:r>
            <a:r>
              <a:rPr lang="en-US" altLang="zh-CN" sz="2100" dirty="0">
                <a:latin typeface="黑体" panose="02010609060101010101" pitchFamily="49" charset="-122"/>
                <a:ea typeface="黑体" panose="02010609060101010101" pitchFamily="49" charset="-122"/>
              </a:rPr>
              <a:t>common ground</a:t>
            </a:r>
            <a:r>
              <a:rPr lang="zh-CN" altLang="en-US" sz="2100" dirty="0">
                <a:latin typeface="黑体" panose="02010609060101010101" pitchFamily="49" charset="-122"/>
                <a:ea typeface="黑体" panose="02010609060101010101" pitchFamily="49" charset="-122"/>
              </a:rPr>
              <a:t>）的程度</a:t>
            </a:r>
            <a:r>
              <a:rPr lang="en-US" altLang="zh-CN" sz="2100" baseline="30000" dirty="0">
                <a:latin typeface="黑体" panose="02010609060101010101" pitchFamily="49" charset="-122"/>
                <a:ea typeface="黑体" panose="02010609060101010101" pitchFamily="49" charset="-122"/>
              </a:rPr>
              <a:t>[41]</a:t>
            </a:r>
            <a:r>
              <a:rPr lang="zh-CN" altLang="en-US" sz="2100" dirty="0">
                <a:latin typeface="黑体" panose="02010609060101010101" pitchFamily="49" charset="-122"/>
                <a:ea typeface="黑体" panose="02010609060101010101" pitchFamily="49" charset="-122"/>
              </a:rPr>
              <a:t>。用户在论坛中的回帖包含了大量的文本数据，可以从每个用户的文本中提取出一个语义网络用来推断用户大脑中知识的结构和阐述问题的框架。比对任意两个参与者的语义网络便可推断出二者在知识结构和阐述框架上的异同。在一个讨论网络中，语义网络的相似性在整体上体现出了人们所具有的共识。即使人们在对某一问题上的态度是不同的，他们仍然可以在更基本的问题上达成一致</a:t>
            </a:r>
            <a:r>
              <a:rPr lang="en-US" altLang="zh-CN" sz="2100" dirty="0">
                <a:latin typeface="黑体" panose="02010609060101010101" pitchFamily="49" charset="-122"/>
                <a:ea typeface="黑体" panose="02010609060101010101" pitchFamily="49" charset="-122"/>
              </a:rPr>
              <a:t>----</a:t>
            </a:r>
            <a:r>
              <a:rPr lang="zh-CN" altLang="en-US" sz="2100" dirty="0">
                <a:latin typeface="黑体" panose="02010609060101010101" pitchFamily="49" charset="-122"/>
                <a:ea typeface="黑体" panose="02010609060101010101" pitchFamily="49" charset="-122"/>
              </a:rPr>
              <a:t>讨论同一个问题，而不是各说自话。</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70217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50000"/>
              </a:lnSpc>
            </a:pPr>
            <a:r>
              <a:rPr lang="en-US" altLang="zh-CN" sz="2100" dirty="0">
                <a:latin typeface="黑体" panose="02010609060101010101" pitchFamily="49" charset="-122"/>
                <a:ea typeface="黑体" panose="02010609060101010101" pitchFamily="49" charset="-122"/>
              </a:rPr>
              <a:t>6.6.1</a:t>
            </a:r>
            <a:r>
              <a:rPr lang="zh-CN" altLang="en-US" sz="2100" dirty="0">
                <a:latin typeface="黑体" panose="02010609060101010101" pitchFamily="49" charset="-122"/>
                <a:ea typeface="黑体" panose="02010609060101010101" pitchFamily="49" charset="-122"/>
              </a:rPr>
              <a:t>公共舆论与受众的认知、态度及行为</a:t>
            </a:r>
            <a:r>
              <a:rPr lang="zh-CN" altLang="en-US" sz="2100" dirty="0" smtClean="0">
                <a:latin typeface="黑体" panose="02010609060101010101" pitchFamily="49" charset="-122"/>
                <a:ea typeface="黑体" panose="02010609060101010101" pitchFamily="49" charset="-122"/>
              </a:rPr>
              <a:t>改变</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也</a:t>
            </a:r>
            <a:r>
              <a:rPr lang="zh-CN" altLang="en-US" sz="2100" dirty="0">
                <a:latin typeface="黑体" panose="02010609060101010101" pitchFamily="49" charset="-122"/>
                <a:ea typeface="黑体" panose="02010609060101010101" pitchFamily="49" charset="-122"/>
              </a:rPr>
              <a:t>有学者通过自然语言处理的方式来研究个体的情绪或态度</a:t>
            </a:r>
            <a:r>
              <a:rPr lang="en-US" altLang="zh-CN" sz="2100" baseline="30000" dirty="0">
                <a:latin typeface="黑体" panose="02010609060101010101" pitchFamily="49" charset="-122"/>
                <a:ea typeface="黑体" panose="02010609060101010101" pitchFamily="49" charset="-122"/>
              </a:rPr>
              <a:t>[42]</a:t>
            </a:r>
            <a:r>
              <a:rPr lang="zh-CN" altLang="en-US" sz="2100" dirty="0">
                <a:latin typeface="黑体" panose="02010609060101010101" pitchFamily="49" charset="-122"/>
                <a:ea typeface="黑体" panose="02010609060101010101" pitchFamily="49" charset="-122"/>
              </a:rPr>
              <a:t>，甚至是政治意识形态</a:t>
            </a:r>
            <a:r>
              <a:rPr lang="en-US" altLang="zh-CN" sz="2100" baseline="30000" dirty="0">
                <a:latin typeface="黑体" panose="02010609060101010101" pitchFamily="49" charset="-122"/>
                <a:ea typeface="黑体" panose="02010609060101010101" pitchFamily="49" charset="-122"/>
              </a:rPr>
              <a:t>[43]</a:t>
            </a:r>
            <a:r>
              <a:rPr lang="zh-CN" altLang="en-US" sz="2100" dirty="0">
                <a:latin typeface="黑体" panose="02010609060101010101" pitchFamily="49" charset="-122"/>
                <a:ea typeface="黑体" panose="02010609060101010101" pitchFamily="49" charset="-122"/>
              </a:rPr>
              <a:t>等。态度或情绪在新闻传播中是非常重要的因素，社会化计算可以帮助我们理解情绪和意识形和测量的变量。例如</a:t>
            </a:r>
            <a:r>
              <a:rPr lang="en-US" altLang="zh-CN" sz="2100" dirty="0" err="1">
                <a:latin typeface="黑体" panose="02010609060101010101" pitchFamily="49" charset="-122"/>
                <a:ea typeface="黑体" panose="02010609060101010101" pitchFamily="49" charset="-122"/>
              </a:rPr>
              <a:t>Himelboim</a:t>
            </a:r>
            <a:r>
              <a:rPr lang="zh-CN" altLang="en-US" sz="2100" dirty="0">
                <a:latin typeface="黑体" panose="02010609060101010101" pitchFamily="49" charset="-122"/>
                <a:ea typeface="黑体" panose="02010609060101010101" pitchFamily="49" charset="-122"/>
              </a:rPr>
              <a:t>分析了</a:t>
            </a:r>
            <a:r>
              <a:rPr lang="en-US" altLang="zh-CN" sz="2100" dirty="0">
                <a:latin typeface="黑体" panose="02010609060101010101" pitchFamily="49" charset="-122"/>
                <a:ea typeface="黑体" panose="02010609060101010101" pitchFamily="49" charset="-122"/>
              </a:rPr>
              <a:t>35</a:t>
            </a:r>
            <a:r>
              <a:rPr lang="zh-CN" altLang="en-US" sz="2100" dirty="0">
                <a:latin typeface="黑体" panose="02010609060101010101" pitchFamily="49" charset="-122"/>
                <a:ea typeface="黑体" panose="02010609060101010101" pitchFamily="49" charset="-122"/>
              </a:rPr>
              <a:t>个新闻组中</a:t>
            </a:r>
            <a:r>
              <a:rPr lang="en-US" altLang="zh-CN" sz="2100" dirty="0">
                <a:latin typeface="黑体" panose="02010609060101010101" pitchFamily="49" charset="-122"/>
                <a:ea typeface="黑体" panose="02010609060101010101" pitchFamily="49" charset="-122"/>
              </a:rPr>
              <a:t>20</a:t>
            </a:r>
            <a:r>
              <a:rPr lang="zh-CN" altLang="en-US" sz="2100" dirty="0">
                <a:latin typeface="黑体" panose="02010609060101010101" pitchFamily="49" charset="-122"/>
                <a:ea typeface="黑体" panose="02010609060101010101" pitchFamily="49" charset="-122"/>
              </a:rPr>
              <a:t>多万个参与者</a:t>
            </a:r>
            <a:r>
              <a:rPr lang="en-US" altLang="zh-CN" sz="2100" dirty="0">
                <a:latin typeface="黑体" panose="02010609060101010101" pitchFamily="49" charset="-122"/>
                <a:ea typeface="黑体" panose="02010609060101010101" pitchFamily="49" charset="-122"/>
              </a:rPr>
              <a:t>6</a:t>
            </a:r>
            <a:r>
              <a:rPr lang="zh-CN" altLang="en-US" sz="2100" dirty="0">
                <a:latin typeface="黑体" panose="02010609060101010101" pitchFamily="49" charset="-122"/>
                <a:ea typeface="黑体" panose="02010609060101010101" pitchFamily="49" charset="-122"/>
              </a:rPr>
              <a:t>年时间里的讨论行为</a:t>
            </a:r>
            <a:r>
              <a:rPr lang="en-US" altLang="zh-CN" sz="2100" baseline="30000" dirty="0">
                <a:latin typeface="黑体" panose="02010609060101010101" pitchFamily="49" charset="-122"/>
                <a:ea typeface="黑体" panose="02010609060101010101" pitchFamily="49" charset="-122"/>
              </a:rPr>
              <a:t>[25]</a:t>
            </a:r>
            <a:r>
              <a:rPr lang="zh-CN" altLang="en-US" sz="2100" dirty="0">
                <a:latin typeface="黑体" panose="02010609060101010101" pitchFamily="49" charset="-122"/>
                <a:ea typeface="黑体" panose="02010609060101010101" pitchFamily="49" charset="-122"/>
              </a:rPr>
              <a:t>。他发现在这个讨论网络中，入度遵循幂律分布，这种不平等的分布代表着网络讨论中人们所受到的注意的不平等，进一步发现这种不平等随着网络参与者的增加而增加。这一现象被解读为一个民主的悖论：政策制定者希望更多的人参与网上的讨论来促进公民社会的发展，但是这种大规模的讨论会导致注意力集中在少数几个人身上，从而不利于民主的发展。</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647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618853"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6.6.2</a:t>
            </a:r>
            <a:r>
              <a:rPr lang="zh-CN" altLang="en-US" sz="2100" dirty="0">
                <a:latin typeface="黑体" panose="02010609060101010101" pitchFamily="49" charset="-122"/>
                <a:ea typeface="黑体" panose="02010609060101010101" pitchFamily="49" charset="-122"/>
              </a:rPr>
              <a:t>公共舆论的宏观效果：社会化媒体对公共议题的框架设定与议题设定</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社会化</a:t>
            </a:r>
            <a:r>
              <a:rPr lang="zh-CN" altLang="en-US" sz="2100" dirty="0">
                <a:latin typeface="黑体" panose="02010609060101010101" pitchFamily="49" charset="-122"/>
                <a:ea typeface="黑体" panose="02010609060101010101" pitchFamily="49" charset="-122"/>
              </a:rPr>
              <a:t>媒体还与传统大众媒体共同作用，影响了社会事件叙事框架（</a:t>
            </a:r>
            <a:r>
              <a:rPr lang="en-US" altLang="zh-CN" sz="2100" dirty="0">
                <a:latin typeface="黑体" panose="02010609060101010101" pitchFamily="49" charset="-122"/>
                <a:ea typeface="黑体" panose="02010609060101010101" pitchFamily="49" charset="-122"/>
              </a:rPr>
              <a:t>Framing</a:t>
            </a:r>
            <a:r>
              <a:rPr lang="zh-CN" altLang="en-US" sz="2100" dirty="0">
                <a:latin typeface="黑体" panose="02010609060101010101" pitchFamily="49" charset="-122"/>
                <a:ea typeface="黑体" panose="02010609060101010101" pitchFamily="49" charset="-122"/>
              </a:rPr>
              <a:t>）。例如，</a:t>
            </a:r>
            <a:r>
              <a:rPr lang="en-US" altLang="zh-CN" sz="2100" dirty="0">
                <a:latin typeface="黑体" panose="02010609060101010101" pitchFamily="49" charset="-122"/>
                <a:ea typeface="黑体" panose="02010609060101010101" pitchFamily="49" charset="-122"/>
              </a:rPr>
              <a:t>Zhao</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Moy</a:t>
            </a:r>
            <a:r>
              <a:rPr lang="zh-CN" altLang="en-US" sz="2100" dirty="0">
                <a:latin typeface="黑体" panose="02010609060101010101" pitchFamily="49" charset="-122"/>
                <a:ea typeface="黑体" panose="02010609060101010101" pitchFamily="49" charset="-122"/>
              </a:rPr>
              <a:t>对人民网“强国论坛”和新闻报道关于</a:t>
            </a:r>
            <a:r>
              <a:rPr lang="en-US" altLang="zh-CN" sz="2100" dirty="0">
                <a:latin typeface="黑体" panose="02010609060101010101" pitchFamily="49" charset="-122"/>
                <a:ea typeface="黑体" panose="02010609060101010101" pitchFamily="49" charset="-122"/>
              </a:rPr>
              <a:t>2004</a:t>
            </a:r>
            <a:r>
              <a:rPr lang="zh-CN" altLang="en-US" sz="2100" dirty="0">
                <a:latin typeface="黑体" panose="02010609060101010101" pitchFamily="49" charset="-122"/>
                <a:ea typeface="黑体" panose="02010609060101010101" pitchFamily="49" charset="-122"/>
              </a:rPr>
              <a:t>年发生在沈阳的“哈尔滨宝马车撞人案”进行内容分析</a:t>
            </a:r>
            <a:r>
              <a:rPr lang="en-US" altLang="zh-CN" sz="2100" baseline="30000" dirty="0">
                <a:latin typeface="黑体" panose="02010609060101010101" pitchFamily="49" charset="-122"/>
                <a:ea typeface="黑体" panose="02010609060101010101" pitchFamily="49" charset="-122"/>
              </a:rPr>
              <a:t>[44]</a:t>
            </a:r>
            <a:r>
              <a:rPr lang="zh-CN" altLang="en-US" sz="2100" dirty="0">
                <a:latin typeface="黑体" panose="02010609060101010101" pitchFamily="49" charset="-122"/>
                <a:ea typeface="黑体" panose="02010609060101010101" pitchFamily="49" charset="-122"/>
              </a:rPr>
              <a:t>。研究发现，在“强国论坛”帖子中，用户对该事件的讨论存在着框架转换，即在事件发展的第一阶段，用户的讨论侧重于对该事件的定性和道德评判；在事件第二阶段，则倾向于对事件起因的探讨，而到事件的第三和第四阶段，帖子大多倾向于对解决方案的探讨。该研究还检验了社会化媒体与大众媒体对于该事件的关注程度的演化。</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2669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452654" cy="5528345"/>
          </a:xfrm>
        </p:spPr>
        <p:txBody>
          <a:bodyPr>
            <a:normAutofit fontScale="75000" lnSpcReduction="20000"/>
          </a:bodyPr>
          <a:lstStyle/>
          <a:p>
            <a:pPr>
              <a:lnSpc>
                <a:spcPct val="150000"/>
              </a:lnSpc>
            </a:pPr>
            <a:r>
              <a:rPr lang="en-US" altLang="zh-CN" sz="3200" dirty="0" smtClean="0">
                <a:latin typeface="黑体" panose="02010609060101010101" pitchFamily="49" charset="-122"/>
                <a:ea typeface="黑体" panose="02010609060101010101" pitchFamily="49" charset="-122"/>
              </a:rPr>
              <a:t>6.6</a:t>
            </a:r>
            <a:r>
              <a:rPr lang="zh-CN" altLang="en-US" sz="3200" dirty="0">
                <a:latin typeface="黑体" panose="02010609060101010101" pitchFamily="49" charset="-122"/>
                <a:ea typeface="黑体" panose="02010609060101010101" pitchFamily="49" charset="-122"/>
              </a:rPr>
              <a:t>效果</a:t>
            </a:r>
            <a:r>
              <a:rPr lang="zh-CN" altLang="en-US" sz="3200" dirty="0" smtClean="0">
                <a:latin typeface="黑体" panose="02010609060101010101" pitchFamily="49" charset="-122"/>
                <a:ea typeface="黑体" panose="02010609060101010101" pitchFamily="49" charset="-122"/>
              </a:rPr>
              <a:t>研究</a:t>
            </a:r>
            <a:endParaRPr lang="en-US" altLang="zh-CN" sz="3200" dirty="0" smtClean="0">
              <a:latin typeface="黑体" panose="02010609060101010101" pitchFamily="49" charset="-122"/>
              <a:ea typeface="黑体" panose="02010609060101010101" pitchFamily="49" charset="-122"/>
            </a:endParaRPr>
          </a:p>
          <a:p>
            <a:r>
              <a:rPr lang="en-US" altLang="zh-CN" sz="2700" dirty="0" smtClean="0">
                <a:latin typeface="黑体" panose="02010609060101010101" pitchFamily="49" charset="-122"/>
                <a:ea typeface="黑体" panose="02010609060101010101" pitchFamily="49" charset="-122"/>
              </a:rPr>
              <a:t>6.6.2</a:t>
            </a:r>
            <a:r>
              <a:rPr lang="zh-CN" altLang="en-US" sz="2700" dirty="0" smtClean="0">
                <a:latin typeface="黑体" panose="02010609060101010101" pitchFamily="49" charset="-122"/>
                <a:ea typeface="黑体" panose="02010609060101010101" pitchFamily="49" charset="-122"/>
              </a:rPr>
              <a:t>公共舆论的宏观效果：社会化媒体对公共议题的框架设定与议题设定</a:t>
            </a:r>
          </a:p>
          <a:p>
            <a:pPr marL="0" indent="0" algn="just">
              <a:lnSpc>
                <a:spcPct val="150000"/>
              </a:lnSpc>
              <a:buNone/>
            </a:pPr>
            <a:r>
              <a:rPr lang="zh-CN" altLang="en-US" sz="2400" dirty="0" smtClean="0">
                <a:latin typeface="黑体" panose="02010609060101010101" pitchFamily="49" charset="-122"/>
                <a:ea typeface="黑体" panose="02010609060101010101" pitchFamily="49" charset="-122"/>
              </a:rPr>
              <a:t>    如图</a:t>
            </a:r>
            <a:r>
              <a:rPr lang="en-US" altLang="zh-CN" sz="2400" dirty="0" smtClean="0">
                <a:latin typeface="黑体" panose="02010609060101010101" pitchFamily="49" charset="-122"/>
                <a:ea typeface="黑体" panose="02010609060101010101" pitchFamily="49" charset="-122"/>
              </a:rPr>
              <a:t>6-2</a:t>
            </a:r>
            <a:r>
              <a:rPr lang="zh-CN" altLang="en-US" sz="2400" dirty="0" smtClean="0">
                <a:latin typeface="黑体" panose="02010609060101010101" pitchFamily="49" charset="-122"/>
                <a:ea typeface="黑体" panose="02010609060101010101" pitchFamily="49" charset="-122"/>
              </a:rPr>
              <a:t>所示，该事件在</a:t>
            </a:r>
            <a:r>
              <a:rPr lang="en-US" altLang="zh-CN" sz="2400" dirty="0" smtClean="0">
                <a:latin typeface="黑体" panose="02010609060101010101" pitchFamily="49" charset="-122"/>
                <a:ea typeface="黑体" panose="02010609060101010101" pitchFamily="49" charset="-122"/>
              </a:rPr>
              <a:t>12</a:t>
            </a:r>
            <a:r>
              <a:rPr lang="zh-CN" altLang="en-US" sz="2400" dirty="0" smtClean="0">
                <a:latin typeface="黑体" panose="02010609060101010101" pitchFamily="49" charset="-122"/>
                <a:ea typeface="黑体" panose="02010609060101010101" pitchFamily="49" charset="-122"/>
              </a:rPr>
              <a:t>月</a:t>
            </a:r>
            <a:r>
              <a:rPr lang="en-US" altLang="zh-CN" sz="2400" dirty="0" smtClean="0">
                <a:latin typeface="黑体" panose="02010609060101010101" pitchFamily="49" charset="-122"/>
                <a:ea typeface="黑体" panose="02010609060101010101" pitchFamily="49" charset="-122"/>
              </a:rPr>
              <a:t>22</a:t>
            </a:r>
            <a:r>
              <a:rPr lang="zh-CN" altLang="en-US" sz="2400" dirty="0" smtClean="0">
                <a:latin typeface="黑体" panose="02010609060101010101" pitchFamily="49" charset="-122"/>
                <a:ea typeface="黑体" panose="02010609060101010101" pitchFamily="49" charset="-122"/>
              </a:rPr>
              <a:t>日至</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月</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日，只得到了“强国论坛”的关注，而没有媒体关注；而随后在媒体报道之后，强国论坛的帖子也随之迅速增多，大众媒介与社会化媒体的帖子数量呈现出正相关关系。这说明，社会化媒体对事件的关注引发了大众媒介对事件的报道。此外，该图中“大众媒介引用次数”在引用大众媒介信息次数统计中，也出现了与媒介报道次数高度相关的发展趋势。这说明，社会化媒体用户与大众媒体并非彼此隔绝的两个群体，社会化媒体用户能够及时回应大众媒体的报道。但是，在框架设定的关系上，该研究通过比较不同时段社会化媒体的事件框架以及大众媒体的事件框架发现，社会化媒体的框架设定影响了后续时间点大众媒体的框架设定；而大众媒体对于社会化媒体的框架设定则无影响。该研究对当前的计算传播学研究具有一定的启示意义。虽然该研究利用小样本（帖子数只有</a:t>
            </a:r>
            <a:r>
              <a:rPr lang="en-US" altLang="zh-CN" sz="2400" dirty="0" smtClean="0">
                <a:latin typeface="黑体" panose="02010609060101010101" pitchFamily="49" charset="-122"/>
                <a:ea typeface="黑体" panose="02010609060101010101" pitchFamily="49" charset="-122"/>
              </a:rPr>
              <a:t>206</a:t>
            </a:r>
            <a:r>
              <a:rPr lang="zh-CN" altLang="en-US" sz="2400" dirty="0" smtClean="0">
                <a:latin typeface="黑体" panose="02010609060101010101" pitchFamily="49" charset="-122"/>
                <a:ea typeface="黑体" panose="02010609060101010101" pitchFamily="49" charset="-122"/>
              </a:rPr>
              <a:t>，新闻数只有</a:t>
            </a:r>
            <a:r>
              <a:rPr lang="en-US" altLang="zh-CN" sz="2400" dirty="0" smtClean="0">
                <a:latin typeface="黑体" panose="02010609060101010101" pitchFamily="49" charset="-122"/>
                <a:ea typeface="黑体" panose="02010609060101010101" pitchFamily="49" charset="-122"/>
              </a:rPr>
              <a:t>114</a:t>
            </a:r>
            <a:r>
              <a:rPr lang="zh-CN" altLang="en-US" sz="2400" dirty="0" smtClean="0">
                <a:latin typeface="黑体" panose="02010609060101010101" pitchFamily="49" charset="-122"/>
                <a:ea typeface="黑体" panose="02010609060101010101" pitchFamily="49" charset="-122"/>
              </a:rPr>
              <a:t>），但该研究发现，即对于同一社会事件大众媒体和社会化媒体二者框架的不同以及演化关系，十分值得利用大规模数据以及适用于大规模数据的数据分析方法再次探讨。</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7910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0"/>
            <a:ext cx="10452654" cy="5528345"/>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r>
              <a:rPr lang="en-US" altLang="zh-CN" sz="2100" dirty="0" smtClean="0">
                <a:latin typeface="黑体" panose="02010609060101010101" pitchFamily="49" charset="-122"/>
                <a:ea typeface="黑体" panose="02010609060101010101" pitchFamily="49" charset="-122"/>
              </a:rPr>
              <a:t>6.6.2</a:t>
            </a:r>
            <a:r>
              <a:rPr lang="zh-CN" altLang="en-US" sz="2100" dirty="0" smtClean="0">
                <a:latin typeface="黑体" panose="02010609060101010101" pitchFamily="49" charset="-122"/>
                <a:ea typeface="黑体" panose="02010609060101010101" pitchFamily="49" charset="-122"/>
              </a:rPr>
              <a:t>公共舆论的宏观效果：社会化媒体对公共议题的框架设定与议题设定</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pic>
        <p:nvPicPr>
          <p:cNvPr id="5" name="Picture 2"/>
          <p:cNvPicPr>
            <a:picLocks noChangeAspect="1" noChangeArrowheads="1"/>
          </p:cNvPicPr>
          <p:nvPr/>
        </p:nvPicPr>
        <p:blipFill>
          <a:blip r:embed="rId2">
            <a:lum bright="-20000" contrast="40000"/>
          </a:blip>
          <a:srcRect b="15622"/>
          <a:stretch>
            <a:fillRect/>
          </a:stretch>
        </p:blipFill>
        <p:spPr>
          <a:xfrm>
            <a:off x="1153178" y="2702857"/>
            <a:ext cx="8308536" cy="2808994"/>
          </a:xfrm>
          <a:prstGeom prst="rect">
            <a:avLst/>
          </a:prstGeom>
          <a:noFill/>
          <a:ln w="9525">
            <a:noFill/>
            <a:miter lim="800000"/>
            <a:headEnd/>
            <a:tailEnd/>
          </a:ln>
        </p:spPr>
      </p:pic>
      <p:sp>
        <p:nvSpPr>
          <p:cNvPr id="6" name="文本框 5"/>
          <p:cNvSpPr txBox="1"/>
          <p:nvPr/>
        </p:nvSpPr>
        <p:spPr>
          <a:xfrm>
            <a:off x="2182636" y="5511851"/>
            <a:ext cx="6354987" cy="1358064"/>
          </a:xfrm>
          <a:prstGeom prst="rect">
            <a:avLst/>
          </a:prstGeom>
          <a:noFill/>
        </p:spPr>
        <p:txBody>
          <a:bodyPr wrap="square" rtlCol="0">
            <a:spAutoFit/>
          </a:bodyPr>
          <a:lstStyle/>
          <a:p>
            <a:pPr algn="ctr">
              <a:lnSpc>
                <a:spcPct val="150000"/>
              </a:lnSpc>
            </a:pPr>
            <a:r>
              <a:rPr lang="zh-CN" altLang="en-US" sz="1400" dirty="0">
                <a:latin typeface="黑体" panose="02010609060101010101" pitchFamily="49" charset="-122"/>
                <a:ea typeface="黑体" panose="02010609060101010101" pitchFamily="49" charset="-122"/>
              </a:rPr>
              <a:t>图</a:t>
            </a:r>
            <a:r>
              <a:rPr lang="en-US" altLang="zh-CN" sz="1400" dirty="0">
                <a:latin typeface="黑体" panose="02010609060101010101" pitchFamily="49" charset="-122"/>
                <a:ea typeface="黑体" panose="02010609060101010101" pitchFamily="49" charset="-122"/>
              </a:rPr>
              <a:t>6-2 </a:t>
            </a:r>
            <a:r>
              <a:rPr lang="zh-CN" altLang="en-US" sz="1400" dirty="0">
                <a:latin typeface="黑体" panose="02010609060101010101" pitchFamily="49" charset="-122"/>
                <a:ea typeface="黑体" panose="02010609060101010101" pitchFamily="49" charset="-122"/>
              </a:rPr>
              <a:t>强国论坛帖子数、媒体报道数以及社交媒体对大众媒体引用次数</a:t>
            </a:r>
            <a:r>
              <a:rPr lang="en-US" altLang="zh-CN" sz="1400" baseline="30000" dirty="0">
                <a:latin typeface="黑体" panose="02010609060101010101" pitchFamily="49" charset="-122"/>
                <a:ea typeface="黑体" panose="02010609060101010101" pitchFamily="49" charset="-122"/>
              </a:rPr>
              <a:t>[44</a:t>
            </a:r>
            <a:r>
              <a:rPr lang="en-US" altLang="zh-CN" sz="1400" baseline="300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a:lnSpc>
                <a:spcPct val="150000"/>
              </a:lnSpc>
            </a:pPr>
            <a:r>
              <a:rPr lang="zh-CN" altLang="en-US" sz="1050" b="1" dirty="0" smtClean="0">
                <a:solidFill>
                  <a:schemeClr val="accent5">
                    <a:lumMod val="50000"/>
                  </a:schemeClr>
                </a:solidFill>
                <a:latin typeface="微软雅黑 Light" panose="020B0502040204020203" pitchFamily="34" charset="-122"/>
                <a:ea typeface="微软雅黑 Light" panose="020B0502040204020203" pitchFamily="34" charset="-122"/>
              </a:rPr>
              <a:t>图表</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翻译：</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Number of Online post</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：强国论坛帖子数； </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Number of News Reports</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：媒体报道数；</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Frequency of Citing media in posts</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：社交媒体对大众媒体引用次数</a:t>
            </a:r>
          </a:p>
          <a:p>
            <a:pPr>
              <a:lnSpc>
                <a:spcPct val="150000"/>
              </a:lnSpc>
            </a:pP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横坐标：</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Dec</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为</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12</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月；</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Jan.</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为</a:t>
            </a:r>
            <a:r>
              <a:rPr lang="en-US" altLang="zh-CN" sz="1050" b="1" dirty="0">
                <a:solidFill>
                  <a:schemeClr val="accent5">
                    <a:lumMod val="50000"/>
                  </a:schemeClr>
                </a:solidFill>
                <a:latin typeface="微软雅黑 Light" panose="020B0502040204020203" pitchFamily="34" charset="-122"/>
                <a:ea typeface="微软雅黑 Light" panose="020B0502040204020203" pitchFamily="34" charset="-122"/>
              </a:rPr>
              <a:t>1</a:t>
            </a:r>
            <a:r>
              <a:rPr lang="zh-CN" altLang="en-US" sz="1050" b="1" dirty="0">
                <a:solidFill>
                  <a:schemeClr val="accent5">
                    <a:lumMod val="50000"/>
                  </a:schemeClr>
                </a:solidFill>
                <a:latin typeface="微软雅黑 Light" panose="020B0502040204020203" pitchFamily="34" charset="-122"/>
                <a:ea typeface="微软雅黑 Light" panose="020B0502040204020203" pitchFamily="34" charset="-122"/>
              </a:rPr>
              <a:t>月</a:t>
            </a:r>
          </a:p>
          <a:p>
            <a:endParaRPr lang="zh-CN" altLang="en-US" sz="1400" dirty="0">
              <a:solidFill>
                <a:schemeClr val="accent5">
                  <a:lumMod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826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1"/>
            <a:ext cx="10452654" cy="5459773"/>
          </a:xfrm>
        </p:spPr>
        <p:txBody>
          <a:bodyPr>
            <a:normAutofit fontScale="60000" lnSpcReduction="20000"/>
          </a:bodyPr>
          <a:lstStyle/>
          <a:p>
            <a:pPr>
              <a:lnSpc>
                <a:spcPct val="150000"/>
              </a:lnSpc>
            </a:pPr>
            <a:r>
              <a:rPr lang="en-US" altLang="zh-CN" sz="4000" dirty="0" smtClean="0">
                <a:latin typeface="黑体" panose="02010609060101010101" pitchFamily="49" charset="-122"/>
                <a:ea typeface="黑体" panose="02010609060101010101" pitchFamily="49" charset="-122"/>
              </a:rPr>
              <a:t>6.6</a:t>
            </a:r>
            <a:r>
              <a:rPr lang="zh-CN" altLang="en-US" sz="4000" dirty="0">
                <a:latin typeface="黑体" panose="02010609060101010101" pitchFamily="49" charset="-122"/>
                <a:ea typeface="黑体" panose="02010609060101010101" pitchFamily="49" charset="-122"/>
              </a:rPr>
              <a:t>效果</a:t>
            </a:r>
            <a:r>
              <a:rPr lang="zh-CN" altLang="en-US" sz="4000" dirty="0" smtClean="0">
                <a:latin typeface="黑体" panose="02010609060101010101" pitchFamily="49" charset="-122"/>
                <a:ea typeface="黑体" panose="02010609060101010101" pitchFamily="49" charset="-122"/>
              </a:rPr>
              <a:t>研究</a:t>
            </a:r>
            <a:endParaRPr lang="en-US" altLang="zh-CN" sz="4000" dirty="0" smtClean="0">
              <a:latin typeface="黑体" panose="02010609060101010101" pitchFamily="49" charset="-122"/>
              <a:ea typeface="黑体" panose="02010609060101010101" pitchFamily="49" charset="-122"/>
            </a:endParaRPr>
          </a:p>
          <a:p>
            <a:r>
              <a:rPr lang="en-US" altLang="zh-CN" sz="3300" dirty="0" smtClean="0">
                <a:latin typeface="黑体" panose="02010609060101010101" pitchFamily="49" charset="-122"/>
                <a:ea typeface="黑体" panose="02010609060101010101" pitchFamily="49" charset="-122"/>
              </a:rPr>
              <a:t>6.6.2</a:t>
            </a:r>
            <a:r>
              <a:rPr lang="zh-CN" altLang="en-US" sz="3300" dirty="0" smtClean="0">
                <a:latin typeface="黑体" panose="02010609060101010101" pitchFamily="49" charset="-122"/>
                <a:ea typeface="黑体" panose="02010609060101010101" pitchFamily="49" charset="-122"/>
              </a:rPr>
              <a:t>公共舆论的宏观效果：社会化媒体对公共议题的框架设定与议题设定</a:t>
            </a:r>
          </a:p>
          <a:p>
            <a:pPr marL="0" indent="0" algn="just">
              <a:lnSpc>
                <a:spcPct val="170000"/>
              </a:lnSpc>
              <a:buNone/>
            </a:pPr>
            <a:r>
              <a:rPr lang="zh-CN" altLang="en-US" dirty="0" smtClean="0">
                <a:latin typeface="黑体" panose="02010609060101010101" pitchFamily="49" charset="-122"/>
                <a:ea typeface="黑体" panose="02010609060101010101" pitchFamily="49" charset="-122"/>
              </a:rPr>
              <a:t>    </a:t>
            </a:r>
            <a:r>
              <a:rPr lang="zh-CN" altLang="en-US" sz="2700" dirty="0" smtClean="0">
                <a:latin typeface="黑体" panose="02010609060101010101" pitchFamily="49" charset="-122"/>
                <a:ea typeface="黑体" panose="02010609060101010101" pitchFamily="49" charset="-122"/>
              </a:rPr>
              <a:t>社会化</a:t>
            </a:r>
            <a:r>
              <a:rPr lang="zh-CN" altLang="en-US" sz="2700" dirty="0">
                <a:latin typeface="黑体" panose="02010609060101010101" pitchFamily="49" charset="-122"/>
                <a:ea typeface="黑体" panose="02010609060101010101" pitchFamily="49" charset="-122"/>
              </a:rPr>
              <a:t>媒体是否为大众媒体设置议程？反之，大众媒体是否为社会化媒体设置议程？ </a:t>
            </a:r>
            <a:r>
              <a:rPr lang="en-US" altLang="zh-CN" sz="2700" dirty="0">
                <a:latin typeface="黑体" panose="02010609060101010101" pitchFamily="49" charset="-122"/>
                <a:ea typeface="黑体" panose="02010609060101010101" pitchFamily="49" charset="-122"/>
              </a:rPr>
              <a:t>Jacobson</a:t>
            </a:r>
            <a:r>
              <a:rPr lang="zh-CN" altLang="en-US" sz="2700" dirty="0">
                <a:latin typeface="黑体" panose="02010609060101010101" pitchFamily="49" charset="-122"/>
                <a:ea typeface="黑体" panose="02010609060101010101" pitchFamily="49" charset="-122"/>
              </a:rPr>
              <a:t>通过对比美国一档有线新闻节目中涉及的公共议题与</a:t>
            </a:r>
            <a:r>
              <a:rPr lang="en-US" altLang="zh-CN" sz="2700" dirty="0">
                <a:latin typeface="黑体" panose="02010609060101010101" pitchFamily="49" charset="-122"/>
                <a:ea typeface="黑体" panose="02010609060101010101" pitchFamily="49" charset="-122"/>
              </a:rPr>
              <a:t>Facebook</a:t>
            </a:r>
            <a:r>
              <a:rPr lang="zh-CN" altLang="en-US" sz="2700" dirty="0">
                <a:latin typeface="黑体" panose="02010609060101010101" pitchFamily="49" charset="-122"/>
                <a:ea typeface="黑体" panose="02010609060101010101" pitchFamily="49" charset="-122"/>
              </a:rPr>
              <a:t>中该新闻节目的粉丝评论以及粉丝相关帖子对社会化媒体与大众媒体之间的议程设置关系进行了分析</a:t>
            </a:r>
            <a:r>
              <a:rPr lang="en-US" altLang="zh-CN" sz="2700" baseline="30000" dirty="0">
                <a:latin typeface="黑体" panose="02010609060101010101" pitchFamily="49" charset="-122"/>
                <a:ea typeface="黑体" panose="02010609060101010101" pitchFamily="49" charset="-122"/>
              </a:rPr>
              <a:t>[45]</a:t>
            </a:r>
            <a:r>
              <a:rPr lang="zh-CN" altLang="en-US" sz="2700" dirty="0">
                <a:latin typeface="黑体" panose="02010609060101010101" pitchFamily="49" charset="-122"/>
                <a:ea typeface="黑体" panose="02010609060101010101" pitchFamily="49" charset="-122"/>
              </a:rPr>
              <a:t>。该研究采用了交叉延宕长期追踪分析（</a:t>
            </a:r>
            <a:r>
              <a:rPr lang="en-US" altLang="zh-CN" sz="2700" dirty="0">
                <a:latin typeface="黑体" panose="02010609060101010101" pitchFamily="49" charset="-122"/>
                <a:ea typeface="黑体" panose="02010609060101010101" pitchFamily="49" charset="-122"/>
              </a:rPr>
              <a:t>Cross-Lagged Panel analysis</a:t>
            </a:r>
            <a:r>
              <a:rPr lang="zh-CN" altLang="en-US" sz="2700" dirty="0">
                <a:latin typeface="黑体" panose="02010609060101010101" pitchFamily="49" charset="-122"/>
                <a:ea typeface="黑体" panose="02010609060101010101" pitchFamily="49" charset="-122"/>
              </a:rPr>
              <a:t>）</a:t>
            </a:r>
            <a:r>
              <a:rPr lang="en-US" altLang="zh-CN" sz="2700" dirty="0">
                <a:latin typeface="黑体" panose="02010609060101010101" pitchFamily="49" charset="-122"/>
                <a:ea typeface="黑体" panose="02010609060101010101" pitchFamily="49" charset="-122"/>
              </a:rPr>
              <a:t>——</a:t>
            </a:r>
            <a:r>
              <a:rPr lang="zh-CN" altLang="en-US" sz="2700" dirty="0">
                <a:latin typeface="黑体" panose="02010609060101010101" pitchFamily="49" charset="-122"/>
                <a:ea typeface="黑体" panose="02010609060101010101" pitchFamily="49" charset="-122"/>
              </a:rPr>
              <a:t>这一传播学领域议程设置研究的经典方法回答上述问题。该研究发现，</a:t>
            </a:r>
            <a:r>
              <a:rPr lang="en-US" altLang="zh-CN" sz="2700" dirty="0">
                <a:latin typeface="黑体" panose="02010609060101010101" pitchFamily="49" charset="-122"/>
                <a:ea typeface="黑体" panose="02010609060101010101" pitchFamily="49" charset="-122"/>
              </a:rPr>
              <a:t>Facebook</a:t>
            </a:r>
            <a:r>
              <a:rPr lang="zh-CN" altLang="en-US" sz="2700" dirty="0">
                <a:latin typeface="黑体" panose="02010609060101010101" pitchFamily="49" charset="-122"/>
                <a:ea typeface="黑体" panose="02010609060101010101" pitchFamily="49" charset="-122"/>
              </a:rPr>
              <a:t>用户讨论的社会议题与下一时间段电视新闻的议题呈正相关关系（</a:t>
            </a:r>
            <a:r>
              <a:rPr lang="en-US" altLang="zh-CN" sz="2700" dirty="0">
                <a:latin typeface="黑体" panose="02010609060101010101" pitchFamily="49" charset="-122"/>
                <a:ea typeface="黑体" panose="02010609060101010101" pitchFamily="49" charset="-122"/>
              </a:rPr>
              <a:t>r= 0.60</a:t>
            </a:r>
            <a:r>
              <a:rPr lang="zh-CN" altLang="en-US" sz="2700" dirty="0">
                <a:latin typeface="黑体" panose="02010609060101010101" pitchFamily="49" charset="-122"/>
                <a:ea typeface="黑体" panose="02010609060101010101" pitchFamily="49" charset="-122"/>
              </a:rPr>
              <a:t>）；相比而言，电视新闻涉及的社会议题与下一时段</a:t>
            </a:r>
            <a:r>
              <a:rPr lang="en-US" altLang="zh-CN" sz="2700" dirty="0">
                <a:latin typeface="黑体" panose="02010609060101010101" pitchFamily="49" charset="-122"/>
                <a:ea typeface="黑体" panose="02010609060101010101" pitchFamily="49" charset="-122"/>
              </a:rPr>
              <a:t>Facebook</a:t>
            </a:r>
            <a:r>
              <a:rPr lang="zh-CN" altLang="en-US" sz="2700" dirty="0">
                <a:latin typeface="黑体" panose="02010609060101010101" pitchFamily="49" charset="-122"/>
                <a:ea typeface="黑体" panose="02010609060101010101" pitchFamily="49" charset="-122"/>
              </a:rPr>
              <a:t>用户讨论的议题相关性较弱（</a:t>
            </a:r>
            <a:r>
              <a:rPr lang="en-US" altLang="zh-CN" sz="2700" dirty="0">
                <a:latin typeface="黑体" panose="02010609060101010101" pitchFamily="49" charset="-122"/>
                <a:ea typeface="黑体" panose="02010609060101010101" pitchFamily="49" charset="-122"/>
              </a:rPr>
              <a:t>r=0.39</a:t>
            </a:r>
            <a:r>
              <a:rPr lang="zh-CN" altLang="en-US" sz="2700" dirty="0">
                <a:latin typeface="黑体" panose="02010609060101010101" pitchFamily="49" charset="-122"/>
                <a:ea typeface="黑体" panose="02010609060101010101" pitchFamily="49" charset="-122"/>
              </a:rPr>
              <a:t>）。该研究结论说明，社会化媒体与大众媒体分别影响了对方对该议题的关注；换言之，社会化媒体为大众媒体设置了议程，大众媒体也为社会化媒体设置了议程，但社会化媒体对大众媒体的议程设置作用强于大众媒体对社会化媒体的议程设置作用。一项针对中国社会化媒体的研究也验证了上述结论，通过对比</a:t>
            </a:r>
            <a:r>
              <a:rPr lang="en-US" altLang="zh-CN" sz="2700" dirty="0">
                <a:latin typeface="黑体" panose="02010609060101010101" pitchFamily="49" charset="-122"/>
                <a:ea typeface="黑体" panose="02010609060101010101" pitchFamily="49" charset="-122"/>
              </a:rPr>
              <a:t>2010</a:t>
            </a:r>
            <a:r>
              <a:rPr lang="zh-CN" altLang="en-US" sz="2700" dirty="0">
                <a:latin typeface="黑体" panose="02010609060101010101" pitchFamily="49" charset="-122"/>
                <a:ea typeface="黑体" panose="02010609060101010101" pitchFamily="49" charset="-122"/>
              </a:rPr>
              <a:t>年“两会”前后“强国论坛”和“天涯论坛”以及大众媒体（北京日报）所关注的社会议题（例如，政治类、法制类、突发事件类、宗教与民族问题类等）发现，社会化媒体对于政府议程没有影响</a:t>
            </a:r>
            <a:r>
              <a:rPr lang="en-US" altLang="zh-CN" sz="2700" baseline="30000" dirty="0">
                <a:latin typeface="黑体" panose="02010609060101010101" pitchFamily="49" charset="-122"/>
                <a:ea typeface="黑体" panose="02010609060101010101" pitchFamily="49" charset="-122"/>
              </a:rPr>
              <a:t>[46]</a:t>
            </a:r>
            <a:r>
              <a:rPr lang="zh-CN" altLang="en-US" sz="2700" dirty="0">
                <a:latin typeface="黑体" panose="02010609060101010101" pitchFamily="49" charset="-122"/>
                <a:ea typeface="黑体" panose="02010609060101010101" pitchFamily="49" charset="-122"/>
              </a:rPr>
              <a:t>。</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8128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577131"/>
            <a:ext cx="10452654" cy="5459773"/>
          </a:xfrm>
        </p:spPr>
        <p:txBody>
          <a:bodyPr>
            <a:normAutofit fontScale="97500"/>
          </a:bodyPr>
          <a:lstStyle/>
          <a:p>
            <a:pPr>
              <a:lnSpc>
                <a:spcPct val="15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探讨</a:t>
            </a:r>
            <a:r>
              <a:rPr lang="zh-CN" altLang="en-US" sz="2100" dirty="0">
                <a:latin typeface="黑体" panose="02010609060101010101" pitchFamily="49" charset="-122"/>
                <a:ea typeface="黑体" panose="02010609060101010101" pitchFamily="49" charset="-122"/>
              </a:rPr>
              <a:t>社会化媒体对于公共舆论传播的效果，一个重要的子领域是公共舆论与社会运动的关系。</a:t>
            </a:r>
            <a:r>
              <a:rPr lang="en-US" altLang="zh-CN" sz="2100" dirty="0">
                <a:latin typeface="黑体" panose="02010609060101010101" pitchFamily="49" charset="-122"/>
                <a:ea typeface="黑体" panose="02010609060101010101" pitchFamily="49" charset="-122"/>
              </a:rPr>
              <a:t>Thorson</a:t>
            </a:r>
            <a:r>
              <a:rPr lang="zh-CN" altLang="en-US" sz="2100" dirty="0">
                <a:latin typeface="黑体" panose="02010609060101010101" pitchFamily="49" charset="-122"/>
                <a:ea typeface="黑体" panose="02010609060101010101" pitchFamily="49" charset="-122"/>
              </a:rPr>
              <a:t>等人认为，社会化媒体的内容在社会运动中具有以下功能：为线下的社会运动提供信息资源，为用户参与社会运动提供协商资源、形成和发展用于构建集体身份认同的归属资源以及动员社会实体资源（例如，资金支持、物资支持等），从而推动公众线下对公共议题的参与</a:t>
            </a:r>
            <a:r>
              <a:rPr lang="en-US" altLang="zh-CN" sz="2100" baseline="30000" dirty="0">
                <a:latin typeface="黑体" panose="02010609060101010101" pitchFamily="49" charset="-122"/>
                <a:ea typeface="黑体" panose="02010609060101010101" pitchFamily="49" charset="-122"/>
              </a:rPr>
              <a:t>[47]</a:t>
            </a:r>
            <a:r>
              <a:rPr lang="zh-CN" altLang="en-US" sz="2100" dirty="0">
                <a:latin typeface="黑体" panose="02010609060101010101" pitchFamily="49" charset="-122"/>
                <a:ea typeface="黑体" panose="02010609060101010101" pitchFamily="49" charset="-122"/>
              </a:rPr>
              <a:t>。例如，</a:t>
            </a:r>
            <a:r>
              <a:rPr lang="en-US" altLang="zh-CN" sz="2100" dirty="0" err="1">
                <a:latin typeface="黑体" panose="02010609060101010101" pitchFamily="49" charset="-122"/>
                <a:ea typeface="黑体" panose="02010609060101010101" pitchFamily="49" charset="-122"/>
              </a:rPr>
              <a:t>Wojcieszak</a:t>
            </a:r>
            <a:r>
              <a:rPr lang="zh-CN" altLang="en-US" sz="2100" dirty="0">
                <a:latin typeface="黑体" panose="02010609060101010101" pitchFamily="49" charset="-122"/>
                <a:ea typeface="黑体" panose="02010609060101010101" pitchFamily="49" charset="-122"/>
              </a:rPr>
              <a:t>通过经验性分析一个新纳粹主义和激进环境主义的在线论坛与其用户线下社会运动的参与情况发现，在线论坛的参与程度高的用户（例如，在线论坛的使用时间等）对线下运动更为支持</a:t>
            </a:r>
            <a:r>
              <a:rPr lang="en-US" altLang="zh-CN" sz="2100" baseline="30000" dirty="0">
                <a:latin typeface="黑体" panose="02010609060101010101" pitchFamily="49" charset="-122"/>
                <a:ea typeface="黑体" panose="02010609060101010101" pitchFamily="49" charset="-122"/>
              </a:rPr>
              <a:t>[48]</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Price </a:t>
            </a:r>
            <a:r>
              <a:rPr lang="zh-CN" altLang="en-US" sz="2100" dirty="0">
                <a:latin typeface="黑体" panose="02010609060101010101" pitchFamily="49" charset="-122"/>
                <a:ea typeface="黑体" panose="02010609060101010101" pitchFamily="49" charset="-122"/>
              </a:rPr>
              <a:t>和 </a:t>
            </a:r>
            <a:r>
              <a:rPr lang="en-US" altLang="zh-CN" sz="2100" dirty="0">
                <a:latin typeface="黑体" panose="02010609060101010101" pitchFamily="49" charset="-122"/>
                <a:ea typeface="黑体" panose="02010609060101010101" pitchFamily="49" charset="-122"/>
              </a:rPr>
              <a:t>Cappella</a:t>
            </a:r>
            <a:r>
              <a:rPr lang="zh-CN" altLang="en-US" sz="2100" dirty="0">
                <a:latin typeface="黑体" panose="02010609060101010101" pitchFamily="49" charset="-122"/>
                <a:ea typeface="黑体" panose="02010609060101010101" pitchFamily="49" charset="-122"/>
              </a:rPr>
              <a:t>也发现，在线论坛的参与促使用户参与线下的政治活动与社区活动</a:t>
            </a:r>
            <a:r>
              <a:rPr lang="en-US" altLang="zh-CN" sz="2100" baseline="30000" dirty="0">
                <a:latin typeface="黑体" panose="02010609060101010101" pitchFamily="49" charset="-122"/>
                <a:ea typeface="黑体" panose="02010609060101010101" pitchFamily="49" charset="-122"/>
              </a:rPr>
              <a:t>[49]</a:t>
            </a:r>
            <a:r>
              <a:rPr lang="zh-CN" altLang="en-US" sz="2100" dirty="0">
                <a:latin typeface="黑体" panose="02010609060101010101" pitchFamily="49" charset="-122"/>
                <a:ea typeface="黑体" panose="02010609060101010101" pitchFamily="49" charset="-122"/>
              </a:rPr>
              <a:t>。</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32726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nSpc>
                <a:spcPct val="150000"/>
              </a:lnSpc>
              <a:buNone/>
            </a:pPr>
            <a:r>
              <a:rPr lang="zh-CN" altLang="en-US" sz="2100" dirty="0" smtClean="0">
                <a:latin typeface="黑体" panose="02010609060101010101" pitchFamily="49" charset="-122"/>
                <a:ea typeface="黑体" panose="02010609060101010101" pitchFamily="49" charset="-122"/>
              </a:rPr>
              <a:t>    通过</a:t>
            </a:r>
            <a:r>
              <a:rPr lang="zh-CN" altLang="en-US" sz="2100" dirty="0">
                <a:latin typeface="黑体" panose="02010609060101010101" pitchFamily="49" charset="-122"/>
                <a:ea typeface="黑体" panose="02010609060101010101" pitchFamily="49" charset="-122"/>
              </a:rPr>
              <a:t>对相关研究的回顾，社会化媒体的公共舆论的影响主要表现在以下几个方面：</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第一</a:t>
            </a:r>
            <a:r>
              <a:rPr lang="zh-CN" altLang="en-US" sz="2100" dirty="0">
                <a:latin typeface="黑体" panose="02010609060101010101" pitchFamily="49" charset="-122"/>
                <a:ea typeface="黑体" panose="02010609060101010101" pitchFamily="49" charset="-122"/>
              </a:rPr>
              <a:t>，激励用户线上意见表达。沉默的螺旋理论认为，人们是否表达意愿取决于他们对周围环境的看法。当人们认为其所处的外部环境中自身的观点可能会得到主流人群的赞同，则其更倾向于表达自己的观点。相反，如果人们认为其处于非主流人群中，由于害怕可能出现的被其他成员孤立的情况，其一般不倾向于表达自身的观点</a:t>
            </a:r>
            <a:r>
              <a:rPr lang="en-US" altLang="zh-CN" sz="2100" baseline="30000" dirty="0">
                <a:latin typeface="黑体" panose="02010609060101010101" pitchFamily="49" charset="-122"/>
                <a:ea typeface="黑体" panose="02010609060101010101" pitchFamily="49" charset="-122"/>
              </a:rPr>
              <a:t>[50]</a:t>
            </a:r>
            <a:r>
              <a:rPr lang="zh-CN" altLang="en-US" sz="2100" dirty="0">
                <a:latin typeface="黑体" panose="02010609060101010101" pitchFamily="49" charset="-122"/>
                <a:ea typeface="黑体" panose="02010609060101010101" pitchFamily="49" charset="-122"/>
              </a:rPr>
              <a:t>。</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70831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82500" lnSpcReduction="1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通过对在线公共舆论的研究发现，社会化媒体推动了用户在线上的意见表达，这一定程度上挑战了沉默的螺旋理论。例如，</a:t>
            </a:r>
            <a:r>
              <a:rPr lang="en-US" altLang="zh-CN" sz="2200" dirty="0" smtClean="0">
                <a:latin typeface="黑体" panose="02010609060101010101" pitchFamily="49" charset="-122"/>
                <a:ea typeface="黑体" panose="02010609060101010101" pitchFamily="49" charset="-122"/>
              </a:rPr>
              <a:t>Price</a:t>
            </a:r>
            <a:r>
              <a:rPr lang="zh-CN" altLang="en-US" sz="2200" dirty="0" smtClean="0">
                <a:latin typeface="黑体" panose="02010609060101010101" pitchFamily="49" charset="-122"/>
                <a:ea typeface="黑体" panose="02010609060101010101" pitchFamily="49" charset="-122"/>
              </a:rPr>
              <a:t>等人认为，社会化媒体鼓励构建在线社区的规范性意见气候，以及鼓励成员分享信息</a:t>
            </a:r>
            <a:r>
              <a:rPr lang="en-US" altLang="zh-CN" sz="2200" baseline="30000" dirty="0" smtClean="0">
                <a:latin typeface="黑体" panose="02010609060101010101" pitchFamily="49" charset="-122"/>
                <a:ea typeface="黑体" panose="02010609060101010101" pitchFamily="49" charset="-122"/>
              </a:rPr>
              <a:t>[51]</a:t>
            </a:r>
            <a:r>
              <a:rPr lang="zh-CN" altLang="en-US" sz="2200" dirty="0" smtClean="0">
                <a:latin typeface="黑体" panose="02010609060101010101" pitchFamily="49" charset="-122"/>
                <a:ea typeface="黑体" panose="02010609060101010101" pitchFamily="49" charset="-122"/>
              </a:rPr>
              <a:t>。具体而言，</a:t>
            </a:r>
            <a:r>
              <a:rPr lang="en-US" altLang="zh-CN" sz="2200" dirty="0" smtClean="0">
                <a:latin typeface="黑体" panose="02010609060101010101" pitchFamily="49" charset="-122"/>
                <a:ea typeface="黑体" panose="02010609060101010101" pitchFamily="49" charset="-122"/>
              </a:rPr>
              <a:t>Price</a:t>
            </a:r>
            <a:r>
              <a:rPr lang="zh-CN" altLang="en-US" sz="2200" dirty="0" smtClean="0">
                <a:latin typeface="黑体" panose="02010609060101010101" pitchFamily="49" charset="-122"/>
                <a:ea typeface="黑体" panose="02010609060101010101" pitchFamily="49" charset="-122"/>
              </a:rPr>
              <a:t>等人将在线社区中群体对个体用户的影响分为“规范性社会影响”和“信息性社会影响”。前者指个体希望自身满足其他人的期望，从而获得奖励（例如，获得自尊、或者来自他人承认），避免来自群体的惩罚（例如，被孤立或逐出群体）。</a:t>
            </a:r>
            <a:r>
              <a:rPr lang="en-US" altLang="zh-CN" sz="2200" dirty="0" smtClean="0">
                <a:latin typeface="黑体" panose="02010609060101010101" pitchFamily="49" charset="-122"/>
                <a:ea typeface="黑体" panose="02010609060101010101" pitchFamily="49" charset="-122"/>
              </a:rPr>
              <a:t>Price</a:t>
            </a:r>
            <a:r>
              <a:rPr lang="zh-CN" altLang="en-US" sz="2200" dirty="0" smtClean="0">
                <a:latin typeface="黑体" panose="02010609060101010101" pitchFamily="49" charset="-122"/>
                <a:ea typeface="黑体" panose="02010609060101010101" pitchFamily="49" charset="-122"/>
              </a:rPr>
              <a:t>等人认为，规范性社会影响是“沉默的螺旋”得以成立的条件。而“信息性社会影响”指个体认为来自他者的信息、意见等是构成事实的重要部分。该研究收集了</a:t>
            </a:r>
            <a:r>
              <a:rPr lang="en-US" altLang="zh-CN" sz="2200" dirty="0" smtClean="0">
                <a:latin typeface="黑体" panose="02010609060101010101" pitchFamily="49" charset="-122"/>
                <a:ea typeface="黑体" panose="02010609060101010101" pitchFamily="49" charset="-122"/>
              </a:rPr>
              <a:t>60</a:t>
            </a:r>
            <a:r>
              <a:rPr lang="zh-CN" altLang="en-US" sz="2200" dirty="0" smtClean="0">
                <a:latin typeface="黑体" panose="02010609060101010101" pitchFamily="49" charset="-122"/>
                <a:ea typeface="黑体" panose="02010609060101010101" pitchFamily="49" charset="-122"/>
              </a:rPr>
              <a:t>个讨论关于</a:t>
            </a:r>
            <a:r>
              <a:rPr lang="en-US" altLang="zh-CN" sz="2200" dirty="0" smtClean="0">
                <a:latin typeface="黑体" panose="02010609060101010101" pitchFamily="49" charset="-122"/>
                <a:ea typeface="黑体" panose="02010609060101010101" pitchFamily="49" charset="-122"/>
              </a:rPr>
              <a:t>2000</a:t>
            </a:r>
            <a:r>
              <a:rPr lang="zh-CN" altLang="en-US" sz="2200" dirty="0" smtClean="0">
                <a:latin typeface="黑体" panose="02010609060101010101" pitchFamily="49" charset="-122"/>
                <a:ea typeface="黑体" panose="02010609060101010101" pitchFamily="49" charset="-122"/>
              </a:rPr>
              <a:t>年美国两个总统候选人的税收政策的在线社区数据。研究将用户的所有言论分为两类，一类是纯粹关于意见或偏好的表达，一类为支持某类观点的原因或论据。前者创造了在线社区规范性意见气候；而后者是构成群体内成员间信息性价值的重要基础。该研究发现，在线社区对个体在线表达的规范性影响和信息性影响皆存在，即在线群体构建了规范性意见气候，并分享了其意见形成的论据。</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066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484851"/>
            <a:ext cx="10516235" cy="5284884"/>
          </a:xfrm>
        </p:spPr>
        <p:txBody>
          <a:bodyPr>
            <a:normAutofit/>
          </a:bodyPr>
          <a:lstStyle/>
          <a:p>
            <a:pPr>
              <a:lnSpc>
                <a:spcPct val="100000"/>
              </a:lnSpc>
            </a:pPr>
            <a:r>
              <a:rPr lang="zh-CN" altLang="en-US" sz="2400" dirty="0">
                <a:latin typeface="黑体" panose="02010609060101010101" charset="-122"/>
                <a:ea typeface="黑体" panose="02010609060101010101" charset="-122"/>
                <a:cs typeface="黑体" panose="02010609060101010101" charset="-122"/>
              </a:rPr>
              <a:t>6.1引言</a:t>
            </a:r>
          </a:p>
          <a:p>
            <a:pPr marL="0" indent="0" algn="just">
              <a:lnSpc>
                <a:spcPct val="10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1800" dirty="0">
                <a:latin typeface="黑体" panose="02010609060101010101" charset="-122"/>
                <a:ea typeface="黑体" panose="02010609060101010101" charset="-122"/>
                <a:cs typeface="黑体" panose="02010609060101010101" charset="-122"/>
              </a:rPr>
              <a:t>2011年9月，美国发起了大规模的“占领华尔街”运动，以反对金钱和大公司对美国法律和政治造成的负面影响。与以往的集体行动不同，社会化媒体(例如Facebook、Twitter、YouTube)在这次运动中起到了寻找参与者和散布信息的关键作用[1]。大量来自抗议活动现场的图片和视频被上传到Twitter、YouTube等社交媒体中。此外，社会化媒体使得这次抗议活动成为了一个全球性事件，世界各大城市都发生了相应的抗议活动。</a:t>
            </a:r>
          </a:p>
          <a:p>
            <a:pPr marL="0" indent="0" algn="just">
              <a:lnSpc>
                <a:spcPct val="100000"/>
              </a:lnSpc>
              <a:buNone/>
            </a:pPr>
            <a:r>
              <a:rPr lang="zh-CN" altLang="en-US" sz="1800" dirty="0">
                <a:latin typeface="黑体" panose="02010609060101010101" charset="-122"/>
                <a:ea typeface="黑体" panose="02010609060101010101" charset="-122"/>
                <a:cs typeface="黑体" panose="02010609060101010101" charset="-122"/>
              </a:rPr>
              <a:t>    2011年埃及爆发了“埃及革命”。民众通过游行、罢工等抗议活动表达对政府的不满，并要求埃及总统穆巴拉克下台，而这次“埃及革命”起源于Facebook中一个用户发起的对埃及政府的抗议。2010年6月8日，Wael Ghonim——Google中东地区营销经理，也是这次革命的代表性人物之一，在Facebook中看到一张来自他的家乡杜拜的照片，照片上一个名叫Khaled Said的年轻人被埃及警方虐杀。他随即在Facebook上创建了一个名为“我们都是Khaled Said”的专页，并写道“他们今天杀了Khaled，如果我不为此行动起来，明天他们会杀了我”。2分钟后，300个Facebook用户加入了这个专页。三个月后，加入这个专页的人数已经到了250 000。Wael Ghonim这次在社交媒体中的抗议，最终成为埃及民众走上街头抗议的导火索。在这次被称为“埃及革命”的社会运动中，Facebook和Twitter等社交媒体在埃及、突尼西亚、约旦等地的抗议活动的组织中起了重要作用。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a:t>
            </a:r>
            <a:r>
              <a:rPr lang="en-US" altLang="zh-CN" sz="2100" dirty="0" err="1">
                <a:latin typeface="黑体" panose="02010609060101010101" pitchFamily="49" charset="-122"/>
                <a:ea typeface="黑体" panose="02010609060101010101" pitchFamily="49" charset="-122"/>
              </a:rPr>
              <a:t>Woong</a:t>
            </a:r>
            <a:r>
              <a:rPr lang="zh-CN" altLang="en-US" sz="2100" dirty="0">
                <a:latin typeface="黑体" panose="02010609060101010101" pitchFamily="49" charset="-122"/>
                <a:ea typeface="黑体" panose="02010609060101010101" pitchFamily="49" charset="-122"/>
              </a:rPr>
              <a:t>等人还考察了人们对于在线及线下意见气候对人们在线表达的影响。其通过实验研究发现，在在线论坛中，由于媒体的匿名化特点，人们在表达意见时主要考虑在线意见气候，而并不考虑该话题的线下意见气候是否与用户自身想表达的意见一致。此外，该研究还发现，在线用户在表达意见时并不存在在线隔离恐惧</a:t>
            </a:r>
            <a:r>
              <a:rPr lang="en-US" altLang="zh-CN" sz="2100" dirty="0">
                <a:latin typeface="黑体" panose="02010609060101010101" pitchFamily="49" charset="-122"/>
                <a:ea typeface="黑体" panose="02010609060101010101" pitchFamily="49" charset="-122"/>
              </a:rPr>
              <a:t>(Fear of Isolation)</a:t>
            </a:r>
            <a:r>
              <a:rPr lang="zh-CN" altLang="en-US" sz="2100" dirty="0">
                <a:latin typeface="黑体" panose="02010609060101010101" pitchFamily="49" charset="-122"/>
                <a:ea typeface="黑体" panose="02010609060101010101" pitchFamily="49" charset="-122"/>
              </a:rPr>
              <a:t>，即表达意见的用户的隔离恐惧程度与没有表达意见的用户的隔离恐惧程度相比无统计显著性差异</a:t>
            </a:r>
            <a:r>
              <a:rPr lang="en-US" altLang="zh-CN" sz="2100" baseline="30000" dirty="0">
                <a:latin typeface="黑体" panose="02010609060101010101" pitchFamily="49" charset="-122"/>
                <a:ea typeface="黑体" panose="02010609060101010101" pitchFamily="49" charset="-122"/>
              </a:rPr>
              <a:t>[52]</a:t>
            </a:r>
            <a:r>
              <a:rPr lang="zh-CN" altLang="en-US" sz="2100" dirty="0">
                <a:latin typeface="黑体" panose="02010609060101010101" pitchFamily="49" charset="-122"/>
                <a:ea typeface="黑体" panose="02010609060101010101" pitchFamily="49" charset="-122"/>
              </a:rPr>
              <a:t>。</a:t>
            </a:r>
          </a:p>
          <a:p>
            <a:pPr marL="0" indent="0">
              <a:lnSpc>
                <a:spcPct val="150000"/>
              </a:lnSpc>
              <a:buNone/>
            </a:pP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480075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75000" lnSpcReduction="2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70000"/>
              </a:lnSpc>
              <a:buNone/>
            </a:pPr>
            <a:r>
              <a:rPr lang="zh-CN" altLang="en-US" sz="2200" dirty="0" smtClean="0">
                <a:latin typeface="黑体" panose="02010609060101010101" pitchFamily="49" charset="-122"/>
                <a:ea typeface="黑体" panose="02010609060101010101" pitchFamily="49" charset="-122"/>
              </a:rPr>
              <a:t>    第二</a:t>
            </a:r>
            <a:r>
              <a:rPr lang="zh-CN" altLang="en-US" sz="2200" dirty="0">
                <a:latin typeface="黑体" panose="02010609060101010101" pitchFamily="49" charset="-122"/>
                <a:ea typeface="黑体" panose="02010609060101010101" pitchFamily="49" charset="-122"/>
              </a:rPr>
              <a:t>，形成协商基础，构建社会运动的集体叙述框架。在一项社会运动中，参与方往往来自于多个具有不同意识形态、不同目的的群体。因此，社会化媒体在社会运动中的重要性不仅仅在于其传递信息、鼓励用户的意见表达；更重要的是，其提供了产生关于某个社会议题的协商基础的平台，使得参与者在复杂的集体行动中对组织模式以及对组织议程形成反馈。对社会化媒体公众舆论的内容分析印证了该研究的上述观点</a:t>
            </a:r>
            <a:r>
              <a:rPr lang="en-US" altLang="zh-CN" sz="2200" baseline="30000" dirty="0">
                <a:latin typeface="黑体" panose="02010609060101010101" pitchFamily="49" charset="-122"/>
                <a:ea typeface="黑体" panose="02010609060101010101" pitchFamily="49" charset="-122"/>
              </a:rPr>
              <a:t>[53]</a:t>
            </a:r>
            <a:r>
              <a:rPr lang="zh-CN" altLang="en-US"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Himelboim</a:t>
            </a:r>
            <a:r>
              <a:rPr lang="zh-CN" altLang="en-US" sz="2200" dirty="0">
                <a:latin typeface="黑体" panose="02010609060101010101" pitchFamily="49" charset="-122"/>
                <a:ea typeface="黑体" panose="02010609060101010101" pitchFamily="49" charset="-122"/>
              </a:rPr>
              <a:t>等人对</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的一项研究发现，用户往往关注那些与他们政治意见一致的其他人，而很少能接触到与其政治态度意见向左的信息。因此，社会化媒体可能促使人们在某些问题上与意见相似的人进行沟通，达到意见融合，甚至达成共识</a:t>
            </a:r>
            <a:r>
              <a:rPr lang="en-US" altLang="zh-CN" sz="2200" baseline="30000" dirty="0">
                <a:latin typeface="黑体" panose="02010609060101010101" pitchFamily="49" charset="-122"/>
                <a:ea typeface="黑体" panose="02010609060101010101" pitchFamily="49" charset="-122"/>
              </a:rPr>
              <a:t>[54]</a:t>
            </a:r>
            <a:r>
              <a:rPr lang="zh-CN" altLang="en-US" sz="2200" dirty="0">
                <a:latin typeface="黑体" panose="02010609060101010101" pitchFamily="49" charset="-122"/>
                <a:ea typeface="黑体" panose="02010609060101010101" pitchFamily="49" charset="-122"/>
              </a:rPr>
              <a:t>。一项针对</a:t>
            </a:r>
            <a:r>
              <a:rPr lang="en-US" altLang="zh-CN" sz="2200" dirty="0">
                <a:latin typeface="黑体" panose="02010609060101010101" pitchFamily="49" charset="-122"/>
                <a:ea typeface="黑体" panose="02010609060101010101" pitchFamily="49" charset="-122"/>
              </a:rPr>
              <a:t>2012</a:t>
            </a:r>
            <a:r>
              <a:rPr lang="zh-CN" altLang="en-US" sz="2200" dirty="0">
                <a:latin typeface="黑体" panose="02010609060101010101" pitchFamily="49" charset="-122"/>
                <a:ea typeface="黑体" panose="02010609060101010101" pitchFamily="49" charset="-122"/>
              </a:rPr>
              <a:t>年美国大选的在线论谈的研究发现，在政治论坛中用户虽然不能够形成对某议题完全一致的意见，但用户能够形成讨论该议题的共同基础</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共享的政治知识以及对议题的解读</a:t>
            </a:r>
            <a:r>
              <a:rPr lang="en-US" altLang="zh-CN" sz="2200" baseline="30000" dirty="0">
                <a:latin typeface="黑体" panose="02010609060101010101" pitchFamily="49" charset="-122"/>
                <a:ea typeface="黑体" panose="02010609060101010101" pitchFamily="49" charset="-122"/>
              </a:rPr>
              <a:t>[41]</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Conover</a:t>
            </a:r>
            <a:r>
              <a:rPr lang="zh-CN" altLang="en-US" sz="2200" dirty="0">
                <a:latin typeface="黑体" panose="02010609060101010101" pitchFamily="49" charset="-122"/>
                <a:ea typeface="黑体" panose="02010609060101010101" pitchFamily="49" charset="-122"/>
              </a:rPr>
              <a:t>等人分析了全国范围内</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用户中关于“占领华尔街”事件的关键词，他发现，在跨州传播的帖子中被强调的信息主要涉及该运动的核心框架以及新闻报道主题（例如，</a:t>
            </a:r>
            <a:r>
              <a:rPr lang="en-US" altLang="zh-CN" sz="2200" dirty="0">
                <a:latin typeface="黑体" panose="02010609060101010101" pitchFamily="49" charset="-122"/>
                <a:ea typeface="黑体" panose="02010609060101010101" pitchFamily="49" charset="-122"/>
              </a:rPr>
              <a:t>wall</a:t>
            </a:r>
            <a:r>
              <a:rPr lang="zh-CN" altLang="en-US" sz="2200" dirty="0">
                <a:latin typeface="黑体" panose="02010609060101010101" pitchFamily="49" charset="-122"/>
                <a:ea typeface="黑体" panose="02010609060101010101" pitchFamily="49" charset="-122"/>
              </a:rPr>
              <a:t>，</a:t>
            </a:r>
            <a:r>
              <a:rPr lang="en-US" altLang="zh-CN" sz="2200" dirty="0" err="1">
                <a:latin typeface="黑体" panose="02010609060101010101" pitchFamily="49" charset="-122"/>
                <a:ea typeface="黑体" panose="02010609060101010101" pitchFamily="49" charset="-122"/>
              </a:rPr>
              <a:t>nyc</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street</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news</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99%</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bank</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peaceful</a:t>
            </a:r>
            <a:r>
              <a:rPr lang="zh-CN" altLang="en-US" sz="2200" dirty="0">
                <a:latin typeface="黑体" panose="02010609060101010101" pitchFamily="49" charset="-122"/>
                <a:ea typeface="黑体" panose="02010609060101010101" pitchFamily="49" charset="-122"/>
              </a:rPr>
              <a:t>）。这说明，</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在集体叙事框架的构建过程中起到了关键作用</a:t>
            </a:r>
            <a:r>
              <a:rPr lang="en-US" altLang="zh-CN" sz="2200" baseline="300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297500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社会化</a:t>
            </a:r>
            <a:r>
              <a:rPr lang="zh-CN" altLang="en-US" sz="2100" dirty="0">
                <a:latin typeface="黑体" panose="02010609060101010101" pitchFamily="49" charset="-122"/>
                <a:ea typeface="黑体" panose="02010609060101010101" pitchFamily="49" charset="-122"/>
              </a:rPr>
              <a:t>媒体是否能够构建政治参与的协商基础，这是一个广受争论的理论问题。社交媒体既可以容纳不同政见，成为在线“公共领域”，其同时也可以强化差异，成为强化异见的“回音壁”，这两个假说都具有一定的论证基础。互联网容纳了更多不同的政治意见，而人们在通过互联网接触信息时，其也并非采纳与传统媒体（例如书籍、或报刊）时所采纳的自主选择策略，且互联网削弱了各个群体的物理界限，因此人们有更多的机会在互联网平台中接触到与自己政治态度相左的信息。与此观点相左，另一部分学者认为，人们在互联网中依然具有自主选择，其往往搜寻并接触那些与自己意见相似的信息。而这些信息进而强化了人们的固有政治立场，从而使得互联网加强了对政治意见的区隔。</a:t>
            </a:r>
          </a:p>
        </p:txBody>
      </p:sp>
    </p:spTree>
    <p:extLst>
      <p:ext uri="{BB962C8B-B14F-4D97-AF65-F5344CB8AC3E}">
        <p14:creationId xmlns:p14="http://schemas.microsoft.com/office/powerpoint/2010/main" val="4023930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0000" lnSpcReduction="1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a:t>
            </a:r>
            <a:r>
              <a:rPr lang="en-US" altLang="zh-CN" sz="2200" dirty="0">
                <a:latin typeface="黑体" panose="02010609060101010101" pitchFamily="49" charset="-122"/>
                <a:ea typeface="黑体" panose="02010609060101010101" pitchFamily="49" charset="-122"/>
              </a:rPr>
              <a:t>Colleoni</a:t>
            </a:r>
            <a:r>
              <a:rPr lang="zh-CN" altLang="en-US" sz="2200" dirty="0">
                <a:latin typeface="黑体" panose="02010609060101010101" pitchFamily="49" charset="-122"/>
                <a:ea typeface="黑体" panose="02010609060101010101" pitchFamily="49" charset="-122"/>
              </a:rPr>
              <a:t>等人通过研究</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中共和党与民主党的社会网络党派同质性，来辨别社交网络的上述两种作用。如果</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中不同党派的用户趋向于同质性连接，则说明该网络具有区隔政治异见的“回音壁”作用；而如果</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中用户呈异质性连接，则说明</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能够容纳不同政治意见的交流，即其具备“公共领域”的功能。该研究发现，在线社交网络的“回音壁”与“公共领域”作用皆存在。具体而言，</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中</a:t>
            </a:r>
            <a:r>
              <a:rPr lang="en-US" altLang="zh-CN" sz="2200" dirty="0">
                <a:latin typeface="黑体" panose="02010609060101010101" pitchFamily="49" charset="-122"/>
                <a:ea typeface="黑体" panose="02010609060101010101" pitchFamily="49" charset="-122"/>
              </a:rPr>
              <a:t>Democrats</a:t>
            </a:r>
            <a:r>
              <a:rPr lang="zh-CN" altLang="en-US" sz="2200" dirty="0">
                <a:latin typeface="黑体" panose="02010609060101010101" pitchFamily="49" charset="-122"/>
                <a:ea typeface="黑体" panose="02010609060101010101" pitchFamily="49" charset="-122"/>
              </a:rPr>
              <a:t>更倾向于与同党派人士在线交往，而</a:t>
            </a:r>
            <a:r>
              <a:rPr lang="en-US" altLang="zh-CN" sz="2200" dirty="0">
                <a:latin typeface="黑体" panose="02010609060101010101" pitchFamily="49" charset="-122"/>
                <a:ea typeface="黑体" panose="02010609060101010101" pitchFamily="49" charset="-122"/>
              </a:rPr>
              <a:t>Republicans</a:t>
            </a:r>
            <a:r>
              <a:rPr lang="zh-CN" altLang="en-US" sz="2200" dirty="0">
                <a:latin typeface="黑体" panose="02010609060101010101" pitchFamily="49" charset="-122"/>
                <a:ea typeface="黑体" panose="02010609060101010101" pitchFamily="49" charset="-122"/>
              </a:rPr>
              <a:t>的网络同质性则相比而言偏低，即</a:t>
            </a:r>
            <a:r>
              <a:rPr lang="en-US" altLang="zh-CN" sz="2200" dirty="0">
                <a:latin typeface="黑体" panose="02010609060101010101" pitchFamily="49" charset="-122"/>
                <a:ea typeface="黑体" panose="02010609060101010101" pitchFamily="49" charset="-122"/>
              </a:rPr>
              <a:t>Republicans</a:t>
            </a:r>
            <a:r>
              <a:rPr lang="zh-CN" altLang="en-US" sz="2200" dirty="0">
                <a:latin typeface="黑体" panose="02010609060101010101" pitchFamily="49" charset="-122"/>
                <a:ea typeface="黑体" panose="02010609060101010101" pitchFamily="49" charset="-122"/>
              </a:rPr>
              <a:t>同时与同党派人士与异党派人士成为好友。换言之，该项研究发现，保守派比自由派在在线信息交往模式中的确更趋近于同质性。但该研究也存在着一定的疏漏，由于不具有历时性数据，该研究并没有深入探讨这种“党派同质性”趋势是由于用户本身既定政治立场而做出的趋同自主选择结果，还是用户受到其他用户影响，从而呈现出趋同的政治立场。</a:t>
            </a:r>
          </a:p>
        </p:txBody>
      </p:sp>
    </p:spTree>
    <p:extLst>
      <p:ext uri="{BB962C8B-B14F-4D97-AF65-F5344CB8AC3E}">
        <p14:creationId xmlns:p14="http://schemas.microsoft.com/office/powerpoint/2010/main" val="2790571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0000" lnSpcReduction="2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第三</a:t>
            </a:r>
            <a:r>
              <a:rPr lang="zh-CN" altLang="en-US" sz="2200" dirty="0">
                <a:latin typeface="黑体" panose="02010609060101010101" pitchFamily="49" charset="-122"/>
                <a:ea typeface="黑体" panose="02010609060101010101" pitchFamily="49" charset="-122"/>
              </a:rPr>
              <a:t>，动员线下社会资源。社会化媒体作为公共舆论平台，其并非仅仅停留在线上的意见表达，社会化媒体还被用作征集运动资源（例如，用于社会运动的医疗设施）的平台，而且一定程度上推动了线下的社会运动</a:t>
            </a:r>
            <a:r>
              <a:rPr lang="en-US" altLang="zh-CN" sz="2200" baseline="30000" dirty="0">
                <a:latin typeface="黑体" panose="02010609060101010101" pitchFamily="49" charset="-122"/>
                <a:ea typeface="黑体" panose="02010609060101010101" pitchFamily="49" charset="-122"/>
              </a:rPr>
              <a:t>[12]</a:t>
            </a:r>
            <a:r>
              <a:rPr lang="zh-CN" altLang="en-US" sz="2200" dirty="0">
                <a:latin typeface="黑体" panose="02010609060101010101" pitchFamily="49" charset="-122"/>
                <a:ea typeface="黑体" panose="02010609060101010101" pitchFamily="49" charset="-122"/>
              </a:rPr>
              <a:t>。以“占领华尔街”事件为例，</a:t>
            </a:r>
            <a:r>
              <a:rPr lang="en-US" altLang="zh-CN" sz="2200" dirty="0">
                <a:latin typeface="黑体" panose="02010609060101010101" pitchFamily="49" charset="-122"/>
                <a:ea typeface="黑体" panose="02010609060101010101" pitchFamily="49" charset="-122"/>
              </a:rPr>
              <a:t>Conover</a:t>
            </a:r>
            <a:r>
              <a:rPr lang="zh-CN" altLang="en-US" sz="2200" dirty="0">
                <a:latin typeface="黑体" panose="02010609060101010101" pitchFamily="49" charset="-122"/>
                <a:ea typeface="黑体" panose="02010609060101010101" pitchFamily="49" charset="-122"/>
              </a:rPr>
              <a:t>等人分析了</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在动员本地社会资源的作用。该研究发现，与“占领华尔街”运动相关的帖子传播是高度本地化的。</a:t>
            </a:r>
            <a:r>
              <a:rPr lang="en-US" altLang="zh-CN" sz="2200" dirty="0">
                <a:latin typeface="黑体" panose="02010609060101010101" pitchFamily="49" charset="-122"/>
                <a:ea typeface="黑体" panose="02010609060101010101" pitchFamily="49" charset="-122"/>
              </a:rPr>
              <a:t>40%</a:t>
            </a:r>
            <a:r>
              <a:rPr lang="zh-CN" altLang="en-US" sz="2200" dirty="0">
                <a:latin typeface="黑体" panose="02010609060101010101" pitchFamily="49" charset="-122"/>
                <a:ea typeface="黑体" panose="02010609060101010101" pitchFamily="49" charset="-122"/>
              </a:rPr>
              <a:t>的帖子在本地产生，并只被本州参与者转发。特别有意思的是，研究还发现，州内的帖子内容被强调较多的主要是具体的事件、行动以及地理位置（例如，</a:t>
            </a:r>
            <a:r>
              <a:rPr lang="en-US" altLang="zh-CN" sz="2200" dirty="0">
                <a:latin typeface="黑体" panose="02010609060101010101" pitchFamily="49" charset="-122"/>
                <a:ea typeface="黑体" panose="02010609060101010101" pitchFamily="49" charset="-122"/>
              </a:rPr>
              <a:t>city, tonight, march, join, solidarity, day, square, please, part, now</a:t>
            </a:r>
            <a:r>
              <a:rPr lang="zh-CN" altLang="en-US" sz="2200" dirty="0">
                <a:latin typeface="黑体" panose="02010609060101010101" pitchFamily="49" charset="-122"/>
                <a:ea typeface="黑体" panose="02010609060101010101" pitchFamily="49" charset="-122"/>
              </a:rPr>
              <a:t>）</a:t>
            </a:r>
            <a:r>
              <a:rPr lang="en-US" altLang="zh-CN" sz="2200" baseline="30000" dirty="0">
                <a:latin typeface="黑体" panose="02010609060101010101" pitchFamily="49" charset="-122"/>
                <a:ea typeface="黑体" panose="02010609060101010101" pitchFamily="49" charset="-122"/>
              </a:rPr>
              <a:t>[47]</a:t>
            </a:r>
            <a:r>
              <a:rPr lang="zh-CN" altLang="en-US" sz="2200" dirty="0">
                <a:latin typeface="黑体" panose="02010609060101010101" pitchFamily="49" charset="-122"/>
                <a:ea typeface="黑体" panose="02010609060101010101" pitchFamily="49" charset="-122"/>
              </a:rPr>
              <a:t>。这说明，</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在本地被主要用于社会资源的动员；而全国性或者跨州的传播行为则更侧重于推进该运动集体框架的进程。此外，</a:t>
            </a:r>
            <a:r>
              <a:rPr lang="en-US" altLang="zh-CN" sz="2200" dirty="0">
                <a:latin typeface="黑体" panose="02010609060101010101" pitchFamily="49" charset="-122"/>
                <a:ea typeface="黑体" panose="02010609060101010101" pitchFamily="49" charset="-122"/>
              </a:rPr>
              <a:t>Thorson</a:t>
            </a:r>
            <a:r>
              <a:rPr lang="zh-CN" altLang="en-US" sz="2200" dirty="0">
                <a:latin typeface="黑体" panose="02010609060101010101" pitchFamily="49" charset="-122"/>
                <a:ea typeface="黑体" panose="02010609060101010101" pitchFamily="49" charset="-122"/>
              </a:rPr>
              <a:t>等人发现，在被</a:t>
            </a:r>
            <a:r>
              <a:rPr lang="en-US" altLang="zh-CN" sz="2200" dirty="0">
                <a:latin typeface="黑体" panose="02010609060101010101" pitchFamily="49" charset="-122"/>
                <a:ea typeface="黑体" panose="02010609060101010101" pitchFamily="49" charset="-122"/>
              </a:rPr>
              <a:t>Twitter</a:t>
            </a:r>
            <a:r>
              <a:rPr lang="zh-CN" altLang="en-US" sz="2200" dirty="0">
                <a:latin typeface="黑体" panose="02010609060101010101" pitchFamily="49" charset="-122"/>
                <a:ea typeface="黑体" panose="02010609060101010101" pitchFamily="49" charset="-122"/>
              </a:rPr>
              <a:t>转发的关于“占领华尔街”的</a:t>
            </a:r>
            <a:r>
              <a:rPr lang="en-US" altLang="zh-CN" sz="2200" dirty="0">
                <a:latin typeface="黑体" panose="02010609060101010101" pitchFamily="49" charset="-122"/>
                <a:ea typeface="黑体" panose="02010609060101010101" pitchFamily="49" charset="-122"/>
              </a:rPr>
              <a:t>YouTube</a:t>
            </a:r>
            <a:r>
              <a:rPr lang="zh-CN" altLang="en-US" sz="2200" dirty="0">
                <a:latin typeface="黑体" panose="02010609060101010101" pitchFamily="49" charset="-122"/>
                <a:ea typeface="黑体" panose="02010609060101010101" pitchFamily="49" charset="-122"/>
              </a:rPr>
              <a:t>视频中，大部分（</a:t>
            </a:r>
            <a:r>
              <a:rPr lang="en-US" altLang="zh-CN" sz="2200" dirty="0">
                <a:latin typeface="黑体" panose="02010609060101010101" pitchFamily="49" charset="-122"/>
                <a:ea typeface="黑体" panose="02010609060101010101" pitchFamily="49" charset="-122"/>
              </a:rPr>
              <a:t>63%</a:t>
            </a:r>
            <a:r>
              <a:rPr lang="zh-CN" altLang="en-US" sz="2200" dirty="0">
                <a:latin typeface="黑体" panose="02010609060101010101" pitchFamily="49" charset="-122"/>
                <a:ea typeface="黑体" panose="02010609060101010101" pitchFamily="49" charset="-122"/>
              </a:rPr>
              <a:t>）视频是在发布两天之内被转发的。这说明，</a:t>
            </a:r>
            <a:r>
              <a:rPr lang="en-US" altLang="zh-CN" sz="2200" dirty="0">
                <a:latin typeface="黑体" panose="02010609060101010101" pitchFamily="49" charset="-122"/>
                <a:ea typeface="黑体" panose="02010609060101010101" pitchFamily="49" charset="-122"/>
              </a:rPr>
              <a:t>YouTube</a:t>
            </a:r>
            <a:r>
              <a:rPr lang="zh-CN" altLang="en-US" sz="2200" dirty="0">
                <a:latin typeface="黑体" panose="02010609060101010101" pitchFamily="49" charset="-122"/>
                <a:ea typeface="黑体" panose="02010609060101010101" pitchFamily="49" charset="-122"/>
              </a:rPr>
              <a:t>视频能够被参与者在社会事件发生后用作快速社会动员</a:t>
            </a:r>
            <a:r>
              <a:rPr lang="en-US" altLang="zh-CN" sz="2200" baseline="30000" dirty="0">
                <a:latin typeface="黑体" panose="02010609060101010101" pitchFamily="49" charset="-122"/>
                <a:ea typeface="黑体" panose="02010609060101010101" pitchFamily="49" charset="-122"/>
              </a:rPr>
              <a:t>[26]</a:t>
            </a:r>
            <a:r>
              <a:rPr lang="zh-CN" altLang="en-US" sz="22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8019827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6.6.3</a:t>
            </a:r>
            <a:r>
              <a:rPr lang="zh-CN" altLang="en-US" sz="2100" dirty="0">
                <a:latin typeface="黑体" panose="02010609060101010101" pitchFamily="49" charset="-122"/>
                <a:ea typeface="黑体" panose="02010609060101010101" pitchFamily="49" charset="-122"/>
              </a:rPr>
              <a:t>在线公共舆论与社会</a:t>
            </a:r>
            <a:r>
              <a:rPr lang="zh-CN" altLang="en-US" sz="2100" dirty="0" smtClean="0">
                <a:latin typeface="黑体" panose="02010609060101010101" pitchFamily="49" charset="-122"/>
                <a:ea typeface="黑体" panose="02010609060101010101" pitchFamily="49" charset="-122"/>
              </a:rPr>
              <a:t>运动</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第四</a:t>
            </a:r>
            <a:r>
              <a:rPr lang="zh-CN" altLang="en-US" sz="2100" dirty="0">
                <a:latin typeface="黑体" panose="02010609060101010101" pitchFamily="49" charset="-122"/>
                <a:ea typeface="黑体" panose="02010609060101010101" pitchFamily="49" charset="-122"/>
              </a:rPr>
              <a:t>，形成和发展集体身份认同。在线参与者通过展示其在线意见表达的团结和一致，帮助事件参与者构建了在公共事件中的集体身份认同与归属感。</a:t>
            </a:r>
            <a:r>
              <a:rPr lang="en-US" altLang="zh-CN" sz="2100" dirty="0" err="1">
                <a:latin typeface="黑体" panose="02010609060101010101" pitchFamily="49" charset="-122"/>
                <a:ea typeface="黑体" panose="02010609060101010101" pitchFamily="49" charset="-122"/>
              </a:rPr>
              <a:t>Papacharissi</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Oliveira</a:t>
            </a:r>
            <a:r>
              <a:rPr lang="zh-CN" altLang="en-US" sz="2100" dirty="0">
                <a:latin typeface="黑体" panose="02010609060101010101" pitchFamily="49" charset="-122"/>
                <a:ea typeface="黑体" panose="02010609060101010101" pitchFamily="49" charset="-122"/>
              </a:rPr>
              <a:t>考察了</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中关于</a:t>
            </a:r>
            <a:r>
              <a:rPr lang="en-US" altLang="zh-CN" sz="2100" dirty="0">
                <a:latin typeface="黑体" panose="02010609060101010101" pitchFamily="49" charset="-122"/>
                <a:ea typeface="黑体" panose="02010609060101010101" pitchFamily="49" charset="-122"/>
              </a:rPr>
              <a:t>2011</a:t>
            </a:r>
            <a:r>
              <a:rPr lang="zh-CN" altLang="en-US" sz="2100" dirty="0">
                <a:latin typeface="黑体" panose="02010609060101010101" pitchFamily="49" charset="-122"/>
                <a:ea typeface="黑体" panose="02010609060101010101" pitchFamily="49" charset="-122"/>
              </a:rPr>
              <a:t>年“埃及革命”的帖子的内容。他发现，参与者会倾向于用相同的词汇描述该次运动。例如，</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的帖子中对这次社会运动的描述多用“革命</a:t>
            </a:r>
            <a:r>
              <a:rPr lang="en-US" altLang="zh-CN" sz="2100" dirty="0">
                <a:latin typeface="黑体" panose="02010609060101010101" pitchFamily="49" charset="-122"/>
                <a:ea typeface="黑体" panose="02010609060101010101" pitchFamily="49" charset="-122"/>
              </a:rPr>
              <a:t>(revolution)</a:t>
            </a:r>
            <a:r>
              <a:rPr lang="zh-CN" altLang="en-US" sz="2100" dirty="0">
                <a:latin typeface="黑体" panose="02010609060101010101" pitchFamily="49" charset="-122"/>
                <a:ea typeface="黑体" panose="02010609060101010101" pitchFamily="49" charset="-122"/>
              </a:rPr>
              <a:t>”而非“抗议</a:t>
            </a:r>
            <a:r>
              <a:rPr lang="en-US" altLang="zh-CN" sz="2100" dirty="0">
                <a:latin typeface="黑体" panose="02010609060101010101" pitchFamily="49" charset="-122"/>
                <a:ea typeface="黑体" panose="02010609060101010101" pitchFamily="49" charset="-122"/>
              </a:rPr>
              <a:t>(protest)</a:t>
            </a:r>
            <a:r>
              <a:rPr lang="zh-CN" altLang="en-US" sz="2100" dirty="0">
                <a:latin typeface="黑体" panose="02010609060101010101" pitchFamily="49" charset="-122"/>
                <a:ea typeface="黑体" panose="02010609060101010101" pitchFamily="49" charset="-122"/>
              </a:rPr>
              <a:t>”。而通过“转发”、“提及”等信息传播方式，这种用词的一致性又被大大强化了。此外，社会化媒体还能够大量转发相同内容的信息，烘托集体行动的气氛。例如，</a:t>
            </a:r>
            <a:r>
              <a:rPr lang="en-US" altLang="zh-CN" sz="2100" dirty="0">
                <a:latin typeface="黑体" panose="02010609060101010101" pitchFamily="49" charset="-122"/>
                <a:ea typeface="黑体" panose="02010609060101010101" pitchFamily="49" charset="-122"/>
              </a:rPr>
              <a:t>2</a:t>
            </a:r>
            <a:r>
              <a:rPr lang="zh-CN" altLang="en-US" sz="2100" dirty="0">
                <a:latin typeface="黑体" panose="02010609060101010101" pitchFamily="49" charset="-122"/>
                <a:ea typeface="黑体" panose="02010609060101010101" pitchFamily="49" charset="-122"/>
              </a:rPr>
              <a:t>月</a:t>
            </a:r>
            <a:r>
              <a:rPr lang="en-US" altLang="zh-CN" sz="2100" dirty="0">
                <a:latin typeface="黑体" panose="02010609060101010101" pitchFamily="49" charset="-122"/>
                <a:ea typeface="黑体" panose="02010609060101010101" pitchFamily="49" charset="-122"/>
              </a:rPr>
              <a:t>11</a:t>
            </a:r>
            <a:r>
              <a:rPr lang="zh-CN" altLang="en-US" sz="2100" dirty="0">
                <a:latin typeface="黑体" panose="02010609060101010101" pitchFamily="49" charset="-122"/>
                <a:ea typeface="黑体" panose="02010609060101010101" pitchFamily="49" charset="-122"/>
              </a:rPr>
              <a:t>日穆巴拉克辞职的消息，在</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中被重复转发，尽管该信息已经被多次且广泛传播。从这个意义上说，转发帖子本身已经成为了一个社会运动，用户转发帖子的目的不在是传播信息，而在于营造和烘托一种“新闻正在进行”的气氛。</a:t>
            </a:r>
          </a:p>
        </p:txBody>
      </p:sp>
    </p:spTree>
    <p:extLst>
      <p:ext uri="{BB962C8B-B14F-4D97-AF65-F5344CB8AC3E}">
        <p14:creationId xmlns:p14="http://schemas.microsoft.com/office/powerpoint/2010/main" val="3891828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0000" lnSpcReduction="1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6.6.4</a:t>
            </a:r>
            <a:r>
              <a:rPr lang="zh-CN" altLang="en-US" sz="2100" dirty="0">
                <a:latin typeface="黑体" panose="02010609060101010101" pitchFamily="49" charset="-122"/>
                <a:ea typeface="黑体" panose="02010609060101010101" pitchFamily="49" charset="-122"/>
              </a:rPr>
              <a:t>社会化计算与在线公共舆论效果</a:t>
            </a:r>
            <a:r>
              <a:rPr lang="zh-CN" altLang="en-US" sz="2100" dirty="0" smtClean="0">
                <a:latin typeface="黑体" panose="02010609060101010101" pitchFamily="49" charset="-122"/>
                <a:ea typeface="黑体" panose="02010609060101010101" pitchFamily="49" charset="-122"/>
              </a:rPr>
              <a:t>研究</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对于</a:t>
            </a:r>
            <a:r>
              <a:rPr lang="zh-CN" altLang="en-US" sz="2200" dirty="0">
                <a:latin typeface="黑体" panose="02010609060101010101" pitchFamily="49" charset="-122"/>
                <a:ea typeface="黑体" panose="02010609060101010101" pitchFamily="49" charset="-122"/>
              </a:rPr>
              <a:t>在线公共舆论效果的研究，无论从个体的认知层面、在线公共舆论的议程设定与框架设定、还是从宏观的在线公共舆论与社会运动的关系层面，利用社会化计算方法已经成为重要回答相关问题的重要途径。将社会化计算引入效果研究的有两个明显的方法优势。首先，传统的效果研究多使用控制实验法，因为这是判断因果关系最有效的办法。而互联网正是一个自然实验（</a:t>
            </a:r>
            <a:r>
              <a:rPr lang="en-US" altLang="zh-CN" sz="2200" dirty="0">
                <a:latin typeface="黑体" panose="02010609060101010101" pitchFamily="49" charset="-122"/>
                <a:ea typeface="黑体" panose="02010609060101010101" pitchFamily="49" charset="-122"/>
              </a:rPr>
              <a:t>natural experiment</a:t>
            </a:r>
            <a:r>
              <a:rPr lang="zh-CN" altLang="en-US" sz="2200" dirty="0">
                <a:latin typeface="黑体" panose="02010609060101010101" pitchFamily="49" charset="-122"/>
                <a:ea typeface="黑体" panose="02010609060101010101" pitchFamily="49" charset="-122"/>
              </a:rPr>
              <a:t>）的平台。传统实验只能测试几个、几十个对象，然而互联网上的控制实验则可以触及规模巨大的群体。这一根本性的变革也受到了社会化计算研究者的重视。其中最为著名的是</a:t>
            </a:r>
            <a:r>
              <a:rPr lang="en-US" altLang="zh-CN" sz="2200" dirty="0" err="1">
                <a:latin typeface="黑体" panose="02010609060101010101" pitchFamily="49" charset="-122"/>
                <a:ea typeface="黑体" panose="02010609060101010101" pitchFamily="49" charset="-122"/>
              </a:rPr>
              <a:t>Salganik</a:t>
            </a:r>
            <a:r>
              <a:rPr lang="zh-CN" altLang="en-US" sz="2200" dirty="0">
                <a:latin typeface="黑体" panose="02010609060101010101" pitchFamily="49" charset="-122"/>
                <a:ea typeface="黑体" panose="02010609060101010101" pitchFamily="49" charset="-122"/>
              </a:rPr>
              <a:t>等人对</a:t>
            </a:r>
            <a:r>
              <a:rPr lang="en-US" altLang="zh-CN" sz="2200" dirty="0">
                <a:latin typeface="黑体" panose="02010609060101010101" pitchFamily="49" charset="-122"/>
                <a:ea typeface="黑体" panose="02010609060101010101" pitchFamily="49" charset="-122"/>
              </a:rPr>
              <a:t>14,341</a:t>
            </a:r>
            <a:r>
              <a:rPr lang="zh-CN" altLang="en-US" sz="2200" dirty="0">
                <a:latin typeface="黑体" panose="02010609060101010101" pitchFamily="49" charset="-122"/>
                <a:ea typeface="黑体" panose="02010609060101010101" pitchFamily="49" charset="-122"/>
              </a:rPr>
              <a:t>位在线用户下载音乐的研究</a:t>
            </a:r>
            <a:r>
              <a:rPr lang="en-US" altLang="zh-CN" sz="2200" baseline="30000" dirty="0">
                <a:latin typeface="黑体" panose="02010609060101010101" pitchFamily="49" charset="-122"/>
                <a:ea typeface="黑体" panose="02010609060101010101" pitchFamily="49" charset="-122"/>
              </a:rPr>
              <a:t>[55]</a:t>
            </a:r>
            <a:r>
              <a:rPr lang="zh-CN" altLang="en-US" sz="2200" dirty="0">
                <a:latin typeface="黑体" panose="02010609060101010101" pitchFamily="49" charset="-122"/>
                <a:ea typeface="黑体" panose="02010609060101010101" pitchFamily="49" charset="-122"/>
              </a:rPr>
              <a:t>，以及</a:t>
            </a:r>
            <a:r>
              <a:rPr lang="en-US" altLang="zh-CN" sz="2200" dirty="0">
                <a:latin typeface="黑体" panose="02010609060101010101" pitchFamily="49" charset="-122"/>
                <a:ea typeface="黑体" panose="02010609060101010101" pitchFamily="49" charset="-122"/>
              </a:rPr>
              <a:t>Bond </a:t>
            </a:r>
            <a:r>
              <a:rPr lang="zh-CN" altLang="en-US" sz="2200" dirty="0">
                <a:latin typeface="黑体" panose="02010609060101010101" pitchFamily="49" charset="-122"/>
                <a:ea typeface="黑体" panose="02010609060101010101" pitchFamily="49" charset="-122"/>
              </a:rPr>
              <a:t>等人针对六千一百万</a:t>
            </a:r>
            <a:r>
              <a:rPr lang="en-US" altLang="zh-CN" sz="2200" dirty="0">
                <a:latin typeface="黑体" panose="02010609060101010101" pitchFamily="49" charset="-122"/>
                <a:ea typeface="黑体" panose="02010609060101010101" pitchFamily="49" charset="-122"/>
              </a:rPr>
              <a:t>Facebook</a:t>
            </a:r>
            <a:r>
              <a:rPr lang="zh-CN" altLang="en-US" sz="2200" dirty="0">
                <a:latin typeface="黑体" panose="02010609060101010101" pitchFamily="49" charset="-122"/>
                <a:ea typeface="黑体" panose="02010609060101010101" pitchFamily="49" charset="-122"/>
              </a:rPr>
              <a:t>用户的实验</a:t>
            </a:r>
            <a:r>
              <a:rPr lang="en-US" altLang="zh-CN" sz="2200" baseline="30000" dirty="0">
                <a:latin typeface="黑体" panose="02010609060101010101" pitchFamily="49" charset="-122"/>
                <a:ea typeface="黑体" panose="02010609060101010101" pitchFamily="49" charset="-122"/>
              </a:rPr>
              <a:t>[56]</a:t>
            </a:r>
            <a:r>
              <a:rPr lang="zh-CN" altLang="en-US" sz="2200" dirty="0">
                <a:latin typeface="黑体" panose="02010609060101010101" pitchFamily="49" charset="-122"/>
                <a:ea typeface="黑体" panose="02010609060101010101" pitchFamily="49" charset="-122"/>
              </a:rPr>
              <a:t>。其次，社会化计算在效果研究中的应用，研究者往往采用一种无干涉的方式来观察和计算真实环境中的传播和效果。这一特征是传统社会定量方法，比如问卷调查和实验室实验所不能做到的。</a:t>
            </a:r>
          </a:p>
        </p:txBody>
      </p:sp>
    </p:spTree>
    <p:extLst>
      <p:ext uri="{BB962C8B-B14F-4D97-AF65-F5344CB8AC3E}">
        <p14:creationId xmlns:p14="http://schemas.microsoft.com/office/powerpoint/2010/main" val="122530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82500" lnSpcReduction="100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6.6.4</a:t>
            </a:r>
            <a:r>
              <a:rPr lang="zh-CN" altLang="en-US" sz="2100" dirty="0">
                <a:latin typeface="黑体" panose="02010609060101010101" pitchFamily="49" charset="-122"/>
                <a:ea typeface="黑体" panose="02010609060101010101" pitchFamily="49" charset="-122"/>
              </a:rPr>
              <a:t>社会化计算与在线公共舆论效果</a:t>
            </a:r>
            <a:r>
              <a:rPr lang="zh-CN" altLang="en-US" sz="2100" dirty="0" smtClean="0">
                <a:latin typeface="黑体" panose="02010609060101010101" pitchFamily="49" charset="-122"/>
                <a:ea typeface="黑体" panose="02010609060101010101" pitchFamily="49" charset="-122"/>
              </a:rPr>
              <a:t>研究</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a:t>
            </a:r>
            <a:r>
              <a:rPr lang="zh-CN" altLang="en-US" sz="2100" dirty="0" smtClean="0">
                <a:latin typeface="黑体" panose="02010609060101010101" pitchFamily="49" charset="-122"/>
                <a:ea typeface="黑体" panose="02010609060101010101" pitchFamily="49" charset="-122"/>
              </a:rPr>
              <a:t>但是</a:t>
            </a:r>
            <a:r>
              <a:rPr lang="zh-CN" altLang="en-US" sz="2100" dirty="0">
                <a:latin typeface="黑体" panose="02010609060101010101" pitchFamily="49" charset="-122"/>
                <a:ea typeface="黑体" panose="02010609060101010101" pitchFamily="49" charset="-122"/>
              </a:rPr>
              <a:t>将社会化计算应用于效果研究，还存在两个技术难点。第一、如何自动化地判断受众的认知、态度和行为特征。第二、如何判断变量间的因果关系。从数据属性上来说，数字化痕迹在判断因果关系上有其独特的优势。优势在于：首先，通过无干涉地追踪人们在互联网上的行为，很容易得到一个面板数据（即截取多个时间断面的数据，</a:t>
            </a:r>
            <a:r>
              <a:rPr lang="en-US" altLang="zh-CN" sz="2100" dirty="0">
                <a:latin typeface="黑体" panose="02010609060101010101" pitchFamily="49" charset="-122"/>
                <a:ea typeface="黑体" panose="02010609060101010101" pitchFamily="49" charset="-122"/>
              </a:rPr>
              <a:t>Panel Data</a:t>
            </a:r>
            <a:r>
              <a:rPr lang="zh-CN" altLang="en-US" sz="2100" dirty="0">
                <a:latin typeface="黑体" panose="02010609060101010101" pitchFamily="49" charset="-122"/>
                <a:ea typeface="黑体" panose="02010609060101010101" pitchFamily="49" charset="-122"/>
              </a:rPr>
              <a:t>），这是传统的一次性问卷访问的方法不容易做到的。面板数据因其具有时间上先后变化的特征而常用于判断因果关系的方向。但是在很多社会化计算的文章中，这种优势并没有得倒足够的利用。比如</a:t>
            </a:r>
            <a:r>
              <a:rPr lang="en-US" altLang="zh-CN" sz="2100" dirty="0">
                <a:latin typeface="黑体" panose="02010609060101010101" pitchFamily="49" charset="-122"/>
                <a:ea typeface="黑体" panose="02010609060101010101" pitchFamily="49" charset="-122"/>
              </a:rPr>
              <a:t>Wu </a:t>
            </a:r>
            <a:r>
              <a:rPr lang="zh-CN" altLang="en-US" sz="2100" dirty="0">
                <a:latin typeface="黑体" panose="02010609060101010101" pitchFamily="49" charset="-122"/>
                <a:ea typeface="黑体" panose="02010609060101010101" pitchFamily="49" charset="-122"/>
              </a:rPr>
              <a:t>等人的文章就是通过分析集体层面上态度的变化来得出舆论在走向中庸的结论的</a:t>
            </a:r>
            <a:r>
              <a:rPr lang="en-US" altLang="zh-CN" sz="2100" baseline="30000" dirty="0">
                <a:latin typeface="黑体" panose="02010609060101010101" pitchFamily="49" charset="-122"/>
                <a:ea typeface="黑体" panose="02010609060101010101" pitchFamily="49" charset="-122"/>
              </a:rPr>
              <a:t>[57]</a:t>
            </a:r>
            <a:r>
              <a:rPr lang="zh-CN" altLang="en-US" sz="2100" dirty="0">
                <a:latin typeface="黑体" panose="02010609060101010101" pitchFamily="49" charset="-122"/>
                <a:ea typeface="黑体" panose="02010609060101010101" pitchFamily="49" charset="-122"/>
              </a:rPr>
              <a:t>。这并没有体现出每一个个体（比如一个帖子或者个人）是否也同样满足这样的因果关系。在对网络讨论中同质性（</a:t>
            </a:r>
            <a:r>
              <a:rPr lang="en-US" altLang="zh-CN" sz="2100" dirty="0" err="1">
                <a:latin typeface="黑体" panose="02010609060101010101" pitchFamily="49" charset="-122"/>
                <a:ea typeface="黑体" panose="02010609060101010101" pitchFamily="49" charset="-122"/>
              </a:rPr>
              <a:t>Homophily</a:t>
            </a:r>
            <a:r>
              <a:rPr lang="zh-CN" altLang="en-US" sz="2100" dirty="0">
                <a:latin typeface="黑体" panose="02010609060101010101" pitchFamily="49" charset="-122"/>
                <a:ea typeface="黑体" panose="02010609060101010101" pitchFamily="49" charset="-122"/>
              </a:rPr>
              <a:t>）的研究中同样存在这样的问题，比如</a:t>
            </a:r>
            <a:r>
              <a:rPr lang="en-US" altLang="zh-CN" sz="2100" dirty="0" err="1">
                <a:latin typeface="黑体" panose="02010609060101010101" pitchFamily="49" charset="-122"/>
                <a:ea typeface="黑体" panose="02010609060101010101" pitchFamily="49" charset="-122"/>
              </a:rPr>
              <a:t>Yardi</a:t>
            </a:r>
            <a:r>
              <a:rPr lang="zh-CN" altLang="en-US" sz="2100" dirty="0">
                <a:latin typeface="黑体" panose="02010609060101010101" pitchFamily="49" charset="-122"/>
                <a:ea typeface="黑体" panose="02010609060101010101" pitchFamily="49" charset="-122"/>
              </a:rPr>
              <a:t>和</a:t>
            </a:r>
            <a:r>
              <a:rPr lang="en-US" altLang="zh-CN" sz="2100" dirty="0" err="1">
                <a:latin typeface="黑体" panose="02010609060101010101" pitchFamily="49" charset="-122"/>
                <a:ea typeface="黑体" panose="02010609060101010101" pitchFamily="49" charset="-122"/>
              </a:rPr>
              <a:t>boyd</a:t>
            </a:r>
            <a:r>
              <a:rPr lang="en-US" altLang="zh-CN" sz="2100" baseline="30000" dirty="0">
                <a:latin typeface="黑体" panose="02010609060101010101" pitchFamily="49" charset="-122"/>
                <a:ea typeface="黑体" panose="02010609060101010101" pitchFamily="49" charset="-122"/>
              </a:rPr>
              <a:t>[58]</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Conover</a:t>
            </a:r>
            <a:r>
              <a:rPr lang="zh-CN" altLang="en-US" sz="2100" dirty="0">
                <a:latin typeface="黑体" panose="02010609060101010101" pitchFamily="49" charset="-122"/>
                <a:ea typeface="黑体" panose="02010609060101010101" pitchFamily="49" charset="-122"/>
              </a:rPr>
              <a:t>等人</a:t>
            </a:r>
            <a:r>
              <a:rPr lang="en-US" altLang="zh-CN" sz="2100" baseline="30000" dirty="0">
                <a:latin typeface="黑体" panose="02010609060101010101" pitchFamily="49" charset="-122"/>
                <a:ea typeface="黑体" panose="02010609060101010101" pitchFamily="49" charset="-122"/>
              </a:rPr>
              <a:t>[1]</a:t>
            </a:r>
            <a:r>
              <a:rPr lang="zh-CN" altLang="en-US" sz="2100" dirty="0">
                <a:latin typeface="黑体" panose="02010609060101010101" pitchFamily="49" charset="-122"/>
                <a:ea typeface="黑体" panose="02010609060101010101" pitchFamily="49" charset="-122"/>
              </a:rPr>
              <a:t>对</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上群体激化的研究在同质性的假设下讨论了不同意识形态和观点间人们的讨论。但是却并没有涉及到群体激化的现象是来自于人们更愿意与相似的人讨论还是讨论导致他们更为相似了。</a:t>
            </a:r>
            <a:r>
              <a:rPr lang="en-US" altLang="zh-CN" sz="2100" dirty="0">
                <a:latin typeface="黑体" panose="02010609060101010101" pitchFamily="49" charset="-122"/>
                <a:ea typeface="黑体" panose="02010609060101010101" pitchFamily="49" charset="-122"/>
              </a:rPr>
              <a:t>Liang</a:t>
            </a:r>
            <a:r>
              <a:rPr lang="zh-CN" altLang="en-US" sz="2100" dirty="0">
                <a:latin typeface="黑体" panose="02010609060101010101" pitchFamily="49" charset="-122"/>
                <a:ea typeface="黑体" panose="02010609060101010101" pitchFamily="49" charset="-122"/>
              </a:rPr>
              <a:t>提出的通过比较语义网络的方法来判断共识度，以及利用了在线讨论中这种面板特性，用网络分析的方法区分出了社会选择和社会影响在政治讨论中的作用，并证明了社会选择的作用要大于社会影响</a:t>
            </a:r>
            <a:r>
              <a:rPr lang="en-US" altLang="zh-CN" sz="2100" baseline="30000" dirty="0">
                <a:latin typeface="黑体" panose="02010609060101010101" pitchFamily="49" charset="-122"/>
                <a:ea typeface="黑体" panose="02010609060101010101" pitchFamily="49" charset="-122"/>
              </a:rPr>
              <a:t>[41]</a:t>
            </a:r>
            <a:r>
              <a:rPr lang="zh-CN" altLang="en-US" sz="21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8427261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6.6</a:t>
            </a:r>
            <a:r>
              <a:rPr lang="zh-CN" altLang="en-US" sz="2500" dirty="0">
                <a:latin typeface="黑体" panose="02010609060101010101" pitchFamily="49" charset="-122"/>
                <a:ea typeface="黑体" panose="02010609060101010101" pitchFamily="49" charset="-122"/>
              </a:rPr>
              <a:t>效果</a:t>
            </a:r>
            <a:r>
              <a:rPr lang="zh-CN" altLang="en-US" sz="2500" dirty="0" smtClean="0">
                <a:latin typeface="黑体" panose="02010609060101010101" pitchFamily="49" charset="-122"/>
                <a:ea typeface="黑体" panose="02010609060101010101" pitchFamily="49" charset="-122"/>
              </a:rPr>
              <a:t>研究</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smtClean="0">
                <a:latin typeface="黑体" panose="02010609060101010101" pitchFamily="49" charset="-122"/>
                <a:ea typeface="黑体" panose="02010609060101010101" pitchFamily="49" charset="-122"/>
              </a:rPr>
              <a:t>6.6.4</a:t>
            </a:r>
            <a:r>
              <a:rPr lang="zh-CN" altLang="en-US" sz="2100" dirty="0">
                <a:latin typeface="黑体" panose="02010609060101010101" pitchFamily="49" charset="-122"/>
                <a:ea typeface="黑体" panose="02010609060101010101" pitchFamily="49" charset="-122"/>
              </a:rPr>
              <a:t>社会化计算与在线公共舆论效果</a:t>
            </a:r>
            <a:r>
              <a:rPr lang="zh-CN" altLang="en-US" sz="2100" dirty="0" smtClean="0">
                <a:latin typeface="黑体" panose="02010609060101010101" pitchFamily="49" charset="-122"/>
                <a:ea typeface="黑体" panose="02010609060101010101" pitchFamily="49" charset="-122"/>
              </a:rPr>
              <a:t>研究</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在</a:t>
            </a:r>
            <a:r>
              <a:rPr lang="zh-CN" altLang="en-US" sz="2100" dirty="0">
                <a:latin typeface="黑体" panose="02010609060101010101" pitchFamily="49" charset="-122"/>
                <a:ea typeface="黑体" panose="02010609060101010101" pitchFamily="49" charset="-122"/>
              </a:rPr>
              <a:t>效果研究方面，现有的分析技术还过于局限于整体层面，而对于更为微观的个体行为还缺少细致的研究。其次，现有方法过分依赖于数据本身而缺乏对研究的设计来解决重要的问题。许多研究只是“有什么数据做什么研究”而不是“要解决什么问题所以收集什么数据”。很多时候研究者过多地强调数据变量间的相关性，而忽略了理论的重要性。</a:t>
            </a:r>
          </a:p>
        </p:txBody>
      </p:sp>
    </p:spTree>
    <p:extLst>
      <p:ext uri="{BB962C8B-B14F-4D97-AF65-F5344CB8AC3E}">
        <p14:creationId xmlns:p14="http://schemas.microsoft.com/office/powerpoint/2010/main" val="12167067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50233" y="1656643"/>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6.7</a:t>
            </a:r>
            <a:r>
              <a:rPr lang="zh-CN" altLang="en-US" sz="2500" dirty="0">
                <a:latin typeface="黑体" panose="02010609060101010101" pitchFamily="49" charset="-122"/>
                <a:ea typeface="黑体" panose="02010609060101010101" pitchFamily="49" charset="-122"/>
              </a:rPr>
              <a:t>本章小结与</a:t>
            </a:r>
            <a:r>
              <a:rPr lang="zh-CN" altLang="en-US" sz="2500" dirty="0" smtClean="0">
                <a:latin typeface="黑体" panose="02010609060101010101" pitchFamily="49" charset="-122"/>
                <a:ea typeface="黑体" panose="02010609060101010101" pitchFamily="49" charset="-122"/>
              </a:rPr>
              <a:t>展望</a:t>
            </a:r>
            <a:endParaRPr lang="en-US" altLang="zh-CN" sz="2500" dirty="0" smtClean="0">
              <a:latin typeface="黑体" panose="02010609060101010101" pitchFamily="49" charset="-122"/>
              <a:ea typeface="黑体" panose="02010609060101010101" pitchFamily="49" charset="-122"/>
            </a:endParaRPr>
          </a:p>
          <a:p>
            <a:pPr marL="0" indent="0" algn="just">
              <a:lnSpc>
                <a:spcPct val="170000"/>
              </a:lnSpc>
              <a:buNone/>
            </a:pPr>
            <a:r>
              <a:rPr lang="zh-CN" altLang="en-US" sz="2200" dirty="0" smtClean="0">
                <a:latin typeface="黑体" panose="02010609060101010101" pitchFamily="49" charset="-122"/>
                <a:ea typeface="黑体" panose="02010609060101010101" pitchFamily="49" charset="-122"/>
              </a:rPr>
              <a:t>   </a:t>
            </a:r>
            <a:r>
              <a:rPr lang="zh-CN" altLang="en-US" sz="2100" dirty="0" smtClean="0">
                <a:latin typeface="黑体" panose="02010609060101010101" pitchFamily="49" charset="-122"/>
                <a:ea typeface="黑体" panose="02010609060101010101" pitchFamily="49" charset="-122"/>
              </a:rPr>
              <a:t>在上面章节中，我们分别讨论了新闻传播过程中的传播者、受众、内容、渠道和效果</a:t>
            </a:r>
            <a:r>
              <a:rPr lang="en-US" altLang="zh-CN" sz="2100" dirty="0" smtClean="0">
                <a:latin typeface="黑体" panose="02010609060101010101" pitchFamily="49" charset="-122"/>
                <a:ea typeface="黑体" panose="02010609060101010101" pitchFamily="49" charset="-122"/>
              </a:rPr>
              <a:t>5W</a:t>
            </a:r>
            <a:r>
              <a:rPr lang="zh-CN" altLang="en-US" sz="2100" dirty="0" smtClean="0">
                <a:latin typeface="黑体" panose="02010609060101010101" pitchFamily="49" charset="-122"/>
                <a:ea typeface="黑体" panose="02010609060101010101" pitchFamily="49" charset="-122"/>
              </a:rPr>
              <a:t>要素的社会化计算研究。总体说来，社会化计算给新闻传播研究带来了革命性的变化和进步，短短几年之内就已经在</a:t>
            </a:r>
            <a:r>
              <a:rPr lang="en-US" altLang="zh-CN" sz="2100" dirty="0" smtClean="0">
                <a:latin typeface="黑体" panose="02010609060101010101" pitchFamily="49" charset="-122"/>
                <a:ea typeface="黑体" panose="02010609060101010101" pitchFamily="49" charset="-122"/>
              </a:rPr>
              <a:t>5W</a:t>
            </a:r>
            <a:r>
              <a:rPr lang="zh-CN" altLang="en-US" sz="2100" dirty="0" smtClean="0">
                <a:latin typeface="黑体" panose="02010609060101010101" pitchFamily="49" charset="-122"/>
                <a:ea typeface="黑体" panose="02010609060101010101" pitchFamily="49" charset="-122"/>
              </a:rPr>
              <a:t>的各方面均涌现了一系列有创意的研究案例，其发现或者验证了悬而未决的猜测、或者挑战或颠覆了长年流行的理念。但是，这五个领域的研究还各自有其局限性。</a:t>
            </a:r>
            <a:endParaRPr lang="en-US" altLang="zh-CN" sz="2100" dirty="0" smtClean="0">
              <a:latin typeface="黑体" panose="02010609060101010101" pitchFamily="49" charset="-122"/>
              <a:ea typeface="黑体" panose="02010609060101010101" pitchFamily="49" charset="-122"/>
            </a:endParaRPr>
          </a:p>
          <a:p>
            <a:pPr marL="0" indent="0">
              <a:lnSpc>
                <a:spcPct val="170000"/>
              </a:lnSpc>
              <a:buNone/>
            </a:pPr>
            <a:r>
              <a:rPr lang="zh-CN" altLang="en-US" sz="2100" dirty="0" smtClean="0">
                <a:latin typeface="黑体" panose="02010609060101010101" pitchFamily="49" charset="-122"/>
                <a:ea typeface="黑体" panose="02010609060101010101" pitchFamily="49" charset="-122"/>
              </a:rPr>
              <a:t>    综上所述，我们认为将社会化计算引入新闻传播学的优势有四点。</a:t>
            </a:r>
          </a:p>
          <a:p>
            <a:pPr marL="0" indent="0">
              <a:buNone/>
            </a:pPr>
            <a:endParaRPr lang="zh-CN" altLang="en-US" dirty="0"/>
          </a:p>
        </p:txBody>
      </p:sp>
    </p:spTree>
    <p:extLst>
      <p:ext uri="{BB962C8B-B14F-4D97-AF65-F5344CB8AC3E}">
        <p14:creationId xmlns:p14="http://schemas.microsoft.com/office/powerpoint/2010/main" val="1960449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14519"/>
            <a:ext cx="10516235" cy="4944110"/>
          </a:xfrm>
        </p:spPr>
        <p:txBody>
          <a:bodyPr>
            <a:normAutofit lnSpcReduction="10000"/>
          </a:bodyPr>
          <a:lstStyle/>
          <a:p>
            <a:pPr>
              <a:lnSpc>
                <a:spcPct val="100000"/>
              </a:lnSpc>
            </a:pPr>
            <a:r>
              <a:rPr lang="zh-CN" altLang="en-US" sz="2400" dirty="0">
                <a:latin typeface="黑体" panose="02010609060101010101" charset="-122"/>
                <a:ea typeface="黑体" panose="02010609060101010101" charset="-122"/>
                <a:cs typeface="黑体" panose="02010609060101010101" charset="-122"/>
              </a:rPr>
              <a:t>6.1引言</a:t>
            </a:r>
          </a:p>
          <a:p>
            <a:pPr marL="0" indent="0" algn="just">
              <a:lnSpc>
                <a:spcPct val="13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1800" dirty="0">
                <a:latin typeface="黑体" panose="02010609060101010101" charset="-122"/>
                <a:ea typeface="黑体" panose="02010609060101010101" charset="-122"/>
                <a:cs typeface="黑体" panose="02010609060101010101" charset="-122"/>
              </a:rPr>
              <a:t>Scheufele认为，只有公民能够直接参与到公众话题的讨论中来，并且能够进行理性的讨论，一个社会才有可能实现民主[2]。社会化媒体的出现产生了新的信息传播方式，其无疑为这种可能性提供了变革性的技术支持，从而对公共舆论传播产生革命性的影响。如上文所提及的案例所示，社会化媒体也极大程度上推动了社会公共事件以及社会运动的产生和发展。基于此，国际学术界近年来对在线公共舆论——特别是基于社会化媒体的公共舆论颇为关注。</a:t>
            </a:r>
          </a:p>
          <a:p>
            <a:pPr marL="0" indent="0" algn="just">
              <a:lnSpc>
                <a:spcPct val="130000"/>
              </a:lnSpc>
              <a:buNone/>
            </a:pPr>
            <a:r>
              <a:rPr lang="zh-CN" altLang="en-US" sz="1800" dirty="0">
                <a:latin typeface="黑体" panose="02010609060101010101" charset="-122"/>
                <a:ea typeface="黑体" panose="02010609060101010101" charset="-122"/>
                <a:cs typeface="黑体" panose="02010609060101010101" charset="-122"/>
              </a:rPr>
              <a:t>    本章旨在从理论化的视角，对社会化媒体的新闻和公共舆论研究进行综述。按照Harold Lasswell 在1948年提出的经典的“5W”定义，新闻传播涉及“Who says what to whom through which channel with what effects”（谁、通过什么渠道、对谁、说了些什么、并产生了什么影响”），由此而来的新闻传播研究包括了“传播者”（communicator）、“内容”（content）、“渠道”（channel）、“受众”（audience）和“效果”（effects）五个分支。本章通过回顾公众/用户参与行为、信息传播者特征、在线内容特征、社会化媒体的渠道特征及其公共舆论传播效果五个方面，来总结在线新闻和公共舆论领域的相关研究。</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1" y="1464609"/>
            <a:ext cx="10452654" cy="5459773"/>
          </a:xfrm>
        </p:spPr>
        <p:txBody>
          <a:bodyPr>
            <a:normAutofit fontScale="52500" lnSpcReduction="20000"/>
          </a:bodyPr>
          <a:lstStyle/>
          <a:p>
            <a:pPr>
              <a:lnSpc>
                <a:spcPct val="100000"/>
              </a:lnSpc>
            </a:pPr>
            <a:r>
              <a:rPr lang="en-US" altLang="zh-CN" sz="4600" dirty="0" smtClean="0">
                <a:latin typeface="黑体" panose="02010609060101010101" pitchFamily="49" charset="-122"/>
                <a:ea typeface="黑体" panose="02010609060101010101" pitchFamily="49" charset="-122"/>
              </a:rPr>
              <a:t>6.7</a:t>
            </a:r>
            <a:r>
              <a:rPr lang="zh-CN" altLang="en-US" sz="4600" dirty="0">
                <a:latin typeface="黑体" panose="02010609060101010101" pitchFamily="49" charset="-122"/>
                <a:ea typeface="黑体" panose="02010609060101010101" pitchFamily="49" charset="-122"/>
              </a:rPr>
              <a:t>本章小结与</a:t>
            </a:r>
            <a:r>
              <a:rPr lang="zh-CN" altLang="en-US" sz="4600" dirty="0" smtClean="0">
                <a:latin typeface="黑体" panose="02010609060101010101" pitchFamily="49" charset="-122"/>
                <a:ea typeface="黑体" panose="02010609060101010101" pitchFamily="49" charset="-122"/>
              </a:rPr>
              <a:t>展望</a:t>
            </a:r>
            <a:endParaRPr lang="en-US" altLang="zh-CN" sz="4600" dirty="0" smtClean="0">
              <a:latin typeface="黑体" panose="02010609060101010101" pitchFamily="49" charset="-122"/>
              <a:ea typeface="黑体" panose="02010609060101010101" pitchFamily="49" charset="-122"/>
            </a:endParaRPr>
          </a:p>
          <a:p>
            <a:pPr marL="0" indent="0" algn="just">
              <a:lnSpc>
                <a:spcPct val="170000"/>
              </a:lnSpc>
              <a:buNone/>
            </a:pPr>
            <a:r>
              <a:rPr lang="zh-CN" altLang="en-US" sz="3000" dirty="0" smtClean="0">
                <a:latin typeface="黑体" panose="02010609060101010101" pitchFamily="49" charset="-122"/>
                <a:ea typeface="黑体" panose="02010609060101010101" pitchFamily="49" charset="-122"/>
              </a:rPr>
              <a:t>    第一</a:t>
            </a:r>
            <a:r>
              <a:rPr lang="zh-CN" altLang="en-US" sz="3000" dirty="0">
                <a:latin typeface="黑体" panose="02010609060101010101" pitchFamily="49" charset="-122"/>
                <a:ea typeface="黑体" panose="02010609060101010101" pitchFamily="49" charset="-122"/>
              </a:rPr>
              <a:t>，数据的价值优势。在社会化计算时代，诸如阅读、评论、网购等数字化痕迹使得个体行为都变得有迹可循。这类数据的价值在于：首先，它是对个体行为第一手的、客观、细致记录；其次，它往往包含时间变量，为研究行为演化提供了可能。</a:t>
            </a:r>
          </a:p>
          <a:p>
            <a:pPr marL="0" indent="0" algn="just">
              <a:lnSpc>
                <a:spcPct val="170000"/>
              </a:lnSpc>
              <a:buNone/>
            </a:pPr>
            <a:r>
              <a:rPr lang="zh-CN" altLang="en-US" sz="3000" dirty="0" smtClean="0">
                <a:latin typeface="黑体" panose="02010609060101010101" pitchFamily="49" charset="-122"/>
                <a:ea typeface="黑体" panose="02010609060101010101" pitchFamily="49" charset="-122"/>
              </a:rPr>
              <a:t>    第二</a:t>
            </a:r>
            <a:r>
              <a:rPr lang="zh-CN" altLang="en-US" sz="3000" dirty="0">
                <a:latin typeface="黑体" panose="02010609060101010101" pitchFamily="49" charset="-122"/>
                <a:ea typeface="黑体" panose="02010609060101010101" pitchFamily="49" charset="-122"/>
              </a:rPr>
              <a:t>，对大数据的处理优势。随着越来越多的报纸杂志开始由纸质印刷转为电子出版，新闻传播学者所要处理的数据必然要从千字节（</a:t>
            </a:r>
            <a:r>
              <a:rPr lang="en-US" altLang="zh-CN" sz="3000" dirty="0">
                <a:latin typeface="黑体" panose="02010609060101010101" pitchFamily="49" charset="-122"/>
                <a:ea typeface="黑体" panose="02010609060101010101" pitchFamily="49" charset="-122"/>
              </a:rPr>
              <a:t>kilobytes</a:t>
            </a:r>
            <a:r>
              <a:rPr lang="zh-CN" altLang="en-US" sz="3000" dirty="0">
                <a:latin typeface="黑体" panose="02010609060101010101" pitchFamily="49" charset="-122"/>
                <a:ea typeface="黑体" panose="02010609060101010101" pitchFamily="49" charset="-122"/>
              </a:rPr>
              <a:t>，例如几十篇新闻报道）向千兆字节（</a:t>
            </a:r>
            <a:r>
              <a:rPr lang="en-US" altLang="zh-CN" sz="3000" dirty="0">
                <a:latin typeface="黑体" panose="02010609060101010101" pitchFamily="49" charset="-122"/>
                <a:ea typeface="黑体" panose="02010609060101010101" pitchFamily="49" charset="-122"/>
              </a:rPr>
              <a:t>gigabytes</a:t>
            </a:r>
            <a:r>
              <a:rPr lang="zh-CN" altLang="en-US" sz="3000" dirty="0">
                <a:latin typeface="黑体" panose="02010609060101010101" pitchFamily="49" charset="-122"/>
                <a:ea typeface="黑体" panose="02010609060101010101" pitchFamily="49" charset="-122"/>
              </a:rPr>
              <a:t>，例如上万本书籍的规模）进化。社会化计算对大数据的处理能力是传统的劳动密集型内容分析方法所不能企及的。</a:t>
            </a:r>
          </a:p>
          <a:p>
            <a:pPr marL="0" indent="0" algn="just">
              <a:lnSpc>
                <a:spcPct val="170000"/>
              </a:lnSpc>
              <a:buNone/>
            </a:pPr>
            <a:r>
              <a:rPr lang="zh-CN" altLang="en-US" sz="3000" dirty="0" smtClean="0">
                <a:latin typeface="黑体" panose="02010609060101010101" pitchFamily="49" charset="-122"/>
                <a:ea typeface="黑体" panose="02010609060101010101" pitchFamily="49" charset="-122"/>
              </a:rPr>
              <a:t>    第三</a:t>
            </a:r>
            <a:r>
              <a:rPr lang="zh-CN" altLang="en-US" sz="3000" dirty="0">
                <a:latin typeface="黑体" panose="02010609060101010101" pitchFamily="49" charset="-122"/>
                <a:ea typeface="黑体" panose="02010609060101010101" pitchFamily="49" charset="-122"/>
              </a:rPr>
              <a:t>，自下而上的逻辑优势。由于处理能力的局限，传统的内容分析只能采取自上而下的演绎推理。而社会化计算则是从观察出发，总结模式，继而验证假设并提出理论，其逻辑则是基于归纳推理。归纳推理更加适用于新事物不断产生的社会化媒体环境。</a:t>
            </a:r>
          </a:p>
          <a:p>
            <a:pPr marL="0" indent="0" algn="just">
              <a:lnSpc>
                <a:spcPct val="170000"/>
              </a:lnSpc>
              <a:buNone/>
            </a:pPr>
            <a:r>
              <a:rPr lang="zh-CN" altLang="en-US" sz="3000" dirty="0" smtClean="0">
                <a:latin typeface="黑体" panose="02010609060101010101" pitchFamily="49" charset="-122"/>
                <a:ea typeface="黑体" panose="02010609060101010101" pitchFamily="49" charset="-122"/>
              </a:rPr>
              <a:t>    第四</a:t>
            </a:r>
            <a:r>
              <a:rPr lang="zh-CN" altLang="en-US" sz="3000" dirty="0">
                <a:latin typeface="黑体" panose="02010609060101010101" pitchFamily="49" charset="-122"/>
                <a:ea typeface="黑体" panose="02010609060101010101" pitchFamily="49" charset="-122"/>
              </a:rPr>
              <a:t>，非介入性的方法优势。关于介入性与非介入性方法的争论在社会学界已经存在许久。学界对介入性方法（例如采访、问卷等）的疑虑在于：自我报告的数据是否可靠？社会化计算中涌现的数字化痕迹为新闻传播研究提供了自我报告数据之外的另一种选择。当然，它是否真的比自我报告数据更为可靠，还有待进一步检验。</a:t>
            </a:r>
          </a:p>
          <a:p>
            <a:pPr marL="0" indent="0">
              <a:buNone/>
            </a:pPr>
            <a:endParaRPr lang="zh-CN" altLang="en-US" dirty="0"/>
          </a:p>
        </p:txBody>
      </p:sp>
    </p:spTree>
    <p:extLst>
      <p:ext uri="{BB962C8B-B14F-4D97-AF65-F5344CB8AC3E}">
        <p14:creationId xmlns:p14="http://schemas.microsoft.com/office/powerpoint/2010/main" val="19086319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6.7</a:t>
            </a:r>
            <a:r>
              <a:rPr lang="zh-CN" altLang="en-US" sz="2500" dirty="0">
                <a:latin typeface="黑体" panose="02010609060101010101" pitchFamily="49" charset="-122"/>
                <a:ea typeface="黑体" panose="02010609060101010101" pitchFamily="49" charset="-122"/>
              </a:rPr>
              <a:t>本章小结与</a:t>
            </a:r>
            <a:r>
              <a:rPr lang="zh-CN" altLang="en-US" sz="2500" dirty="0" smtClean="0">
                <a:latin typeface="黑体" panose="02010609060101010101" pitchFamily="49" charset="-122"/>
                <a:ea typeface="黑体" panose="02010609060101010101" pitchFamily="49" charset="-122"/>
              </a:rPr>
              <a:t>展望</a:t>
            </a:r>
            <a:endParaRPr lang="en-US" altLang="zh-CN" sz="2500" dirty="0" smtClean="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当然</a:t>
            </a:r>
            <a:r>
              <a:rPr lang="zh-CN" altLang="en-US" sz="2100" dirty="0">
                <a:latin typeface="黑体" panose="02010609060101010101" pitchFamily="49" charset="-122"/>
                <a:ea typeface="黑体" panose="02010609060101010101" pitchFamily="49" charset="-122"/>
              </a:rPr>
              <a:t>，挑战与机遇并存。首先，学科对话不足。本文中的研究案例大多数由计算机学者完成，但也有新闻传播学者独立进行（如参考文献</a:t>
            </a:r>
            <a:r>
              <a:rPr lang="en-US" altLang="zh-CN" sz="2100" dirty="0">
                <a:latin typeface="黑体" panose="02010609060101010101" pitchFamily="49" charset="-122"/>
                <a:ea typeface="黑体" panose="02010609060101010101" pitchFamily="49" charset="-122"/>
              </a:rPr>
              <a:t>[16]</a:t>
            </a:r>
            <a:r>
              <a:rPr lang="zh-CN" altLang="en-US" sz="2100" dirty="0">
                <a:latin typeface="黑体" panose="02010609060101010101" pitchFamily="49" charset="-122"/>
                <a:ea typeface="黑体" panose="02010609060101010101" pitchFamily="49" charset="-122"/>
              </a:rPr>
              <a:t>），或者由双方合作而成（如参考文献</a:t>
            </a:r>
            <a:r>
              <a:rPr lang="en-US" altLang="zh-CN" sz="2100" dirty="0">
                <a:latin typeface="黑体" panose="02010609060101010101" pitchFamily="49" charset="-122"/>
                <a:ea typeface="黑体" panose="02010609060101010101" pitchFamily="49" charset="-122"/>
              </a:rPr>
              <a:t>[6, 13]</a:t>
            </a:r>
            <a:r>
              <a:rPr lang="zh-CN" altLang="en-US" sz="2100" dirty="0">
                <a:latin typeface="黑体" panose="02010609060101010101" pitchFamily="49" charset="-122"/>
                <a:ea typeface="黑体" panose="02010609060101010101" pitchFamily="49" charset="-122"/>
              </a:rPr>
              <a:t>）。这种局面与整个社会化媒体研究中的学科分布基本一致。例如，跟据我们的检索，</a:t>
            </a:r>
            <a:r>
              <a:rPr lang="en-US" altLang="zh-CN" sz="2100" dirty="0">
                <a:latin typeface="黑体" panose="02010609060101010101" pitchFamily="49" charset="-122"/>
                <a:ea typeface="黑体" panose="02010609060101010101" pitchFamily="49" charset="-122"/>
              </a:rPr>
              <a:t>Web of Science</a:t>
            </a:r>
            <a:r>
              <a:rPr lang="zh-CN" altLang="en-US" sz="2100" dirty="0">
                <a:latin typeface="黑体" panose="02010609060101010101" pitchFamily="49" charset="-122"/>
                <a:ea typeface="黑体" panose="02010609060101010101" pitchFamily="49" charset="-122"/>
              </a:rPr>
              <a:t>（科学网）的</a:t>
            </a:r>
            <a:r>
              <a:rPr lang="en-US" altLang="zh-CN" sz="2100" dirty="0">
                <a:latin typeface="黑体" panose="02010609060101010101" pitchFamily="49" charset="-122"/>
                <a:ea typeface="黑体" panose="02010609060101010101" pitchFamily="49" charset="-122"/>
              </a:rPr>
              <a:t>SCI</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SSCI</a:t>
            </a:r>
            <a:r>
              <a:rPr lang="zh-CN" altLang="en-US" sz="2100" dirty="0">
                <a:latin typeface="黑体" panose="02010609060101010101" pitchFamily="49" charset="-122"/>
                <a:ea typeface="黑体" panose="02010609060101010101" pitchFamily="49" charset="-122"/>
              </a:rPr>
              <a:t>期刊至</a:t>
            </a:r>
            <a:r>
              <a:rPr lang="en-US" altLang="zh-CN" sz="2100" dirty="0">
                <a:latin typeface="黑体" panose="02010609060101010101" pitchFamily="49" charset="-122"/>
                <a:ea typeface="黑体" panose="02010609060101010101" pitchFamily="49" charset="-122"/>
              </a:rPr>
              <a:t>2012</a:t>
            </a:r>
            <a:r>
              <a:rPr lang="zh-CN" altLang="en-US" sz="2100" dirty="0">
                <a:latin typeface="黑体" panose="02010609060101010101" pitchFamily="49" charset="-122"/>
                <a:ea typeface="黑体" panose="02010609060101010101" pitchFamily="49" charset="-122"/>
              </a:rPr>
              <a:t>年底共发表了近</a:t>
            </a:r>
            <a:r>
              <a:rPr lang="en-US" altLang="zh-CN" sz="2100" dirty="0">
                <a:latin typeface="黑体" panose="02010609060101010101" pitchFamily="49" charset="-122"/>
                <a:ea typeface="黑体" panose="02010609060101010101" pitchFamily="49" charset="-122"/>
              </a:rPr>
              <a:t>1,000</a:t>
            </a:r>
            <a:r>
              <a:rPr lang="zh-CN" altLang="en-US" sz="2100" dirty="0">
                <a:latin typeface="黑体" panose="02010609060101010101" pitchFamily="49" charset="-122"/>
                <a:ea typeface="黑体" panose="02010609060101010101" pitchFamily="49" charset="-122"/>
              </a:rPr>
              <a:t>篇关于</a:t>
            </a:r>
            <a:r>
              <a:rPr lang="en-US" altLang="zh-CN" sz="2100" dirty="0">
                <a:latin typeface="黑体" panose="02010609060101010101" pitchFamily="49" charset="-122"/>
                <a:ea typeface="黑体" panose="02010609060101010101" pitchFamily="49" charset="-122"/>
              </a:rPr>
              <a:t>Facebook</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的研究，其中近六成（</a:t>
            </a:r>
            <a:r>
              <a:rPr lang="en-US" altLang="zh-CN" sz="2100" dirty="0">
                <a:latin typeface="黑体" panose="02010609060101010101" pitchFamily="49" charset="-122"/>
                <a:ea typeface="黑体" panose="02010609060101010101" pitchFamily="49" charset="-122"/>
              </a:rPr>
              <a:t>58%</a:t>
            </a:r>
            <a:r>
              <a:rPr lang="zh-CN" altLang="en-US" sz="2100" dirty="0">
                <a:latin typeface="黑体" panose="02010609060101010101" pitchFamily="49" charset="-122"/>
                <a:ea typeface="黑体" panose="02010609060101010101" pitchFamily="49" charset="-122"/>
              </a:rPr>
              <a:t>）由科学技术学科完成、三分之一（</a:t>
            </a:r>
            <a:r>
              <a:rPr lang="en-US" altLang="zh-CN" sz="2100" dirty="0">
                <a:latin typeface="黑体" panose="02010609060101010101" pitchFamily="49" charset="-122"/>
                <a:ea typeface="黑体" panose="02010609060101010101" pitchFamily="49" charset="-122"/>
              </a:rPr>
              <a:t>34%</a:t>
            </a:r>
            <a:r>
              <a:rPr lang="zh-CN" altLang="en-US" sz="2100" dirty="0">
                <a:latin typeface="黑体" panose="02010609060101010101" pitchFamily="49" charset="-122"/>
                <a:ea typeface="黑体" panose="02010609060101010101" pitchFamily="49" charset="-122"/>
              </a:rPr>
              <a:t>）由社会科学完成，而只有</a:t>
            </a:r>
            <a:r>
              <a:rPr lang="en-US" altLang="zh-CN" sz="2100" dirty="0">
                <a:latin typeface="黑体" panose="02010609060101010101" pitchFamily="49" charset="-122"/>
                <a:ea typeface="黑体" panose="02010609060101010101" pitchFamily="49" charset="-122"/>
              </a:rPr>
              <a:t>8%</a:t>
            </a:r>
            <a:r>
              <a:rPr lang="zh-CN" altLang="en-US" sz="2100" dirty="0">
                <a:latin typeface="黑体" panose="02010609060101010101" pitchFamily="49" charset="-122"/>
                <a:ea typeface="黑体" panose="02010609060101010101" pitchFamily="49" charset="-122"/>
              </a:rPr>
              <a:t>由科技和社科合作进行。当然，这种局面并不理想。我们预期，随着社会化媒体的日益普及和社会化计算的逐步完善，将涌现出越来越多的跨学科合作的研究团队和成果。</a:t>
            </a:r>
          </a:p>
        </p:txBody>
      </p:sp>
    </p:spTree>
    <p:extLst>
      <p:ext uri="{BB962C8B-B14F-4D97-AF65-F5344CB8AC3E}">
        <p14:creationId xmlns:p14="http://schemas.microsoft.com/office/powerpoint/2010/main" val="11657751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00000"/>
              </a:lnSpc>
            </a:pPr>
            <a:r>
              <a:rPr lang="en-US" altLang="zh-CN" sz="2500" dirty="0" smtClean="0">
                <a:latin typeface="黑体" panose="02010609060101010101" pitchFamily="49" charset="-122"/>
                <a:ea typeface="黑体" panose="02010609060101010101" pitchFamily="49" charset="-122"/>
              </a:rPr>
              <a:t>6.7</a:t>
            </a:r>
            <a:r>
              <a:rPr lang="zh-CN" altLang="en-US" sz="2500" dirty="0">
                <a:latin typeface="黑体" panose="02010609060101010101" pitchFamily="49" charset="-122"/>
                <a:ea typeface="黑体" panose="02010609060101010101" pitchFamily="49" charset="-122"/>
              </a:rPr>
              <a:t>本章小结与</a:t>
            </a:r>
            <a:r>
              <a:rPr lang="zh-CN" altLang="en-US" sz="2500" dirty="0" smtClean="0">
                <a:latin typeface="黑体" panose="02010609060101010101" pitchFamily="49" charset="-122"/>
                <a:ea typeface="黑体" panose="02010609060101010101" pitchFamily="49" charset="-122"/>
              </a:rPr>
              <a:t>展望</a:t>
            </a:r>
            <a:endParaRPr lang="en-US" altLang="zh-CN" sz="2500" dirty="0" smtClean="0">
              <a:latin typeface="黑体" panose="02010609060101010101" pitchFamily="49" charset="-122"/>
              <a:ea typeface="黑体" panose="02010609060101010101" pitchFamily="49" charset="-122"/>
            </a:endParaRPr>
          </a:p>
          <a:p>
            <a:pPr marL="0" indent="0" algn="just">
              <a:lnSpc>
                <a:spcPct val="170000"/>
              </a:lnSpc>
              <a:buNone/>
            </a:pPr>
            <a:r>
              <a:rPr lang="zh-CN" altLang="en-US" sz="2100" dirty="0" smtClean="0">
                <a:latin typeface="黑体" panose="02010609060101010101" pitchFamily="49" charset="-122"/>
                <a:ea typeface="黑体" panose="02010609060101010101" pitchFamily="49" charset="-122"/>
              </a:rPr>
              <a:t>    第二</a:t>
            </a:r>
            <a:r>
              <a:rPr lang="zh-CN" altLang="en-US" sz="2100" dirty="0">
                <a:latin typeface="黑体" panose="02010609060101010101" pitchFamily="49" charset="-122"/>
                <a:ea typeface="黑体" panose="02010609060101010101" pitchFamily="49" charset="-122"/>
              </a:rPr>
              <a:t>，“名实相怨”的问题。“名实相怨”这一概念出现在春秋战国时期，百家争鸣的一个核心问题就是“名实”。这一概念实际上包含了三个层次的问题：</a:t>
            </a:r>
          </a:p>
          <a:p>
            <a:pPr marL="0" indent="0">
              <a:lnSpc>
                <a:spcPct val="170000"/>
              </a:lnSpc>
              <a:buNone/>
            </a:pPr>
            <a:r>
              <a:rPr lang="en-US" altLang="zh-CN" sz="2100" dirty="0" smtClean="0">
                <a:latin typeface="黑体" panose="02010609060101010101" pitchFamily="49" charset="-122"/>
                <a:ea typeface="黑体" panose="02010609060101010101" pitchFamily="49" charset="-122"/>
              </a:rPr>
              <a:t>    1</a:t>
            </a:r>
            <a:r>
              <a:rPr lang="zh-CN" altLang="en-US" sz="2100" dirty="0">
                <a:latin typeface="黑体" panose="02010609060101010101" pitchFamily="49" charset="-122"/>
                <a:ea typeface="黑体" panose="02010609060101010101" pitchFamily="49" charset="-122"/>
              </a:rPr>
              <a:t>）新现象不断涌现，我们不知道如何对其进行初步描述；</a:t>
            </a:r>
          </a:p>
          <a:p>
            <a:pPr marL="0" indent="0">
              <a:lnSpc>
                <a:spcPct val="170000"/>
              </a:lnSpc>
              <a:buNone/>
            </a:pPr>
            <a:r>
              <a:rPr lang="en-US" altLang="zh-CN" sz="2100" dirty="0" smtClean="0">
                <a:latin typeface="黑体" panose="02010609060101010101" pitchFamily="49" charset="-122"/>
                <a:ea typeface="黑体" panose="02010609060101010101" pitchFamily="49" charset="-122"/>
              </a:rPr>
              <a:t>    2</a:t>
            </a:r>
            <a:r>
              <a:rPr lang="zh-CN" altLang="en-US" sz="2100" dirty="0">
                <a:latin typeface="黑体" panose="02010609060101010101" pitchFamily="49" charset="-122"/>
                <a:ea typeface="黑体" panose="02010609060101010101" pitchFamily="49" charset="-122"/>
              </a:rPr>
              <a:t>）已经有了初步描述，但是还缺乏进一步的理论化；</a:t>
            </a:r>
          </a:p>
          <a:p>
            <a:pPr marL="0" indent="0">
              <a:lnSpc>
                <a:spcPct val="170000"/>
              </a:lnSpc>
              <a:buNone/>
            </a:pPr>
            <a:r>
              <a:rPr lang="en-US" altLang="zh-CN" sz="2100" dirty="0" smtClean="0">
                <a:latin typeface="黑体" panose="02010609060101010101" pitchFamily="49" charset="-122"/>
                <a:ea typeface="黑体" panose="02010609060101010101" pitchFamily="49" charset="-122"/>
              </a:rPr>
              <a:t>    3</a:t>
            </a:r>
            <a:r>
              <a:rPr lang="zh-CN" altLang="en-US" sz="2100" dirty="0">
                <a:latin typeface="黑体" panose="02010609060101010101" pitchFamily="49" charset="-122"/>
                <a:ea typeface="黑体" panose="02010609060101010101" pitchFamily="49" charset="-122"/>
              </a:rPr>
              <a:t>）对现象的描述与理论化都已经存在，但二者之间存在错位。</a:t>
            </a:r>
          </a:p>
          <a:p>
            <a:pPr marL="0" indent="0">
              <a:lnSpc>
                <a:spcPct val="170000"/>
              </a:lnSpc>
              <a:buNone/>
            </a:pPr>
            <a:r>
              <a:rPr lang="zh-CN" altLang="en-US" sz="2100" dirty="0" smtClean="0">
                <a:latin typeface="黑体" panose="02010609060101010101" pitchFamily="49" charset="-122"/>
                <a:ea typeface="黑体" panose="02010609060101010101" pitchFamily="49" charset="-122"/>
              </a:rPr>
              <a:t>    因此</a:t>
            </a:r>
            <a:r>
              <a:rPr lang="zh-CN" altLang="en-US" sz="2100" dirty="0">
                <a:latin typeface="黑体" panose="02010609060101010101" pitchFamily="49" charset="-122"/>
                <a:ea typeface="黑体" panose="02010609060101010101" pitchFamily="49" charset="-122"/>
              </a:rPr>
              <a:t>，学界多展开一些关于概念、定义的探讨，也是非常必要的</a:t>
            </a:r>
            <a:r>
              <a:rPr lang="zh-CN" altLang="en-US" sz="2100" dirty="0" smtClean="0">
                <a:latin typeface="黑体" panose="02010609060101010101" pitchFamily="49" charset="-122"/>
                <a:ea typeface="黑体" panose="02010609060101010101" pitchFamily="49" charset="-122"/>
              </a:rPr>
              <a:t>。</a:t>
            </a:r>
            <a:endParaRPr lang="zh-CN" altLang="en-US" sz="2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60146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1" y="1464609"/>
            <a:ext cx="10452654" cy="5459773"/>
          </a:xfrm>
        </p:spPr>
        <p:txBody>
          <a:bodyPr>
            <a:normAutofit fontScale="67500" lnSpcReduction="20000"/>
          </a:bodyPr>
          <a:lstStyle/>
          <a:p>
            <a:pPr>
              <a:lnSpc>
                <a:spcPct val="100000"/>
              </a:lnSpc>
            </a:pPr>
            <a:r>
              <a:rPr lang="en-US" altLang="zh-CN" sz="3200" dirty="0" smtClean="0">
                <a:latin typeface="黑体" panose="02010609060101010101" pitchFamily="49" charset="-122"/>
                <a:ea typeface="黑体" panose="02010609060101010101" pitchFamily="49" charset="-122"/>
              </a:rPr>
              <a:t>6.7</a:t>
            </a:r>
            <a:r>
              <a:rPr lang="zh-CN" altLang="en-US" sz="3200" dirty="0">
                <a:latin typeface="黑体" panose="02010609060101010101" pitchFamily="49" charset="-122"/>
                <a:ea typeface="黑体" panose="02010609060101010101" pitchFamily="49" charset="-122"/>
              </a:rPr>
              <a:t>本章小结与</a:t>
            </a:r>
            <a:r>
              <a:rPr lang="zh-CN" altLang="en-US" sz="3200" dirty="0" smtClean="0">
                <a:latin typeface="黑体" panose="02010609060101010101" pitchFamily="49" charset="-122"/>
                <a:ea typeface="黑体" panose="02010609060101010101" pitchFamily="49" charset="-122"/>
              </a:rPr>
              <a:t>展望</a:t>
            </a:r>
            <a:endParaRPr lang="en-US" altLang="zh-CN" sz="3200" dirty="0" smtClean="0">
              <a:latin typeface="黑体" panose="02010609060101010101" pitchFamily="49" charset="-122"/>
              <a:ea typeface="黑体" panose="02010609060101010101" pitchFamily="49" charset="-122"/>
            </a:endParaRPr>
          </a:p>
          <a:p>
            <a:pPr marL="0" indent="0" algn="just">
              <a:lnSpc>
                <a:spcPct val="170000"/>
              </a:lnSpc>
              <a:buNone/>
            </a:pPr>
            <a:r>
              <a:rPr lang="zh-CN" altLang="en-US" dirty="0" smtClean="0">
                <a:latin typeface="黑体" panose="02010609060101010101" pitchFamily="49" charset="-122"/>
                <a:ea typeface="黑体" panose="02010609060101010101" pitchFamily="49" charset="-122"/>
              </a:rPr>
              <a:t>    本</a:t>
            </a:r>
            <a:r>
              <a:rPr lang="zh-CN" altLang="en-US" dirty="0">
                <a:latin typeface="黑体" panose="02010609060101010101" pitchFamily="49" charset="-122"/>
                <a:ea typeface="黑体" panose="02010609060101010101" pitchFamily="49" charset="-122"/>
              </a:rPr>
              <a:t>节从受众、内容和影响三个方面回顾了社会化媒体中的公共舆论研究。从受众参与的角度而言，社会化媒体具有庞大的受众群体参与在线舆论表达，但参与程度并不平等；从在线公共舆论的内容特征而言，在线公共舆论具有偏重客观描述事实等特征；就社会化媒体对于公共舆论传播的影响来说，在线公共舆论有鼓励在线表达、形成协商基础，构建社会运动的集体框架等影响，从而推动了线下社会运动的公民参与。</a:t>
            </a:r>
          </a:p>
          <a:p>
            <a:pPr marL="0" indent="0" algn="just">
              <a:lnSpc>
                <a:spcPct val="170000"/>
              </a:lnSpc>
              <a:buNone/>
            </a:pPr>
            <a:r>
              <a:rPr lang="zh-CN" altLang="en-US" dirty="0" smtClean="0">
                <a:latin typeface="黑体" panose="02010609060101010101" pitchFamily="49" charset="-122"/>
                <a:ea typeface="黑体" panose="02010609060101010101" pitchFamily="49" charset="-122"/>
              </a:rPr>
              <a:t>    值得</a:t>
            </a:r>
            <a:r>
              <a:rPr lang="zh-CN" altLang="en-US" dirty="0">
                <a:latin typeface="黑体" panose="02010609060101010101" pitchFamily="49" charset="-122"/>
                <a:ea typeface="黑体" panose="02010609060101010101" pitchFamily="49" charset="-122"/>
              </a:rPr>
              <a:t>关注的是，在社会化媒体的时代，数据量的扩大使得社会科学中传统的内容分析方法无法完成对在线公共舆论内容的分析。因此，近年来学界发表的关于社会化媒体的公共舆论研究，往往借助了新的研究方法。例如，该领域的研究逐渐引入了自然语言学习的相关技术，包括主题词汇的提取、用户意见表达的情感倾向等。这一定程度上意味着该领域的未来发展方向：社会化媒体的公共舆论传播不仅仅是传播学领域的学者关注的新问题之一，该领域的发展还需要借鉴、融入跨学科的数据分析技术。</a:t>
            </a:r>
          </a:p>
        </p:txBody>
      </p:sp>
    </p:spTree>
    <p:extLst>
      <p:ext uri="{BB962C8B-B14F-4D97-AF65-F5344CB8AC3E}">
        <p14:creationId xmlns:p14="http://schemas.microsoft.com/office/powerpoint/2010/main" val="3464930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0" y="1464609"/>
            <a:ext cx="9631019" cy="5459773"/>
          </a:xfrm>
        </p:spPr>
        <p:txBody>
          <a:bodyPr>
            <a:normAutofit fontScale="37500" lnSpcReduction="20000"/>
          </a:bodyPr>
          <a:lstStyle/>
          <a:p>
            <a:pPr>
              <a:lnSpc>
                <a:spcPct val="100000"/>
              </a:lnSpc>
            </a:pPr>
            <a:r>
              <a:rPr lang="zh-CN" altLang="en-US" sz="6400" dirty="0" smtClean="0">
                <a:latin typeface="黑体" panose="02010609060101010101" pitchFamily="49" charset="-122"/>
                <a:ea typeface="黑体" panose="02010609060101010101" pitchFamily="49" charset="-122"/>
              </a:rPr>
              <a:t>参考文献</a:t>
            </a:r>
            <a:endParaRPr lang="en-US" altLang="zh-CN" sz="6400" dirty="0" smtClean="0">
              <a:latin typeface="黑体" panose="02010609060101010101" pitchFamily="49" charset="-122"/>
              <a:ea typeface="黑体" panose="02010609060101010101" pitchFamily="49" charset="-122"/>
            </a:endParaRPr>
          </a:p>
          <a:p>
            <a:r>
              <a:rPr lang="en-US" altLang="zh-CN" dirty="0"/>
              <a:t>[1] </a:t>
            </a:r>
            <a:r>
              <a:rPr lang="en-US" altLang="zh-CN" cap="all" dirty="0"/>
              <a:t>Conover M D, </a:t>
            </a:r>
            <a:r>
              <a:rPr lang="en-US" altLang="zh-CN" cap="all" dirty="0" err="1"/>
              <a:t>Gonçalves</a:t>
            </a:r>
            <a:r>
              <a:rPr lang="en-US" altLang="zh-CN" cap="all" dirty="0"/>
              <a:t> B, </a:t>
            </a:r>
            <a:r>
              <a:rPr lang="en-US" altLang="zh-CN" cap="all" dirty="0" err="1"/>
              <a:t>Ratkiewicz</a:t>
            </a:r>
            <a:r>
              <a:rPr lang="en-US" altLang="zh-CN" cap="all" dirty="0"/>
              <a:t> J</a:t>
            </a:r>
            <a:r>
              <a:rPr lang="en-US" altLang="zh-CN" dirty="0"/>
              <a:t>, et al. Predicting the political alignment of twitter users[C]. Proceedings of the IEEE Third </a:t>
            </a:r>
            <a:r>
              <a:rPr lang="en-US" altLang="zh-CN" dirty="0" err="1"/>
              <a:t>Inernational</a:t>
            </a:r>
            <a:r>
              <a:rPr lang="en-US" altLang="zh-CN" dirty="0"/>
              <a:t> Conference on Social Computing, Boston: IEEE Press, 2011: 192-199.</a:t>
            </a:r>
          </a:p>
          <a:p>
            <a:r>
              <a:rPr lang="en-US" altLang="zh-CN" dirty="0"/>
              <a:t>[2] </a:t>
            </a:r>
            <a:r>
              <a:rPr lang="en-US" altLang="zh-CN" cap="all" dirty="0" err="1"/>
              <a:t>Scheufele</a:t>
            </a:r>
            <a:r>
              <a:rPr lang="en-US" altLang="zh-CN" cap="all" dirty="0"/>
              <a:t> D A</a:t>
            </a:r>
            <a:r>
              <a:rPr lang="en-US" altLang="zh-CN" dirty="0"/>
              <a:t>. Deliberation or dispute? An exploratory study examining dimensions of public opinion expression[J]. International Journal of Public Opinion Research, 1999, 11(1): 25-58.</a:t>
            </a:r>
          </a:p>
          <a:p>
            <a:r>
              <a:rPr lang="en-US" altLang="zh-CN" dirty="0"/>
              <a:t>[3] </a:t>
            </a:r>
            <a:r>
              <a:rPr lang="en-US" altLang="zh-CN" cap="all" dirty="0"/>
              <a:t>Wu S, </a:t>
            </a:r>
            <a:r>
              <a:rPr lang="en-US" altLang="zh-CN" cap="all" dirty="0" err="1"/>
              <a:t>Hofman</a:t>
            </a:r>
            <a:r>
              <a:rPr lang="en-US" altLang="zh-CN" cap="all" dirty="0"/>
              <a:t> J M, Mason W A</a:t>
            </a:r>
            <a:r>
              <a:rPr lang="en-US" altLang="zh-CN" dirty="0"/>
              <a:t>, et al. Who says what to whom on twitter[C]. Proceedings of the 20th International Conference on World Wide Web, Hyderabad, India, IEEE Press, 2011: 705-714.</a:t>
            </a:r>
          </a:p>
          <a:p>
            <a:r>
              <a:rPr lang="en-US" altLang="zh-CN" dirty="0"/>
              <a:t>[4] </a:t>
            </a:r>
            <a:r>
              <a:rPr lang="en-US" altLang="zh-CN" cap="all" dirty="0" err="1"/>
              <a:t>Lazarsfeld</a:t>
            </a:r>
            <a:r>
              <a:rPr lang="en-US" altLang="zh-CN" cap="all" dirty="0"/>
              <a:t> P F, </a:t>
            </a:r>
            <a:r>
              <a:rPr lang="en-US" altLang="zh-CN" cap="all" dirty="0" err="1"/>
              <a:t>Berelson</a:t>
            </a:r>
            <a:r>
              <a:rPr lang="en-US" altLang="zh-CN" cap="all" dirty="0"/>
              <a:t> B, </a:t>
            </a:r>
            <a:r>
              <a:rPr lang="en-US" altLang="zh-CN" cap="all" dirty="0" err="1"/>
              <a:t>Gaudet</a:t>
            </a:r>
            <a:r>
              <a:rPr lang="en-US" altLang="zh-CN" cap="all" dirty="0"/>
              <a:t> H</a:t>
            </a:r>
            <a:r>
              <a:rPr lang="en-US" altLang="zh-CN" dirty="0"/>
              <a:t>. The peoples choice: how the voter makes up his mind in a presidential campaign [M]. New York: Columbia University Press, 1968.</a:t>
            </a:r>
          </a:p>
          <a:p>
            <a:r>
              <a:rPr lang="en-US" altLang="zh-CN" dirty="0"/>
              <a:t>[5] </a:t>
            </a:r>
            <a:r>
              <a:rPr lang="en-US" altLang="zh-CN" cap="all" dirty="0"/>
              <a:t>Zhu J</a:t>
            </a:r>
            <a:r>
              <a:rPr lang="en-US" altLang="zh-CN" dirty="0"/>
              <a:t>. Issue competition and attention distraction: A zero-sum theory of agenda-setting[J]. Journalism &amp; Mass Communication Quarterly, 1992, 69(4): 825-836.</a:t>
            </a:r>
          </a:p>
          <a:p>
            <a:r>
              <a:rPr lang="en-US" altLang="zh-CN" dirty="0"/>
              <a:t>[6] </a:t>
            </a:r>
            <a:r>
              <a:rPr lang="en-US" altLang="zh-CN" cap="all" dirty="0"/>
              <a:t>Xu P, Wu Y, Wei E</a:t>
            </a:r>
            <a:r>
              <a:rPr lang="en-US" altLang="zh-CN" dirty="0"/>
              <a:t>, et al. Visual analysis of topic competition on social media[J]. IEEE Transactions on Visualization and Computer Graphics, 2013, 19(12): 2012-2021.</a:t>
            </a:r>
          </a:p>
          <a:p>
            <a:r>
              <a:rPr lang="en-US" altLang="zh-CN" dirty="0"/>
              <a:t>[7] </a:t>
            </a:r>
            <a:r>
              <a:rPr lang="en-US" altLang="zh-CN" cap="all" dirty="0" err="1"/>
              <a:t>Dimaggio</a:t>
            </a:r>
            <a:r>
              <a:rPr lang="en-US" altLang="zh-CN" cap="all" dirty="0"/>
              <a:t> P, </a:t>
            </a:r>
            <a:r>
              <a:rPr lang="en-US" altLang="zh-CN" cap="all" dirty="0" err="1"/>
              <a:t>Hargittai</a:t>
            </a:r>
            <a:r>
              <a:rPr lang="en-US" altLang="zh-CN" cap="all" dirty="0"/>
              <a:t> E</a:t>
            </a:r>
            <a:r>
              <a:rPr lang="en-US" altLang="zh-CN" dirty="0"/>
              <a:t>. From the ‘digital </a:t>
            </a:r>
            <a:r>
              <a:rPr lang="en-US" altLang="zh-CN" dirty="0" err="1"/>
              <a:t>divide’to</a:t>
            </a:r>
            <a:r>
              <a:rPr lang="en-US" altLang="zh-CN" dirty="0"/>
              <a:t> ‘digital inequality’: Studying Internet use as penetration increases[EB/OL]. Princeton University Center for Arts and Cultural Policy Studies, Working Paper Series, 2001.</a:t>
            </a:r>
          </a:p>
          <a:p>
            <a:r>
              <a:rPr lang="en-US" altLang="zh-CN" dirty="0"/>
              <a:t>[8] </a:t>
            </a:r>
            <a:r>
              <a:rPr lang="en-US" altLang="zh-CN" cap="all" dirty="0" err="1"/>
              <a:t>Himelboim</a:t>
            </a:r>
            <a:r>
              <a:rPr lang="en-US" altLang="zh-CN" cap="all" dirty="0"/>
              <a:t> I</a:t>
            </a:r>
            <a:r>
              <a:rPr lang="en-US" altLang="zh-CN" dirty="0"/>
              <a:t>. Civil society and online political discourse the network structure of unrestricted discussions[J]. Communication Research, 2011, 38(5): 634-659.</a:t>
            </a:r>
          </a:p>
          <a:p>
            <a:r>
              <a:rPr lang="en-US" altLang="zh-CN" dirty="0"/>
              <a:t>[9] </a:t>
            </a:r>
            <a:r>
              <a:rPr lang="en-US" altLang="zh-CN" cap="all" dirty="0"/>
              <a:t>Wang C J, Wang P </a:t>
            </a:r>
            <a:r>
              <a:rPr lang="en-US" altLang="zh-CN" cap="all" dirty="0" err="1"/>
              <a:t>P</a:t>
            </a:r>
            <a:r>
              <a:rPr lang="en-US" altLang="zh-CN" cap="all" dirty="0"/>
              <a:t>, Zhu J </a:t>
            </a:r>
            <a:r>
              <a:rPr lang="en-US" altLang="zh-CN" cap="all" dirty="0" err="1"/>
              <a:t>J</a:t>
            </a:r>
            <a:r>
              <a:rPr lang="en-US" altLang="zh-CN" cap="all" dirty="0"/>
              <a:t> H</a:t>
            </a:r>
            <a:r>
              <a:rPr lang="en-US" altLang="zh-CN" dirty="0"/>
              <a:t>. Discussing occupying Wall Street on Twitter: Longitudinal network analysis of equality, emotion, and stability. </a:t>
            </a:r>
            <a:r>
              <a:rPr lang="en-US" altLang="zh-CN" dirty="0" err="1"/>
              <a:t>Cyberpsychology</a:t>
            </a:r>
            <a:r>
              <a:rPr lang="en-US" altLang="zh-CN" dirty="0"/>
              <a:t>, Behavior, and Social Networking, 2013, 16(9): 679-685.</a:t>
            </a:r>
          </a:p>
          <a:p>
            <a:r>
              <a:rPr lang="en-US" altLang="zh-CN" dirty="0"/>
              <a:t>[10] </a:t>
            </a:r>
            <a:r>
              <a:rPr lang="en-US" altLang="zh-CN" cap="all" dirty="0"/>
              <a:t>Albrecht S</a:t>
            </a:r>
            <a:r>
              <a:rPr lang="en-US" altLang="zh-CN" dirty="0"/>
              <a:t>. Whose voice is heard in online deliberation?: A study of participation and representation in political debates on the internet[J]. Information, Community and Society, 2006, 9(1): 62-82.</a:t>
            </a:r>
          </a:p>
          <a:p>
            <a:r>
              <a:rPr lang="en-US" altLang="zh-CN" dirty="0"/>
              <a:t>[11] </a:t>
            </a:r>
            <a:r>
              <a:rPr lang="en-US" altLang="zh-CN" cap="all" dirty="0"/>
              <a:t>Shen F, Wang N, </a:t>
            </a:r>
            <a:r>
              <a:rPr lang="en-US" altLang="zh-CN" cap="all" dirty="0" err="1"/>
              <a:t>Guo</a:t>
            </a:r>
            <a:r>
              <a:rPr lang="en-US" altLang="zh-CN" cap="all" dirty="0"/>
              <a:t> Z,</a:t>
            </a:r>
            <a:r>
              <a:rPr lang="en-US" altLang="zh-CN" dirty="0"/>
              <a:t> et al. Online network size, efficacy, and opinion expression: Assessing the impacts of Internet use in China[J]. International Journal of Public Opinion Research, 2009, 21(4): 451-476.</a:t>
            </a:r>
          </a:p>
          <a:p>
            <a:r>
              <a:rPr lang="en-US" altLang="zh-CN" dirty="0"/>
              <a:t>[12] </a:t>
            </a:r>
            <a:r>
              <a:rPr lang="en-US" altLang="zh-CN" cap="all" dirty="0"/>
              <a:t>Conover M D, Davis C, Ferrara E</a:t>
            </a:r>
            <a:r>
              <a:rPr lang="en-US" altLang="zh-CN" dirty="0"/>
              <a:t>, et al. The geospatial characteristics of a social movement communication network[J]. </a:t>
            </a:r>
            <a:r>
              <a:rPr lang="en-US" altLang="zh-CN" dirty="0" err="1"/>
              <a:t>PloS</a:t>
            </a:r>
            <a:r>
              <a:rPr lang="en-US" altLang="zh-CN" dirty="0"/>
              <a:t> ONE, 2013, 8(3): e55957.</a:t>
            </a:r>
          </a:p>
          <a:p>
            <a:r>
              <a:rPr lang="en-US" altLang="zh-CN" dirty="0"/>
              <a:t>[13] </a:t>
            </a:r>
            <a:r>
              <a:rPr lang="en-US" altLang="zh-CN" cap="all" dirty="0"/>
              <a:t>Zhu J </a:t>
            </a:r>
            <a:r>
              <a:rPr lang="en-US" altLang="zh-CN" cap="all" dirty="0" err="1"/>
              <a:t>J</a:t>
            </a:r>
            <a:r>
              <a:rPr lang="en-US" altLang="zh-CN" cap="all" dirty="0"/>
              <a:t>, Mo Q, Wang F</a:t>
            </a:r>
            <a:r>
              <a:rPr lang="en-US" altLang="zh-CN" dirty="0"/>
              <a:t>, et al. A random digit search (RDS) Method for sampling of blogs and other user-generated content[J]. Social Science Computer Review, 2010, 29 (3): 327-339.</a:t>
            </a:r>
          </a:p>
          <a:p>
            <a:r>
              <a:rPr lang="en-US" altLang="zh-CN" dirty="0"/>
              <a:t>[14] </a:t>
            </a:r>
            <a:r>
              <a:rPr lang="zh-CN" altLang="en-US" dirty="0"/>
              <a:t>吴文峻</a:t>
            </a:r>
            <a:r>
              <a:rPr lang="en-US" altLang="zh-CN" dirty="0"/>
              <a:t>. </a:t>
            </a:r>
            <a:r>
              <a:rPr lang="zh-CN" altLang="en-US" dirty="0"/>
              <a:t>美国 </a:t>
            </a:r>
            <a:r>
              <a:rPr lang="en-US" altLang="zh-CN" dirty="0"/>
              <a:t>MOOC</a:t>
            </a:r>
            <a:r>
              <a:rPr lang="zh-CN" altLang="en-US" dirty="0"/>
              <a:t>考察见闻</a:t>
            </a:r>
            <a:r>
              <a:rPr lang="en-US" altLang="zh-CN" dirty="0"/>
              <a:t>[J]. </a:t>
            </a:r>
            <a:r>
              <a:rPr lang="zh-CN" altLang="en-US" dirty="0"/>
              <a:t>中国计算机学会通讯</a:t>
            </a:r>
            <a:r>
              <a:rPr lang="en-US" altLang="zh-CN" dirty="0"/>
              <a:t>, 2013, 9(10): 46-50.</a:t>
            </a:r>
            <a:endParaRPr lang="zh-CN" altLang="en-US" dirty="0"/>
          </a:p>
          <a:p>
            <a:r>
              <a:rPr lang="en-US" altLang="zh-CN" dirty="0"/>
              <a:t>[15] </a:t>
            </a:r>
            <a:r>
              <a:rPr lang="zh-CN" altLang="en-US" dirty="0"/>
              <a:t>孙茂松</a:t>
            </a:r>
            <a:r>
              <a:rPr lang="en-US" altLang="zh-CN" dirty="0"/>
              <a:t>. </a:t>
            </a:r>
            <a:r>
              <a:rPr lang="zh-CN" altLang="en-US" dirty="0"/>
              <a:t>从技术和研究角度看 </a:t>
            </a:r>
            <a:r>
              <a:rPr lang="en-US" altLang="zh-CN" dirty="0"/>
              <a:t>MOOC[J]. </a:t>
            </a:r>
            <a:r>
              <a:rPr lang="zh-CN" altLang="en-US" dirty="0"/>
              <a:t>中国计算机学会通讯</a:t>
            </a:r>
            <a:r>
              <a:rPr lang="en-US" altLang="zh-CN" dirty="0"/>
              <a:t>. 2013, 9(10): 51-53.</a:t>
            </a:r>
            <a:endParaRPr lang="zh-CN" altLang="en-US" dirty="0"/>
          </a:p>
          <a:p>
            <a:pPr>
              <a:lnSpc>
                <a:spcPct val="100000"/>
              </a:lnSpc>
            </a:pPr>
            <a:endParaRPr lang="en-US" altLang="zh-CN"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8780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0" y="1464609"/>
            <a:ext cx="9631019" cy="5459773"/>
          </a:xfrm>
        </p:spPr>
        <p:txBody>
          <a:bodyPr>
            <a:normAutofit fontScale="37500" lnSpcReduction="20000"/>
          </a:bodyPr>
          <a:lstStyle/>
          <a:p>
            <a:pPr>
              <a:lnSpc>
                <a:spcPct val="100000"/>
              </a:lnSpc>
            </a:pPr>
            <a:r>
              <a:rPr lang="zh-CN" altLang="en-US" sz="6400" dirty="0" smtClean="0">
                <a:latin typeface="黑体" panose="02010609060101010101" pitchFamily="49" charset="-122"/>
                <a:ea typeface="黑体" panose="02010609060101010101" pitchFamily="49" charset="-122"/>
              </a:rPr>
              <a:t>参考文献</a:t>
            </a:r>
            <a:endParaRPr lang="en-US" altLang="zh-CN" sz="6400" dirty="0" smtClean="0">
              <a:latin typeface="黑体" panose="02010609060101010101" pitchFamily="49" charset="-122"/>
              <a:ea typeface="黑体" panose="02010609060101010101" pitchFamily="49" charset="-122"/>
            </a:endParaRPr>
          </a:p>
          <a:p>
            <a:r>
              <a:rPr lang="en-US" altLang="zh-CN" dirty="0"/>
              <a:t>[16] </a:t>
            </a:r>
            <a:r>
              <a:rPr lang="en-US" altLang="zh-CN" cap="all" dirty="0"/>
              <a:t>Fu K, Chau M</a:t>
            </a:r>
            <a:r>
              <a:rPr lang="en-US" altLang="zh-CN" dirty="0"/>
              <a:t>. Reality check for the Chinese microblog space: a random sampling approach[J]. </a:t>
            </a:r>
            <a:r>
              <a:rPr lang="en-US" altLang="zh-CN" dirty="0" err="1"/>
              <a:t>PloS</a:t>
            </a:r>
            <a:r>
              <a:rPr lang="en-US" altLang="zh-CN" dirty="0"/>
              <a:t> ONE, 2013, 8(3): e58356.</a:t>
            </a:r>
          </a:p>
          <a:p>
            <a:r>
              <a:rPr lang="en-US" altLang="zh-CN" dirty="0"/>
              <a:t>[17] </a:t>
            </a:r>
            <a:r>
              <a:rPr lang="en-US" altLang="zh-CN" cap="all" dirty="0" err="1"/>
              <a:t>Benevenuto</a:t>
            </a:r>
            <a:r>
              <a:rPr lang="en-US" altLang="zh-CN" cap="all" dirty="0"/>
              <a:t> F, Rodrigues T, Cha M</a:t>
            </a:r>
            <a:r>
              <a:rPr lang="en-US" altLang="zh-CN" dirty="0"/>
              <a:t>, et al. Characterizing user behavior in online social networks[C]. Proceedings of the 9th ACM SIGCOMM Conference on Internet Measurement Conference, Chicago: ACM Press, 2009.</a:t>
            </a:r>
          </a:p>
          <a:p>
            <a:r>
              <a:rPr lang="en-US" altLang="zh-CN" dirty="0"/>
              <a:t>[18] </a:t>
            </a:r>
            <a:r>
              <a:rPr lang="en-US" altLang="zh-CN" cap="all" dirty="0" err="1"/>
              <a:t>Wojcieszak</a:t>
            </a:r>
            <a:r>
              <a:rPr lang="en-US" altLang="zh-CN" cap="all" dirty="0"/>
              <a:t> M E, </a:t>
            </a:r>
            <a:r>
              <a:rPr lang="en-US" altLang="zh-CN" cap="all" dirty="0" err="1"/>
              <a:t>Mutz</a:t>
            </a:r>
            <a:r>
              <a:rPr lang="en-US" altLang="zh-CN" cap="all" dirty="0"/>
              <a:t> D C</a:t>
            </a:r>
            <a:r>
              <a:rPr lang="en-US" altLang="zh-CN" dirty="0"/>
              <a:t>. Online groups and political discourse: Do online discussion spaces facilitate exposure to political disagreement?[J]. Journal of Communication, 2009, 59(1): 40-56.</a:t>
            </a:r>
          </a:p>
          <a:p>
            <a:r>
              <a:rPr lang="en-US" altLang="zh-CN" dirty="0"/>
              <a:t>[19] Pew Research Center. Trends 2005[M]. Washington, DC: Pew Research Center, 2005.</a:t>
            </a:r>
          </a:p>
          <a:p>
            <a:r>
              <a:rPr lang="en-US" altLang="zh-CN" dirty="0"/>
              <a:t>[20] </a:t>
            </a:r>
            <a:r>
              <a:rPr lang="en-US" altLang="zh-CN" cap="all" dirty="0"/>
              <a:t>Caren N, Gaby S</a:t>
            </a:r>
            <a:r>
              <a:rPr lang="en-US" altLang="zh-CN" dirty="0"/>
              <a:t>. Occupy online: Facebook and the spread of Occupy Wall Street[EB/OL]. Social Science Research Network, 2011.</a:t>
            </a:r>
          </a:p>
          <a:p>
            <a:r>
              <a:rPr lang="en-US" altLang="zh-CN" dirty="0"/>
              <a:t>[21] </a:t>
            </a:r>
            <a:r>
              <a:rPr lang="en-US" altLang="zh-CN" cap="all" dirty="0" err="1"/>
              <a:t>Himelboim</a:t>
            </a:r>
            <a:r>
              <a:rPr lang="en-US" altLang="zh-CN" cap="all" dirty="0"/>
              <a:t> I, </a:t>
            </a:r>
            <a:r>
              <a:rPr lang="en-US" altLang="zh-CN" cap="all" dirty="0" err="1"/>
              <a:t>Gleave</a:t>
            </a:r>
            <a:r>
              <a:rPr lang="en-US" altLang="zh-CN" cap="all" dirty="0"/>
              <a:t> E, Smith M</a:t>
            </a:r>
            <a:r>
              <a:rPr lang="en-US" altLang="zh-CN" dirty="0"/>
              <a:t>. Discussion catalysts in online political discussions: Content importers and conversation starters[J]. Journal of Computer-Mediated Communication, 2009, 14(4): 771-789.</a:t>
            </a:r>
          </a:p>
          <a:p>
            <a:r>
              <a:rPr lang="en-US" altLang="zh-CN" dirty="0"/>
              <a:t>[22] </a:t>
            </a:r>
            <a:r>
              <a:rPr lang="en-US" altLang="zh-CN" cap="all" dirty="0"/>
              <a:t>Zhao W X, Jiang J, </a:t>
            </a:r>
            <a:r>
              <a:rPr lang="en-US" altLang="zh-CN" cap="all" dirty="0" err="1"/>
              <a:t>Weng</a:t>
            </a:r>
            <a:r>
              <a:rPr lang="en-US" altLang="zh-CN" cap="all" dirty="0"/>
              <a:t> J</a:t>
            </a:r>
            <a:r>
              <a:rPr lang="en-US" altLang="zh-CN" dirty="0"/>
              <a:t>, et al. Comparing twitter and traditional media using topic models[M]. Advances in Information Retrieval, Springer, 2011, 338-349.</a:t>
            </a:r>
          </a:p>
          <a:p>
            <a:r>
              <a:rPr lang="en-US" altLang="zh-CN" dirty="0"/>
              <a:t>[23] </a:t>
            </a:r>
            <a:r>
              <a:rPr lang="en-US" altLang="zh-CN" cap="all" dirty="0" err="1"/>
              <a:t>Kwak</a:t>
            </a:r>
            <a:r>
              <a:rPr lang="en-US" altLang="zh-CN" cap="all" dirty="0"/>
              <a:t> H, Lee C, Park H</a:t>
            </a:r>
            <a:r>
              <a:rPr lang="en-US" altLang="zh-CN" dirty="0"/>
              <a:t>, et al. What is Twitter, a social network or a news media?[C]. Proceedings of the 19th International Conference on World Wide Web, New York: ACM Press, 2010: 591-600.</a:t>
            </a:r>
          </a:p>
          <a:p>
            <a:r>
              <a:rPr lang="en-US" altLang="zh-CN" dirty="0"/>
              <a:t>[24] </a:t>
            </a:r>
            <a:r>
              <a:rPr lang="en-US" altLang="zh-CN" cap="all" dirty="0"/>
              <a:t>Qin J, Peng T</a:t>
            </a:r>
            <a:r>
              <a:rPr lang="en-US" altLang="zh-CN" dirty="0"/>
              <a:t>. Measuring Public Attention on Environment and Energy Issues with Google Trends: A Validity Assessment[Z]. In Annual conference of </a:t>
            </a:r>
            <a:r>
              <a:rPr lang="en-US" altLang="zh-CN" dirty="0" err="1"/>
              <a:t>theInternational</a:t>
            </a:r>
            <a:r>
              <a:rPr lang="en-US" altLang="zh-CN" dirty="0"/>
              <a:t> Communication Association (ICA), Seattle, Washington, USA, May 22-26.</a:t>
            </a:r>
          </a:p>
          <a:p>
            <a:r>
              <a:rPr lang="en-US" altLang="zh-CN" dirty="0"/>
              <a:t>[25] </a:t>
            </a:r>
            <a:r>
              <a:rPr lang="en-US" altLang="zh-CN" cap="all" dirty="0" err="1"/>
              <a:t>Himelboim</a:t>
            </a:r>
            <a:r>
              <a:rPr lang="en-US" altLang="zh-CN" cap="all" dirty="0"/>
              <a:t> I</a:t>
            </a:r>
            <a:r>
              <a:rPr lang="en-US" altLang="zh-CN" dirty="0"/>
              <a:t>. Civil society and online political discourse the network structure of unrestricted discussions[J]. Communication Research, 2011, 38(5): 634-659.</a:t>
            </a:r>
          </a:p>
          <a:p>
            <a:r>
              <a:rPr lang="en-US" altLang="zh-CN" dirty="0"/>
              <a:t>[26] </a:t>
            </a:r>
            <a:r>
              <a:rPr lang="en-US" altLang="zh-CN" cap="all" dirty="0" err="1"/>
              <a:t>Papacharissi</a:t>
            </a:r>
            <a:r>
              <a:rPr lang="en-US" altLang="zh-CN" cap="all" dirty="0"/>
              <a:t> Z, de Fatima Oliveira M</a:t>
            </a:r>
            <a:r>
              <a:rPr lang="en-US" altLang="zh-CN" dirty="0"/>
              <a:t>. Affective news and networked publics: The rhythms of news storytelling on# Egypt[J]. Journal of Communication, 2012, 62(2): 266-282.</a:t>
            </a:r>
          </a:p>
          <a:p>
            <a:r>
              <a:rPr lang="en-US" altLang="zh-CN" dirty="0"/>
              <a:t>[27] </a:t>
            </a:r>
            <a:r>
              <a:rPr lang="en-US" altLang="zh-CN" cap="all" dirty="0" err="1"/>
              <a:t>Newig</a:t>
            </a:r>
            <a:r>
              <a:rPr lang="en-US" altLang="zh-CN" cap="all" dirty="0"/>
              <a:t> J</a:t>
            </a:r>
            <a:r>
              <a:rPr lang="en-US" altLang="zh-CN" dirty="0"/>
              <a:t>. Public attention, political action: the example of environmental regulation[J]. Rationality and Society, 2004, 16(2): 149-190.</a:t>
            </a:r>
          </a:p>
          <a:p>
            <a:r>
              <a:rPr lang="en-US" altLang="zh-CN" dirty="0"/>
              <a:t>[28] </a:t>
            </a:r>
            <a:r>
              <a:rPr lang="en-US" altLang="zh-CN" cap="all" dirty="0"/>
              <a:t>Ginsberg J, </a:t>
            </a:r>
            <a:r>
              <a:rPr lang="en-US" altLang="zh-CN" cap="all" dirty="0" err="1"/>
              <a:t>Mohebbi</a:t>
            </a:r>
            <a:r>
              <a:rPr lang="en-US" altLang="zh-CN" cap="all" dirty="0"/>
              <a:t> M H, Patel R S</a:t>
            </a:r>
            <a:r>
              <a:rPr lang="en-US" altLang="zh-CN" dirty="0"/>
              <a:t>, et al. Detecting influenza epidemics using search engine query data[J]. Nature, 2008, 457(7232): 1012-1014.</a:t>
            </a:r>
          </a:p>
          <a:p>
            <a:r>
              <a:rPr lang="en-US" altLang="zh-CN" dirty="0"/>
              <a:t>[29] </a:t>
            </a:r>
            <a:r>
              <a:rPr lang="en-US" altLang="zh-CN" cap="all" dirty="0" err="1"/>
              <a:t>Althouse</a:t>
            </a:r>
            <a:r>
              <a:rPr lang="en-US" altLang="zh-CN" cap="all" dirty="0"/>
              <a:t> B M, Ng Y </a:t>
            </a:r>
            <a:r>
              <a:rPr lang="en-US" altLang="zh-CN" cap="all" dirty="0" err="1"/>
              <a:t>Y</a:t>
            </a:r>
            <a:r>
              <a:rPr lang="en-US" altLang="zh-CN" cap="all" dirty="0"/>
              <a:t>, Cummings D A</a:t>
            </a:r>
            <a:r>
              <a:rPr lang="en-US" altLang="zh-CN" dirty="0"/>
              <a:t>. Prediction of dengue incidence using search query surveillance[J]. </a:t>
            </a:r>
            <a:r>
              <a:rPr lang="en-US" altLang="zh-CN" dirty="0" err="1"/>
              <a:t>PLoS</a:t>
            </a:r>
            <a:r>
              <a:rPr lang="en-US" altLang="zh-CN" dirty="0"/>
              <a:t> Neglected Tropical Diseases, 2011, 5(8): e1258.</a:t>
            </a:r>
          </a:p>
          <a:p>
            <a:r>
              <a:rPr lang="en-US" altLang="zh-CN" dirty="0"/>
              <a:t>[30] </a:t>
            </a:r>
            <a:r>
              <a:rPr lang="en-US" altLang="zh-CN" cap="all" dirty="0" err="1"/>
              <a:t>Preis</a:t>
            </a:r>
            <a:r>
              <a:rPr lang="en-US" altLang="zh-CN" cap="all" dirty="0"/>
              <a:t> T, Moat H S, Stanley H E</a:t>
            </a:r>
            <a:r>
              <a:rPr lang="en-US" altLang="zh-CN" dirty="0"/>
              <a:t>. Quantifying trading behavior in financial markets using Google Trends[J]. Scientific Reports, 2013, 3: 1684</a:t>
            </a:r>
            <a:r>
              <a:rPr lang="en-US" altLang="zh-CN" dirty="0" smtClean="0"/>
              <a:t>.</a:t>
            </a:r>
            <a:endParaRPr lang="en-US" altLang="zh-CN" dirty="0"/>
          </a:p>
        </p:txBody>
      </p:sp>
    </p:spTree>
    <p:extLst>
      <p:ext uri="{BB962C8B-B14F-4D97-AF65-F5344CB8AC3E}">
        <p14:creationId xmlns:p14="http://schemas.microsoft.com/office/powerpoint/2010/main" val="31908887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0" y="1464609"/>
            <a:ext cx="9631019" cy="5459773"/>
          </a:xfrm>
        </p:spPr>
        <p:txBody>
          <a:bodyPr>
            <a:normAutofit fontScale="37500" lnSpcReduction="20000"/>
          </a:bodyPr>
          <a:lstStyle/>
          <a:p>
            <a:pPr>
              <a:lnSpc>
                <a:spcPct val="100000"/>
              </a:lnSpc>
            </a:pPr>
            <a:r>
              <a:rPr lang="zh-CN" altLang="en-US" sz="6400" dirty="0" smtClean="0">
                <a:latin typeface="黑体" panose="02010609060101010101" pitchFamily="49" charset="-122"/>
                <a:ea typeface="黑体" panose="02010609060101010101" pitchFamily="49" charset="-122"/>
              </a:rPr>
              <a:t>参考文献</a:t>
            </a:r>
            <a:endParaRPr lang="en-US" altLang="zh-CN" sz="6400" dirty="0" smtClean="0">
              <a:latin typeface="黑体" panose="02010609060101010101" pitchFamily="49" charset="-122"/>
              <a:ea typeface="黑体" panose="02010609060101010101" pitchFamily="49" charset="-122"/>
            </a:endParaRPr>
          </a:p>
          <a:p>
            <a:r>
              <a:rPr lang="en-US" altLang="zh-CN" dirty="0"/>
              <a:t>[31] </a:t>
            </a:r>
            <a:r>
              <a:rPr lang="en-US" altLang="zh-CN" cap="all" dirty="0" err="1"/>
              <a:t>Karamé</a:t>
            </a:r>
            <a:r>
              <a:rPr lang="en-US" altLang="zh-CN" cap="all" dirty="0"/>
              <a:t> F, </a:t>
            </a:r>
            <a:r>
              <a:rPr lang="en-US" altLang="zh-CN" cap="all" dirty="0" err="1"/>
              <a:t>Fondeur</a:t>
            </a:r>
            <a:r>
              <a:rPr lang="en-US" altLang="zh-CN" cap="all" dirty="0"/>
              <a:t> Y</a:t>
            </a:r>
            <a:r>
              <a:rPr lang="en-US" altLang="zh-CN" dirty="0"/>
              <a:t>. Can Google data help predict </a:t>
            </a:r>
            <a:r>
              <a:rPr lang="en-US" altLang="zh-CN" dirty="0" err="1"/>
              <a:t>french</a:t>
            </a:r>
            <a:r>
              <a:rPr lang="en-US" altLang="zh-CN" dirty="0"/>
              <a:t> youth unemployment?[R]. Centre </a:t>
            </a:r>
            <a:r>
              <a:rPr lang="en-US" altLang="zh-CN" dirty="0" err="1"/>
              <a:t>d'Études</a:t>
            </a:r>
            <a:r>
              <a:rPr lang="en-US" altLang="zh-CN" dirty="0"/>
              <a:t> des </a:t>
            </a:r>
            <a:r>
              <a:rPr lang="en-US" altLang="zh-CN" dirty="0" err="1"/>
              <a:t>Politiques</a:t>
            </a:r>
            <a:r>
              <a:rPr lang="en-US" altLang="zh-CN" dirty="0"/>
              <a:t> </a:t>
            </a:r>
            <a:r>
              <a:rPr lang="en-US" altLang="zh-CN" dirty="0" err="1"/>
              <a:t>Économiques</a:t>
            </a:r>
            <a:r>
              <a:rPr lang="en-US" altLang="zh-CN" dirty="0"/>
              <a:t> (EPEE), </a:t>
            </a:r>
            <a:r>
              <a:rPr lang="en-US" altLang="zh-CN" dirty="0" err="1"/>
              <a:t>Université</a:t>
            </a:r>
            <a:r>
              <a:rPr lang="en-US" altLang="zh-CN" dirty="0"/>
              <a:t> </a:t>
            </a:r>
            <a:r>
              <a:rPr lang="en-US" altLang="zh-CN" dirty="0" err="1"/>
              <a:t>d'Evry</a:t>
            </a:r>
            <a:r>
              <a:rPr lang="en-US" altLang="zh-CN" dirty="0"/>
              <a:t> Val </a:t>
            </a:r>
            <a:r>
              <a:rPr lang="en-US" altLang="zh-CN" dirty="0" err="1"/>
              <a:t>d'Essonne</a:t>
            </a:r>
            <a:r>
              <a:rPr lang="en-US" altLang="zh-CN" dirty="0"/>
              <a:t>, 2012.</a:t>
            </a:r>
          </a:p>
          <a:p>
            <a:r>
              <a:rPr lang="en-US" altLang="zh-CN" dirty="0"/>
              <a:t>[32] </a:t>
            </a:r>
            <a:r>
              <a:rPr lang="en-US" altLang="zh-CN" cap="all" dirty="0"/>
              <a:t>Zhu J </a:t>
            </a:r>
            <a:r>
              <a:rPr lang="en-US" altLang="zh-CN" cap="all" dirty="0" err="1"/>
              <a:t>J</a:t>
            </a:r>
            <a:r>
              <a:rPr lang="en-US" altLang="zh-CN" cap="all" dirty="0"/>
              <a:t>, Wang X, Qin J</a:t>
            </a:r>
            <a:r>
              <a:rPr lang="en-US" altLang="zh-CN" dirty="0"/>
              <a:t>, et al. Assessing public opinion trends based on user search queries: validity, reliability, and practicality[C]. The annual conference of the World Association for Public Opinion Research, Hong Kong, 2012.</a:t>
            </a:r>
          </a:p>
          <a:p>
            <a:r>
              <a:rPr lang="en-US" altLang="zh-CN" dirty="0"/>
              <a:t>[33] </a:t>
            </a:r>
            <a:r>
              <a:rPr lang="en-US" altLang="zh-CN" cap="all" dirty="0"/>
              <a:t>Mellon J</a:t>
            </a:r>
            <a:r>
              <a:rPr lang="en-US" altLang="zh-CN" dirty="0"/>
              <a:t>. Search indices and issue salience: the properties of Google trends as a measure of issue salience[J]. Journal of Elections, Public Opinion and Parties, 2014, 25(1):45-72..</a:t>
            </a:r>
          </a:p>
          <a:p>
            <a:r>
              <a:rPr lang="en-US" altLang="zh-CN" dirty="0"/>
              <a:t>[34] </a:t>
            </a:r>
            <a:r>
              <a:rPr lang="en-US" altLang="zh-CN" cap="all" dirty="0"/>
              <a:t>Larsen O N, Hill R J</a:t>
            </a:r>
            <a:r>
              <a:rPr lang="en-US" altLang="zh-CN" dirty="0"/>
              <a:t>. Mass media and interpersonal communication in the diffusion of a news event[J]. American Sociological Review, 1954, 19(4): 426-433.</a:t>
            </a:r>
          </a:p>
          <a:p>
            <a:r>
              <a:rPr lang="en-US" altLang="zh-CN" dirty="0"/>
              <a:t>[35] </a:t>
            </a:r>
            <a:r>
              <a:rPr lang="en-US" altLang="zh-CN" cap="all" dirty="0"/>
              <a:t>Miller D C</a:t>
            </a:r>
            <a:r>
              <a:rPr lang="en-US" altLang="zh-CN" dirty="0"/>
              <a:t>. A research note on mass communication[J]. American Sociological Review, 1945, 10(5): 691-694.</a:t>
            </a:r>
          </a:p>
          <a:p>
            <a:r>
              <a:rPr lang="en-US" altLang="zh-CN" dirty="0"/>
              <a:t>[36] </a:t>
            </a:r>
            <a:r>
              <a:rPr lang="en-US" altLang="zh-CN" cap="all" dirty="0"/>
              <a:t>Greenberg B S</a:t>
            </a:r>
            <a:r>
              <a:rPr lang="en-US" altLang="zh-CN" dirty="0"/>
              <a:t>. Person-to-person communication in the diffusion of news events[J]. Journalism &amp; Mass Communication Quarterly, 1964, 41(4): 489-494.</a:t>
            </a:r>
          </a:p>
          <a:p>
            <a:r>
              <a:rPr lang="en-US" altLang="zh-CN" dirty="0"/>
              <a:t>[37] </a:t>
            </a:r>
            <a:r>
              <a:rPr lang="en-US" altLang="zh-CN" cap="all" dirty="0"/>
              <a:t>De Fleur M L</a:t>
            </a:r>
            <a:r>
              <a:rPr lang="en-US" altLang="zh-CN" dirty="0"/>
              <a:t>. The growth and decline of research on the diffusion of the news, 1945-1985[J]. Communication Research, 1987, 14(1): 109-130.</a:t>
            </a:r>
          </a:p>
          <a:p>
            <a:r>
              <a:rPr lang="en-US" altLang="zh-CN" dirty="0"/>
              <a:t>[38] </a:t>
            </a:r>
            <a:r>
              <a:rPr lang="en-US" altLang="zh-CN" cap="all" dirty="0" err="1"/>
              <a:t>Funkhouser</a:t>
            </a:r>
            <a:r>
              <a:rPr lang="en-US" altLang="zh-CN" cap="all" dirty="0"/>
              <a:t> G R, </a:t>
            </a:r>
            <a:r>
              <a:rPr lang="en-US" altLang="zh-CN" cap="all" dirty="0" err="1"/>
              <a:t>Mccombs</a:t>
            </a:r>
            <a:r>
              <a:rPr lang="en-US" altLang="zh-CN" cap="all" dirty="0"/>
              <a:t> M E.</a:t>
            </a:r>
            <a:r>
              <a:rPr lang="en-US" altLang="zh-CN" dirty="0"/>
              <a:t> The rise and fall of news diffusion[J]. Public Opinion Quarterly, 1971, 35(1): 107-113.</a:t>
            </a:r>
          </a:p>
          <a:p>
            <a:r>
              <a:rPr lang="en-US" altLang="zh-CN" dirty="0"/>
              <a:t>[39] </a:t>
            </a:r>
            <a:r>
              <a:rPr lang="en-US" altLang="zh-CN" cap="all" dirty="0"/>
              <a:t>Wang D, Wen Z, Tong H</a:t>
            </a:r>
            <a:r>
              <a:rPr lang="en-US" altLang="zh-CN" dirty="0"/>
              <a:t>, et al. Information spreading in context[C]. In Proceedings of the 20th international conference on World Wide Web, New York: ACM Press, 2011: 735-744.</a:t>
            </a:r>
          </a:p>
          <a:p>
            <a:r>
              <a:rPr lang="en-US" altLang="zh-CN" dirty="0"/>
              <a:t>[40] </a:t>
            </a:r>
            <a:r>
              <a:rPr lang="en-US" altLang="zh-CN" cap="all" dirty="0" err="1"/>
              <a:t>Petrovic</a:t>
            </a:r>
            <a:r>
              <a:rPr lang="en-US" altLang="zh-CN" cap="all" dirty="0"/>
              <a:t> S, Osborne M, </a:t>
            </a:r>
            <a:r>
              <a:rPr lang="en-US" altLang="zh-CN" cap="all" dirty="0" err="1"/>
              <a:t>Mccreadie</a:t>
            </a:r>
            <a:r>
              <a:rPr lang="en-US" altLang="zh-CN" cap="all" dirty="0"/>
              <a:t> R</a:t>
            </a:r>
            <a:r>
              <a:rPr lang="en-US" altLang="zh-CN" dirty="0"/>
              <a:t>, et al. Can Twitter replace Newswire for breaking news?[C]. The 7th</a:t>
            </a:r>
            <a:r>
              <a:rPr lang="en-US" altLang="zh-CN" baseline="30000" dirty="0"/>
              <a:t> </a:t>
            </a:r>
            <a:r>
              <a:rPr lang="en-US" altLang="zh-CN" dirty="0"/>
              <a:t>International AAAI Conference on Weblogs and Social Media (ICWSM), Boston, 2013.</a:t>
            </a:r>
          </a:p>
          <a:p>
            <a:r>
              <a:rPr lang="en-US" altLang="zh-CN" dirty="0"/>
              <a:t>[41] </a:t>
            </a:r>
            <a:r>
              <a:rPr lang="en-US" altLang="zh-CN" cap="all" dirty="0"/>
              <a:t>Liang H</a:t>
            </a:r>
            <a:r>
              <a:rPr lang="en-US" altLang="zh-CN" dirty="0"/>
              <a:t>. Coevolution of political discussion and common ground in web discussion forum[J]. Social Science Computer Review, 2014, 32(2): 155-169.</a:t>
            </a:r>
          </a:p>
          <a:p>
            <a:r>
              <a:rPr lang="en-US" altLang="zh-CN" dirty="0"/>
              <a:t>[42] </a:t>
            </a:r>
            <a:r>
              <a:rPr lang="en-US" altLang="zh-CN" cap="all" dirty="0" err="1"/>
              <a:t>Tumasjan</a:t>
            </a:r>
            <a:r>
              <a:rPr lang="en-US" altLang="zh-CN" cap="all" dirty="0"/>
              <a:t> A, </a:t>
            </a:r>
            <a:r>
              <a:rPr lang="en-US" altLang="zh-CN" cap="all" dirty="0" err="1"/>
              <a:t>Sprenger</a:t>
            </a:r>
            <a:r>
              <a:rPr lang="en-US" altLang="zh-CN" cap="all" dirty="0"/>
              <a:t> T O, </a:t>
            </a:r>
            <a:r>
              <a:rPr lang="en-US" altLang="zh-CN" cap="all" dirty="0" err="1"/>
              <a:t>Sandner</a:t>
            </a:r>
            <a:r>
              <a:rPr lang="en-US" altLang="zh-CN" cap="all" dirty="0"/>
              <a:t> P G</a:t>
            </a:r>
            <a:r>
              <a:rPr lang="en-US" altLang="zh-CN" dirty="0"/>
              <a:t>, et al. Predicting elections with twitter: what 140 characters reveal about political sentiment[C]. Proceedings of the Fourth International AAAI Conference on Weblogs and Social Media, Washington: ACM Press, 2010: 178-185.</a:t>
            </a:r>
          </a:p>
          <a:p>
            <a:r>
              <a:rPr lang="en-US" altLang="zh-CN" dirty="0"/>
              <a:t>[43] </a:t>
            </a:r>
            <a:r>
              <a:rPr lang="en-US" altLang="zh-CN" cap="all" dirty="0"/>
              <a:t>Mullen T, Malouf R</a:t>
            </a:r>
            <a:r>
              <a:rPr lang="en-US" altLang="zh-CN" dirty="0"/>
              <a:t>. A Preliminary Investigation into Sentiment Analysis of Informal Political Discourse[C]. The AAAI Symposium on Computational Approaches to </a:t>
            </a:r>
            <a:r>
              <a:rPr lang="en-US" altLang="zh-CN" dirty="0" err="1"/>
              <a:t>Analysing</a:t>
            </a:r>
            <a:r>
              <a:rPr lang="en-US" altLang="zh-CN" dirty="0"/>
              <a:t> Weblogs, [S. l.]: Academic Press, 2006: 159-162.</a:t>
            </a:r>
          </a:p>
          <a:p>
            <a:r>
              <a:rPr lang="en-US" altLang="zh-CN" dirty="0"/>
              <a:t>[44] </a:t>
            </a:r>
            <a:r>
              <a:rPr lang="en-US" altLang="zh-CN" cap="all" dirty="0"/>
              <a:t>Zhou Y, Moy P</a:t>
            </a:r>
            <a:r>
              <a:rPr lang="en-US" altLang="zh-CN" dirty="0"/>
              <a:t>. Parsing framing processes: The interplay between online public opinion and media coverage[J]. Journal of Communication, 2007, 57(1): 79-98.</a:t>
            </a:r>
          </a:p>
          <a:p>
            <a:r>
              <a:rPr lang="en-US" altLang="zh-CN" dirty="0"/>
              <a:t>[45] </a:t>
            </a:r>
            <a:r>
              <a:rPr lang="en-US" altLang="zh-CN" cap="all" dirty="0"/>
              <a:t>Jacobson S</a:t>
            </a:r>
            <a:r>
              <a:rPr lang="en-US" altLang="zh-CN" dirty="0"/>
              <a:t>. Does audience participation on </a:t>
            </a:r>
            <a:r>
              <a:rPr lang="en-US" altLang="zh-CN" dirty="0" err="1"/>
              <a:t>facebook</a:t>
            </a:r>
            <a:r>
              <a:rPr lang="en-US" altLang="zh-CN" dirty="0"/>
              <a:t> influence the news agenda? a case study of the </a:t>
            </a:r>
            <a:r>
              <a:rPr lang="en-US" altLang="zh-CN" dirty="0" err="1"/>
              <a:t>rachel</a:t>
            </a:r>
            <a:r>
              <a:rPr lang="en-US" altLang="zh-CN" dirty="0"/>
              <a:t> </a:t>
            </a:r>
            <a:r>
              <a:rPr lang="en-US" altLang="zh-CN" dirty="0" err="1"/>
              <a:t>maddow</a:t>
            </a:r>
            <a:r>
              <a:rPr lang="en-US" altLang="zh-CN" dirty="0"/>
              <a:t> show[J]. Journal of Broadcasting &amp; Electronic Media, 2013, 57(3): 338-355.</a:t>
            </a:r>
          </a:p>
        </p:txBody>
      </p:sp>
    </p:spTree>
    <p:extLst>
      <p:ext uri="{BB962C8B-B14F-4D97-AF65-F5344CB8AC3E}">
        <p14:creationId xmlns:p14="http://schemas.microsoft.com/office/powerpoint/2010/main" val="10708245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1036980" y="1464609"/>
            <a:ext cx="9631019" cy="5459773"/>
          </a:xfrm>
        </p:spPr>
        <p:txBody>
          <a:bodyPr>
            <a:normAutofit fontScale="37500" lnSpcReduction="20000"/>
          </a:bodyPr>
          <a:lstStyle/>
          <a:p>
            <a:pPr>
              <a:lnSpc>
                <a:spcPct val="100000"/>
              </a:lnSpc>
            </a:pPr>
            <a:r>
              <a:rPr lang="zh-CN" altLang="en-US" sz="6400" dirty="0" smtClean="0">
                <a:latin typeface="黑体" panose="02010609060101010101" pitchFamily="49" charset="-122"/>
                <a:ea typeface="黑体" panose="02010609060101010101" pitchFamily="49" charset="-122"/>
              </a:rPr>
              <a:t>参考文献</a:t>
            </a:r>
            <a:endParaRPr lang="en-US" altLang="zh-CN" sz="6400" dirty="0" smtClean="0">
              <a:latin typeface="黑体" panose="02010609060101010101" pitchFamily="49" charset="-122"/>
              <a:ea typeface="黑体" panose="02010609060101010101" pitchFamily="49" charset="-122"/>
            </a:endParaRPr>
          </a:p>
          <a:p>
            <a:r>
              <a:rPr lang="en-US" altLang="zh-CN" dirty="0"/>
              <a:t>[46] </a:t>
            </a:r>
            <a:r>
              <a:rPr lang="en-US" altLang="zh-CN" cap="all" dirty="0"/>
              <a:t>Luo Y</a:t>
            </a:r>
            <a:r>
              <a:rPr lang="en-US" altLang="zh-CN" dirty="0"/>
              <a:t>. The Internet and Agenda Setting in China: The Influence of Online Public Opinion on Media Coverage and Government Policy[J]. International Journal of Communication, 2014, 8: 1289-1312.</a:t>
            </a:r>
          </a:p>
          <a:p>
            <a:r>
              <a:rPr lang="en-US" altLang="zh-CN" dirty="0"/>
              <a:t>[47] </a:t>
            </a:r>
            <a:r>
              <a:rPr lang="en-US" altLang="zh-CN" cap="all" dirty="0"/>
              <a:t>Thorson K, Driscoll K, </a:t>
            </a:r>
            <a:r>
              <a:rPr lang="en-US" altLang="zh-CN" cap="all" dirty="0" err="1"/>
              <a:t>Ekdale</a:t>
            </a:r>
            <a:r>
              <a:rPr lang="en-US" altLang="zh-CN" cap="all" dirty="0"/>
              <a:t> B</a:t>
            </a:r>
            <a:r>
              <a:rPr lang="en-US" altLang="zh-CN" dirty="0"/>
              <a:t>, et al. YouTube, Twitter and the Occupy movement: Connecting content and circulation practices[J]. Information, Communication &amp; Society, 2013, 16(3): 421-451.</a:t>
            </a:r>
          </a:p>
          <a:p>
            <a:r>
              <a:rPr lang="en-US" altLang="zh-CN" dirty="0"/>
              <a:t>[48] </a:t>
            </a:r>
            <a:r>
              <a:rPr lang="en-US" altLang="zh-CN" cap="all" dirty="0" err="1"/>
              <a:t>Wojcieszak</a:t>
            </a:r>
            <a:r>
              <a:rPr lang="en-US" altLang="zh-CN" cap="all" dirty="0"/>
              <a:t> M</a:t>
            </a:r>
            <a:r>
              <a:rPr lang="en-US" altLang="zh-CN" dirty="0"/>
              <a:t>. “Carrying online participation offline”—mobilization by radical online groups and politically dissimilar offline ties[J]. Journal of Communication, 2009, 59(3): 564-586.</a:t>
            </a:r>
          </a:p>
          <a:p>
            <a:r>
              <a:rPr lang="en-US" altLang="zh-CN" dirty="0"/>
              <a:t>[49] </a:t>
            </a:r>
            <a:r>
              <a:rPr lang="en-US" altLang="zh-CN" cap="all" dirty="0"/>
              <a:t>Price V, Cappella J N</a:t>
            </a:r>
            <a:r>
              <a:rPr lang="en-US" altLang="zh-CN" dirty="0"/>
              <a:t>. Online deliberation and its influence: The electronic dialogue project in campaign 2000[J]. IT &amp; Society, 2002, 1(1): 303-329.</a:t>
            </a:r>
          </a:p>
          <a:p>
            <a:r>
              <a:rPr lang="en-US" altLang="zh-CN" dirty="0"/>
              <a:t>[50] </a:t>
            </a:r>
            <a:r>
              <a:rPr lang="en-US" altLang="zh-CN" cap="all" dirty="0"/>
              <a:t>Noelle N E</a:t>
            </a:r>
            <a:r>
              <a:rPr lang="en-US" altLang="zh-CN" dirty="0"/>
              <a:t>. The spiral of silence a theory of public opinion[J]. Journal of communication, 1974, 24(2): 43-51.</a:t>
            </a:r>
          </a:p>
          <a:p>
            <a:r>
              <a:rPr lang="en-US" altLang="zh-CN" dirty="0"/>
              <a:t>[51] </a:t>
            </a:r>
            <a:r>
              <a:rPr lang="en-US" altLang="zh-CN" cap="all" dirty="0"/>
              <a:t>Price V, </a:t>
            </a:r>
            <a:r>
              <a:rPr lang="en-US" altLang="zh-CN" cap="all" dirty="0" err="1"/>
              <a:t>Nir</a:t>
            </a:r>
            <a:r>
              <a:rPr lang="en-US" altLang="zh-CN" cap="all" dirty="0"/>
              <a:t> L</a:t>
            </a:r>
            <a:r>
              <a:rPr lang="en-US" altLang="zh-CN" dirty="0"/>
              <a:t>, </a:t>
            </a:r>
            <a:r>
              <a:rPr lang="en-US" altLang="zh-CN" cap="all" dirty="0"/>
              <a:t>Cappella J N</a:t>
            </a:r>
            <a:r>
              <a:rPr lang="en-US" altLang="zh-CN" dirty="0"/>
              <a:t>. Normative and informational influences in online political discussions[J]. Communication Theory, 2006, 16(1): 47-74.</a:t>
            </a:r>
          </a:p>
          <a:p>
            <a:r>
              <a:rPr lang="en-US" altLang="zh-CN" dirty="0"/>
              <a:t>[52] </a:t>
            </a:r>
            <a:r>
              <a:rPr lang="en-US" altLang="zh-CN" cap="all" dirty="0" err="1"/>
              <a:t>Woong</a:t>
            </a:r>
            <a:r>
              <a:rPr lang="en-US" altLang="zh-CN" cap="all" dirty="0"/>
              <a:t> Yun G, Park S Y</a:t>
            </a:r>
            <a:r>
              <a:rPr lang="en-US" altLang="zh-CN" dirty="0"/>
              <a:t>. Selective posting: Willingness to post a message online[J]. Journal of Computer-Mediated Communication, 2011, 16(2): 201-227.</a:t>
            </a:r>
          </a:p>
          <a:p>
            <a:r>
              <a:rPr lang="en-US" altLang="zh-CN" dirty="0"/>
              <a:t>[53] </a:t>
            </a:r>
            <a:r>
              <a:rPr lang="en-US" altLang="zh-CN" cap="all" dirty="0" err="1"/>
              <a:t>Segerberg</a:t>
            </a:r>
            <a:r>
              <a:rPr lang="en-US" altLang="zh-CN" cap="all" dirty="0"/>
              <a:t> A, Bennett W L</a:t>
            </a:r>
            <a:r>
              <a:rPr lang="en-US" altLang="zh-CN" dirty="0"/>
              <a:t>. Social media and the organization of collective action: Using Twitter to explore the ecologies of two climate change protests[J]. The Communication Review, 2011, 14(3): 197-215.</a:t>
            </a:r>
          </a:p>
          <a:p>
            <a:r>
              <a:rPr lang="en-US" altLang="zh-CN" dirty="0"/>
              <a:t>[54] </a:t>
            </a:r>
            <a:r>
              <a:rPr lang="en-US" altLang="zh-CN" cap="all" dirty="0" err="1"/>
              <a:t>Himelboim</a:t>
            </a:r>
            <a:r>
              <a:rPr lang="en-US" altLang="zh-CN" cap="all" dirty="0"/>
              <a:t> I, </a:t>
            </a:r>
            <a:r>
              <a:rPr lang="en-US" altLang="zh-CN" cap="all" dirty="0" err="1"/>
              <a:t>Mccreery</a:t>
            </a:r>
            <a:r>
              <a:rPr lang="en-US" altLang="zh-CN" cap="all" dirty="0"/>
              <a:t> S, Smith M</a:t>
            </a:r>
            <a:r>
              <a:rPr lang="en-US" altLang="zh-CN" dirty="0"/>
              <a:t>. Birds of a Feather Tweet Together: Integrating Network and Content Analyses to Examine Cross-Ideology Exposure on Twitter[J]. Journal of Computer-Mediated Communication, 2013, 18(2): 40-60.</a:t>
            </a:r>
          </a:p>
          <a:p>
            <a:r>
              <a:rPr lang="en-US" altLang="zh-CN" dirty="0"/>
              <a:t>[55] </a:t>
            </a:r>
            <a:r>
              <a:rPr lang="en-US" altLang="zh-CN" cap="all" dirty="0" err="1"/>
              <a:t>Salganik</a:t>
            </a:r>
            <a:r>
              <a:rPr lang="en-US" altLang="zh-CN" cap="all" dirty="0"/>
              <a:t> M J, </a:t>
            </a:r>
            <a:r>
              <a:rPr lang="en-US" altLang="zh-CN" cap="all" dirty="0" err="1"/>
              <a:t>Dodds</a:t>
            </a:r>
            <a:r>
              <a:rPr lang="en-US" altLang="zh-CN" cap="all" dirty="0"/>
              <a:t> P S, Watts D J</a:t>
            </a:r>
            <a:r>
              <a:rPr lang="en-US" altLang="zh-CN" dirty="0"/>
              <a:t>. Experimental study of inequality and unpredictability in an artificial cultural market[J]. Science, 2006, 311(5762): 854-856.</a:t>
            </a:r>
          </a:p>
          <a:p>
            <a:r>
              <a:rPr lang="en-US" altLang="zh-CN" dirty="0"/>
              <a:t>[56] B</a:t>
            </a:r>
            <a:r>
              <a:rPr lang="en-US" altLang="zh-CN" cap="all" dirty="0"/>
              <a:t>ond R M, </a:t>
            </a:r>
            <a:r>
              <a:rPr lang="en-US" altLang="zh-CN" cap="all" dirty="0" err="1"/>
              <a:t>Fariss</a:t>
            </a:r>
            <a:r>
              <a:rPr lang="en-US" altLang="zh-CN" cap="all" dirty="0"/>
              <a:t> C J, Jones J </a:t>
            </a:r>
            <a:r>
              <a:rPr lang="en-US" altLang="zh-CN" cap="all" dirty="0" err="1"/>
              <a:t>J</a:t>
            </a:r>
            <a:r>
              <a:rPr lang="en-US" altLang="zh-CN" dirty="0"/>
              <a:t>, et al. A 61-million-person experiment in social influence and political mobilization[J]. Nature, 2012, 489(7415): 295-298.</a:t>
            </a:r>
          </a:p>
          <a:p>
            <a:r>
              <a:rPr lang="en-US" altLang="zh-CN" dirty="0"/>
              <a:t>[57] </a:t>
            </a:r>
            <a:r>
              <a:rPr lang="en-US" altLang="zh-CN" cap="all" dirty="0"/>
              <a:t>Wu F, Huberman B A</a:t>
            </a:r>
            <a:r>
              <a:rPr lang="en-US" altLang="zh-CN" dirty="0"/>
              <a:t>. Opinion formation under costly expression[J]. ACM Transactions on Intelligent Systems and Technology (TIST), 2010, 1(1): 1-13.</a:t>
            </a:r>
          </a:p>
          <a:p>
            <a:r>
              <a:rPr lang="en-US" altLang="zh-CN" dirty="0"/>
              <a:t>[58] YARDI S, BOYD D. Dynamic debates: an analysis of group polarization over time on Twitter[J]. Bulletin of Science, Technology &amp; Society, 2010, 30(5): 316-327</a:t>
            </a:r>
            <a:r>
              <a:rPr lang="en-US" altLang="zh-CN" dirty="0" smtClean="0"/>
              <a:t>.</a:t>
            </a:r>
            <a:endParaRPr lang="en-US" altLang="zh-CN" dirty="0"/>
          </a:p>
        </p:txBody>
      </p:sp>
    </p:spTree>
    <p:extLst>
      <p:ext uri="{BB962C8B-B14F-4D97-AF65-F5344CB8AC3E}">
        <p14:creationId xmlns:p14="http://schemas.microsoft.com/office/powerpoint/2010/main" val="29537293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solidFill>
                  <a:schemeClr val="tx1"/>
                </a:solidFill>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5" name="内容占位符 4"/>
          <p:cNvSpPr>
            <a:spLocks noGrp="1"/>
          </p:cNvSpPr>
          <p:nvPr>
            <p:ph sz="half" idx="1"/>
          </p:nvPr>
        </p:nvSpPr>
        <p:spPr>
          <a:xfrm>
            <a:off x="838200" y="1517139"/>
            <a:ext cx="3940175" cy="5335270"/>
          </a:xfrm>
        </p:spPr>
        <p:txBody>
          <a:bodyPr>
            <a:normAutofit/>
          </a:bodyPr>
          <a:lstStyle/>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本章简介</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7.1引言</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7.2消费者参与口碑传播的心理动机</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7.3消费者参与口碑传播的行为分析</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7.3.1用户评分的统计特征</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7.3.2用户评分的时间特征</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7.4用户评论内容的文本分析</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7.4.1用户评论质量的判定</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7.4.2用户评论的语义分析</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rPr>
              <a:t>7.4.3用户评论的情感倾向分析</a:t>
            </a:r>
          </a:p>
          <a:p>
            <a:pPr>
              <a:lnSpc>
                <a:spcPct val="130000"/>
              </a:lnSpc>
            </a:pPr>
            <a:endPar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endParaRPr>
          </a:p>
        </p:txBody>
      </p:sp>
      <p:sp>
        <p:nvSpPr>
          <p:cNvPr id="6" name="内容占位符 5"/>
          <p:cNvSpPr>
            <a:spLocks noGrp="1"/>
          </p:cNvSpPr>
          <p:nvPr>
            <p:ph sz="half" idx="2"/>
          </p:nvPr>
        </p:nvSpPr>
        <p:spPr>
          <a:xfrm>
            <a:off x="6814820" y="1499867"/>
            <a:ext cx="4538980" cy="5532120"/>
          </a:xfrm>
        </p:spPr>
        <p:txBody>
          <a:bodyPr>
            <a:normAutofit/>
          </a:bodyPr>
          <a:lstStyle/>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7.5口碑营销的效果测量</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7.5.1口碑营销的信息传播效果</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7.5.2口碑营销中信息传播的影响因素</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7.5.3口碑传播对品牌认知的影响</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7.5.4口碑传播对购买行为的影响</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7.6广告受众的精准定向</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7.6.1基于用户行为的受众定向</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7.6.2基于社交网络关系的受众定向</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7.6.3基于用户自创内容的受众定向</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7.7本章小结与展望</a:t>
            </a:r>
          </a:p>
          <a:p>
            <a:pPr>
              <a:lnSpc>
                <a:spcPct val="130000"/>
              </a:lnSpc>
            </a:pPr>
            <a:r>
              <a:rPr lang="zh-CN" altLang="en-US" sz="1800" dirty="0">
                <a:solidFill>
                  <a:schemeClr val="tx1"/>
                </a:solidFill>
                <a:latin typeface="方正黑体简体" panose="02010601030101010101" charset="-122"/>
                <a:ea typeface="方正黑体简体" panose="02010601030101010101" charset="-122"/>
                <a:cs typeface="方正黑体简体" panose="02010601030101010101" charset="-122"/>
                <a:sym typeface="+mn-ea"/>
              </a:rPr>
              <a:t>参考文献</a:t>
            </a:r>
          </a:p>
        </p:txBody>
      </p:sp>
      <p:pic>
        <p:nvPicPr>
          <p:cNvPr id="7" name="图片 6" descr="未标题-1"/>
          <p:cNvPicPr>
            <a:picLocks noChangeAspect="1"/>
          </p:cNvPicPr>
          <p:nvPr/>
        </p:nvPicPr>
        <p:blipFill>
          <a:blip r:embed="rId2"/>
          <a:stretch>
            <a:fillRect/>
          </a:stretch>
        </p:blipFill>
        <p:spPr>
          <a:xfrm rot="19020000">
            <a:off x="10674350" y="93980"/>
            <a:ext cx="1488440" cy="161925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idx="1"/>
          </p:nvPr>
        </p:nvSpPr>
        <p:spPr>
          <a:xfrm>
            <a:off x="838200" y="1825624"/>
            <a:ext cx="10515600" cy="4974847"/>
          </a:xfrm>
        </p:spPr>
        <p:txBody>
          <a:bodyPr>
            <a:noAutofit/>
          </a:bodyPr>
          <a:lstStyle/>
          <a:p>
            <a:pPr>
              <a:lnSpc>
                <a:spcPct val="100000"/>
              </a:lnSpc>
            </a:pPr>
            <a:r>
              <a:rPr lang="zh-CN" altLang="en-US" dirty="0">
                <a:latin typeface="黑体" panose="02010609060101010101" charset="-122"/>
                <a:ea typeface="黑体" panose="02010609060101010101" charset="-122"/>
                <a:cs typeface="黑体" panose="02010609060101010101" charset="-122"/>
              </a:rPr>
              <a:t>本章简介</a:t>
            </a:r>
          </a:p>
          <a:p>
            <a:pPr marL="0" indent="0">
              <a:lnSpc>
                <a:spcPct val="100000"/>
              </a:lnSpc>
              <a:buNone/>
            </a:pPr>
            <a:endParaRPr lang="zh-CN" altLang="en-US" sz="1600" dirty="0">
              <a:latin typeface="黑体" panose="02010609060101010101" charset="-122"/>
              <a:ea typeface="黑体" panose="02010609060101010101" charset="-122"/>
              <a:cs typeface="黑体" panose="02010609060101010101" charset="-122"/>
            </a:endParaRPr>
          </a:p>
          <a:p>
            <a:pPr marL="0" indent="0" algn="just">
              <a:lnSpc>
                <a:spcPct val="160000"/>
              </a:lnSpc>
              <a:buNone/>
            </a:pPr>
            <a:r>
              <a:rPr lang="zh-CN" altLang="en-US" sz="14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对于</a:t>
            </a:r>
            <a:r>
              <a:rPr lang="zh-CN" altLang="en-US" sz="2000" dirty="0">
                <a:latin typeface="黑体" panose="02010609060101010101" pitchFamily="49" charset="-122"/>
                <a:ea typeface="黑体" panose="02010609060101010101" pitchFamily="49" charset="-122"/>
              </a:rPr>
              <a:t>消费者口碑传播行为，本章首先介绍消费者参与在线口碑营销的心理动机，继而回溯消费者对产品的评分与评论行为规律和内容特点。消费者产生的信息则偏重于使用经验分享，为其他消费者作出购买决策提供参考信息。但是来自消费者的口碑传播内容，一定是客观可靠的吗？其是否也展现出某种规律？对于产品评分与评论的行为规律综述将试图回答这一问题。此外，本文还将对用户评论内容的文本挖掘基本方法做了初步介绍。最后，商家以及广告营销实践部分则侧重于回顾口碑营销的效果测量方法以及广告和营销实践中对用户精准定位的相关研究。</a:t>
            </a:r>
          </a:p>
          <a:p>
            <a:pPr marL="0" indent="0">
              <a:lnSpc>
                <a:spcPct val="160000"/>
              </a:lnSpc>
              <a:buNone/>
            </a:pPr>
            <a:endParaRPr lang="zh-CN" altLang="en-US" sz="1400" dirty="0">
              <a:latin typeface="黑体" panose="02010609060101010101" pitchFamily="49" charset="-122"/>
              <a:ea typeface="黑体" panose="02010609060101010101" pitchFamily="49" charset="-122"/>
              <a:cs typeface="黑体" panose="02010609060101010101" charset="-122"/>
            </a:endParaRPr>
          </a:p>
        </p:txBody>
      </p:sp>
    </p:spTree>
    <p:extLst>
      <p:ext uri="{BB962C8B-B14F-4D97-AF65-F5344CB8AC3E}">
        <p14:creationId xmlns:p14="http://schemas.microsoft.com/office/powerpoint/2010/main" val="4192884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06843"/>
            <a:ext cx="10516235" cy="4944110"/>
          </a:xfrm>
        </p:spPr>
        <p:txBody>
          <a:bodyPr>
            <a:normAutofit lnSpcReduction="10000"/>
          </a:bodyPr>
          <a:lstStyle/>
          <a:p>
            <a:pPr>
              <a:lnSpc>
                <a:spcPct val="100000"/>
              </a:lnSpc>
            </a:pPr>
            <a:r>
              <a:rPr lang="zh-CN" altLang="en-US" sz="2400" dirty="0">
                <a:latin typeface="黑体" panose="02010609060101010101" charset="-122"/>
                <a:ea typeface="黑体" panose="02010609060101010101" charset="-122"/>
                <a:cs typeface="黑体" panose="02010609060101010101" charset="-122"/>
              </a:rPr>
              <a:t>6.1引言</a:t>
            </a:r>
          </a:p>
          <a:p>
            <a:pPr marL="0" indent="0" algn="just">
              <a:lnSpc>
                <a:spcPct val="13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1800" dirty="0">
                <a:latin typeface="黑体" panose="02010609060101010101" charset="-122"/>
                <a:ea typeface="黑体" panose="02010609060101010101" charset="-122"/>
                <a:cs typeface="黑体" panose="02010609060101010101" charset="-122"/>
              </a:rPr>
              <a:t>其一，就公众/用户层面而言，在线舆论的参与者既是社会公众，也是某社会化媒体平台的用户。社会化媒体中是否能够吸引社会公众参与社会议题的讨论与传播？换言之，社会化媒体能够多大程度上吸引社会公众参与在线舆论传播？进一步而言，用户的在线参与机会是否平等？</a:t>
            </a:r>
          </a:p>
          <a:p>
            <a:pPr marL="0" indent="0">
              <a:lnSpc>
                <a:spcPct val="130000"/>
              </a:lnSpc>
              <a:buNone/>
            </a:pPr>
            <a:r>
              <a:rPr lang="zh-CN" altLang="en-US" sz="1800" dirty="0">
                <a:latin typeface="黑体" panose="02010609060101010101" charset="-122"/>
                <a:ea typeface="黑体" panose="02010609060101010101" charset="-122"/>
                <a:cs typeface="黑体" panose="02010609060101010101" charset="-122"/>
              </a:rPr>
              <a:t>    其二，社会化媒体中的信息传播者有何特征？</a:t>
            </a:r>
          </a:p>
          <a:p>
            <a:pPr marL="0" indent="0">
              <a:lnSpc>
                <a:spcPct val="130000"/>
              </a:lnSpc>
              <a:buNone/>
            </a:pPr>
            <a:r>
              <a:rPr lang="zh-CN" altLang="en-US" sz="1800" dirty="0">
                <a:latin typeface="黑体" panose="02010609060101010101" charset="-122"/>
                <a:ea typeface="黑体" panose="02010609060101010101" charset="-122"/>
                <a:cs typeface="黑体" panose="02010609060101010101" charset="-122"/>
              </a:rPr>
              <a:t>    其三，就公共舆论内容层面而言，在线公共舆论的内容是什么？其质量如何？</a:t>
            </a:r>
          </a:p>
          <a:p>
            <a:pPr marL="0" indent="0">
              <a:lnSpc>
                <a:spcPct val="130000"/>
              </a:lnSpc>
              <a:buNone/>
            </a:pPr>
            <a:r>
              <a:rPr lang="zh-CN" altLang="en-US" sz="1800" dirty="0">
                <a:latin typeface="黑体" panose="02010609060101010101" charset="-122"/>
                <a:ea typeface="黑体" panose="02010609060101010101" charset="-122"/>
                <a:cs typeface="黑体" panose="02010609060101010101" charset="-122"/>
              </a:rPr>
              <a:t>    其四，社会化媒体作为公共舆论传播平台的效果如何？其是否起到了传统的媒体所不能实现的作用？</a:t>
            </a:r>
          </a:p>
          <a:p>
            <a:pPr marL="0" indent="0">
              <a:lnSpc>
                <a:spcPct val="130000"/>
              </a:lnSpc>
              <a:buNone/>
            </a:pPr>
            <a:r>
              <a:rPr lang="zh-CN" altLang="en-US" sz="1800" dirty="0">
                <a:latin typeface="黑体" panose="02010609060101010101" charset="-122"/>
                <a:ea typeface="黑体" panose="02010609060101010101" charset="-122"/>
                <a:cs typeface="黑体" panose="02010609060101010101" charset="-122"/>
              </a:rPr>
              <a:t>    最后，社会化媒体作为公共舆论信息传播渠道，其对个体认知、以及对社会运动等影响。</a:t>
            </a:r>
          </a:p>
          <a:p>
            <a:pPr marL="0" indent="0" algn="just">
              <a:lnSpc>
                <a:spcPct val="130000"/>
              </a:lnSpc>
              <a:buNone/>
            </a:pPr>
            <a:r>
              <a:rPr lang="zh-CN" altLang="en-US" sz="1800" dirty="0">
                <a:latin typeface="黑体" panose="02010609060101010101" charset="-122"/>
                <a:ea typeface="黑体" panose="02010609060101010101" charset="-122"/>
                <a:cs typeface="黑体" panose="02010609060101010101" charset="-122"/>
              </a:rPr>
              <a:t>    本文通过对相关文献的回顾回答上述问题。当然，社会化计算在这五个分支中的发展并不平衡。我们将根据各分支的社会化计算程度而进行详略不同的论述。最后，受篇幅限制，本文主要集中在新闻和公共舆论方面的内容，而不过多涉及娱乐、广告、知识等同等重要并与新闻密切相关的传播内容。</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70000"/>
              </a:lnSpc>
            </a:pPr>
            <a:r>
              <a:rPr lang="en-US" altLang="zh-CN" sz="2500" dirty="0">
                <a:latin typeface="黑体" panose="02010609060101010101" pitchFamily="49" charset="-122"/>
                <a:ea typeface="黑体" panose="02010609060101010101" pitchFamily="49" charset="-122"/>
              </a:rPr>
              <a:t>7.1</a:t>
            </a:r>
            <a:r>
              <a:rPr lang="zh-CN" altLang="en-US" sz="2500" dirty="0">
                <a:latin typeface="黑体" panose="02010609060101010101" pitchFamily="49" charset="-122"/>
                <a:ea typeface="黑体" panose="02010609060101010101" pitchFamily="49" charset="-122"/>
              </a:rPr>
              <a:t>引言</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社交</a:t>
            </a:r>
            <a:r>
              <a:rPr lang="zh-CN" altLang="en-US" sz="2100" dirty="0">
                <a:latin typeface="黑体" panose="02010609060101010101" pitchFamily="49" charset="-122"/>
                <a:ea typeface="黑体" panose="02010609060101010101" pitchFamily="49" charset="-122"/>
              </a:rPr>
              <a:t>网络和社会化媒体不仅为人们的一般性社会交往与信息传播提供了平台，其也逐渐成为电子商务活动中商家与消费者、商家与商家以及消费者之间的信息沟通平台。在社交网络和社会化媒体中，营销者很大程度上丧失了对于信息传播的控制权。信息能够自由在消费者之间进行传播，从而直接影响了消费者对于产品、服务或品牌的印象。与此同时，消费者对于传统的广告不再过分依赖，其更看重社会化媒体中来自其他消费者的意见</a:t>
            </a:r>
            <a:r>
              <a:rPr lang="en-US" altLang="zh-CN" sz="2100" baseline="30000" dirty="0">
                <a:latin typeface="黑体" panose="02010609060101010101" pitchFamily="49" charset="-122"/>
                <a:ea typeface="黑体" panose="02010609060101010101" pitchFamily="49" charset="-122"/>
              </a:rPr>
              <a:t>[1]</a:t>
            </a:r>
            <a:r>
              <a:rPr lang="zh-CN" altLang="en-US" sz="2100" dirty="0">
                <a:latin typeface="黑体" panose="02010609060101010101" pitchFamily="49" charset="-122"/>
                <a:ea typeface="黑体" panose="02010609060101010101" pitchFamily="49" charset="-122"/>
              </a:rPr>
              <a:t>。从另一个角度而言，用户评论与反馈信息可以作为一种与广告策略互补的、低价的、有效的获得顾客以及维系顾客关系的渠道</a:t>
            </a:r>
            <a:r>
              <a:rPr lang="en-US" altLang="zh-CN" sz="2100" baseline="30000" dirty="0">
                <a:latin typeface="黑体" panose="02010609060101010101" pitchFamily="49" charset="-122"/>
                <a:ea typeface="黑体" panose="02010609060101010101" pitchFamily="49" charset="-122"/>
              </a:rPr>
              <a:t>[2]</a:t>
            </a:r>
            <a:r>
              <a:rPr lang="zh-CN" altLang="en-US" sz="2100" dirty="0">
                <a:latin typeface="黑体" panose="02010609060101010101" pitchFamily="49" charset="-122"/>
                <a:ea typeface="黑体" panose="02010609060101010101" pitchFamily="49" charset="-122"/>
              </a:rPr>
              <a:t>。因此，整合了社会交往功能的电子商务平台为参与方之间的信任构建提供了必要的保证，也为基于社会化媒体的消费者行为研究和广告营销实践研究带来了新的契机。</a:t>
            </a:r>
          </a:p>
        </p:txBody>
      </p:sp>
    </p:spTree>
    <p:extLst>
      <p:ext uri="{BB962C8B-B14F-4D97-AF65-F5344CB8AC3E}">
        <p14:creationId xmlns:p14="http://schemas.microsoft.com/office/powerpoint/2010/main" val="1444335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0000" lnSpcReduction="20000"/>
          </a:bodyPr>
          <a:lstStyle/>
          <a:p>
            <a:pPr>
              <a:lnSpc>
                <a:spcPct val="170000"/>
              </a:lnSpc>
            </a:pPr>
            <a:r>
              <a:rPr lang="en-US" altLang="zh-CN" sz="2700" dirty="0">
                <a:latin typeface="黑体" panose="02010609060101010101" pitchFamily="49" charset="-122"/>
                <a:ea typeface="黑体" panose="02010609060101010101" pitchFamily="49" charset="-122"/>
              </a:rPr>
              <a:t>7.1</a:t>
            </a:r>
            <a:r>
              <a:rPr lang="zh-CN" altLang="en-US" sz="2700" dirty="0">
                <a:latin typeface="黑体" panose="02010609060101010101" pitchFamily="49" charset="-122"/>
                <a:ea typeface="黑体" panose="02010609060101010101" pitchFamily="49" charset="-122"/>
              </a:rPr>
              <a:t>引言</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为了</a:t>
            </a:r>
            <a:r>
              <a:rPr lang="zh-CN" altLang="en-US" sz="2200" dirty="0">
                <a:latin typeface="黑体" panose="02010609060101010101" pitchFamily="49" charset="-122"/>
                <a:ea typeface="黑体" panose="02010609060101010101" pitchFamily="49" charset="-122"/>
              </a:rPr>
              <a:t>使读者理解社交网络和社会化媒体给电子商务带来的变革，本章首先介绍几个在在线广告与营销中实际发生的案例</a:t>
            </a:r>
            <a:r>
              <a:rPr lang="en-US" altLang="zh-CN" sz="2200" baseline="300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公司是一家电子技术产品零售商和经销商。</a:t>
            </a:r>
            <a:r>
              <a:rPr lang="en-US" altLang="zh-CN" sz="2200" dirty="0">
                <a:latin typeface="黑体" panose="02010609060101010101" pitchFamily="49" charset="-122"/>
                <a:ea typeface="黑体" panose="02010609060101010101" pitchFamily="49" charset="-122"/>
              </a:rPr>
              <a:t>2005</a:t>
            </a:r>
            <a:r>
              <a:rPr lang="zh-CN" altLang="en-US" sz="2200" dirty="0">
                <a:latin typeface="黑体" panose="02010609060101010101" pitchFamily="49" charset="-122"/>
                <a:ea typeface="黑体" panose="02010609060101010101" pitchFamily="49" charset="-122"/>
              </a:rPr>
              <a:t>年开始，该公司在其官方网页上开展顾客对产品的打分和评价活动。在一周之内，搜索引擎中指向</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的网页开始迅速增长。</a:t>
            </a:r>
            <a:r>
              <a:rPr lang="en-US" altLang="zh-CN" sz="2200" dirty="0">
                <a:latin typeface="黑体" panose="02010609060101010101" pitchFamily="49" charset="-122"/>
                <a:ea typeface="黑体" panose="02010609060101010101" pitchFamily="49" charset="-122"/>
              </a:rPr>
              <a:t>2005</a:t>
            </a:r>
            <a:r>
              <a:rPr lang="zh-CN" altLang="en-US" sz="2200" dirty="0">
                <a:latin typeface="黑体" panose="02010609060101010101" pitchFamily="49" charset="-122"/>
                <a:ea typeface="黑体" panose="02010609060101010101" pitchFamily="49" charset="-122"/>
              </a:rPr>
              <a:t>年</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月</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大约</a:t>
            </a:r>
            <a:r>
              <a:rPr lang="en-US" altLang="zh-CN" sz="2200" dirty="0">
                <a:latin typeface="黑体" panose="02010609060101010101" pitchFamily="49" charset="-122"/>
                <a:ea typeface="黑体" panose="02010609060101010101" pitchFamily="49" charset="-122"/>
              </a:rPr>
              <a:t>6</a:t>
            </a:r>
            <a:r>
              <a:rPr lang="zh-CN" altLang="en-US" sz="2200" dirty="0">
                <a:latin typeface="黑体" panose="02010609060101010101" pitchFamily="49" charset="-122"/>
                <a:ea typeface="黑体" panose="02010609060101010101" pitchFamily="49" charset="-122"/>
              </a:rPr>
              <a:t>周后，</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已经由于评论相关的网页搜索产生了数以千计的访问量</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这些新的访问并非来自于</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基于关键词的付费广告，而是来自于连接到</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顾客打分与点评的网页。更为重要的是，</a:t>
            </a:r>
            <a:r>
              <a:rPr lang="en-US" altLang="zh-CN" sz="2200" dirty="0">
                <a:latin typeface="黑体" panose="02010609060101010101" pitchFamily="49" charset="-122"/>
                <a:ea typeface="黑体" panose="02010609060101010101" pitchFamily="49" charset="-122"/>
              </a:rPr>
              <a:t>CompUSA</a:t>
            </a:r>
            <a:r>
              <a:rPr lang="zh-CN" altLang="en-US" sz="2200" dirty="0">
                <a:latin typeface="黑体" panose="02010609060101010101" pitchFamily="49" charset="-122"/>
                <a:ea typeface="黑体" panose="02010609060101010101" pitchFamily="49" charset="-122"/>
              </a:rPr>
              <a:t>对比了来自于与评论相关的搜索结果的用户与通过其他途径吸引的用户的后续行为差异发现，来自于评论相关的用户在发生购买行为前的浏览行为比其他用户更为积极，这说明，这部分用户的搜索和浏览行为更具有目的性，其购买意图更为明显；第二，来自于评论相关的用户的转化率更高；第三，来自于评论相关的用户购买高价产品（例如，笔记本电脑、投影仪、数码相机等）的概率更高。</a:t>
            </a:r>
          </a:p>
        </p:txBody>
      </p:sp>
    </p:spTree>
    <p:extLst>
      <p:ext uri="{BB962C8B-B14F-4D97-AF65-F5344CB8AC3E}">
        <p14:creationId xmlns:p14="http://schemas.microsoft.com/office/powerpoint/2010/main" val="11271877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70000"/>
              </a:lnSpc>
            </a:pPr>
            <a:r>
              <a:rPr lang="en-US" altLang="zh-CN" sz="2500" dirty="0">
                <a:latin typeface="黑体" panose="02010609060101010101" pitchFamily="49" charset="-122"/>
                <a:ea typeface="黑体" panose="02010609060101010101" pitchFamily="49" charset="-122"/>
              </a:rPr>
              <a:t>7.1</a:t>
            </a:r>
            <a:r>
              <a:rPr lang="zh-CN" altLang="en-US" sz="2500" dirty="0">
                <a:latin typeface="黑体" panose="02010609060101010101" pitchFamily="49" charset="-122"/>
                <a:ea typeface="黑体" panose="02010609060101010101" pitchFamily="49" charset="-122"/>
              </a:rPr>
              <a:t>引言</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Petco</a:t>
            </a:r>
            <a:r>
              <a:rPr lang="zh-CN" altLang="en-US" sz="2100" dirty="0">
                <a:latin typeface="黑体" panose="02010609060101010101" pitchFamily="49" charset="-122"/>
                <a:ea typeface="黑体" panose="02010609060101010101" pitchFamily="49" charset="-122"/>
              </a:rPr>
              <a:t>是一个宠物商品在线网站，其在线出售的产品多达上万个。</a:t>
            </a:r>
            <a:r>
              <a:rPr lang="en-US" altLang="zh-CN" sz="2100" dirty="0">
                <a:latin typeface="黑体" panose="02010609060101010101" pitchFamily="49" charset="-122"/>
                <a:ea typeface="黑体" panose="02010609060101010101" pitchFamily="49" charset="-122"/>
              </a:rPr>
              <a:t>2005</a:t>
            </a:r>
            <a:r>
              <a:rPr lang="zh-CN" altLang="en-US" sz="2100" dirty="0">
                <a:latin typeface="黑体" panose="02010609060101010101" pitchFamily="49" charset="-122"/>
                <a:ea typeface="黑体" panose="02010609060101010101" pitchFamily="49" charset="-122"/>
              </a:rPr>
              <a:t>年，</a:t>
            </a:r>
            <a:r>
              <a:rPr lang="en-US" altLang="zh-CN" sz="2100" dirty="0">
                <a:latin typeface="黑体" panose="02010609060101010101" pitchFamily="49" charset="-122"/>
                <a:ea typeface="黑体" panose="02010609060101010101" pitchFamily="49" charset="-122"/>
              </a:rPr>
              <a:t>Petco</a:t>
            </a:r>
            <a:r>
              <a:rPr lang="zh-CN" altLang="en-US" sz="2100" dirty="0">
                <a:latin typeface="黑体" panose="02010609060101010101" pitchFamily="49" charset="-122"/>
                <a:ea typeface="黑体" panose="02010609060101010101" pitchFamily="49" charset="-122"/>
              </a:rPr>
              <a:t>公司开始通过鼓励顾客对其在线商品进行点评，并计算每件商品合计点评数，作为商品分类的新方法。这类远高于平均评论数的商品被单独归类为“最受欢迎产品”。消费者在选择某一大类产品（例如，宠物狗）之后，选择该类别中的“最受欢迎产品”，即可浏览这些商品。有意思的是，</a:t>
            </a:r>
            <a:r>
              <a:rPr lang="en-US" altLang="zh-CN" sz="2100" dirty="0">
                <a:latin typeface="黑体" panose="02010609060101010101" pitchFamily="49" charset="-122"/>
                <a:ea typeface="黑体" panose="02010609060101010101" pitchFamily="49" charset="-122"/>
              </a:rPr>
              <a:t>Petco</a:t>
            </a:r>
            <a:r>
              <a:rPr lang="zh-CN" altLang="en-US" sz="2100" dirty="0">
                <a:latin typeface="黑体" panose="02010609060101010101" pitchFamily="49" charset="-122"/>
                <a:ea typeface="黑体" panose="02010609060101010101" pitchFamily="49" charset="-122"/>
              </a:rPr>
              <a:t>事后分析了选择浏览“最受欢迎产品”用户的行为，这类用户的转化率要明显高于选择传统分类方法的用户（高出</a:t>
            </a:r>
            <a:r>
              <a:rPr lang="en-US" altLang="zh-CN" sz="2100" dirty="0">
                <a:latin typeface="黑体" panose="02010609060101010101" pitchFamily="49" charset="-122"/>
                <a:ea typeface="黑体" panose="02010609060101010101" pitchFamily="49" charset="-122"/>
              </a:rPr>
              <a:t>10%</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Petco</a:t>
            </a:r>
            <a:r>
              <a:rPr lang="zh-CN" altLang="en-US" sz="2100" dirty="0">
                <a:latin typeface="黑体" panose="02010609060101010101" pitchFamily="49" charset="-122"/>
                <a:ea typeface="黑体" panose="02010609060101010101" pitchFamily="49" charset="-122"/>
              </a:rPr>
              <a:t>还发现，通过“打分”对产品进行排序的表现要明显好于其他产品排序方法（例如，平均产品销量）。</a:t>
            </a:r>
          </a:p>
        </p:txBody>
      </p:sp>
    </p:spTree>
    <p:extLst>
      <p:ext uri="{BB962C8B-B14F-4D97-AF65-F5344CB8AC3E}">
        <p14:creationId xmlns:p14="http://schemas.microsoft.com/office/powerpoint/2010/main" val="13242070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70000"/>
              </a:lnSpc>
            </a:pPr>
            <a:r>
              <a:rPr lang="en-US" altLang="zh-CN" sz="2500" dirty="0">
                <a:latin typeface="黑体" panose="02010609060101010101" pitchFamily="49" charset="-122"/>
                <a:ea typeface="黑体" panose="02010609060101010101" pitchFamily="49" charset="-122"/>
              </a:rPr>
              <a:t>7.1</a:t>
            </a:r>
            <a:r>
              <a:rPr lang="zh-CN" altLang="en-US" sz="2500" dirty="0">
                <a:latin typeface="黑体" panose="02010609060101010101" pitchFamily="49" charset="-122"/>
                <a:ea typeface="黑体" panose="02010609060101010101" pitchFamily="49" charset="-122"/>
              </a:rPr>
              <a:t>引言</a:t>
            </a:r>
          </a:p>
          <a:p>
            <a:pPr marL="0" indent="0" algn="just">
              <a:lnSpc>
                <a:spcPct val="150000"/>
              </a:lnSpc>
              <a:buNone/>
            </a:pPr>
            <a:r>
              <a:rPr lang="en-US" altLang="zh-CN" sz="2100" dirty="0" smtClean="0">
                <a:latin typeface="黑体" panose="02010609060101010101" pitchFamily="49" charset="-122"/>
                <a:ea typeface="黑体" panose="02010609060101010101" pitchFamily="49" charset="-122"/>
              </a:rPr>
              <a:t>    Burpee </a:t>
            </a:r>
            <a:r>
              <a:rPr lang="en-US" altLang="zh-CN" sz="2100" dirty="0">
                <a:latin typeface="黑体" panose="02010609060101010101" pitchFamily="49" charset="-122"/>
                <a:ea typeface="黑体" panose="02010609060101010101" pitchFamily="49" charset="-122"/>
              </a:rPr>
              <a:t>Boosts</a:t>
            </a:r>
            <a:r>
              <a:rPr lang="zh-CN" altLang="en-US" sz="2100" dirty="0">
                <a:latin typeface="黑体" panose="02010609060101010101" pitchFamily="49" charset="-122"/>
                <a:ea typeface="黑体" panose="02010609060101010101" pitchFamily="49" charset="-122"/>
              </a:rPr>
              <a:t>在</a:t>
            </a:r>
            <a:r>
              <a:rPr lang="en-US" altLang="zh-CN" sz="2100" dirty="0">
                <a:latin typeface="黑体" panose="02010609060101010101" pitchFamily="49" charset="-122"/>
                <a:ea typeface="黑体" panose="02010609060101010101" pitchFamily="49" charset="-122"/>
              </a:rPr>
              <a:t>2006</a:t>
            </a:r>
            <a:r>
              <a:rPr lang="zh-CN" altLang="en-US" sz="2100" dirty="0">
                <a:latin typeface="黑体" panose="02010609060101010101" pitchFamily="49" charset="-122"/>
                <a:ea typeface="黑体" panose="02010609060101010101" pitchFamily="49" charset="-122"/>
              </a:rPr>
              <a:t>年初开始推动消费者</a:t>
            </a:r>
            <a:r>
              <a:rPr lang="en-US" altLang="zh-CN" sz="2100" dirty="0">
                <a:latin typeface="黑体" panose="02010609060101010101" pitchFamily="49" charset="-122"/>
                <a:ea typeface="黑体" panose="02010609060101010101" pitchFamily="49" charset="-122"/>
              </a:rPr>
              <a:t>RSS</a:t>
            </a:r>
            <a:r>
              <a:rPr lang="zh-CN" altLang="en-US" sz="2100" dirty="0">
                <a:latin typeface="黑体" panose="02010609060101010101" pitchFamily="49" charset="-122"/>
                <a:ea typeface="黑体" panose="02010609060101010101" pitchFamily="49" charset="-122"/>
              </a:rPr>
              <a:t>订阅信息。他们后来将消费者评价以及所评价产品的信息放到了</a:t>
            </a:r>
            <a:r>
              <a:rPr lang="en-US" altLang="zh-CN" sz="2100" dirty="0">
                <a:latin typeface="黑体" panose="02010609060101010101" pitchFamily="49" charset="-122"/>
                <a:ea typeface="黑体" panose="02010609060101010101" pitchFamily="49" charset="-122"/>
              </a:rPr>
              <a:t>RSS</a:t>
            </a:r>
            <a:r>
              <a:rPr lang="zh-CN" altLang="en-US" sz="2100" dirty="0">
                <a:latin typeface="黑体" panose="02010609060101010101" pitchFamily="49" charset="-122"/>
                <a:ea typeface="黑体" panose="02010609060101010101" pitchFamily="49" charset="-122"/>
              </a:rPr>
              <a:t>种子中。几周之后，</a:t>
            </a:r>
            <a:r>
              <a:rPr lang="en-US" altLang="zh-CN" sz="2100" dirty="0">
                <a:latin typeface="黑体" panose="02010609060101010101" pitchFamily="49" charset="-122"/>
                <a:ea typeface="黑体" panose="02010609060101010101" pitchFamily="49" charset="-122"/>
              </a:rPr>
              <a:t>Burpee</a:t>
            </a:r>
            <a:r>
              <a:rPr lang="zh-CN" altLang="en-US" sz="2100" dirty="0">
                <a:latin typeface="黑体" panose="02010609060101010101" pitchFamily="49" charset="-122"/>
                <a:ea typeface="黑体" panose="02010609060101010101" pitchFamily="49" charset="-122"/>
              </a:rPr>
              <a:t>公司发现，带有用户评论的</a:t>
            </a:r>
            <a:r>
              <a:rPr lang="en-US" altLang="zh-CN" sz="2100" dirty="0">
                <a:latin typeface="黑体" panose="02010609060101010101" pitchFamily="49" charset="-122"/>
                <a:ea typeface="黑体" panose="02010609060101010101" pitchFamily="49" charset="-122"/>
              </a:rPr>
              <a:t>RSS</a:t>
            </a:r>
            <a:r>
              <a:rPr lang="zh-CN" altLang="en-US" sz="2100" dirty="0">
                <a:latin typeface="黑体" panose="02010609060101010101" pitchFamily="49" charset="-122"/>
                <a:ea typeface="黑体" panose="02010609060101010101" pitchFamily="49" charset="-122"/>
              </a:rPr>
              <a:t>信息的点击率要比没有用户评论的</a:t>
            </a:r>
            <a:r>
              <a:rPr lang="en-US" altLang="zh-CN" sz="2100" dirty="0">
                <a:latin typeface="黑体" panose="02010609060101010101" pitchFamily="49" charset="-122"/>
                <a:ea typeface="黑体" panose="02010609060101010101" pitchFamily="49" charset="-122"/>
              </a:rPr>
              <a:t>RSS</a:t>
            </a:r>
            <a:r>
              <a:rPr lang="zh-CN" altLang="en-US" sz="2100" dirty="0">
                <a:latin typeface="黑体" panose="02010609060101010101" pitchFamily="49" charset="-122"/>
                <a:ea typeface="黑体" panose="02010609060101010101" pitchFamily="49" charset="-122"/>
              </a:rPr>
              <a:t>种子点击率高出</a:t>
            </a:r>
            <a:r>
              <a:rPr lang="en-US" altLang="zh-CN" sz="2100" dirty="0">
                <a:latin typeface="黑体" panose="02010609060101010101" pitchFamily="49" charset="-122"/>
                <a:ea typeface="黑体" panose="02010609060101010101" pitchFamily="49" charset="-122"/>
              </a:rPr>
              <a:t>43%</a:t>
            </a:r>
            <a:r>
              <a:rPr lang="zh-CN" altLang="en-US" sz="2100" dirty="0">
                <a:latin typeface="黑体" panose="02010609060101010101" pitchFamily="49" charset="-122"/>
                <a:ea typeface="黑体" panose="02010609060101010101" pitchFamily="49" charset="-122"/>
              </a:rPr>
              <a:t>。</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这</a:t>
            </a:r>
            <a:r>
              <a:rPr lang="zh-CN" altLang="en-US" sz="2100" dirty="0">
                <a:latin typeface="黑体" panose="02010609060101010101" pitchFamily="49" charset="-122"/>
                <a:ea typeface="黑体" panose="02010609060101010101" pitchFamily="49" charset="-122"/>
              </a:rPr>
              <a:t>几个案例皆说明，通过鼓励用户参与到在线口碑传播行为中，对于提高电子商务网站点击率以及产品的购买率至关重要。本章分别从“消费者”与“商家”</a:t>
            </a:r>
            <a:r>
              <a:rPr lang="en-US" altLang="zh-CN" sz="2100" dirty="0">
                <a:latin typeface="黑体" panose="02010609060101010101" pitchFamily="49" charset="-122"/>
                <a:ea typeface="黑体" panose="02010609060101010101" pitchFamily="49" charset="-122"/>
              </a:rPr>
              <a:t>——</a:t>
            </a:r>
            <a:r>
              <a:rPr lang="zh-CN" altLang="en-US" sz="2100" dirty="0">
                <a:latin typeface="黑体" panose="02010609060101010101" pitchFamily="49" charset="-122"/>
                <a:ea typeface="黑体" panose="02010609060101010101" pitchFamily="49" charset="-122"/>
              </a:rPr>
              <a:t>这两个重要的在线商务活动参与者角度切入，回顾近年来对消费者在线口碑传播行为以及商家在线广告与营销行为的研究。</a:t>
            </a:r>
          </a:p>
        </p:txBody>
      </p:sp>
    </p:spTree>
    <p:extLst>
      <p:ext uri="{BB962C8B-B14F-4D97-AF65-F5344CB8AC3E}">
        <p14:creationId xmlns:p14="http://schemas.microsoft.com/office/powerpoint/2010/main" val="6862205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82500" lnSpcReduction="20000"/>
          </a:bodyPr>
          <a:lstStyle/>
          <a:p>
            <a:r>
              <a:rPr lang="en-US" altLang="zh-CN" sz="2500" dirty="0">
                <a:latin typeface="黑体" panose="02010609060101010101" pitchFamily="49" charset="-122"/>
                <a:ea typeface="黑体" panose="02010609060101010101" pitchFamily="49" charset="-122"/>
              </a:rPr>
              <a:t>7.2</a:t>
            </a:r>
            <a:r>
              <a:rPr lang="zh-CN" altLang="en-US" sz="2500" dirty="0">
                <a:latin typeface="黑体" panose="02010609060101010101" pitchFamily="49" charset="-122"/>
                <a:ea typeface="黑体" panose="02010609060101010101" pitchFamily="49" charset="-122"/>
              </a:rPr>
              <a:t>消费者参与口碑传播的心理动机</a:t>
            </a: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早</a:t>
            </a:r>
            <a:r>
              <a:rPr lang="zh-CN" altLang="en-US" sz="2400" dirty="0">
                <a:latin typeface="黑体" panose="02010609060101010101" pitchFamily="49" charset="-122"/>
                <a:ea typeface="黑体" panose="02010609060101010101" pitchFamily="49" charset="-122"/>
              </a:rPr>
              <a:t>在上个世纪六十年代，口碑传播就被认为是新事物在一个社会系统中扩散的基本动力。口碑传播也称为网络营销（</a:t>
            </a:r>
            <a:r>
              <a:rPr lang="en-US" altLang="zh-CN" sz="2400" dirty="0">
                <a:latin typeface="黑体" panose="02010609060101010101" pitchFamily="49" charset="-122"/>
                <a:ea typeface="黑体" panose="02010609060101010101" pitchFamily="49" charset="-122"/>
              </a:rPr>
              <a:t>Network-based Marketing</a:t>
            </a:r>
            <a:r>
              <a:rPr lang="zh-CN" altLang="en-US" sz="2400" dirty="0">
                <a:latin typeface="黑体" panose="02010609060101010101" pitchFamily="49" charset="-122"/>
                <a:ea typeface="黑体" panose="02010609060101010101" pitchFamily="49" charset="-122"/>
              </a:rPr>
              <a:t>）</a:t>
            </a:r>
            <a:r>
              <a:rPr lang="en-US" altLang="zh-CN" sz="2400" baseline="300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指消费者之间对产品相关信息的口耳相传。通过口碑传播，消费者之间分享其对产品、服务和品牌的态度及使用经验。消费者在线口碑传播研究要回答的第一个基本问题是：在没有实质收益的前提下，消费者为何会主动参与在线口碑传播？</a:t>
            </a: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社会科学</a:t>
            </a:r>
            <a:r>
              <a:rPr lang="zh-CN" altLang="en-US" sz="2400" dirty="0">
                <a:latin typeface="黑体" panose="02010609060101010101" pitchFamily="49" charset="-122"/>
                <a:ea typeface="黑体" panose="02010609060101010101" pitchFamily="49" charset="-122"/>
              </a:rPr>
              <a:t>特别是心理学研究发现，消费者参与在线口碑营销的主要心理动机是彰显自我价值，进行自我表达。消费者能够通过传播具有一定品牌形象和价值的产品信息，彰显其自身的价值取向</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其次</a:t>
            </a:r>
            <a:r>
              <a:rPr lang="zh-CN" altLang="en-US" sz="2400" dirty="0">
                <a:latin typeface="黑体" panose="02010609060101010101" pitchFamily="49" charset="-122"/>
                <a:ea typeface="黑体" panose="02010609060101010101" pitchFamily="49" charset="-122"/>
              </a:rPr>
              <a:t>，在线口碑传播还能够获得他人对自身的肯定。试想一些用户在社交媒体分享其购买的奢侈品的情景：这些用户隐含的意图是向他人彰显自己与品牌形象相似的品味，以及通过购买奢侈品而获得的来自他人对自身社会地位的肯定</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72237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67500" lnSpcReduction="20000"/>
          </a:bodyPr>
          <a:lstStyle/>
          <a:p>
            <a:r>
              <a:rPr lang="en-US" altLang="zh-CN" sz="3600" dirty="0">
                <a:latin typeface="黑体" panose="02010609060101010101" pitchFamily="49" charset="-122"/>
                <a:ea typeface="黑体" panose="02010609060101010101" pitchFamily="49" charset="-122"/>
              </a:rPr>
              <a:t>7.2</a:t>
            </a:r>
            <a:r>
              <a:rPr lang="zh-CN" altLang="en-US" sz="3600" dirty="0">
                <a:latin typeface="黑体" panose="02010609060101010101" pitchFamily="49" charset="-122"/>
                <a:ea typeface="黑体" panose="02010609060101010101" pitchFamily="49" charset="-122"/>
              </a:rPr>
              <a:t>消费者参与口碑传播的心理动机</a:t>
            </a: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第三</a:t>
            </a:r>
            <a:r>
              <a:rPr lang="zh-CN" altLang="en-US" sz="2400" dirty="0">
                <a:latin typeface="黑体" panose="02010609060101010101" pitchFamily="49" charset="-122"/>
                <a:ea typeface="黑体" panose="02010609060101010101" pitchFamily="49" charset="-122"/>
              </a:rPr>
              <a:t>，分享产品信息能够获得来自他者对自身利他主义行为的认可</a:t>
            </a:r>
            <a:r>
              <a:rPr lang="en-US" altLang="zh-CN" sz="2400" baseline="30000" dirty="0">
                <a:latin typeface="黑体" panose="02010609060101010101" pitchFamily="49" charset="-122"/>
                <a:ea typeface="黑体" panose="02010609060101010101" pitchFamily="49" charset="-122"/>
              </a:rPr>
              <a:t>[5, 6]</a:t>
            </a:r>
            <a:r>
              <a:rPr lang="zh-CN" altLang="en-US" sz="2400" dirty="0">
                <a:latin typeface="黑体" panose="02010609060101010101" pitchFamily="49" charset="-122"/>
                <a:ea typeface="黑体" panose="02010609060101010101" pitchFamily="49" charset="-122"/>
              </a:rPr>
              <a:t>。在在线电子商务网站蓬勃发展的今天，人们在购买某个产品之前，对产品质量、售卖方的服务质量以及与之可比的其他备选产品等信息都不能全面获知。信息搜索与获取是一个耗时耗力的工作，因此，根据他人的选择来做出相应的购买决策是一个相对能降低购买风险同时也能够降低信息搜索代价的一举两得之事。这些口碑传播的参与者能够帮助其他消费者降低产品购买风险、并以低廉成本获取信息</a:t>
            </a:r>
            <a:r>
              <a:rPr lang="en-US" altLang="zh-CN" sz="2400" baseline="30000" dirty="0">
                <a:latin typeface="黑体" panose="02010609060101010101" pitchFamily="49" charset="-122"/>
                <a:ea typeface="黑体" panose="02010609060101010101" pitchFamily="49" charset="-122"/>
              </a:rPr>
              <a:t>[7, 8]</a:t>
            </a:r>
            <a:r>
              <a:rPr lang="zh-CN" altLang="en-US" sz="2400" dirty="0">
                <a:latin typeface="黑体" panose="02010609060101010101" pitchFamily="49" charset="-122"/>
                <a:ea typeface="黑体" panose="02010609060101010101" pitchFamily="49" charset="-122"/>
              </a:rPr>
              <a:t>。</a:t>
            </a: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第四</a:t>
            </a:r>
            <a:r>
              <a:rPr lang="zh-CN" altLang="en-US" sz="2400" dirty="0">
                <a:latin typeface="黑体" panose="02010609060101010101" pitchFamily="49" charset="-122"/>
                <a:ea typeface="黑体" panose="02010609060101010101" pitchFamily="49" charset="-122"/>
              </a:rPr>
              <a:t>，忠诚度较高的消费者对于商品、服务、零售商以及推销员等的满意程度、以及对产品品牌的承诺</a:t>
            </a:r>
            <a:r>
              <a:rPr lang="en-US" altLang="zh-CN" sz="2400" baseline="300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也会促使他们发布产品评价，参与口碑传播，从而与品牌保持一种积极的、有价值的关系。</a:t>
            </a:r>
          </a:p>
          <a:p>
            <a:pPr marL="0" indent="0" algn="just">
              <a:lnSpc>
                <a:spcPct val="160000"/>
              </a:lnSpc>
              <a:buNone/>
            </a:pPr>
            <a:r>
              <a:rPr lang="zh-CN" altLang="en-US" sz="2400" dirty="0" smtClean="0">
                <a:latin typeface="黑体" panose="02010609060101010101" pitchFamily="49" charset="-122"/>
                <a:ea typeface="黑体" panose="02010609060101010101" pitchFamily="49" charset="-122"/>
              </a:rPr>
              <a:t>    第五</a:t>
            </a:r>
            <a:r>
              <a:rPr lang="zh-CN" altLang="en-US" sz="2400" dirty="0">
                <a:latin typeface="黑体" panose="02010609060101010101" pitchFamily="49" charset="-122"/>
                <a:ea typeface="黑体" panose="02010609060101010101" pitchFamily="49" charset="-122"/>
              </a:rPr>
              <a:t>，随着越来越多的用户倾向于到社交网络和社会化媒体中寻找产品信息，在线口碑营销具有庞大的社会参与群体</a:t>
            </a:r>
            <a:r>
              <a:rPr lang="en-US" altLang="zh-CN" sz="2400" baseline="300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。在线口碑传播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特别是关于产品的负面评价能够为参与传播的用户获得一定的知名度。例如，加拿大歌手</a:t>
            </a:r>
            <a:r>
              <a:rPr lang="en-US" altLang="zh-CN" sz="2400" dirty="0">
                <a:latin typeface="黑体" panose="02010609060101010101" pitchFamily="49" charset="-122"/>
                <a:ea typeface="黑体" panose="02010609060101010101" pitchFamily="49" charset="-122"/>
              </a:rPr>
              <a:t>Dave Carroll</a:t>
            </a:r>
            <a:r>
              <a:rPr lang="zh-CN" altLang="en-US" sz="2400" dirty="0">
                <a:latin typeface="黑体" panose="02010609060101010101" pitchFamily="49" charset="-122"/>
                <a:ea typeface="黑体" panose="02010609060101010101" pitchFamily="49" charset="-122"/>
              </a:rPr>
              <a:t>在自己名贵的吉他被美联航空公司的行李运输工摔坏之后，历经九个月向该航空公司索赔未果。其无奈之下就此事编写了一首歌曲，并拍摄了一条名为</a:t>
            </a:r>
            <a:r>
              <a:rPr lang="en-US" altLang="zh-CN" sz="2400" dirty="0">
                <a:latin typeface="黑体" panose="02010609060101010101" pitchFamily="49" charset="-122"/>
                <a:ea typeface="黑体" panose="02010609060101010101" pitchFamily="49" charset="-122"/>
              </a:rPr>
              <a:t>《United</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Airlines Broke My Guitar》</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MV</a:t>
            </a:r>
            <a:r>
              <a:rPr lang="zh-CN" altLang="en-US" sz="2400" dirty="0">
                <a:latin typeface="黑体" panose="02010609060101010101" pitchFamily="49" charset="-122"/>
                <a:ea typeface="黑体" panose="02010609060101010101" pitchFamily="49" charset="-122"/>
              </a:rPr>
              <a:t>，放到了</a:t>
            </a:r>
            <a:r>
              <a:rPr lang="en-US" altLang="zh-CN" sz="2400" dirty="0" err="1">
                <a:latin typeface="黑体" panose="02010609060101010101" pitchFamily="49" charset="-122"/>
                <a:ea typeface="黑体" panose="02010609060101010101" pitchFamily="49" charset="-122"/>
              </a:rPr>
              <a:t>Youtube</a:t>
            </a:r>
            <a:r>
              <a:rPr lang="zh-CN" altLang="en-US" sz="2400" dirty="0">
                <a:latin typeface="黑体" panose="02010609060101010101" pitchFamily="49" charset="-122"/>
                <a:ea typeface="黑体" panose="02010609060101010101" pitchFamily="49" charset="-122"/>
              </a:rPr>
              <a:t>上。</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天之内，该视频获得了近</a:t>
            </a:r>
            <a:r>
              <a:rPr lang="en-US" altLang="zh-CN" sz="2400" dirty="0">
                <a:latin typeface="黑体" panose="02010609060101010101" pitchFamily="49" charset="-122"/>
                <a:ea typeface="黑体" panose="02010609060101010101" pitchFamily="49" charset="-122"/>
              </a:rPr>
              <a:t>400</a:t>
            </a:r>
            <a:r>
              <a:rPr lang="zh-CN" altLang="en-US" sz="2400" dirty="0">
                <a:latin typeface="黑体" panose="02010609060101010101" pitchFamily="49" charset="-122"/>
                <a:ea typeface="黑体" panose="02010609060101010101" pitchFamily="49" charset="-122"/>
              </a:rPr>
              <a:t>万人次的点击。压力之下的美联航空公司被迫赔偿，其股票还因此下跌</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，相当于蒸发掉</a:t>
            </a:r>
            <a:r>
              <a:rPr lang="en-US" altLang="zh-CN" sz="2400" dirty="0">
                <a:latin typeface="黑体" panose="02010609060101010101" pitchFamily="49" charset="-122"/>
                <a:ea typeface="黑体" panose="02010609060101010101" pitchFamily="49" charset="-122"/>
              </a:rPr>
              <a:t>1.8</a:t>
            </a:r>
            <a:r>
              <a:rPr lang="zh-CN" altLang="en-US" sz="2400" dirty="0">
                <a:latin typeface="黑体" panose="02010609060101010101" pitchFamily="49" charset="-122"/>
                <a:ea typeface="黑体" panose="02010609060101010101" pitchFamily="49" charset="-122"/>
              </a:rPr>
              <a:t>亿美元市值</a:t>
            </a:r>
            <a:r>
              <a:rPr lang="en-US" altLang="zh-CN" sz="2400" baseline="30000" dirty="0">
                <a:latin typeface="黑体" panose="02010609060101010101" pitchFamily="49" charset="-122"/>
                <a:ea typeface="黑体" panose="02010609060101010101" pitchFamily="49" charset="-122"/>
              </a:rPr>
              <a:t>[9]</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44299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消费者参与口碑传播的行为分析</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消费者</a:t>
            </a:r>
            <a:r>
              <a:rPr lang="zh-CN" altLang="en-US" sz="2000" dirty="0">
                <a:latin typeface="黑体" panose="02010609060101010101" pitchFamily="49" charset="-122"/>
                <a:ea typeface="黑体" panose="02010609060101010101" pitchFamily="49" charset="-122"/>
              </a:rPr>
              <a:t>的口碑传播行为，按照其对在线交易平台的内容贡献程度可分为三类：消费行为、内容贡献行为以及内容创造行为</a:t>
            </a:r>
            <a:r>
              <a:rPr lang="en-US" altLang="zh-CN" sz="2000" baseline="30000" dirty="0">
                <a:latin typeface="黑体" panose="02010609060101010101" pitchFamily="49" charset="-122"/>
                <a:ea typeface="黑体" panose="02010609060101010101" pitchFamily="49" charset="-122"/>
              </a:rPr>
              <a:t>[10, 11]</a:t>
            </a:r>
            <a:r>
              <a:rPr lang="zh-CN" altLang="en-US" sz="2000" dirty="0">
                <a:latin typeface="黑体" panose="02010609060101010101" pitchFamily="49" charset="-122"/>
                <a:ea typeface="黑体" panose="02010609060101010101" pitchFamily="49" charset="-122"/>
              </a:rPr>
              <a:t>。</a:t>
            </a:r>
          </a:p>
          <a:p>
            <a:pPr marL="0" indent="0" algn="just">
              <a:lnSpc>
                <a:spcPct val="150000"/>
              </a:lnSpc>
              <a:buNone/>
            </a:pPr>
            <a:r>
              <a:rPr lang="zh-CN" altLang="en-US" sz="2000" dirty="0" smtClean="0">
                <a:latin typeface="黑体" panose="02010609060101010101" pitchFamily="49" charset="-122"/>
                <a:ea typeface="黑体" panose="02010609060101010101" pitchFamily="49" charset="-122"/>
              </a:rPr>
              <a:t>    消费行为</a:t>
            </a:r>
            <a:r>
              <a:rPr lang="zh-CN" altLang="en-US" sz="2000" dirty="0">
                <a:latin typeface="黑体" panose="02010609060101010101" pitchFamily="49" charset="-122"/>
                <a:ea typeface="黑体" panose="02010609060101010101" pitchFamily="49" charset="-122"/>
              </a:rPr>
              <a:t>是投入水平最低层次的活动，其指用户被动参与品牌相关的活动，而不主动贡献任何内容。例如，消费者在线浏览与品牌相关的网页或评论等。第二类内容贡献行为是指用户参与在线用户之间的互动，例如对产品进行打分、对品牌相关的博客、视频等媒介营销内容进行评论、以及参与在线社区关于品牌或产品的对话。内容创造行为是指用户发布与品牌或产品有关的内容。例如用户在自己的博客中发布关于某产品使用心得、或购买某产品的照片（俗称“晒图”）等。社会化媒体和社交网络为上述三种消费者在线品牌活动提供了重要的平台，本文主要对消费者的“内容贡献行为”以及“内容创造行为”的规律进行综述。</a:t>
            </a:r>
          </a:p>
        </p:txBody>
      </p:sp>
    </p:spTree>
    <p:extLst>
      <p:ext uri="{BB962C8B-B14F-4D97-AF65-F5344CB8AC3E}">
        <p14:creationId xmlns:p14="http://schemas.microsoft.com/office/powerpoint/2010/main" val="17051633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pPr>
              <a:lnSpc>
                <a:spcPct val="150000"/>
              </a:lnSpc>
            </a:pPr>
            <a:r>
              <a:rPr lang="en-US" altLang="zh-CN" sz="2100" dirty="0">
                <a:latin typeface="黑体" panose="02010609060101010101" pitchFamily="49" charset="-122"/>
                <a:ea typeface="黑体" panose="02010609060101010101" pitchFamily="49" charset="-122"/>
              </a:rPr>
              <a:t>7.3.1</a:t>
            </a:r>
            <a:r>
              <a:rPr lang="zh-CN" altLang="en-US" sz="2100" dirty="0">
                <a:latin typeface="黑体" panose="02010609060101010101" pitchFamily="49" charset="-122"/>
                <a:ea typeface="黑体" panose="02010609060101010101" pitchFamily="49" charset="-122"/>
              </a:rPr>
              <a:t>用户评分的统计</a:t>
            </a:r>
            <a:r>
              <a:rPr lang="zh-CN" altLang="en-US" sz="2100" dirty="0" smtClean="0">
                <a:latin typeface="黑体" panose="02010609060101010101" pitchFamily="49" charset="-122"/>
                <a:ea typeface="黑体" panose="02010609060101010101" pitchFamily="49" charset="-122"/>
              </a:rPr>
              <a:t>特征</a:t>
            </a:r>
            <a:endParaRPr lang="zh-CN" altLang="en-US" sz="2100" dirty="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产品</a:t>
            </a:r>
            <a:r>
              <a:rPr lang="zh-CN" altLang="en-US" sz="2100" dirty="0">
                <a:latin typeface="黑体" panose="02010609060101010101" pitchFamily="49" charset="-122"/>
                <a:ea typeface="黑体" panose="02010609060101010101" pitchFamily="49" charset="-122"/>
              </a:rPr>
              <a:t>评论与评分是目前主流大型在线商务网站（例如亚马逊、京东商城、淘宝网等）所采用的有代表性的口碑传播机制。分析消费者的评论与评分行为，不仅仅能够获知口碑信息传播的规律与效率，其更能够及时了解消费者对于产品的基本态度，甚至预测未来产品的销量。用户对产品的评论内容的体量、分值以及评分的离散程度都能够影响其他用户的消费意向</a:t>
            </a:r>
            <a:r>
              <a:rPr lang="en-US" altLang="zh-CN" sz="2100" baseline="30000" dirty="0">
                <a:latin typeface="黑体" panose="02010609060101010101" pitchFamily="49" charset="-122"/>
                <a:ea typeface="黑体" panose="02010609060101010101" pitchFamily="49" charset="-122"/>
              </a:rPr>
              <a:t>[12]</a:t>
            </a:r>
            <a:r>
              <a:rPr lang="zh-CN" altLang="en-US" sz="2100" dirty="0">
                <a:latin typeface="黑体" panose="02010609060101010101" pitchFamily="49" charset="-122"/>
                <a:ea typeface="黑体" panose="02010609060101010101" pitchFamily="49" charset="-122"/>
              </a:rPr>
              <a:t>。研究还发现，产品评分与人们对产品的质量认知呈显著正相关关系</a:t>
            </a:r>
            <a:r>
              <a:rPr lang="en-US" altLang="zh-CN" sz="2100" baseline="30000" dirty="0">
                <a:latin typeface="黑体" panose="02010609060101010101" pitchFamily="49" charset="-122"/>
                <a:ea typeface="黑体" panose="02010609060101010101" pitchFamily="49" charset="-122"/>
              </a:rPr>
              <a:t>[12]</a:t>
            </a:r>
            <a:r>
              <a:rPr lang="zh-CN" altLang="en-US" sz="2100" dirty="0">
                <a:latin typeface="黑体" panose="02010609060101010101" pitchFamily="49" charset="-122"/>
                <a:ea typeface="黑体" panose="02010609060101010101" pitchFamily="49" charset="-122"/>
              </a:rPr>
              <a:t>。但这种正相关关系在</a:t>
            </a:r>
            <a:r>
              <a:rPr lang="en-US" altLang="zh-CN" sz="2100" dirty="0">
                <a:latin typeface="黑体" panose="02010609060101010101" pitchFamily="49" charset="-122"/>
                <a:ea typeface="黑体" panose="02010609060101010101" pitchFamily="49" charset="-122"/>
              </a:rPr>
              <a:t>1</a:t>
            </a:r>
            <a:r>
              <a:rPr lang="zh-CN" altLang="en-US" sz="2100" dirty="0">
                <a:latin typeface="黑体" panose="02010609060101010101" pitchFamily="49" charset="-122"/>
                <a:ea typeface="黑体" panose="02010609060101010101" pitchFamily="49" charset="-122"/>
              </a:rPr>
              <a:t>分</a:t>
            </a:r>
            <a:r>
              <a:rPr lang="en-US" altLang="zh-CN" sz="2100" dirty="0">
                <a:latin typeface="黑体" panose="02010609060101010101" pitchFamily="49" charset="-122"/>
                <a:ea typeface="黑体" panose="02010609060101010101" pitchFamily="49" charset="-122"/>
              </a:rPr>
              <a:t>-4.5</a:t>
            </a:r>
            <a:r>
              <a:rPr lang="zh-CN" altLang="en-US" sz="2100" dirty="0">
                <a:latin typeface="黑体" panose="02010609060101010101" pitchFamily="49" charset="-122"/>
                <a:ea typeface="黑体" panose="02010609060101010101" pitchFamily="49" charset="-122"/>
              </a:rPr>
              <a:t>分之间增幅显著，而</a:t>
            </a:r>
            <a:r>
              <a:rPr lang="en-US" altLang="zh-CN" sz="2100" dirty="0">
                <a:latin typeface="黑体" panose="02010609060101010101" pitchFamily="49" charset="-122"/>
                <a:ea typeface="黑体" panose="02010609060101010101" pitchFamily="49" charset="-122"/>
              </a:rPr>
              <a:t>4.5</a:t>
            </a:r>
            <a:r>
              <a:rPr lang="zh-CN" altLang="en-US" sz="2100" dirty="0">
                <a:latin typeface="黑体" panose="02010609060101010101" pitchFamily="49" charset="-122"/>
                <a:ea typeface="黑体" panose="02010609060101010101" pitchFamily="49" charset="-122"/>
              </a:rPr>
              <a:t>分以上（即</a:t>
            </a:r>
            <a:r>
              <a:rPr lang="en-US" altLang="zh-CN" sz="2100" dirty="0">
                <a:latin typeface="黑体" panose="02010609060101010101" pitchFamily="49" charset="-122"/>
                <a:ea typeface="黑体" panose="02010609060101010101" pitchFamily="49" charset="-122"/>
              </a:rPr>
              <a:t>4.5</a:t>
            </a:r>
            <a:r>
              <a:rPr lang="zh-CN" altLang="en-US" sz="2100" dirty="0">
                <a:latin typeface="黑体" panose="02010609060101010101" pitchFamily="49" charset="-122"/>
                <a:ea typeface="黑体" panose="02010609060101010101" pitchFamily="49" charset="-122"/>
              </a:rPr>
              <a:t>分到</a:t>
            </a:r>
            <a:r>
              <a:rPr lang="en-US" altLang="zh-CN" sz="2100" dirty="0">
                <a:latin typeface="黑体" panose="02010609060101010101" pitchFamily="49" charset="-122"/>
                <a:ea typeface="黑体" panose="02010609060101010101" pitchFamily="49" charset="-122"/>
              </a:rPr>
              <a:t>5</a:t>
            </a:r>
            <a:r>
              <a:rPr lang="zh-CN" altLang="en-US" sz="2100" dirty="0">
                <a:latin typeface="黑体" panose="02010609060101010101" pitchFamily="49" charset="-122"/>
                <a:ea typeface="黑体" panose="02010609060101010101" pitchFamily="49" charset="-122"/>
              </a:rPr>
              <a:t>分之间）则无显著差别</a:t>
            </a:r>
            <a:r>
              <a:rPr lang="en-US" altLang="zh-CN" sz="2100" baseline="30000" dirty="0">
                <a:latin typeface="黑体" panose="02010609060101010101" pitchFamily="49" charset="-122"/>
                <a:ea typeface="黑体" panose="02010609060101010101" pitchFamily="49" charset="-122"/>
              </a:rPr>
              <a:t>[12][13]</a:t>
            </a:r>
            <a:r>
              <a:rPr lang="zh-CN" altLang="en-US" sz="21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4255524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0000" lnSpcReduction="200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7.3.1</a:t>
            </a:r>
            <a:r>
              <a:rPr lang="zh-CN" altLang="en-US" sz="2200" dirty="0">
                <a:latin typeface="黑体" panose="02010609060101010101" pitchFamily="49" charset="-122"/>
                <a:ea typeface="黑体" panose="02010609060101010101" pitchFamily="49" charset="-122"/>
              </a:rPr>
              <a:t>用户评分的统计</a:t>
            </a:r>
            <a:r>
              <a:rPr lang="zh-CN" altLang="en-US" sz="2200" dirty="0" smtClean="0">
                <a:latin typeface="黑体" panose="02010609060101010101" pitchFamily="49" charset="-122"/>
                <a:ea typeface="黑体" panose="02010609060101010101" pitchFamily="49" charset="-122"/>
              </a:rPr>
              <a:t>特征</a:t>
            </a:r>
            <a:endParaRPr lang="zh-CN" altLang="en-US" sz="2200" dirty="0">
              <a:latin typeface="黑体" panose="02010609060101010101" pitchFamily="49" charset="-122"/>
              <a:ea typeface="黑体" panose="02010609060101010101" pitchFamily="49" charset="-122"/>
            </a:endParaRP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从</a:t>
            </a:r>
            <a:r>
              <a:rPr lang="zh-CN" altLang="en-US" sz="2200" dirty="0">
                <a:latin typeface="黑体" panose="02010609060101010101" pitchFamily="49" charset="-122"/>
                <a:ea typeface="黑体" panose="02010609060101010101" pitchFamily="49" charset="-122"/>
              </a:rPr>
              <a:t>用户评分的分布特征来看，研究发现用户对于产品评分都普遍偏高。例如，亚马逊中用户对书籍的平均评分为</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分</a:t>
            </a:r>
            <a:r>
              <a:rPr lang="en-US" altLang="zh-CN" sz="2200" baseline="30000" dirty="0">
                <a:latin typeface="黑体" panose="02010609060101010101" pitchFamily="49" charset="-122"/>
                <a:ea typeface="黑体" panose="02010609060101010101" pitchFamily="49" charset="-122"/>
              </a:rPr>
              <a:t>[14]</a:t>
            </a:r>
            <a:r>
              <a:rPr lang="zh-CN" altLang="en-US" sz="2200" dirty="0">
                <a:latin typeface="黑体" panose="02010609060101010101" pitchFamily="49" charset="-122"/>
                <a:ea typeface="黑体" panose="02010609060101010101" pitchFamily="49" charset="-122"/>
              </a:rPr>
              <a:t>。其中，</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星评分比例为</a:t>
            </a:r>
            <a:r>
              <a:rPr lang="en-US" altLang="zh-CN" sz="2200" dirty="0">
                <a:latin typeface="黑体" panose="02010609060101010101" pitchFamily="49" charset="-122"/>
                <a:ea typeface="黑体" panose="02010609060101010101" pitchFamily="49" charset="-122"/>
              </a:rPr>
              <a:t>53%</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星为</a:t>
            </a:r>
            <a:r>
              <a:rPr lang="en-US" altLang="zh-CN" sz="2200" dirty="0">
                <a:latin typeface="黑体" panose="02010609060101010101" pitchFamily="49" charset="-122"/>
                <a:ea typeface="黑体" panose="02010609060101010101" pitchFamily="49" charset="-122"/>
              </a:rPr>
              <a:t>20%</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星为</a:t>
            </a:r>
            <a:r>
              <a:rPr lang="en-US" altLang="zh-CN" sz="2200" dirty="0">
                <a:latin typeface="黑体" panose="02010609060101010101" pitchFamily="49" charset="-122"/>
                <a:ea typeface="黑体" panose="02010609060101010101" pitchFamily="49" charset="-122"/>
              </a:rPr>
              <a:t>11%</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星为</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星为</a:t>
            </a:r>
            <a:r>
              <a:rPr lang="en-US" altLang="zh-CN" sz="2200" dirty="0">
                <a:latin typeface="黑体" panose="02010609060101010101" pitchFamily="49" charset="-122"/>
                <a:ea typeface="黑体" panose="02010609060101010101" pitchFamily="49" charset="-122"/>
              </a:rPr>
              <a:t>9%</a:t>
            </a:r>
            <a:r>
              <a:rPr lang="en-US" altLang="zh-CN" sz="2200" baseline="30000" dirty="0">
                <a:latin typeface="黑体" panose="02010609060101010101" pitchFamily="49" charset="-122"/>
                <a:ea typeface="黑体" panose="02010609060101010101" pitchFamily="49" charset="-122"/>
              </a:rPr>
              <a:t>[14]</a:t>
            </a:r>
            <a:r>
              <a:rPr lang="zh-CN" altLang="en-US" sz="2200" dirty="0">
                <a:latin typeface="黑体" panose="02010609060101010101" pitchFamily="49" charset="-122"/>
                <a:ea typeface="黑体" panose="02010609060101010101" pitchFamily="49" charset="-122"/>
              </a:rPr>
              <a:t>。在</a:t>
            </a:r>
            <a:r>
              <a:rPr lang="en-US" altLang="zh-CN" sz="2200" dirty="0" err="1">
                <a:latin typeface="黑体" panose="02010609060101010101" pitchFamily="49" charset="-122"/>
                <a:ea typeface="黑体" panose="02010609060101010101" pitchFamily="49" charset="-122"/>
              </a:rPr>
              <a:t>Ebay</a:t>
            </a:r>
            <a:r>
              <a:rPr lang="zh-CN" altLang="en-US" sz="2200" dirty="0">
                <a:latin typeface="黑体" panose="02010609060101010101" pitchFamily="49" charset="-122"/>
                <a:ea typeface="黑体" panose="02010609060101010101" pitchFamily="49" charset="-122"/>
              </a:rPr>
              <a:t>中，</a:t>
            </a:r>
            <a:r>
              <a:rPr lang="en-US" altLang="zh-CN" sz="2200" dirty="0">
                <a:latin typeface="黑体" panose="02010609060101010101" pitchFamily="49" charset="-122"/>
                <a:ea typeface="黑体" panose="02010609060101010101" pitchFamily="49" charset="-122"/>
              </a:rPr>
              <a:t>51.2%</a:t>
            </a:r>
            <a:r>
              <a:rPr lang="zh-CN" altLang="en-US" sz="2200" dirty="0">
                <a:latin typeface="黑体" panose="02010609060101010101" pitchFamily="49" charset="-122"/>
                <a:ea typeface="黑体" panose="02010609060101010101" pitchFamily="49" charset="-122"/>
              </a:rPr>
              <a:t>的用户提供了对产品的积极评价；只有</a:t>
            </a:r>
            <a:r>
              <a:rPr lang="en-US" altLang="zh-CN" sz="2200" dirty="0">
                <a:latin typeface="黑体" panose="02010609060101010101" pitchFamily="49" charset="-122"/>
                <a:ea typeface="黑体" panose="02010609060101010101" pitchFamily="49" charset="-122"/>
              </a:rPr>
              <a:t>0.5%</a:t>
            </a:r>
            <a:r>
              <a:rPr lang="zh-CN" altLang="en-US" sz="2200" dirty="0">
                <a:latin typeface="黑体" panose="02010609060101010101" pitchFamily="49" charset="-122"/>
                <a:ea typeface="黑体" panose="02010609060101010101" pitchFamily="49" charset="-122"/>
              </a:rPr>
              <a:t>的用户提供了负面或中性评价</a:t>
            </a:r>
            <a:r>
              <a:rPr lang="en-US" altLang="zh-CN" sz="2200" baseline="30000" dirty="0">
                <a:latin typeface="黑体" panose="02010609060101010101" pitchFamily="49" charset="-122"/>
                <a:ea typeface="黑体" panose="02010609060101010101" pitchFamily="49" charset="-122"/>
              </a:rPr>
              <a:t>[15]</a:t>
            </a:r>
            <a:r>
              <a:rPr lang="zh-CN" altLang="en-US" sz="2200" dirty="0">
                <a:latin typeface="黑体" panose="02010609060101010101" pitchFamily="49" charset="-122"/>
                <a:ea typeface="黑体" panose="02010609060101010101" pitchFamily="49" charset="-122"/>
              </a:rPr>
              <a:t>。这种极端评分（</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分及</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分）较中间评分多，但总体偏向于高分的用户评论分布并非针对某些高质量、高性价比的产品才出现，而具有一定的普遍性。</a:t>
            </a:r>
            <a:r>
              <a:rPr lang="en-US" altLang="zh-CN" sz="2200" dirty="0">
                <a:latin typeface="黑体" panose="02010609060101010101" pitchFamily="49" charset="-122"/>
                <a:ea typeface="黑体" panose="02010609060101010101" pitchFamily="49" charset="-122"/>
              </a:rPr>
              <a:t>Hu</a:t>
            </a:r>
            <a:r>
              <a:rPr lang="zh-CN" altLang="en-US" sz="2200" dirty="0">
                <a:latin typeface="黑体" panose="02010609060101010101" pitchFamily="49" charset="-122"/>
                <a:ea typeface="黑体" panose="02010609060101010101" pitchFamily="49" charset="-122"/>
              </a:rPr>
              <a:t>等人将亚马逊网站中不同类别的商品评分进行聚合分析发现，产品评分的有偏分布在亚马逊网站各种类别的产品中都广泛存在</a:t>
            </a:r>
            <a:r>
              <a:rPr lang="en-US" altLang="zh-CN" sz="2200" baseline="30000" dirty="0">
                <a:latin typeface="黑体" panose="02010609060101010101" pitchFamily="49" charset="-122"/>
                <a:ea typeface="黑体" panose="02010609060101010101" pitchFamily="49" charset="-122"/>
              </a:rPr>
              <a:t>[16]</a:t>
            </a:r>
            <a:r>
              <a:rPr lang="zh-CN" altLang="en-US" sz="2200" dirty="0">
                <a:latin typeface="黑体" panose="02010609060101010101" pitchFamily="49" charset="-122"/>
                <a:ea typeface="黑体" panose="02010609060101010101" pitchFamily="49" charset="-122"/>
              </a:rPr>
              <a:t>，该研究将这种现象称为用户评分的“</a:t>
            </a:r>
            <a:r>
              <a:rPr lang="en-US" altLang="zh-CN" sz="2200" dirty="0">
                <a:latin typeface="黑体" panose="02010609060101010101" pitchFamily="49" charset="-122"/>
                <a:ea typeface="黑体" panose="02010609060101010101" pitchFamily="49" charset="-122"/>
              </a:rPr>
              <a:t>J</a:t>
            </a:r>
            <a:r>
              <a:rPr lang="zh-CN" altLang="en-US" sz="2200" dirty="0">
                <a:latin typeface="黑体" panose="02010609060101010101" pitchFamily="49" charset="-122"/>
                <a:ea typeface="黑体" panose="02010609060101010101" pitchFamily="49" charset="-122"/>
              </a:rPr>
              <a:t>形分布”。有两个原因共同导致了用户评分</a:t>
            </a:r>
            <a:r>
              <a:rPr lang="en-US" altLang="zh-CN" sz="2200" dirty="0">
                <a:latin typeface="黑体" panose="02010609060101010101" pitchFamily="49" charset="-122"/>
                <a:ea typeface="黑体" panose="02010609060101010101" pitchFamily="49" charset="-122"/>
              </a:rPr>
              <a:t>J</a:t>
            </a:r>
            <a:r>
              <a:rPr lang="zh-CN" altLang="en-US" sz="2200" dirty="0">
                <a:latin typeface="黑体" panose="02010609060101010101" pitchFamily="49" charset="-122"/>
                <a:ea typeface="黑体" panose="02010609060101010101" pitchFamily="49" charset="-122"/>
              </a:rPr>
              <a:t>形分布的出现，其一是消费者购买偏见，即只有对产品和品牌满意的消费者才更倾向于留下关于产品使用经验的评论；其二是具有极端意见（非常满意或非常不满意）的消费者与那些具有一般性使用经验的消费者相比更愿意留下评论。</a:t>
            </a:r>
          </a:p>
        </p:txBody>
      </p:sp>
    </p:spTree>
    <p:extLst>
      <p:ext uri="{BB962C8B-B14F-4D97-AF65-F5344CB8AC3E}">
        <p14:creationId xmlns:p14="http://schemas.microsoft.com/office/powerpoint/2010/main" val="40598085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lnSpcReduction="100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7.3.1</a:t>
            </a:r>
            <a:r>
              <a:rPr lang="zh-CN" altLang="en-US" sz="2200" dirty="0">
                <a:latin typeface="黑体" panose="02010609060101010101" pitchFamily="49" charset="-122"/>
                <a:ea typeface="黑体" panose="02010609060101010101" pitchFamily="49" charset="-122"/>
              </a:rPr>
              <a:t>用户评分的统计</a:t>
            </a:r>
            <a:r>
              <a:rPr lang="zh-CN" altLang="en-US" sz="2200" dirty="0" smtClean="0">
                <a:latin typeface="黑体" panose="02010609060101010101" pitchFamily="49" charset="-122"/>
                <a:ea typeface="黑体" panose="02010609060101010101" pitchFamily="49" charset="-122"/>
              </a:rPr>
              <a:t>特征</a:t>
            </a:r>
            <a:endParaRPr lang="zh-CN" altLang="en-US" sz="2200" dirty="0">
              <a:latin typeface="黑体" panose="02010609060101010101" pitchFamily="49" charset="-122"/>
              <a:ea typeface="黑体" panose="02010609060101010101" pitchFamily="49" charset="-122"/>
            </a:endParaRP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研究</a:t>
            </a:r>
            <a:r>
              <a:rPr lang="zh-CN" altLang="en-US" sz="2100" dirty="0">
                <a:latin typeface="黑体" panose="02010609060101010101" pitchFamily="49" charset="-122"/>
                <a:ea typeface="黑体" panose="02010609060101010101" pitchFamily="49" charset="-122"/>
              </a:rPr>
              <a:t>还发现，用户的产品评分分布与产品的受众定向有关。产品评分的方差表示消费者对产品评价的差异性程度。方差越大，表示一部分消费者的评分较高；而另一部分消费者的评分较低。因此，方差大的产品往往是“利基产品</a:t>
            </a:r>
            <a:r>
              <a:rPr lang="en-US" altLang="zh-CN" sz="2100" dirty="0">
                <a:latin typeface="黑体" panose="02010609060101010101" pitchFamily="49" charset="-122"/>
                <a:ea typeface="黑体" panose="02010609060101010101" pitchFamily="49" charset="-122"/>
              </a:rPr>
              <a:t>(Niche Product)</a:t>
            </a:r>
            <a:r>
              <a:rPr lang="zh-CN" altLang="en-US" sz="2100" dirty="0">
                <a:latin typeface="黑体" panose="02010609060101010101" pitchFamily="49" charset="-122"/>
                <a:ea typeface="黑体" panose="02010609060101010101" pitchFamily="49" charset="-122"/>
              </a:rPr>
              <a:t>”，意味着该产品（例如，个性化服装、亚文化产品）的目标受众群往往具备某些特点的小众消费者，且其后续需求相对于上市时产品需求大</a:t>
            </a:r>
            <a:r>
              <a:rPr lang="en-US" altLang="zh-CN" sz="2100" baseline="30000" dirty="0">
                <a:latin typeface="黑体" panose="02010609060101010101" pitchFamily="49" charset="-122"/>
                <a:ea typeface="黑体" panose="02010609060101010101" pitchFamily="49" charset="-122"/>
              </a:rPr>
              <a:t>[17]</a:t>
            </a:r>
            <a:r>
              <a:rPr lang="zh-CN" altLang="en-US" sz="2100" dirty="0">
                <a:latin typeface="黑体" panose="02010609060101010101" pitchFamily="49" charset="-122"/>
                <a:ea typeface="黑体" panose="02010609060101010101" pitchFamily="49" charset="-122"/>
              </a:rPr>
              <a:t>。例如，当亚马逊上的书籍平均评分低于</a:t>
            </a:r>
            <a:r>
              <a:rPr lang="en-US" altLang="zh-CN" sz="2100" dirty="0">
                <a:latin typeface="黑体" panose="02010609060101010101" pitchFamily="49" charset="-122"/>
                <a:ea typeface="黑体" panose="02010609060101010101" pitchFamily="49" charset="-122"/>
              </a:rPr>
              <a:t>4.1</a:t>
            </a:r>
            <a:r>
              <a:rPr lang="zh-CN" altLang="en-US" sz="2100" dirty="0">
                <a:latin typeface="黑体" panose="02010609060101010101" pitchFamily="49" charset="-122"/>
                <a:ea typeface="黑体" panose="02010609060101010101" pitchFamily="49" charset="-122"/>
              </a:rPr>
              <a:t>分时，其产品的评分方差越大，书籍的后续销量随之升高</a:t>
            </a:r>
            <a:r>
              <a:rPr lang="en-US" altLang="zh-CN" sz="2100" baseline="30000" dirty="0">
                <a:latin typeface="黑体" panose="02010609060101010101" pitchFamily="49" charset="-122"/>
                <a:ea typeface="黑体" panose="02010609060101010101" pitchFamily="49" charset="-122"/>
              </a:rPr>
              <a:t>[17]</a:t>
            </a:r>
            <a:r>
              <a:rPr lang="zh-CN" altLang="en-US" sz="2100" dirty="0">
                <a:latin typeface="黑体" panose="02010609060101010101" pitchFamily="49" charset="-122"/>
                <a:ea typeface="黑体" panose="02010609060101010101" pitchFamily="49" charset="-122"/>
              </a:rPr>
              <a:t>。对于这类产品，销售商应该尽可能提供产品的详细信息，以便较有效率地将产品出售给最合适的消费者。此外，还有研究考察了评分与评论方差的定量关系发现，评分均值与评分方差呈负相关（</a:t>
            </a:r>
            <a:r>
              <a:rPr lang="en-US" altLang="zh-CN" sz="2100" dirty="0">
                <a:latin typeface="黑体" panose="02010609060101010101" pitchFamily="49" charset="-122"/>
                <a:ea typeface="黑体" panose="02010609060101010101" pitchFamily="49" charset="-122"/>
              </a:rPr>
              <a:t>-0.79</a:t>
            </a:r>
            <a:r>
              <a:rPr lang="zh-CN" altLang="en-US" sz="2100" dirty="0">
                <a:latin typeface="黑体" panose="02010609060101010101" pitchFamily="49" charset="-122"/>
                <a:ea typeface="黑体" panose="02010609060101010101" pitchFamily="49" charset="-122"/>
              </a:rPr>
              <a:t>）。当评分均值越大，其方差越小；而当产品的评分均值越低，其方差越大</a:t>
            </a:r>
            <a:r>
              <a:rPr lang="en-US" altLang="zh-CN" sz="2100" baseline="30000" dirty="0">
                <a:latin typeface="黑体" panose="02010609060101010101" pitchFamily="49" charset="-122"/>
                <a:ea typeface="黑体" panose="02010609060101010101" pitchFamily="49" charset="-122"/>
              </a:rPr>
              <a:t>[13, 17]</a:t>
            </a:r>
            <a:r>
              <a:rPr lang="zh-CN" altLang="en-US" sz="21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00879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15232"/>
            <a:ext cx="10516235" cy="4944110"/>
          </a:xfrm>
        </p:spPr>
        <p:txBody>
          <a:bodyPr>
            <a:normAutofit/>
          </a:bodyPr>
          <a:lstStyle/>
          <a:p>
            <a:pPr>
              <a:lnSpc>
                <a:spcPct val="100000"/>
              </a:lnSpc>
            </a:pPr>
            <a:r>
              <a:rPr lang="zh-CN" altLang="en-US" sz="2400" dirty="0">
                <a:latin typeface="黑体" panose="02010609060101010101" charset="-122"/>
                <a:ea typeface="黑体" panose="02010609060101010101" charset="-122"/>
                <a:cs typeface="黑体" panose="02010609060101010101" charset="-122"/>
              </a:rPr>
              <a:t>6.2传播者研究</a:t>
            </a:r>
          </a:p>
          <a:p>
            <a:pPr>
              <a:lnSpc>
                <a:spcPct val="130000"/>
              </a:lnSpc>
            </a:pPr>
            <a:r>
              <a:rPr lang="zh-CN" altLang="en-US" sz="2000" dirty="0">
                <a:latin typeface="黑体" panose="02010609060101010101" charset="-122"/>
                <a:ea typeface="黑体" panose="02010609060101010101" charset="-122"/>
                <a:cs typeface="黑体" panose="02010609060101010101" charset="-122"/>
              </a:rPr>
              <a:t>6.2.1新闻传播中传播者研究的现状</a:t>
            </a:r>
          </a:p>
          <a:p>
            <a:pPr marL="0" indent="0" algn="just">
              <a:lnSpc>
                <a:spcPct val="13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2000" dirty="0">
                <a:latin typeface="黑体" panose="02010609060101010101" charset="-122"/>
                <a:ea typeface="黑体" panose="02010609060101010101" charset="-122"/>
                <a:cs typeface="黑体" panose="02010609060101010101" charset="-122"/>
              </a:rPr>
              <a:t>传播者研究原先专指针对消息来源（如政府新闻发言人或企业公关人员）和媒体专业人士（如记者、编辑、专栏作家等）的研究。然而，在Web 2.0时代，社会化媒体由广大用户自创内容。因此，传播者与受众（或用户）之间的界限已经日益模糊。当然，不是每一个用户都是传播者。为了便于讨论，我们可以将每个社会的成员按其参与社会化媒体的程度分为五类：一、意见领袖；二、活跃发言者；三、被动跟随者；四、纯粹旁观者；五、非用户。其中前两类（意见领袖和活跃分子）应该划入传播者之列，而后三类属于受众。</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0000" lnSpcReduction="200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7.3.2</a:t>
            </a:r>
            <a:r>
              <a:rPr lang="zh-CN" altLang="en-US" sz="2100" dirty="0">
                <a:latin typeface="黑体" panose="02010609060101010101" pitchFamily="49" charset="-122"/>
                <a:ea typeface="黑体" panose="02010609060101010101" pitchFamily="49" charset="-122"/>
              </a:rPr>
              <a:t>用户评分的时间特征</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对于</a:t>
            </a:r>
            <a:r>
              <a:rPr lang="zh-CN" altLang="en-US" sz="2200" dirty="0">
                <a:latin typeface="黑体" panose="02010609060101010101" pitchFamily="49" charset="-122"/>
                <a:ea typeface="黑体" panose="02010609060101010101" pitchFamily="49" charset="-122"/>
              </a:rPr>
              <a:t>用户评分的历时性研究发现，用户对产品的评分随时间而降低</a:t>
            </a:r>
            <a:r>
              <a:rPr lang="en-US" altLang="zh-CN" sz="2200" baseline="30000" dirty="0">
                <a:latin typeface="黑体" panose="02010609060101010101" pitchFamily="49" charset="-122"/>
                <a:ea typeface="黑体" panose="02010609060101010101" pitchFamily="49" charset="-122"/>
              </a:rPr>
              <a:t>[18]</a:t>
            </a:r>
            <a:r>
              <a:rPr lang="zh-CN" altLang="en-US" sz="2200" dirty="0">
                <a:latin typeface="黑体" panose="02010609060101010101" pitchFamily="49" charset="-122"/>
                <a:ea typeface="黑体" panose="02010609060101010101" pitchFamily="49" charset="-122"/>
              </a:rPr>
              <a:t>。例如，对亚马逊图书的评分研究发现，</a:t>
            </a:r>
            <a:r>
              <a:rPr lang="en-US" altLang="zh-CN" sz="2200" dirty="0">
                <a:latin typeface="黑体" panose="02010609060101010101" pitchFamily="49" charset="-122"/>
                <a:ea typeface="黑体" panose="02010609060101010101" pitchFamily="49" charset="-122"/>
              </a:rPr>
              <a:t>70%</a:t>
            </a:r>
            <a:r>
              <a:rPr lang="zh-CN" altLang="en-US" sz="2200" dirty="0">
                <a:latin typeface="黑体" panose="02010609060101010101" pitchFamily="49" charset="-122"/>
                <a:ea typeface="黑体" panose="02010609060101010101" pitchFamily="49" charset="-122"/>
              </a:rPr>
              <a:t>的书籍评分随着时间变化出现下降趋势；只有</a:t>
            </a:r>
            <a:r>
              <a:rPr lang="en-US" altLang="zh-CN" sz="2200" dirty="0">
                <a:latin typeface="黑体" panose="02010609060101010101" pitchFamily="49" charset="-122"/>
                <a:ea typeface="黑体" panose="02010609060101010101" pitchFamily="49" charset="-122"/>
              </a:rPr>
              <a:t>10%</a:t>
            </a:r>
            <a:r>
              <a:rPr lang="zh-CN" altLang="en-US" sz="2200" dirty="0">
                <a:latin typeface="黑体" panose="02010609060101010101" pitchFamily="49" charset="-122"/>
                <a:ea typeface="黑体" panose="02010609060101010101" pitchFamily="49" charset="-122"/>
              </a:rPr>
              <a:t>的图书评分随着时间变化出现上升趋势</a:t>
            </a:r>
            <a:r>
              <a:rPr lang="en-US" altLang="zh-CN" sz="2200" baseline="30000" dirty="0">
                <a:latin typeface="黑体" panose="02010609060101010101" pitchFamily="49" charset="-122"/>
                <a:ea typeface="黑体" panose="02010609060101010101" pitchFamily="49" charset="-122"/>
              </a:rPr>
              <a:t>[19]</a:t>
            </a:r>
            <a:r>
              <a:rPr lang="zh-CN" altLang="en-US" sz="2200" dirty="0">
                <a:latin typeface="黑体" panose="02010609060101010101" pitchFamily="49" charset="-122"/>
                <a:ea typeface="黑体" panose="02010609060101010101" pitchFamily="49" charset="-122"/>
              </a:rPr>
              <a:t>。这种历时性规律的产生有两个可能的原因：第一个是“主观选择偏见（</a:t>
            </a:r>
            <a:r>
              <a:rPr lang="en-US" altLang="zh-CN" sz="2200" dirty="0">
                <a:latin typeface="黑体" panose="02010609060101010101" pitchFamily="49" charset="-122"/>
                <a:ea typeface="黑体" panose="02010609060101010101" pitchFamily="49" charset="-122"/>
              </a:rPr>
              <a:t>Self-Selection Bias</a:t>
            </a:r>
            <a:r>
              <a:rPr lang="zh-CN" altLang="en-US" sz="2200" dirty="0">
                <a:latin typeface="黑体" panose="02010609060101010101" pitchFamily="49" charset="-122"/>
                <a:ea typeface="黑体" panose="02010609060101010101" pitchFamily="49" charset="-122"/>
              </a:rPr>
              <a:t>）”：一个产品的早期购买者往往是该产品的粉丝，因此更倾向于留下比一般消费者更为积极的意见。这种早期的自我选择偏见会对后期用户对产品质量的态度、产品评价以及购买行为产生影响</a:t>
            </a:r>
            <a:r>
              <a:rPr lang="en-US" altLang="zh-CN" sz="2200" baseline="30000" dirty="0">
                <a:latin typeface="黑体" panose="02010609060101010101" pitchFamily="49" charset="-122"/>
                <a:ea typeface="黑体" panose="02010609060101010101" pitchFamily="49" charset="-122"/>
              </a:rPr>
              <a:t>[19]</a:t>
            </a:r>
            <a:r>
              <a:rPr lang="zh-CN" altLang="en-US" sz="2200" dirty="0">
                <a:latin typeface="黑体" panose="02010609060101010101" pitchFamily="49" charset="-122"/>
                <a:ea typeface="黑体" panose="02010609060101010101" pitchFamily="49" charset="-122"/>
              </a:rPr>
              <a:t>。例如，早期的积极评价会使得后期用户产生对产品更高的期望，增大产品的实际使用经验与根据早期评论而获得的期望使用经验之间的落差，从而使得后期用户对产品的评分出现下降趋势。此外，即使不出现期望落差，后期用户对产品的评价也更倾向于客观。实证研究也发现，如果早期用户对产品的评分比较中立，这种下降趋势则不明显；而如果早期用户对产品的评价过于积极，则后续评论的评分下降趋势非常明显</a:t>
            </a:r>
            <a:r>
              <a:rPr lang="en-US" altLang="zh-CN" sz="2200" baseline="30000" dirty="0">
                <a:latin typeface="黑体" panose="02010609060101010101" pitchFamily="49" charset="-122"/>
                <a:ea typeface="黑体" panose="02010609060101010101" pitchFamily="49" charset="-122"/>
              </a:rPr>
              <a:t>[20]</a:t>
            </a:r>
            <a:r>
              <a:rPr lang="zh-CN" altLang="en-US" sz="22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42668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0000" lnSpcReduction="20000"/>
          </a:bodyPr>
          <a:lstStyle/>
          <a:p>
            <a:pPr>
              <a:lnSpc>
                <a:spcPct val="150000"/>
              </a:lnSpc>
            </a:pPr>
            <a:r>
              <a:rPr lang="en-US" altLang="zh-CN" sz="2500" dirty="0">
                <a:latin typeface="黑体" panose="02010609060101010101" pitchFamily="49" charset="-122"/>
                <a:ea typeface="黑体" panose="02010609060101010101" pitchFamily="49" charset="-122"/>
              </a:rPr>
              <a:t>7.3</a:t>
            </a:r>
            <a:r>
              <a:rPr lang="zh-CN" altLang="en-US" sz="2500" dirty="0">
                <a:latin typeface="黑体" panose="02010609060101010101" pitchFamily="49" charset="-122"/>
                <a:ea typeface="黑体" panose="02010609060101010101" pitchFamily="49" charset="-122"/>
              </a:rPr>
              <a:t>消费者参与口碑传播的行为</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7.3.2</a:t>
            </a:r>
            <a:r>
              <a:rPr lang="zh-CN" altLang="en-US" sz="2100" dirty="0">
                <a:latin typeface="黑体" panose="02010609060101010101" pitchFamily="49" charset="-122"/>
                <a:ea typeface="黑体" panose="02010609060101010101" pitchFamily="49" charset="-122"/>
              </a:rPr>
              <a:t>用户评分的时间特征</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第二</a:t>
            </a:r>
            <a:r>
              <a:rPr lang="zh-CN" altLang="en-US" sz="2200" dirty="0">
                <a:latin typeface="黑体" panose="02010609060101010101" pitchFamily="49" charset="-122"/>
                <a:ea typeface="黑体" panose="02010609060101010101" pitchFamily="49" charset="-122"/>
              </a:rPr>
              <a:t>个原因是“选举者困境 </a:t>
            </a:r>
            <a:r>
              <a:rPr lang="en-US" altLang="zh-CN" sz="2200" dirty="0">
                <a:latin typeface="黑体" panose="02010609060101010101" pitchFamily="49" charset="-122"/>
                <a:ea typeface="黑体" panose="02010609060101010101" pitchFamily="49" charset="-122"/>
              </a:rPr>
              <a:t>(Voting Paradox)”</a:t>
            </a:r>
            <a:r>
              <a:rPr lang="zh-CN" altLang="en-US" sz="2200" dirty="0">
                <a:latin typeface="黑体" panose="02010609060101010101" pitchFamily="49" charset="-122"/>
                <a:ea typeface="黑体" panose="02010609060101010101" pitchFamily="49" charset="-122"/>
              </a:rPr>
              <a:t>的存在，即每个评论人都试图最大程度地影响全局得分。经验研究发现，“选举者困境”现象在活跃用户中更为明显。活跃用户往往介入程度更高，会更具批判性，其更倾向于留下与其他用户差异较大的评论，而欠活跃的用户往往会人云亦云地随大流评论，并会留下较先前的评论更为积极的意见。评论长度意味着用户的介入程度：自创评论越长，用户介入程度越高。当消费者在给产品打出极端评分（即</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分或</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分时）时，往往只写有限长度的评论。对亚马逊图书评论的研究发现，</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星和</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星的评论长度要明显少于</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星、</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星和</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星。</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星的评论平均长度为</a:t>
            </a:r>
            <a:r>
              <a:rPr lang="en-US" altLang="zh-CN" sz="2200" dirty="0">
                <a:latin typeface="黑体" panose="02010609060101010101" pitchFamily="49" charset="-122"/>
                <a:ea typeface="黑体" panose="02010609060101010101" pitchFamily="49" charset="-122"/>
              </a:rPr>
              <a:t>765</a:t>
            </a:r>
            <a:r>
              <a:rPr lang="zh-CN" altLang="en-US" sz="2200" dirty="0">
                <a:latin typeface="黑体" panose="02010609060101010101" pitchFamily="49" charset="-122"/>
                <a:ea typeface="黑体" panose="02010609060101010101" pitchFamily="49" charset="-122"/>
              </a:rPr>
              <a:t>个字，</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星、</a:t>
            </a:r>
            <a:r>
              <a:rPr lang="en-US" altLang="zh-CN" sz="2200" dirty="0">
                <a:latin typeface="黑体" panose="02010609060101010101" pitchFamily="49" charset="-122"/>
                <a:ea typeface="黑体" panose="02010609060101010101" pitchFamily="49" charset="-122"/>
              </a:rPr>
              <a:t>3</a:t>
            </a:r>
            <a:r>
              <a:rPr lang="zh-CN" altLang="en-US" sz="2200" dirty="0">
                <a:latin typeface="黑体" panose="02010609060101010101" pitchFamily="49" charset="-122"/>
                <a:ea typeface="黑体" panose="02010609060101010101" pitchFamily="49" charset="-122"/>
              </a:rPr>
              <a:t>星和</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星分别为</a:t>
            </a:r>
            <a:r>
              <a:rPr lang="en-US" altLang="zh-CN" sz="2200" dirty="0">
                <a:latin typeface="黑体" panose="02010609060101010101" pitchFamily="49" charset="-122"/>
                <a:ea typeface="黑体" panose="02010609060101010101" pitchFamily="49" charset="-122"/>
              </a:rPr>
              <a:t>916</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997</a:t>
            </a:r>
            <a:r>
              <a:rPr lang="zh-CN" altLang="en-US" sz="2200" dirty="0">
                <a:latin typeface="黑体" panose="02010609060101010101" pitchFamily="49" charset="-122"/>
                <a:ea typeface="黑体" panose="02010609060101010101" pitchFamily="49" charset="-122"/>
              </a:rPr>
              <a:t>和</a:t>
            </a:r>
            <a:r>
              <a:rPr lang="en-US" altLang="zh-CN" sz="2200" dirty="0">
                <a:latin typeface="黑体" panose="02010609060101010101" pitchFamily="49" charset="-122"/>
                <a:ea typeface="黑体" panose="02010609060101010101" pitchFamily="49" charset="-122"/>
              </a:rPr>
              <a:t>949</a:t>
            </a:r>
            <a:r>
              <a:rPr lang="zh-CN" altLang="en-US" sz="2200" dirty="0">
                <a:latin typeface="黑体" panose="02010609060101010101" pitchFamily="49" charset="-122"/>
                <a:ea typeface="黑体" panose="02010609060101010101" pitchFamily="49" charset="-122"/>
              </a:rPr>
              <a:t>个字，而</a:t>
            </a:r>
            <a:r>
              <a:rPr lang="en-US" altLang="zh-CN" sz="2200" dirty="0">
                <a:latin typeface="黑体" panose="02010609060101010101" pitchFamily="49" charset="-122"/>
                <a:ea typeface="黑体" panose="02010609060101010101" pitchFamily="49" charset="-122"/>
              </a:rPr>
              <a:t>5</a:t>
            </a:r>
            <a:r>
              <a:rPr lang="zh-CN" altLang="en-US" sz="2200" dirty="0">
                <a:latin typeface="黑体" panose="02010609060101010101" pitchFamily="49" charset="-122"/>
                <a:ea typeface="黑体" panose="02010609060101010101" pitchFamily="49" charset="-122"/>
              </a:rPr>
              <a:t>星只有</a:t>
            </a:r>
            <a:r>
              <a:rPr lang="en-US" altLang="zh-CN" sz="2200" dirty="0">
                <a:latin typeface="黑体" panose="02010609060101010101" pitchFamily="49" charset="-122"/>
                <a:ea typeface="黑体" panose="02010609060101010101" pitchFamily="49" charset="-122"/>
              </a:rPr>
              <a:t>812</a:t>
            </a:r>
            <a:r>
              <a:rPr lang="zh-CN" altLang="en-US" sz="2200" dirty="0">
                <a:latin typeface="黑体" panose="02010609060101010101" pitchFamily="49" charset="-122"/>
                <a:ea typeface="黑体" panose="02010609060101010101" pitchFamily="49" charset="-122"/>
              </a:rPr>
              <a:t>个字。经验研究发现，当用户发布一条评论的介入程度较高时，在线评论能够观察到更明显的评分下降趋势</a:t>
            </a:r>
            <a:r>
              <a:rPr lang="en-US" altLang="zh-CN" sz="2200" baseline="30000" dirty="0">
                <a:latin typeface="黑体" panose="02010609060101010101" pitchFamily="49" charset="-122"/>
                <a:ea typeface="黑体" panose="02010609060101010101" pitchFamily="49" charset="-122"/>
              </a:rPr>
              <a:t>[21, 22]</a:t>
            </a:r>
            <a:r>
              <a:rPr lang="zh-CN" altLang="en-US" sz="2200" dirty="0">
                <a:latin typeface="黑体" panose="02010609060101010101" pitchFamily="49" charset="-122"/>
                <a:ea typeface="黑体" panose="02010609060101010101" pitchFamily="49" charset="-122"/>
              </a:rPr>
              <a:t>。而总体而言，参与在线评论的用户大多是活跃用户，因此，在线社区的产品评论从聚合水平角度来看，会呈现出评分随时间下降的趋势。</a:t>
            </a:r>
          </a:p>
        </p:txBody>
      </p:sp>
    </p:spTree>
    <p:extLst>
      <p:ext uri="{BB962C8B-B14F-4D97-AF65-F5344CB8AC3E}">
        <p14:creationId xmlns:p14="http://schemas.microsoft.com/office/powerpoint/2010/main" val="5840000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0000" lnSpcReduction="100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用户评论内容的文本分析</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用户</a:t>
            </a:r>
            <a:r>
              <a:rPr lang="zh-CN" altLang="en-US" sz="2200" dirty="0">
                <a:latin typeface="黑体" panose="02010609060101010101" pitchFamily="49" charset="-122"/>
                <a:ea typeface="黑体" panose="02010609060101010101" pitchFamily="49" charset="-122"/>
              </a:rPr>
              <a:t>评论内容是评分行为的进一步深化。评分仅能反映用户对产品的基本量化评价，而评论内容则能反映出消费者对产品使用经验的具体意见反馈。但是，电子商务平台中用户评论内容数量巨大，消费者和商家无法逐一浏览。更重要的是，评论内容质量参差不一，甚至充斥着大量的无效恶意评论。如何有效甄别评论内容，提取有效信息，归纳、挖掘用户的产品意见，成为研究在线口碑传播亟待解决的问题之一。</a:t>
            </a:r>
          </a:p>
          <a:p>
            <a:pPr marL="0" indent="0" algn="just">
              <a:lnSpc>
                <a:spcPct val="150000"/>
              </a:lnSpc>
              <a:buNone/>
            </a:pPr>
            <a:r>
              <a:rPr lang="zh-CN" altLang="en-US" sz="2200" dirty="0" smtClean="0">
                <a:latin typeface="黑体" panose="02010609060101010101" pitchFamily="49" charset="-122"/>
                <a:ea typeface="黑体" panose="02010609060101010101" pitchFamily="49" charset="-122"/>
              </a:rPr>
              <a:t>    用户</a:t>
            </a:r>
            <a:r>
              <a:rPr lang="zh-CN" altLang="en-US" sz="2200" dirty="0">
                <a:latin typeface="黑体" panose="02010609060101010101" pitchFamily="49" charset="-122"/>
                <a:ea typeface="黑体" panose="02010609060101010101" pitchFamily="49" charset="-122"/>
              </a:rPr>
              <a:t>产品意见挖掘首先需要解决的一个关键问题是：如何抽取出用户对产品的具体评价和反馈信息，这本质上是产品特征及意见提取的语义降维过程。产品意见挖掘研究认为，“评估对象”“产品特征”与“主观评价”反映了用户的“产品意见”</a:t>
            </a:r>
            <a:r>
              <a:rPr lang="en-US" altLang="zh-CN" sz="2200" baseline="30000" dirty="0">
                <a:latin typeface="黑体" panose="02010609060101010101" pitchFamily="49" charset="-122"/>
                <a:ea typeface="黑体" panose="02010609060101010101" pitchFamily="49" charset="-122"/>
              </a:rPr>
              <a:t>[23]</a:t>
            </a:r>
            <a:r>
              <a:rPr lang="zh-CN" altLang="en-US" sz="2200" dirty="0">
                <a:latin typeface="黑体" panose="02010609060101010101" pitchFamily="49" charset="-122"/>
                <a:ea typeface="黑体" panose="02010609060101010101" pitchFamily="49" charset="-122"/>
              </a:rPr>
              <a:t>。例如，用户对一部手提电脑的“产品意见”可以是“电脑（即“评估对象”）的外观（即“产品特征”）还不错（即“主观评价”）”或者“运行（即“产品特征”）太慢（即“主观评价”）”。本节总结如何通过提取产品特征以及主观评论观点来挖掘用户评论意见。</a:t>
            </a:r>
          </a:p>
        </p:txBody>
      </p:sp>
    </p:spTree>
    <p:extLst>
      <p:ext uri="{BB962C8B-B14F-4D97-AF65-F5344CB8AC3E}">
        <p14:creationId xmlns:p14="http://schemas.microsoft.com/office/powerpoint/2010/main" val="9695160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60000" lnSpcReduction="20000"/>
          </a:bodyPr>
          <a:lstStyle/>
          <a:p>
            <a:r>
              <a:rPr lang="en-US" altLang="zh-CN" sz="4000" dirty="0">
                <a:latin typeface="黑体" panose="02010609060101010101" pitchFamily="49" charset="-122"/>
                <a:ea typeface="黑体" panose="02010609060101010101" pitchFamily="49" charset="-122"/>
              </a:rPr>
              <a:t>7.4</a:t>
            </a:r>
            <a:r>
              <a:rPr lang="zh-CN" altLang="en-US" sz="4000" dirty="0">
                <a:latin typeface="黑体" panose="02010609060101010101" pitchFamily="49" charset="-122"/>
                <a:ea typeface="黑体" panose="02010609060101010101" pitchFamily="49" charset="-122"/>
              </a:rPr>
              <a:t>用户评论内容的文本</a:t>
            </a:r>
            <a:r>
              <a:rPr lang="zh-CN" altLang="en-US" sz="4000" dirty="0" smtClean="0">
                <a:latin typeface="黑体" panose="02010609060101010101" pitchFamily="49" charset="-122"/>
                <a:ea typeface="黑体" panose="02010609060101010101" pitchFamily="49" charset="-122"/>
              </a:rPr>
              <a:t>分析</a:t>
            </a:r>
            <a:endParaRPr lang="en-US" altLang="zh-CN" sz="4000" dirty="0" smtClean="0">
              <a:latin typeface="黑体" panose="02010609060101010101" pitchFamily="49" charset="-122"/>
              <a:ea typeface="黑体" panose="02010609060101010101" pitchFamily="49" charset="-122"/>
            </a:endParaRPr>
          </a:p>
          <a:p>
            <a:r>
              <a:rPr lang="en-US" altLang="zh-CN" sz="3300" dirty="0">
                <a:latin typeface="黑体" panose="02010609060101010101" pitchFamily="49" charset="-122"/>
                <a:ea typeface="黑体" panose="02010609060101010101" pitchFamily="49" charset="-122"/>
              </a:rPr>
              <a:t>7.4.1</a:t>
            </a:r>
            <a:r>
              <a:rPr lang="zh-CN" altLang="en-US" sz="3300" dirty="0">
                <a:latin typeface="黑体" panose="02010609060101010101" pitchFamily="49" charset="-122"/>
                <a:ea typeface="黑体" panose="02010609060101010101" pitchFamily="49" charset="-122"/>
              </a:rPr>
              <a:t>用户评论质量的</a:t>
            </a:r>
            <a:r>
              <a:rPr lang="zh-CN" altLang="en-US" sz="3300" dirty="0" smtClean="0">
                <a:latin typeface="黑体" panose="02010609060101010101" pitchFamily="49" charset="-122"/>
                <a:ea typeface="黑体" panose="02010609060101010101" pitchFamily="49" charset="-122"/>
              </a:rPr>
              <a:t>判定</a:t>
            </a:r>
            <a:endParaRPr lang="zh-CN" altLang="en-US" sz="3300" dirty="0">
              <a:latin typeface="黑体" panose="02010609060101010101" pitchFamily="49" charset="-122"/>
              <a:ea typeface="黑体" panose="02010609060101010101" pitchFamily="49" charset="-122"/>
            </a:endParaRPr>
          </a:p>
          <a:p>
            <a:pPr marL="0" indent="0" algn="just">
              <a:lnSpc>
                <a:spcPct val="170000"/>
              </a:lnSpc>
              <a:buNone/>
            </a:pPr>
            <a:r>
              <a:rPr lang="zh-CN" altLang="en-US" dirty="0" smtClean="0">
                <a:latin typeface="黑体" panose="02010609060101010101" pitchFamily="49" charset="-122"/>
                <a:ea typeface="黑体" panose="02010609060101010101" pitchFamily="49" charset="-122"/>
              </a:rPr>
              <a:t>    如何</a:t>
            </a:r>
            <a:r>
              <a:rPr lang="zh-CN" altLang="en-US" dirty="0">
                <a:latin typeface="黑体" panose="02010609060101010101" pitchFamily="49" charset="-122"/>
                <a:ea typeface="黑体" panose="02010609060101010101" pitchFamily="49" charset="-122"/>
              </a:rPr>
              <a:t>辨别一个评论的质量？亚马逊等网站将这个任务交给用户来完成：即通过“众包”的方式，请用户为已有的产品评论质量给出评价，说明评论“有用”或“无用”。但是，众包方式产生的评论质量的评估存在三种偏差</a:t>
            </a:r>
            <a:r>
              <a:rPr lang="en-US" altLang="zh-CN" baseline="30000" dirty="0">
                <a:latin typeface="黑体" panose="02010609060101010101" pitchFamily="49" charset="-122"/>
                <a:ea typeface="黑体" panose="02010609060101010101" pitchFamily="49" charset="-122"/>
              </a:rPr>
              <a:t>[24]</a:t>
            </a:r>
            <a:r>
              <a:rPr lang="zh-CN" altLang="en-US" dirty="0">
                <a:latin typeface="黑体" panose="02010609060101010101" pitchFamily="49" charset="-122"/>
                <a:ea typeface="黑体" panose="02010609060101010101" pitchFamily="49" charset="-122"/>
              </a:rPr>
              <a:t>，其一是“不平衡投票偏差 </a:t>
            </a:r>
            <a:r>
              <a:rPr lang="en-US" altLang="zh-CN"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ImbalanceVote</a:t>
            </a:r>
            <a:r>
              <a:rPr lang="en-US" altLang="zh-CN" dirty="0">
                <a:latin typeface="黑体" panose="02010609060101010101" pitchFamily="49" charset="-122"/>
                <a:ea typeface="黑体" panose="02010609060101010101" pitchFamily="49" charset="-122"/>
              </a:rPr>
              <a:t> Bias)”</a:t>
            </a:r>
            <a:r>
              <a:rPr lang="zh-CN" altLang="en-US" dirty="0">
                <a:latin typeface="黑体" panose="02010609060101010101" pitchFamily="49" charset="-122"/>
                <a:ea typeface="黑体" panose="02010609060101010101" pitchFamily="49" charset="-122"/>
              </a:rPr>
              <a:t>，即无论评论实际信息量如何，用户都会给出积极的投票；其二是“优胜者偏见</a:t>
            </a:r>
            <a:r>
              <a:rPr lang="en-US" altLang="zh-CN" dirty="0">
                <a:latin typeface="黑体" panose="02010609060101010101" pitchFamily="49" charset="-122"/>
                <a:ea typeface="黑体" panose="02010609060101010101" pitchFamily="49" charset="-122"/>
              </a:rPr>
              <a:t>(Winner Circle Bias)”</a:t>
            </a:r>
            <a:r>
              <a:rPr lang="zh-CN" altLang="en-US" dirty="0">
                <a:latin typeface="黑体" panose="02010609060101010101" pitchFamily="49" charset="-122"/>
                <a:ea typeface="黑体" panose="02010609060101010101" pitchFamily="49" charset="-122"/>
              </a:rPr>
              <a:t>效应，即越热门的评论条目受到的关注越多，而一般的评论条目则较少有人问津；第三是“时间偏差</a:t>
            </a:r>
            <a:r>
              <a:rPr lang="en-US" altLang="zh-CN" dirty="0">
                <a:latin typeface="黑体" panose="02010609060101010101" pitchFamily="49" charset="-122"/>
                <a:ea typeface="黑体" panose="02010609060101010101" pitchFamily="49" charset="-122"/>
              </a:rPr>
              <a:t>(Early Bird Bias)”</a:t>
            </a:r>
            <a:r>
              <a:rPr lang="zh-CN" altLang="en-US" dirty="0">
                <a:latin typeface="黑体" panose="02010609060101010101" pitchFamily="49" charset="-122"/>
                <a:ea typeface="黑体" panose="02010609060101010101" pitchFamily="49" charset="-122"/>
              </a:rPr>
              <a:t>，即早期发表的评论条目受到更多的关注，而晚期发布的评论则较少人关注。</a:t>
            </a:r>
          </a:p>
          <a:p>
            <a:pPr marL="0" indent="0" algn="just">
              <a:lnSpc>
                <a:spcPct val="170000"/>
              </a:lnSpc>
              <a:buNone/>
            </a:pPr>
            <a:r>
              <a:rPr lang="zh-CN" altLang="en-US" dirty="0" smtClean="0">
                <a:latin typeface="黑体" panose="02010609060101010101" pitchFamily="49" charset="-122"/>
                <a:ea typeface="黑体" panose="02010609060101010101" pitchFamily="49" charset="-122"/>
              </a:rPr>
              <a:t>    与</a:t>
            </a:r>
            <a:r>
              <a:rPr lang="zh-CN" altLang="en-US" dirty="0">
                <a:latin typeface="黑体" panose="02010609060101010101" pitchFamily="49" charset="-122"/>
                <a:ea typeface="黑体" panose="02010609060101010101" pitchFamily="49" charset="-122"/>
              </a:rPr>
              <a:t>“众包”方式相比，根据量表进行人工判定的方法能够减小上述偏差。例如，</a:t>
            </a:r>
            <a:r>
              <a:rPr lang="en-US" altLang="zh-CN" dirty="0">
                <a:latin typeface="黑体" panose="02010609060101010101" pitchFamily="49" charset="-122"/>
                <a:ea typeface="黑体" panose="02010609060101010101" pitchFamily="49" charset="-122"/>
              </a:rPr>
              <a:t>Liu</a:t>
            </a:r>
            <a:r>
              <a:rPr lang="zh-CN" altLang="en-US" dirty="0">
                <a:latin typeface="黑体" panose="02010609060101010101" pitchFamily="49" charset="-122"/>
                <a:ea typeface="黑体" panose="02010609060101010101" pitchFamily="49" charset="-122"/>
              </a:rPr>
              <a:t>等人提出了客观的四级判别量表（</a:t>
            </a:r>
            <a:r>
              <a:rPr lang="en-US" altLang="zh-CN" dirty="0">
                <a:latin typeface="黑体" panose="02010609060101010101" pitchFamily="49" charset="-122"/>
                <a:ea typeface="黑体" panose="02010609060101010101" pitchFamily="49" charset="-122"/>
              </a:rPr>
              <a:t>1-4</a:t>
            </a:r>
            <a:r>
              <a:rPr lang="zh-CN" altLang="en-US" dirty="0">
                <a:latin typeface="黑体" panose="02010609060101010101" pitchFamily="49" charset="-122"/>
                <a:ea typeface="黑体" panose="02010609060101010101" pitchFamily="49" charset="-122"/>
              </a:rPr>
              <a:t>分）：</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分表示评论信息完整，涉及对商品的细节评论、提及产品多个方面的重要性能；该评论能够作为其他消费者作出购买决策的主要参考；而与此相反，</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分评论则表示该评论信息提供了错误或者具有误导性的信息，流于空泛，无针对产品某项性能的描述</a:t>
            </a:r>
            <a:r>
              <a:rPr lang="en-US" altLang="zh-CN" baseline="30000" dirty="0">
                <a:latin typeface="黑体" panose="02010609060101010101" pitchFamily="49" charset="-122"/>
                <a:ea typeface="黑体" panose="02010609060101010101" pitchFamily="49" charset="-122"/>
              </a:rPr>
              <a:t>[24]</a:t>
            </a:r>
            <a:r>
              <a:rPr lang="zh-CN" altLang="en-US" dirty="0">
                <a:latin typeface="黑体" panose="02010609060101010101" pitchFamily="49" charset="-122"/>
                <a:ea typeface="黑体" panose="02010609060101010101" pitchFamily="49" charset="-122"/>
              </a:rPr>
              <a:t>。该研究认为，</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分的评论对于其他潜在消费者的购买决策无实质影响，可以被商家和消费者忽略。</a:t>
            </a:r>
          </a:p>
        </p:txBody>
      </p:sp>
    </p:spTree>
    <p:extLst>
      <p:ext uri="{BB962C8B-B14F-4D97-AF65-F5344CB8AC3E}">
        <p14:creationId xmlns:p14="http://schemas.microsoft.com/office/powerpoint/2010/main" val="6463967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7.4.2</a:t>
            </a:r>
            <a:r>
              <a:rPr lang="zh-CN" altLang="en-US" sz="2100" dirty="0">
                <a:latin typeface="黑体" panose="02010609060101010101" pitchFamily="49" charset="-122"/>
                <a:ea typeface="黑体" panose="02010609060101010101" pitchFamily="49" charset="-122"/>
              </a:rPr>
              <a:t>用户评论的语义分析</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对</a:t>
            </a:r>
            <a:r>
              <a:rPr lang="zh-CN" altLang="en-US" sz="2100" dirty="0">
                <a:latin typeface="黑体" panose="02010609060101010101" pitchFamily="49" charset="-122"/>
                <a:ea typeface="黑体" panose="02010609060101010101" pitchFamily="49" charset="-122"/>
              </a:rPr>
              <a:t>用户评论内容的语义挖掘，能够获知基于产品的多层面用户意见反馈</a:t>
            </a:r>
            <a:r>
              <a:rPr lang="en-US" altLang="zh-CN" sz="2100" baseline="30000" dirty="0">
                <a:latin typeface="黑体" panose="02010609060101010101" pitchFamily="49" charset="-122"/>
                <a:ea typeface="黑体" panose="02010609060101010101" pitchFamily="49" charset="-122"/>
              </a:rPr>
              <a:t>[17]</a:t>
            </a:r>
            <a:r>
              <a:rPr lang="zh-CN" altLang="en-US" sz="2100" dirty="0">
                <a:latin typeface="黑体" panose="02010609060101010101" pitchFamily="49" charset="-122"/>
                <a:ea typeface="黑体" panose="02010609060101010101" pitchFamily="49" charset="-122"/>
              </a:rPr>
              <a:t>，从而判定商家的产品定价策略是否有效、用户定位是否准确。在传统的消费者行为研究中，用户评论内容的分析主要通过“内容分析”法，即人工对评论条目的内容进行标注实现，而利用自然语言处理的文本分析技术，这一过程能够通过一定的算法自动实现。但是，在管理学、广告学等社会科学范畴，对于评论内容的研究与测量还非常欠缺。例如，发表在管理学领域顶级</a:t>
            </a:r>
            <a:r>
              <a:rPr lang="en-US" altLang="zh-CN" sz="2100" dirty="0">
                <a:latin typeface="黑体" panose="02010609060101010101" pitchFamily="49" charset="-122"/>
                <a:ea typeface="黑体" panose="02010609060101010101" pitchFamily="49" charset="-122"/>
              </a:rPr>
              <a:t>SSCI</a:t>
            </a:r>
            <a:r>
              <a:rPr lang="zh-CN" altLang="en-US" sz="2100" dirty="0">
                <a:latin typeface="黑体" panose="02010609060101010101" pitchFamily="49" charset="-122"/>
                <a:ea typeface="黑体" panose="02010609060101010101" pitchFamily="49" charset="-122"/>
              </a:rPr>
              <a:t>期刊</a:t>
            </a:r>
            <a:r>
              <a:rPr lang="en-US" altLang="zh-CN" sz="2100" dirty="0">
                <a:latin typeface="黑体" panose="02010609060101010101" pitchFamily="49" charset="-122"/>
                <a:ea typeface="黑体" panose="02010609060101010101" pitchFamily="49" charset="-122"/>
              </a:rPr>
              <a:t>《</a:t>
            </a:r>
            <a:r>
              <a:rPr lang="zh-CN" altLang="en-US" sz="2100" dirty="0">
                <a:latin typeface="黑体" panose="02010609060101010101" pitchFamily="49" charset="-122"/>
                <a:ea typeface="黑体" panose="02010609060101010101" pitchFamily="49" charset="-122"/>
              </a:rPr>
              <a:t>管理信息系统季刊（</a:t>
            </a:r>
            <a:r>
              <a:rPr lang="en-US" altLang="zh-CN" sz="2100" dirty="0">
                <a:latin typeface="黑体" panose="02010609060101010101" pitchFamily="49" charset="-122"/>
                <a:ea typeface="黑体" panose="02010609060101010101" pitchFamily="49" charset="-122"/>
              </a:rPr>
              <a:t>MIS Quarterly</a:t>
            </a:r>
            <a:r>
              <a:rPr lang="zh-CN" altLang="en-US" sz="2100" dirty="0">
                <a:latin typeface="黑体" panose="02010609060101010101" pitchFamily="49" charset="-122"/>
                <a:ea typeface="黑体" panose="02010609060101010101" pitchFamily="49" charset="-122"/>
              </a:rPr>
              <a:t>）</a:t>
            </a:r>
            <a:r>
              <a:rPr lang="en-US" altLang="zh-CN" sz="2100" dirty="0">
                <a:latin typeface="黑体" panose="02010609060101010101" pitchFamily="49" charset="-122"/>
                <a:ea typeface="黑体" panose="02010609060101010101" pitchFamily="49" charset="-122"/>
              </a:rPr>
              <a:t>》</a:t>
            </a:r>
            <a:r>
              <a:rPr lang="zh-CN" altLang="en-US" sz="2100" dirty="0">
                <a:latin typeface="黑体" panose="02010609060101010101" pitchFamily="49" charset="-122"/>
                <a:ea typeface="黑体" panose="02010609060101010101" pitchFamily="49" charset="-122"/>
              </a:rPr>
              <a:t>中的一篇文章</a:t>
            </a:r>
            <a:r>
              <a:rPr lang="en-US" altLang="zh-CN" sz="2100" baseline="30000" dirty="0">
                <a:latin typeface="黑体" panose="02010609060101010101" pitchFamily="49" charset="-122"/>
                <a:ea typeface="黑体" panose="02010609060101010101" pitchFamily="49" charset="-122"/>
              </a:rPr>
              <a:t>[25]</a:t>
            </a:r>
            <a:r>
              <a:rPr lang="zh-CN" altLang="en-US" sz="2100" dirty="0">
                <a:latin typeface="黑体" panose="02010609060101010101" pitchFamily="49" charset="-122"/>
                <a:ea typeface="黑体" panose="02010609060101010101" pitchFamily="49" charset="-122"/>
              </a:rPr>
              <a:t>，对评论深度的测量只是简单计算评论的长度，即计算评论的字数。由于缺乏对文本本身的分析，使得由该测量方法得出的结论信度受到了一定的质疑与挑战。</a:t>
            </a:r>
          </a:p>
        </p:txBody>
      </p:sp>
    </p:spTree>
    <p:extLst>
      <p:ext uri="{BB962C8B-B14F-4D97-AF65-F5344CB8AC3E}">
        <p14:creationId xmlns:p14="http://schemas.microsoft.com/office/powerpoint/2010/main" val="9318837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452654" cy="5459773"/>
          </a:xfrm>
        </p:spPr>
        <p:txBody>
          <a:bodyPr>
            <a:normAutofit fontScale="82500" lnSpcReduction="20000"/>
          </a:bodyPr>
          <a:lstStyle/>
          <a:p>
            <a:r>
              <a:rPr lang="en-US" altLang="zh-CN" sz="2900" dirty="0">
                <a:latin typeface="黑体" panose="02010609060101010101" pitchFamily="49" charset="-122"/>
                <a:ea typeface="黑体" panose="02010609060101010101" pitchFamily="49" charset="-122"/>
              </a:rPr>
              <a:t>7.4</a:t>
            </a:r>
            <a:r>
              <a:rPr lang="zh-CN" altLang="en-US" sz="2900" dirty="0">
                <a:latin typeface="黑体" panose="02010609060101010101" pitchFamily="49" charset="-122"/>
                <a:ea typeface="黑体" panose="02010609060101010101" pitchFamily="49" charset="-122"/>
              </a:rPr>
              <a:t>用户评论内容的文本</a:t>
            </a:r>
            <a:r>
              <a:rPr lang="zh-CN" altLang="en-US" sz="2900" dirty="0" smtClean="0">
                <a:latin typeface="黑体" panose="02010609060101010101" pitchFamily="49" charset="-122"/>
                <a:ea typeface="黑体" panose="02010609060101010101" pitchFamily="49" charset="-122"/>
              </a:rPr>
              <a:t>分析</a:t>
            </a:r>
            <a:endParaRPr lang="en-US" altLang="zh-CN" sz="2900" dirty="0" smtClean="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7.4.2</a:t>
            </a:r>
            <a:r>
              <a:rPr lang="zh-CN" altLang="en-US" sz="2400" dirty="0">
                <a:latin typeface="黑体" panose="02010609060101010101" pitchFamily="49" charset="-122"/>
                <a:ea typeface="黑体" panose="02010609060101010101" pitchFamily="49" charset="-122"/>
              </a:rPr>
              <a:t>用户评论的语义分析</a:t>
            </a:r>
          </a:p>
          <a:p>
            <a:pPr marL="0" indent="0" algn="just">
              <a:lnSpc>
                <a:spcPct val="140000"/>
              </a:lnSpc>
              <a:buNone/>
            </a:pPr>
            <a:r>
              <a:rPr lang="zh-CN" altLang="en-US" sz="2200" dirty="0" smtClean="0">
                <a:latin typeface="黑体" panose="02010609060101010101" pitchFamily="49" charset="-122"/>
                <a:ea typeface="黑体" panose="02010609060101010101" pitchFamily="49" charset="-122"/>
              </a:rPr>
              <a:t>    大体</a:t>
            </a:r>
            <a:r>
              <a:rPr lang="zh-CN" altLang="en-US" sz="2200" dirty="0">
                <a:latin typeface="黑体" panose="02010609060101010101" pitchFamily="49" charset="-122"/>
                <a:ea typeface="黑体" panose="02010609060101010101" pitchFamily="49" charset="-122"/>
              </a:rPr>
              <a:t>来说，语句或篇章层面的语义分析需要以下几个步骤对原始数据进行整理：获得文本后，将文本进行分词，并去除停用词，对语词进行词根还原，构建由语词和文档构成的矩阵。中文分词有多种算法，根据词典进行分词的方法主要包括前向最大匹配、后向最大匹配、双向最大匹配法；而基于统计的方法则包括产生式统计分词和判别式统计分词。目前，自然语言处理领域的学者已经开发出多款分词软件。目前国内主流的免费开源分词软件有中国科学院计算技术研究所研制的汉语词法分析系统</a:t>
            </a:r>
            <a:r>
              <a:rPr lang="en-US" altLang="zh-CN" sz="2200" dirty="0">
                <a:latin typeface="黑体" panose="02010609060101010101" pitchFamily="49" charset="-122"/>
                <a:ea typeface="黑体" panose="02010609060101010101" pitchFamily="49" charset="-122"/>
              </a:rPr>
              <a:t>ICTCLAS</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http://ictclas.nlpir.org/</a:t>
            </a:r>
            <a:r>
              <a:rPr lang="zh-CN" altLang="en-US" sz="2200" dirty="0">
                <a:latin typeface="黑体" panose="02010609060101010101" pitchFamily="49" charset="-122"/>
                <a:ea typeface="黑体" panose="02010609060101010101" pitchFamily="49" charset="-122"/>
              </a:rPr>
              <a:t>）。该分词软件具有中文分词、词性标注（即对句子中每个词都指派一个词性，例如名词、动词等）、命名实体识别、微博分词、新词发现以及关键词提取等功能。该软件有在线试用版本。但如需批量处理中文分词任务，则需要通过</a:t>
            </a:r>
            <a:r>
              <a:rPr lang="en-US" altLang="zh-CN" sz="2200" dirty="0">
                <a:latin typeface="黑体" panose="02010609060101010101" pitchFamily="49" charset="-122"/>
                <a:ea typeface="黑体" panose="02010609060101010101" pitchFamily="49" charset="-122"/>
              </a:rPr>
              <a:t>Python</a:t>
            </a:r>
            <a:r>
              <a:rPr lang="zh-CN" altLang="en-US" sz="2200" dirty="0">
                <a:latin typeface="黑体" panose="02010609060101010101" pitchFamily="49" charset="-122"/>
                <a:ea typeface="黑体" panose="02010609060101010101" pitchFamily="49" charset="-122"/>
              </a:rPr>
              <a:t>等其他计算机语言程序调用。此外，“盘古分词”、“庖丁解牛”等也是具有一定用户量的免费分词软件，供没有技术背景、或非计算语言学专业的同学们采用。在对文本进行分词之后，将语词按照其所在文档构建由语词和文档构成的矩阵。在此基础上，文本被转换为矩阵中的数值，完成后续的文本语义分析，例如特征选择、对文本根据语义相似度进行聚类分析、利用朴素贝叶斯模型、决策树、</a:t>
            </a:r>
            <a:r>
              <a:rPr lang="en-US" altLang="zh-CN" sz="2200" dirty="0">
                <a:latin typeface="黑体" panose="02010609060101010101" pitchFamily="49" charset="-122"/>
                <a:ea typeface="黑体" panose="02010609060101010101" pitchFamily="49" charset="-122"/>
              </a:rPr>
              <a:t>PageRank</a:t>
            </a:r>
            <a:r>
              <a:rPr lang="zh-CN" altLang="en-US" sz="2200" dirty="0">
                <a:latin typeface="黑体" panose="02010609060101010101" pitchFamily="49" charset="-122"/>
                <a:ea typeface="黑体" panose="02010609060101010101" pitchFamily="49" charset="-122"/>
              </a:rPr>
              <a:t>或</a:t>
            </a:r>
            <a:r>
              <a:rPr lang="en-US" altLang="zh-CN" sz="2200" dirty="0">
                <a:latin typeface="黑体" panose="02010609060101010101" pitchFamily="49" charset="-122"/>
                <a:ea typeface="黑体" panose="02010609060101010101" pitchFamily="49" charset="-122"/>
              </a:rPr>
              <a:t>TFIDF</a:t>
            </a:r>
            <a:r>
              <a:rPr lang="zh-CN" altLang="en-US" sz="2200" dirty="0">
                <a:latin typeface="黑体" panose="02010609060101010101" pitchFamily="49" charset="-122"/>
                <a:ea typeface="黑体" panose="02010609060101010101" pitchFamily="49" charset="-122"/>
              </a:rPr>
              <a:t>算法提取关键词等运算。</a:t>
            </a:r>
          </a:p>
        </p:txBody>
      </p:sp>
    </p:spTree>
    <p:extLst>
      <p:ext uri="{BB962C8B-B14F-4D97-AF65-F5344CB8AC3E}">
        <p14:creationId xmlns:p14="http://schemas.microsoft.com/office/powerpoint/2010/main" val="23029590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452654" cy="5532538"/>
          </a:xfrm>
        </p:spPr>
        <p:txBody>
          <a:bodyPr>
            <a:normAutofit fontScale="52500" lnSpcReduction="20000"/>
          </a:bodyPr>
          <a:lstStyle/>
          <a:p>
            <a:r>
              <a:rPr lang="en-US" altLang="zh-CN" sz="5300" dirty="0">
                <a:latin typeface="黑体" panose="02010609060101010101" pitchFamily="49" charset="-122"/>
                <a:ea typeface="黑体" panose="02010609060101010101" pitchFamily="49" charset="-122"/>
              </a:rPr>
              <a:t>7.4</a:t>
            </a:r>
            <a:r>
              <a:rPr lang="zh-CN" altLang="en-US" sz="5300" dirty="0">
                <a:latin typeface="黑体" panose="02010609060101010101" pitchFamily="49" charset="-122"/>
                <a:ea typeface="黑体" panose="02010609060101010101" pitchFamily="49" charset="-122"/>
              </a:rPr>
              <a:t>用户评论内容的文本</a:t>
            </a:r>
            <a:r>
              <a:rPr lang="zh-CN" altLang="en-US" sz="5300" dirty="0" smtClean="0">
                <a:latin typeface="黑体" panose="02010609060101010101" pitchFamily="49" charset="-122"/>
                <a:ea typeface="黑体" panose="02010609060101010101" pitchFamily="49" charset="-122"/>
              </a:rPr>
              <a:t>分析</a:t>
            </a:r>
            <a:endParaRPr lang="en-US" altLang="zh-CN" sz="5300" dirty="0" smtClean="0">
              <a:latin typeface="黑体" panose="02010609060101010101" pitchFamily="49" charset="-122"/>
              <a:ea typeface="黑体" panose="02010609060101010101" pitchFamily="49" charset="-122"/>
            </a:endParaRPr>
          </a:p>
          <a:p>
            <a:r>
              <a:rPr lang="en-US" altLang="zh-CN" sz="3800" dirty="0">
                <a:latin typeface="黑体" panose="02010609060101010101" pitchFamily="49" charset="-122"/>
                <a:ea typeface="黑体" panose="02010609060101010101" pitchFamily="49" charset="-122"/>
              </a:rPr>
              <a:t>7.4.2</a:t>
            </a:r>
            <a:r>
              <a:rPr lang="zh-CN" altLang="en-US" sz="3800" dirty="0">
                <a:latin typeface="黑体" panose="02010609060101010101" pitchFamily="49" charset="-122"/>
                <a:ea typeface="黑体" panose="02010609060101010101" pitchFamily="49" charset="-122"/>
              </a:rPr>
              <a:t>用户评论的语义分析</a:t>
            </a:r>
          </a:p>
          <a:p>
            <a:pPr marL="0" indent="0" algn="just">
              <a:lnSpc>
                <a:spcPct val="140000"/>
              </a:lnSpc>
              <a:buNone/>
            </a:pPr>
            <a:r>
              <a:rPr lang="zh-CN" altLang="en-US" sz="2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在</a:t>
            </a:r>
            <a:r>
              <a:rPr lang="zh-CN" altLang="en-US" sz="3200" dirty="0">
                <a:latin typeface="黑体" panose="02010609060101010101" pitchFamily="49" charset="-122"/>
                <a:ea typeface="黑体" panose="02010609060101010101" pitchFamily="49" charset="-122"/>
              </a:rPr>
              <a:t>自然语言处理领域相关的文本分析技术中，文本内容的降维与信息提取往往需要对用户评论内容进行特征抽取和关键词选择</a:t>
            </a:r>
            <a:r>
              <a:rPr lang="en-US" altLang="zh-CN" sz="3200" baseline="30000" dirty="0">
                <a:latin typeface="黑体" panose="02010609060101010101" pitchFamily="49" charset="-122"/>
                <a:ea typeface="黑体" panose="02010609060101010101" pitchFamily="49" charset="-122"/>
              </a:rPr>
              <a:t>[26]</a:t>
            </a:r>
            <a:r>
              <a:rPr lang="zh-CN" altLang="en-US" sz="3200" dirty="0">
                <a:latin typeface="黑体" panose="02010609060101010101" pitchFamily="49" charset="-122"/>
                <a:ea typeface="黑体" panose="02010609060101010101" pitchFamily="49" charset="-122"/>
              </a:rPr>
              <a:t>，以前研究中提出的“半自动化特征表达”</a:t>
            </a:r>
            <a:r>
              <a:rPr lang="en-US" altLang="zh-CN" sz="3200" baseline="30000" dirty="0">
                <a:latin typeface="黑体" panose="02010609060101010101" pitchFamily="49" charset="-122"/>
                <a:ea typeface="黑体" panose="02010609060101010101" pitchFamily="49" charset="-122"/>
              </a:rPr>
              <a:t>[23]</a:t>
            </a:r>
            <a:r>
              <a:rPr lang="zh-CN" altLang="en-US" sz="3200" dirty="0">
                <a:latin typeface="黑体" panose="02010609060101010101" pitchFamily="49" charset="-122"/>
                <a:ea typeface="黑体" panose="02010609060101010101" pitchFamily="49" charset="-122"/>
              </a:rPr>
              <a:t>就是一种提取产品特征的方法。这种方法基于“</a:t>
            </a:r>
            <a:r>
              <a:rPr lang="en-US" altLang="zh-CN" sz="3200" dirty="0">
                <a:latin typeface="黑体" panose="02010609060101010101" pitchFamily="49" charset="-122"/>
                <a:ea typeface="黑体" panose="02010609060101010101" pitchFamily="49" charset="-122"/>
              </a:rPr>
              <a:t>&lt;</a:t>
            </a:r>
            <a:r>
              <a:rPr lang="en-US" altLang="zh-CN" sz="3200" dirty="0" err="1">
                <a:latin typeface="黑体" panose="02010609060101010101" pitchFamily="49" charset="-122"/>
                <a:ea typeface="黑体" panose="02010609060101010101" pitchFamily="49" charset="-122"/>
              </a:rPr>
              <a:t>Attibutes</a:t>
            </a:r>
            <a:r>
              <a:rPr lang="en-US" altLang="zh-CN" sz="3200" dirty="0">
                <a:latin typeface="黑体" panose="02010609060101010101" pitchFamily="49" charset="-122"/>
                <a:ea typeface="黑体" panose="02010609060101010101" pitchFamily="49" charset="-122"/>
              </a:rPr>
              <a:t>&gt; is &lt;value&gt;</a:t>
            </a:r>
            <a:r>
              <a:rPr lang="zh-CN" altLang="en-US" sz="3200" dirty="0">
                <a:latin typeface="黑体" panose="02010609060101010101" pitchFamily="49" charset="-122"/>
                <a:ea typeface="黑体" panose="02010609060101010101" pitchFamily="49" charset="-122"/>
              </a:rPr>
              <a:t>”表达模式中的特征以及价值语词共现，并辅助以人工编码构建特征以及价值词库，旨在提取出特征以及具有价值倾向的表达。前者主要包含名词，而后者主要包括形容词、副词和名词短语。</a:t>
            </a:r>
          </a:p>
          <a:p>
            <a:pPr marL="0" indent="0" algn="just">
              <a:lnSpc>
                <a:spcPct val="140000"/>
              </a:lnSpc>
              <a:buNone/>
            </a:pPr>
            <a:r>
              <a:rPr lang="zh-CN" altLang="en-US" sz="3200" dirty="0" smtClean="0">
                <a:latin typeface="黑体" panose="02010609060101010101" pitchFamily="49" charset="-122"/>
                <a:ea typeface="黑体" panose="02010609060101010101" pitchFamily="49" charset="-122"/>
              </a:rPr>
              <a:t>    此外</a:t>
            </a:r>
            <a:r>
              <a:rPr lang="zh-CN" altLang="en-US" sz="3200" dirty="0">
                <a:latin typeface="黑体" panose="02010609060101010101" pitchFamily="49" charset="-122"/>
                <a:ea typeface="黑体" panose="02010609060101010101" pitchFamily="49" charset="-122"/>
              </a:rPr>
              <a:t>，“基于特征的意见挖掘算法”也能够有效用于探测用户对产品的意见</a:t>
            </a:r>
            <a:r>
              <a:rPr lang="en-US" altLang="zh-CN" sz="3200" baseline="30000" dirty="0">
                <a:latin typeface="黑体" panose="02010609060101010101" pitchFamily="49" charset="-122"/>
                <a:ea typeface="黑体" panose="02010609060101010101" pitchFamily="49" charset="-122"/>
              </a:rPr>
              <a:t>[16, 27]</a:t>
            </a:r>
            <a:r>
              <a:rPr lang="zh-CN" altLang="en-US" sz="3200" dirty="0">
                <a:latin typeface="黑体" panose="02010609060101010101" pitchFamily="49" charset="-122"/>
                <a:ea typeface="黑体" panose="02010609060101010101" pitchFamily="49" charset="-122"/>
              </a:rPr>
              <a:t>。具体而言，该方法首先断定产品特征，并提取能够反映该产品特征的情感倾向的形容词，最终断定用户意见倾向。在一条评论中，距离产品特征最近的具有积极或消极情感意义的形容词被视为有效意见（</a:t>
            </a:r>
            <a:r>
              <a:rPr lang="en-US" altLang="zh-CN" sz="3200" dirty="0">
                <a:latin typeface="黑体" panose="02010609060101010101" pitchFamily="49" charset="-122"/>
                <a:ea typeface="黑体" panose="02010609060101010101" pitchFamily="49" charset="-122"/>
              </a:rPr>
              <a:t>Effective Opinion</a:t>
            </a:r>
            <a:r>
              <a:rPr lang="zh-CN" altLang="en-US" sz="3200" dirty="0">
                <a:latin typeface="黑体" panose="02010609060101010101" pitchFamily="49" charset="-122"/>
                <a:ea typeface="黑体" panose="02010609060101010101" pitchFamily="49" charset="-122"/>
              </a:rPr>
              <a:t>）。形容词的积极或消极程度利用</a:t>
            </a:r>
            <a:r>
              <a:rPr lang="en-US" altLang="zh-CN" sz="3200" dirty="0">
                <a:latin typeface="黑体" panose="02010609060101010101" pitchFamily="49" charset="-122"/>
                <a:ea typeface="黑体" panose="02010609060101010101" pitchFamily="49" charset="-122"/>
              </a:rPr>
              <a:t>WordNet</a:t>
            </a:r>
            <a:r>
              <a:rPr lang="zh-CN" altLang="en-US" sz="3200" dirty="0">
                <a:latin typeface="黑体" panose="02010609060101010101" pitchFamily="49" charset="-122"/>
                <a:ea typeface="黑体" panose="02010609060101010101" pitchFamily="49" charset="-122"/>
              </a:rPr>
              <a:t>等词库中相应的近义词与该词的相似关系进行匹配标注和预测。值得一提的是，基于特征的意见挖掘算法不仅能够根据产品特征判定意见倾向，还能够反过来根据情感倾向来发现隐含的产品特征。具体而言，如果一个句子中只包含具有情感倾向的形容词词汇，而不包含产品特征，则通过寻找距离情感形容词最近的名词或名词短语来发现不被大多数人提及的辅助产品特征。</a:t>
            </a:r>
          </a:p>
        </p:txBody>
      </p:sp>
    </p:spTree>
    <p:extLst>
      <p:ext uri="{BB962C8B-B14F-4D97-AF65-F5344CB8AC3E}">
        <p14:creationId xmlns:p14="http://schemas.microsoft.com/office/powerpoint/2010/main" val="8819784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10"/>
            <a:ext cx="10452654" cy="5532538"/>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7.4.2</a:t>
            </a:r>
            <a:r>
              <a:rPr lang="zh-CN" altLang="en-US" sz="2100" dirty="0">
                <a:latin typeface="黑体" panose="02010609060101010101" pitchFamily="49" charset="-122"/>
                <a:ea typeface="黑体" panose="02010609060101010101" pitchFamily="49" charset="-122"/>
              </a:rPr>
              <a:t>用户评论的语义分析</a:t>
            </a:r>
          </a:p>
          <a:p>
            <a:pPr marL="0" indent="0" algn="just">
              <a:lnSpc>
                <a:spcPct val="150000"/>
              </a:lnSpc>
              <a:buNone/>
            </a:pPr>
            <a:r>
              <a:rPr lang="zh-CN" altLang="en-US" sz="2100" dirty="0" smtClean="0">
                <a:latin typeface="黑体" panose="02010609060101010101" pitchFamily="49" charset="-122"/>
                <a:ea typeface="黑体" panose="02010609060101010101" pitchFamily="49" charset="-122"/>
              </a:rPr>
              <a:t>    产品</a:t>
            </a:r>
            <a:r>
              <a:rPr lang="zh-CN" altLang="en-US" sz="2100" dirty="0">
                <a:latin typeface="黑体" panose="02010609060101010101" pitchFamily="49" charset="-122"/>
                <a:ea typeface="黑体" panose="02010609060101010101" pitchFamily="49" charset="-122"/>
              </a:rPr>
              <a:t>特征的抽取还能够转化为分类问题通过最大熵分类器方法（</a:t>
            </a:r>
            <a:r>
              <a:rPr lang="en-US" altLang="zh-CN" sz="2100" dirty="0">
                <a:latin typeface="黑体" panose="02010609060101010101" pitchFamily="49" charset="-122"/>
                <a:ea typeface="黑体" panose="02010609060101010101" pitchFamily="49" charset="-122"/>
              </a:rPr>
              <a:t>Maximum entropy feature selection, MEFS</a:t>
            </a:r>
            <a:r>
              <a:rPr lang="zh-CN" altLang="en-US" sz="2100" dirty="0">
                <a:latin typeface="黑体" panose="02010609060101010101" pitchFamily="49" charset="-122"/>
                <a:ea typeface="黑体" panose="02010609060101010101" pitchFamily="49" charset="-122"/>
              </a:rPr>
              <a:t>）实现</a:t>
            </a:r>
            <a:r>
              <a:rPr lang="en-US" altLang="zh-CN" sz="2100" baseline="30000" dirty="0">
                <a:latin typeface="黑体" panose="02010609060101010101" pitchFamily="49" charset="-122"/>
                <a:ea typeface="黑体" panose="02010609060101010101" pitchFamily="49" charset="-122"/>
              </a:rPr>
              <a:t>[28]</a:t>
            </a:r>
            <a:r>
              <a:rPr lang="zh-CN" altLang="en-US" sz="2100" dirty="0">
                <a:latin typeface="黑体" panose="02010609060101010101" pitchFamily="49" charset="-122"/>
                <a:ea typeface="黑体" panose="02010609060101010101" pitchFamily="49" charset="-122"/>
              </a:rPr>
              <a:t>。最大熵方法的基本思想是：给定一个已经标注出产品特征的训练样本，模型所建立的条件概率要与训练样本表现出来的分布相同。最大熵可以看作一种统计推断方法，即利用给定的已知信息（满足某些条件的概率分布），推断未知信息；对未知信息不做任何有偏见的假设，使得未知信息的推断概率的熵值最大。简言之，最大熵表示的是对不确定度的无偏见分配。</a:t>
            </a:r>
          </a:p>
        </p:txBody>
      </p:sp>
    </p:spTree>
    <p:extLst>
      <p:ext uri="{BB962C8B-B14F-4D97-AF65-F5344CB8AC3E}">
        <p14:creationId xmlns:p14="http://schemas.microsoft.com/office/powerpoint/2010/main" val="16045537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8"/>
            <a:ext cx="10316820" cy="6301165"/>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pPr>
              <a:lnSpc>
                <a:spcPct val="100000"/>
              </a:lnSpc>
            </a:pPr>
            <a:r>
              <a:rPr lang="en-US" altLang="zh-CN" sz="2100" dirty="0">
                <a:latin typeface="黑体" panose="02010609060101010101" pitchFamily="49" charset="-122"/>
                <a:ea typeface="黑体" panose="02010609060101010101" pitchFamily="49" charset="-122"/>
              </a:rPr>
              <a:t>7.4.3</a:t>
            </a:r>
            <a:r>
              <a:rPr lang="zh-CN" altLang="en-US" sz="2100" dirty="0">
                <a:latin typeface="黑体" panose="02010609060101010101" pitchFamily="49" charset="-122"/>
                <a:ea typeface="黑体" panose="02010609060101010101" pitchFamily="49" charset="-122"/>
              </a:rPr>
              <a:t>用户评论的情感倾向分析</a:t>
            </a:r>
          </a:p>
          <a:p>
            <a:pPr marL="0" indent="0" algn="just">
              <a:lnSpc>
                <a:spcPct val="125000"/>
              </a:lnSpc>
              <a:buNone/>
            </a:pPr>
            <a:r>
              <a:rPr lang="zh-CN" altLang="en-US" sz="2200" dirty="0" smtClean="0">
                <a:latin typeface="黑体" panose="02010609060101010101" pitchFamily="49" charset="-122"/>
                <a:ea typeface="黑体" panose="02010609060101010101" pitchFamily="49" charset="-122"/>
              </a:rPr>
              <a:t>    </a:t>
            </a:r>
            <a:r>
              <a:rPr lang="zh-CN" altLang="en-US" sz="1700" dirty="0" smtClean="0">
                <a:latin typeface="黑体" panose="02010609060101010101" pitchFamily="49" charset="-122"/>
                <a:ea typeface="黑体" panose="02010609060101010101" pitchFamily="49" charset="-122"/>
              </a:rPr>
              <a:t>在</a:t>
            </a:r>
            <a:r>
              <a:rPr lang="zh-CN" altLang="en-US" sz="1700" dirty="0">
                <a:latin typeface="黑体" panose="02010609060101010101" pitchFamily="49" charset="-122"/>
                <a:ea typeface="黑体" panose="02010609060101010101" pitchFamily="49" charset="-122"/>
              </a:rPr>
              <a:t>广告学以及市场营销学领域，对用户评论的情感倾向分析能够获知消费者对产品的基本态度。文本的情感分析是目前自然语言处理领域颇受关注的研究话题之一，该领域已经提出文本情感倾向性计算的多种一般性方法。然而，对用户评论的情感倾向分析最初依赖于人工判定方法，即人工构建和判定给定文本的情感分类</a:t>
            </a:r>
            <a:r>
              <a:rPr lang="en-US" altLang="zh-CN" sz="1700" baseline="30000" dirty="0">
                <a:latin typeface="黑体" panose="02010609060101010101" pitchFamily="49" charset="-122"/>
                <a:ea typeface="黑体" panose="02010609060101010101" pitchFamily="49" charset="-122"/>
              </a:rPr>
              <a:t>[29, 30]</a:t>
            </a:r>
            <a:r>
              <a:rPr lang="zh-CN" altLang="en-US" sz="1700" dirty="0">
                <a:latin typeface="黑体" panose="02010609060101010101" pitchFamily="49" charset="-122"/>
                <a:ea typeface="黑体" panose="02010609060101010101" pitchFamily="49" charset="-122"/>
              </a:rPr>
              <a:t>。其中，应用较广的测量方式为</a:t>
            </a:r>
            <a:r>
              <a:rPr lang="en-US" altLang="zh-CN" sz="1700" dirty="0">
                <a:latin typeface="黑体" panose="02010609060101010101" pitchFamily="49" charset="-122"/>
                <a:ea typeface="黑体" panose="02010609060101010101" pitchFamily="49" charset="-122"/>
              </a:rPr>
              <a:t>Glaser &amp; Strauss 1967</a:t>
            </a:r>
            <a:r>
              <a:rPr lang="zh-CN" altLang="en-US" sz="1700" dirty="0">
                <a:latin typeface="黑体" panose="02010609060101010101" pitchFamily="49" charset="-122"/>
                <a:ea typeface="黑体" panose="02010609060101010101" pitchFamily="49" charset="-122"/>
              </a:rPr>
              <a:t>年提出的量表。根据该量表，一个句子或段落的情感倾向可被人工标注为从负面到正面多个维度：即恶劣的（</a:t>
            </a:r>
            <a:r>
              <a:rPr lang="en-US" altLang="zh-CN" sz="1700" dirty="0" err="1">
                <a:latin typeface="黑体" panose="02010609060101010101" pitchFamily="49" charset="-122"/>
                <a:ea typeface="黑体" panose="02010609060101010101" pitchFamily="49" charset="-122"/>
              </a:rPr>
              <a:t>Wreched</a:t>
            </a:r>
            <a:r>
              <a:rPr lang="zh-CN" altLang="en-US" sz="1700" dirty="0">
                <a:latin typeface="黑体" panose="02010609060101010101" pitchFamily="49" charset="-122"/>
                <a:ea typeface="黑体" panose="02010609060101010101" pitchFamily="49" charset="-122"/>
              </a:rPr>
              <a:t>）、坏的（</a:t>
            </a:r>
            <a:r>
              <a:rPr lang="en-US" altLang="zh-CN" sz="1700" dirty="0">
                <a:latin typeface="黑体" panose="02010609060101010101" pitchFamily="49" charset="-122"/>
                <a:ea typeface="黑体" panose="02010609060101010101" pitchFamily="49" charset="-122"/>
              </a:rPr>
              <a:t>Bad</a:t>
            </a:r>
            <a:r>
              <a:rPr lang="zh-CN" altLang="en-US" sz="1700" dirty="0">
                <a:latin typeface="黑体" panose="02010609060101010101" pitchFamily="49" charset="-122"/>
                <a:ea typeface="黑体" panose="02010609060101010101" pitchFamily="49" charset="-122"/>
              </a:rPr>
              <a:t>）、一般的（</a:t>
            </a:r>
            <a:r>
              <a:rPr lang="en-US" altLang="zh-CN" sz="1700" dirty="0">
                <a:latin typeface="黑体" panose="02010609060101010101" pitchFamily="49" charset="-122"/>
                <a:ea typeface="黑体" panose="02010609060101010101" pitchFamily="49" charset="-122"/>
              </a:rPr>
              <a:t>So-so</a:t>
            </a:r>
            <a:r>
              <a:rPr lang="zh-CN" altLang="en-US" sz="1700" dirty="0">
                <a:latin typeface="黑体" panose="02010609060101010101" pitchFamily="49" charset="-122"/>
                <a:ea typeface="黑体" panose="02010609060101010101" pitchFamily="49" charset="-122"/>
              </a:rPr>
              <a:t>）、比较好（</a:t>
            </a:r>
            <a:r>
              <a:rPr lang="en-US" altLang="zh-CN" sz="1700" dirty="0">
                <a:latin typeface="黑体" panose="02010609060101010101" pitchFamily="49" charset="-122"/>
                <a:ea typeface="黑体" panose="02010609060101010101" pitchFamily="49" charset="-122"/>
              </a:rPr>
              <a:t>Swell</a:t>
            </a:r>
            <a:r>
              <a:rPr lang="zh-CN" altLang="en-US" sz="1700" dirty="0">
                <a:latin typeface="黑体" panose="02010609060101010101" pitchFamily="49" charset="-122"/>
                <a:ea typeface="黑体" panose="02010609060101010101" pitchFamily="49" charset="-122"/>
              </a:rPr>
              <a:t>）、以及非常好（</a:t>
            </a:r>
            <a:r>
              <a:rPr lang="en-US" altLang="zh-CN" sz="1700" dirty="0">
                <a:latin typeface="黑体" panose="02010609060101010101" pitchFamily="49" charset="-122"/>
                <a:ea typeface="黑体" panose="02010609060101010101" pitchFamily="49" charset="-122"/>
              </a:rPr>
              <a:t>Great</a:t>
            </a:r>
            <a:r>
              <a:rPr lang="zh-CN" altLang="en-US" sz="1700" dirty="0">
                <a:latin typeface="黑体" panose="02010609060101010101" pitchFamily="49" charset="-122"/>
                <a:ea typeface="黑体" panose="02010609060101010101" pitchFamily="49" charset="-122"/>
              </a:rPr>
              <a:t>）</a:t>
            </a:r>
            <a:r>
              <a:rPr lang="en-US" altLang="zh-CN" sz="1700" baseline="30000" dirty="0">
                <a:latin typeface="黑体" panose="02010609060101010101" pitchFamily="49" charset="-122"/>
                <a:ea typeface="黑体" panose="02010609060101010101" pitchFamily="49" charset="-122"/>
              </a:rPr>
              <a:t>[30]</a:t>
            </a:r>
            <a:r>
              <a:rPr lang="zh-CN" altLang="en-US" sz="1700" dirty="0">
                <a:latin typeface="黑体" panose="02010609060101010101" pitchFamily="49" charset="-122"/>
                <a:ea typeface="黑体" panose="02010609060101010101" pitchFamily="49" charset="-122"/>
              </a:rPr>
              <a:t>。“恶劣的”指文本的感情色彩为纯粹负面，往往涉及到以下词汇：“不会再买”、“不值得</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推荐购买”、“非常不愉快”、或“退货”以及“质量较差（</a:t>
            </a:r>
            <a:r>
              <a:rPr lang="en-US" altLang="zh-CN" sz="1700" dirty="0">
                <a:latin typeface="黑体" panose="02010609060101010101" pitchFamily="49" charset="-122"/>
                <a:ea typeface="黑体" panose="02010609060101010101" pitchFamily="49" charset="-122"/>
              </a:rPr>
              <a:t>Poor Quality</a:t>
            </a:r>
            <a:r>
              <a:rPr lang="zh-CN" altLang="en-US" sz="1700" dirty="0">
                <a:latin typeface="黑体" panose="02010609060101010101" pitchFamily="49" charset="-122"/>
                <a:ea typeface="黑体" panose="02010609060101010101" pitchFamily="49" charset="-122"/>
              </a:rPr>
              <a:t>）”等</a:t>
            </a:r>
            <a:r>
              <a:rPr lang="en-US" altLang="zh-CN" sz="1700" baseline="30000" dirty="0">
                <a:latin typeface="黑体" panose="02010609060101010101" pitchFamily="49" charset="-122"/>
                <a:ea typeface="黑体" panose="02010609060101010101" pitchFamily="49" charset="-122"/>
              </a:rPr>
              <a:t>[32]</a:t>
            </a:r>
            <a:r>
              <a:rPr lang="zh-CN" altLang="en-US" sz="1700" dirty="0">
                <a:latin typeface="黑体" panose="02010609060101010101" pitchFamily="49" charset="-122"/>
                <a:ea typeface="黑体" panose="02010609060101010101" pitchFamily="49" charset="-122"/>
              </a:rPr>
              <a:t>。“坏的”指文本包括负面短语和句子，并具有失望的语气。论断中或许包含正面的评价，但负面评价的篇幅超过了正面评价。“一般的”指文本的正面与负面情感较为中立或平衡。“比较好的”即文本中主要包含积极的词汇，例如“</a:t>
            </a:r>
            <a:r>
              <a:rPr lang="en-US" altLang="zh-CN" sz="1700" dirty="0">
                <a:latin typeface="黑体" panose="02010609060101010101" pitchFamily="49" charset="-122"/>
                <a:ea typeface="黑体" panose="02010609060101010101" pitchFamily="49" charset="-122"/>
              </a:rPr>
              <a:t>good</a:t>
            </a:r>
            <a:r>
              <a:rPr lang="zh-CN" altLang="en-US" sz="1700" dirty="0">
                <a:latin typeface="黑体" panose="02010609060101010101" pitchFamily="49" charset="-122"/>
                <a:ea typeface="黑体" panose="02010609060101010101" pitchFamily="49" charset="-122"/>
              </a:rPr>
              <a:t>”或“</a:t>
            </a:r>
            <a:r>
              <a:rPr lang="en-US" altLang="zh-CN" sz="1700" dirty="0">
                <a:latin typeface="黑体" panose="02010609060101010101" pitchFamily="49" charset="-122"/>
                <a:ea typeface="黑体" panose="02010609060101010101" pitchFamily="49" charset="-122"/>
              </a:rPr>
              <a:t>nice</a:t>
            </a:r>
            <a:r>
              <a:rPr lang="zh-CN" altLang="en-US" sz="1700" dirty="0">
                <a:latin typeface="黑体" panose="02010609060101010101" pitchFamily="49" charset="-122"/>
                <a:ea typeface="黑体" panose="02010609060101010101" pitchFamily="49" charset="-122"/>
              </a:rPr>
              <a:t>”</a:t>
            </a:r>
            <a:r>
              <a:rPr lang="zh-CN" altLang="en-US" sz="1700" dirty="0" smtClean="0">
                <a:latin typeface="黑体" panose="02010609060101010101" pitchFamily="49" charset="-122"/>
                <a:ea typeface="黑体" panose="02010609060101010101" pitchFamily="49" charset="-122"/>
              </a:rPr>
              <a:t>。</a:t>
            </a:r>
            <a:endParaRPr lang="zh-CN" altLang="en-US" sz="17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32939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8"/>
            <a:ext cx="10585176" cy="6301165"/>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7.4.3</a:t>
            </a:r>
            <a:r>
              <a:rPr lang="zh-CN" altLang="en-US" sz="2100" dirty="0">
                <a:latin typeface="黑体" panose="02010609060101010101" pitchFamily="49" charset="-122"/>
                <a:ea typeface="黑体" panose="02010609060101010101" pitchFamily="49" charset="-122"/>
              </a:rPr>
              <a:t>用户评论的情感倾向分析</a:t>
            </a:r>
          </a:p>
          <a:p>
            <a:pPr marL="0" indent="0">
              <a:lnSpc>
                <a:spcPct val="170000"/>
              </a:lnSpc>
              <a:buNone/>
            </a:pPr>
            <a:r>
              <a:rPr lang="zh-CN" altLang="en-US" sz="2100" dirty="0" smtClean="0">
                <a:latin typeface="黑体" panose="02010609060101010101" pitchFamily="49" charset="-122"/>
                <a:ea typeface="黑体" panose="02010609060101010101" pitchFamily="49" charset="-122"/>
              </a:rPr>
              <a:t>    文本</a:t>
            </a:r>
            <a:r>
              <a:rPr lang="zh-CN" altLang="en-US" sz="2100" dirty="0">
                <a:latin typeface="黑体" panose="02010609060101010101" pitchFamily="49" charset="-122"/>
                <a:ea typeface="黑体" panose="02010609060101010101" pitchFamily="49" charset="-122"/>
              </a:rPr>
              <a:t>中或许会包含负面评价，但正面评价比负面评价篇幅更多、语气更强。“非常好”指文本在语气与措辞上完全是正面评价，例如“</a:t>
            </a:r>
            <a:r>
              <a:rPr lang="en-US" altLang="zh-CN" sz="2100" dirty="0">
                <a:latin typeface="黑体" panose="02010609060101010101" pitchFamily="49" charset="-122"/>
                <a:ea typeface="黑体" panose="02010609060101010101" pitchFamily="49" charset="-122"/>
              </a:rPr>
              <a:t>easy, great, best, love</a:t>
            </a:r>
            <a:r>
              <a:rPr lang="zh-CN" altLang="en-US" sz="2100" dirty="0">
                <a:latin typeface="黑体" panose="02010609060101010101" pitchFamily="49" charset="-122"/>
                <a:ea typeface="黑体" panose="02010609060101010101" pitchFamily="49" charset="-122"/>
              </a:rPr>
              <a:t>”</a:t>
            </a:r>
            <a:r>
              <a:rPr lang="en-US" altLang="zh-CN" sz="2100" baseline="30000" dirty="0">
                <a:latin typeface="黑体" panose="02010609060101010101" pitchFamily="49" charset="-122"/>
                <a:ea typeface="黑体" panose="02010609060101010101" pitchFamily="49" charset="-122"/>
              </a:rPr>
              <a:t>[31]</a:t>
            </a:r>
            <a:r>
              <a:rPr lang="zh-CN" altLang="en-US" sz="2100" dirty="0">
                <a:latin typeface="黑体" panose="02010609060101010101" pitchFamily="49" charset="-122"/>
                <a:ea typeface="黑体" panose="02010609060101010101" pitchFamily="49" charset="-122"/>
              </a:rPr>
              <a:t>。上述五个维度可从非常负面到非常正面被从</a:t>
            </a:r>
            <a:r>
              <a:rPr lang="en-US" altLang="zh-CN" sz="2100" dirty="0">
                <a:latin typeface="黑体" panose="02010609060101010101" pitchFamily="49" charset="-122"/>
                <a:ea typeface="黑体" panose="02010609060101010101" pitchFamily="49" charset="-122"/>
              </a:rPr>
              <a:t>0</a:t>
            </a:r>
            <a:r>
              <a:rPr lang="zh-CN" altLang="en-US" sz="2100" dirty="0">
                <a:latin typeface="黑体" panose="02010609060101010101" pitchFamily="49" charset="-122"/>
                <a:ea typeface="黑体" panose="02010609060101010101" pitchFamily="49" charset="-122"/>
              </a:rPr>
              <a:t>到</a:t>
            </a:r>
            <a:r>
              <a:rPr lang="en-US" altLang="zh-CN" sz="2100" dirty="0">
                <a:latin typeface="黑体" panose="02010609060101010101" pitchFamily="49" charset="-122"/>
                <a:ea typeface="黑体" panose="02010609060101010101" pitchFamily="49" charset="-122"/>
              </a:rPr>
              <a:t>5</a:t>
            </a:r>
            <a:r>
              <a:rPr lang="zh-CN" altLang="en-US" sz="2100" dirty="0">
                <a:latin typeface="黑体" panose="02010609060101010101" pitchFamily="49" charset="-122"/>
                <a:ea typeface="黑体" panose="02010609060101010101" pitchFamily="49" charset="-122"/>
              </a:rPr>
              <a:t>赋值。一项针对</a:t>
            </a:r>
            <a:r>
              <a:rPr lang="en-US" altLang="zh-CN" sz="2100" dirty="0">
                <a:latin typeface="黑体" panose="02010609060101010101" pitchFamily="49" charset="-122"/>
                <a:ea typeface="黑体" panose="02010609060101010101" pitchFamily="49" charset="-122"/>
              </a:rPr>
              <a:t>Twitter</a:t>
            </a:r>
            <a:r>
              <a:rPr lang="zh-CN" altLang="en-US" sz="2100" dirty="0">
                <a:latin typeface="黑体" panose="02010609060101010101" pitchFamily="49" charset="-122"/>
                <a:ea typeface="黑体" panose="02010609060101010101" pitchFamily="49" charset="-122"/>
              </a:rPr>
              <a:t>中</a:t>
            </a:r>
            <a:r>
              <a:rPr lang="en-US" altLang="zh-CN" sz="2100" dirty="0">
                <a:latin typeface="黑体" panose="02010609060101010101" pitchFamily="49" charset="-122"/>
                <a:ea typeface="黑体" panose="02010609060101010101" pitchFamily="49" charset="-122"/>
              </a:rPr>
              <a:t>50</a:t>
            </a:r>
            <a:r>
              <a:rPr lang="zh-CN" altLang="en-US" sz="2100" dirty="0">
                <a:latin typeface="黑体" panose="02010609060101010101" pitchFamily="49" charset="-122"/>
                <a:ea typeface="黑体" panose="02010609060101010101" pitchFamily="49" charset="-122"/>
              </a:rPr>
              <a:t>个品牌微博（即提及了某个品牌名称的博文）的研究分析了用户对该品牌的评论的情感倾向。该研究发现，微博中用户对于品牌信息的口碑是偏正面的（“非常好的”占 </a:t>
            </a:r>
            <a:r>
              <a:rPr lang="en-US" altLang="zh-CN" sz="2100" dirty="0">
                <a:latin typeface="黑体" panose="02010609060101010101" pitchFamily="49" charset="-122"/>
                <a:ea typeface="黑体" panose="02010609060101010101" pitchFamily="49" charset="-122"/>
              </a:rPr>
              <a:t>29.8%</a:t>
            </a:r>
            <a:r>
              <a:rPr lang="zh-CN" altLang="en-US" sz="2100" dirty="0">
                <a:latin typeface="黑体" panose="02010609060101010101" pitchFamily="49" charset="-122"/>
                <a:ea typeface="黑体" panose="02010609060101010101" pitchFamily="49" charset="-122"/>
              </a:rPr>
              <a:t>，“比较好”占</a:t>
            </a:r>
            <a:r>
              <a:rPr lang="en-US" altLang="zh-CN" sz="2100" dirty="0">
                <a:latin typeface="黑体" panose="02010609060101010101" pitchFamily="49" charset="-122"/>
                <a:ea typeface="黑体" panose="02010609060101010101" pitchFamily="49" charset="-122"/>
              </a:rPr>
              <a:t>30.8%</a:t>
            </a:r>
            <a:r>
              <a:rPr lang="zh-CN" altLang="en-US" sz="2100" dirty="0">
                <a:latin typeface="黑体" panose="02010609060101010101" pitchFamily="49" charset="-122"/>
                <a:ea typeface="黑体" panose="02010609060101010101" pitchFamily="49" charset="-122"/>
              </a:rPr>
              <a:t>，“一般”占</a:t>
            </a:r>
            <a:r>
              <a:rPr lang="en-US" altLang="zh-CN" sz="2100" dirty="0">
                <a:latin typeface="黑体" panose="02010609060101010101" pitchFamily="49" charset="-122"/>
                <a:ea typeface="黑体" panose="02010609060101010101" pitchFamily="49" charset="-122"/>
              </a:rPr>
              <a:t>12%</a:t>
            </a:r>
            <a:r>
              <a:rPr lang="zh-CN" altLang="en-US" sz="2100" dirty="0">
                <a:latin typeface="黑体" panose="02010609060101010101" pitchFamily="49" charset="-122"/>
                <a:ea typeface="黑体" panose="02010609060101010101" pitchFamily="49" charset="-122"/>
              </a:rPr>
              <a:t>，“坏的”和“恶劣的”各占</a:t>
            </a:r>
            <a:r>
              <a:rPr lang="en-US" altLang="zh-CN" sz="2100" dirty="0">
                <a:latin typeface="黑体" panose="02010609060101010101" pitchFamily="49" charset="-122"/>
                <a:ea typeface="黑体" panose="02010609060101010101" pitchFamily="49" charset="-122"/>
              </a:rPr>
              <a:t>15.7%</a:t>
            </a:r>
            <a:r>
              <a:rPr lang="zh-CN" altLang="en-US" sz="2100" dirty="0">
                <a:latin typeface="黑体" panose="02010609060101010101" pitchFamily="49" charset="-122"/>
                <a:ea typeface="黑体" panose="02010609060101010101" pitchFamily="49" charset="-122"/>
              </a:rPr>
              <a:t>和</a:t>
            </a:r>
            <a:r>
              <a:rPr lang="en-US" altLang="zh-CN" sz="2100" dirty="0">
                <a:latin typeface="黑体" panose="02010609060101010101" pitchFamily="49" charset="-122"/>
                <a:ea typeface="黑体" panose="02010609060101010101" pitchFamily="49" charset="-122"/>
              </a:rPr>
              <a:t>6.5%</a:t>
            </a:r>
            <a:r>
              <a:rPr lang="zh-CN" altLang="en-US" sz="2100" dirty="0">
                <a:latin typeface="黑体" panose="02010609060101010101" pitchFamily="49" charset="-122"/>
                <a:ea typeface="黑体" panose="02010609060101010101" pitchFamily="49" charset="-122"/>
              </a:rPr>
              <a:t>）。此外，研究还发现，微博中用户的评价行为与其评价内容感情倾向呈现出类</a:t>
            </a:r>
            <a:r>
              <a:rPr lang="en-US" altLang="zh-CN" sz="2100" dirty="0">
                <a:latin typeface="黑体" panose="02010609060101010101" pitchFamily="49" charset="-122"/>
                <a:ea typeface="黑体" panose="02010609060101010101" pitchFamily="49" charset="-122"/>
              </a:rPr>
              <a:t>U</a:t>
            </a:r>
            <a:r>
              <a:rPr lang="zh-CN" altLang="en-US" sz="2100" dirty="0">
                <a:latin typeface="黑体" panose="02010609060101010101" pitchFamily="49" charset="-122"/>
                <a:ea typeface="黑体" panose="02010609060101010101" pitchFamily="49" charset="-122"/>
              </a:rPr>
              <a:t>字型关系。即参与评论行为的人其持积极态度与消极态度的人数要多于情感倾向为“一般的”的人</a:t>
            </a:r>
            <a:r>
              <a:rPr lang="en-US" altLang="zh-CN" sz="2100" baseline="30000" dirty="0">
                <a:latin typeface="黑体" panose="02010609060101010101" pitchFamily="49" charset="-122"/>
                <a:ea typeface="黑体" panose="02010609060101010101" pitchFamily="49" charset="-122"/>
              </a:rPr>
              <a:t>[34]</a:t>
            </a:r>
            <a:r>
              <a:rPr lang="zh-CN" altLang="en-US" sz="2100" dirty="0">
                <a:latin typeface="黑体" panose="02010609060101010101" pitchFamily="49" charset="-122"/>
                <a:ea typeface="黑体" panose="02010609060101010101" pitchFamily="49" charset="-122"/>
              </a:rPr>
              <a:t>，这与上文提到的用户评分</a:t>
            </a:r>
            <a:r>
              <a:rPr lang="en-US" altLang="zh-CN" sz="2100" dirty="0">
                <a:latin typeface="黑体" panose="02010609060101010101" pitchFamily="49" charset="-122"/>
                <a:ea typeface="黑体" panose="02010609060101010101" pitchFamily="49" charset="-122"/>
              </a:rPr>
              <a:t>J</a:t>
            </a:r>
            <a:r>
              <a:rPr lang="zh-CN" altLang="en-US" sz="2100" dirty="0">
                <a:latin typeface="黑体" panose="02010609060101010101" pitchFamily="49" charset="-122"/>
                <a:ea typeface="黑体" panose="02010609060101010101" pitchFamily="49" charset="-122"/>
              </a:rPr>
              <a:t>形分布结论相一致。</a:t>
            </a:r>
          </a:p>
        </p:txBody>
      </p:sp>
    </p:spTree>
    <p:extLst>
      <p:ext uri="{BB962C8B-B14F-4D97-AF65-F5344CB8AC3E}">
        <p14:creationId xmlns:p14="http://schemas.microsoft.com/office/powerpoint/2010/main" val="2050149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a:latin typeface="方正黑体简体" panose="02010601030101010101" charset="-122"/>
                <a:ea typeface="方正黑体简体" panose="02010601030101010101" charset="-122"/>
                <a:cs typeface="方正黑体简体" panose="02010601030101010101" charset="-122"/>
              </a:rPr>
              <a:t>第六章 计算传播学在新闻和公共舆论领域的应用</a:t>
            </a:r>
          </a:p>
        </p:txBody>
      </p:sp>
      <p:sp>
        <p:nvSpPr>
          <p:cNvPr id="3" name="内容占位符 2"/>
          <p:cNvSpPr>
            <a:spLocks noGrp="1"/>
          </p:cNvSpPr>
          <p:nvPr>
            <p:ph sz="half" idx="1"/>
          </p:nvPr>
        </p:nvSpPr>
        <p:spPr>
          <a:xfrm>
            <a:off x="838200" y="1548788"/>
            <a:ext cx="10516235" cy="4847590"/>
          </a:xfrm>
        </p:spPr>
        <p:txBody>
          <a:bodyPr>
            <a:normAutofit fontScale="92500" lnSpcReduction="10000"/>
          </a:bodyPr>
          <a:lstStyle/>
          <a:p>
            <a:pPr>
              <a:lnSpc>
                <a:spcPct val="100000"/>
              </a:lnSpc>
            </a:pPr>
            <a:r>
              <a:rPr lang="zh-CN" altLang="en-US" sz="2600" dirty="0">
                <a:latin typeface="黑体" panose="02010609060101010101" charset="-122"/>
                <a:ea typeface="黑体" panose="02010609060101010101" charset="-122"/>
                <a:cs typeface="黑体" panose="02010609060101010101" charset="-122"/>
              </a:rPr>
              <a:t>6.2传播者研究</a:t>
            </a:r>
          </a:p>
          <a:p>
            <a:pPr>
              <a:lnSpc>
                <a:spcPct val="130000"/>
              </a:lnSpc>
            </a:pPr>
            <a:r>
              <a:rPr lang="zh-CN" altLang="en-US" sz="2200" dirty="0">
                <a:latin typeface="黑体" panose="02010609060101010101" charset="-122"/>
                <a:ea typeface="黑体" panose="02010609060101010101" charset="-122"/>
                <a:cs typeface="黑体" panose="02010609060101010101" charset="-122"/>
              </a:rPr>
              <a:t>6.2.1新闻传播中传播者研究的现状</a:t>
            </a:r>
          </a:p>
          <a:p>
            <a:pPr marL="0" indent="0" algn="just">
              <a:lnSpc>
                <a:spcPct val="130000"/>
              </a:lnSpc>
              <a:buNone/>
            </a:pPr>
            <a:r>
              <a:rPr lang="zh-CN" altLang="en-US" dirty="0">
                <a:latin typeface="黑体" panose="02010609060101010101" charset="-122"/>
                <a:ea typeface="黑体" panose="02010609060101010101" charset="-122"/>
                <a:cs typeface="黑体" panose="02010609060101010101" charset="-122"/>
              </a:rPr>
              <a:t>  </a:t>
            </a:r>
            <a:r>
              <a:rPr lang="zh-CN" altLang="en-US" sz="1800" dirty="0">
                <a:latin typeface="黑体" panose="02010609060101010101" charset="-122"/>
                <a:ea typeface="黑体" panose="02010609060101010101" charset="-122"/>
                <a:cs typeface="黑体" panose="02010609060101010101" charset="-122"/>
              </a:rPr>
              <a:t> </a:t>
            </a:r>
            <a:r>
              <a:rPr lang="zh-CN" altLang="en-US" sz="1900" dirty="0">
                <a:latin typeface="黑体" panose="02010609060101010101" charset="-122"/>
                <a:ea typeface="黑体" panose="02010609060101010101" charset="-122"/>
                <a:cs typeface="黑体" panose="02010609060101010101" charset="-122"/>
              </a:rPr>
              <a:t>用社会化计算方法研究社会化媒体的传播者有两个技术难点：如何发现传播者（这在传统媒体研究中根本不是问题），以及如何描述传播者。社会化计算中的两类基本技术（无监督机器学习和有监督机器学习）按道理均适用于研究社会化媒体的传播者，但绝大多数现有研究更青睐有监督的方法。Wu等人对Twitter的研究也许最有代表性[3]，有趣的是，他们论文的标题就是模仿了Lasswell的5W[4]：“Twitter上谁对谁说了什么？他们使用了两种非随机的抽样方法（“滚雪球”和“活跃发贴人”），按事先设定的四组关键词（“明星”、“媒体”、“机构”和“专业博客”），找到了54万合格用户，并将每组关注度或发贴量最高的5,000人定义为“精英用户”（elite users，相当于我们前述的意见领袖）、而其余的定义为“普通用户”（ordinary users，相当于我们前述的活跃用户）。Wu等将“意见领袖”宽泛地定义为任何转发过媒体消息、而又被第三者转发过的“中介用户”（intermediaries）[3]。据此定义，99%的意见领袖是普通用户而不是精英用户。这种方法显然具有相当程度的主观和人为成分，但好处是容易操作，其结果也容易解读（用社会科学的话来说是具有一定的face validity）。</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8"/>
            <a:ext cx="10585176" cy="6301165"/>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7.4.3</a:t>
            </a:r>
            <a:r>
              <a:rPr lang="zh-CN" altLang="en-US" sz="2100" dirty="0">
                <a:latin typeface="黑体" panose="02010609060101010101" pitchFamily="49" charset="-122"/>
                <a:ea typeface="黑体" panose="02010609060101010101" pitchFamily="49" charset="-122"/>
              </a:rPr>
              <a:t>用户评论的情感倾向分析</a:t>
            </a:r>
          </a:p>
          <a:p>
            <a:pPr marL="0" indent="0">
              <a:lnSpc>
                <a:spcPct val="150000"/>
              </a:lnSpc>
              <a:buNone/>
            </a:pPr>
            <a:r>
              <a:rPr lang="zh-CN" altLang="en-US" sz="2100" dirty="0" smtClean="0">
                <a:latin typeface="黑体" panose="02010609060101010101" pitchFamily="49" charset="-122"/>
                <a:ea typeface="黑体" panose="02010609060101010101" pitchFamily="49" charset="-122"/>
              </a:rPr>
              <a:t>    随着</a:t>
            </a:r>
            <a:r>
              <a:rPr lang="zh-CN" altLang="en-US" sz="2100" dirty="0">
                <a:latin typeface="黑体" panose="02010609060101010101" pitchFamily="49" charset="-122"/>
                <a:ea typeface="黑体" panose="02010609060101010101" pitchFamily="49" charset="-122"/>
              </a:rPr>
              <a:t>在线口碑传播大量用户的加入，人工标注情感倾向的方法逐渐不再适用。一个原因是，基于人工标注的方法不能够被推广用于计算大规模的用户评论的情感倾向。近来对用户评论的情感判定逐渐采用情感词典（例如</a:t>
            </a:r>
            <a:r>
              <a:rPr lang="en-US" altLang="zh-CN" sz="2100" dirty="0" err="1">
                <a:latin typeface="黑体" panose="02010609060101010101" pitchFamily="49" charset="-122"/>
                <a:ea typeface="黑体" panose="02010609060101010101" pitchFamily="49" charset="-122"/>
              </a:rPr>
              <a:t>HowNet</a:t>
            </a:r>
            <a:r>
              <a:rPr lang="zh-CN" altLang="en-US" sz="2100" dirty="0">
                <a:latin typeface="黑体" panose="02010609060101010101" pitchFamily="49" charset="-122"/>
                <a:ea typeface="黑体" panose="02010609060101010101" pitchFamily="49" charset="-122"/>
              </a:rPr>
              <a:t>）匹配方法，识别并提取出文本中与情感相关的词汇，继而通过机器学习相关算法训练出情感分类模型，从而判定句子的情感倾向。在此基础上，分析句子在文档中的重要性程度（即权重），从而聚合每个句子、分析文档的情感倾向。王飞跃及其团队对该方法和实现过程作了详尽的论述</a:t>
            </a:r>
            <a:r>
              <a:rPr lang="en-US" altLang="zh-CN" sz="2100" baseline="30000" dirty="0">
                <a:latin typeface="黑体" panose="02010609060101010101" pitchFamily="49" charset="-122"/>
                <a:ea typeface="黑体" panose="02010609060101010101" pitchFamily="49" charset="-122"/>
              </a:rPr>
              <a:t>[32]</a:t>
            </a:r>
            <a:r>
              <a:rPr lang="zh-CN" altLang="en-US" sz="2100" dirty="0">
                <a:latin typeface="黑体" panose="02010609060101010101" pitchFamily="49" charset="-122"/>
                <a:ea typeface="黑体" panose="02010609060101010101" pitchFamily="49" charset="-122"/>
              </a:rPr>
              <a:t>，本文在此不再赘述。</a:t>
            </a:r>
          </a:p>
        </p:txBody>
      </p:sp>
    </p:spTree>
    <p:extLst>
      <p:ext uri="{BB962C8B-B14F-4D97-AF65-F5344CB8AC3E}">
        <p14:creationId xmlns:p14="http://schemas.microsoft.com/office/powerpoint/2010/main" val="21959406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3836262"/>
          </a:xfrm>
        </p:spPr>
        <p:txBody>
          <a:bodyPr>
            <a:normAutofit fontScale="97500"/>
          </a:bodyPr>
          <a:lstStyle/>
          <a:p>
            <a:r>
              <a:rPr lang="en-US" altLang="zh-CN" sz="2500" dirty="0">
                <a:latin typeface="黑体" panose="02010609060101010101" pitchFamily="49" charset="-122"/>
                <a:ea typeface="黑体" panose="02010609060101010101" pitchFamily="49" charset="-122"/>
              </a:rPr>
              <a:t>7.4</a:t>
            </a:r>
            <a:r>
              <a:rPr lang="zh-CN" altLang="en-US" sz="2500" dirty="0">
                <a:latin typeface="黑体" panose="02010609060101010101" pitchFamily="49" charset="-122"/>
                <a:ea typeface="黑体" panose="02010609060101010101" pitchFamily="49" charset="-122"/>
              </a:rPr>
              <a:t>用户评论内容的文本</a:t>
            </a:r>
            <a:r>
              <a:rPr lang="zh-CN" altLang="en-US" sz="2500" dirty="0" smtClean="0">
                <a:latin typeface="黑体" panose="02010609060101010101" pitchFamily="49" charset="-122"/>
                <a:ea typeface="黑体" panose="02010609060101010101" pitchFamily="49" charset="-122"/>
              </a:rPr>
              <a:t>分析</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7.4.3</a:t>
            </a:r>
            <a:r>
              <a:rPr lang="zh-CN" altLang="en-US" sz="2100" dirty="0">
                <a:latin typeface="黑体" panose="02010609060101010101" pitchFamily="49" charset="-122"/>
                <a:ea typeface="黑体" panose="02010609060101010101" pitchFamily="49" charset="-122"/>
              </a:rPr>
              <a:t>用户评论的情感倾向</a:t>
            </a:r>
            <a:r>
              <a:rPr lang="zh-CN" altLang="en-US" sz="2100" dirty="0" smtClean="0">
                <a:latin typeface="黑体" panose="02010609060101010101" pitchFamily="49" charset="-122"/>
                <a:ea typeface="黑体" panose="02010609060101010101" pitchFamily="49" charset="-122"/>
              </a:rPr>
              <a:t>分析</a:t>
            </a:r>
            <a:endParaRPr lang="en-US" altLang="zh-CN" sz="2100" dirty="0" smtClean="0">
              <a:latin typeface="黑体" panose="02010609060101010101" pitchFamily="49" charset="-122"/>
              <a:ea typeface="黑体" panose="02010609060101010101" pitchFamily="49" charset="-122"/>
            </a:endParaRPr>
          </a:p>
          <a:p>
            <a:pPr marL="0" indent="0">
              <a:lnSpc>
                <a:spcPct val="150000"/>
              </a:lnSpc>
              <a:buNone/>
            </a:pPr>
            <a:r>
              <a:rPr lang="zh-CN" altLang="en-US" sz="1700" dirty="0" smtClean="0">
                <a:latin typeface="黑体" panose="02010609060101010101" pitchFamily="49" charset="-122"/>
                <a:ea typeface="黑体" panose="02010609060101010101" pitchFamily="49" charset="-122"/>
              </a:rPr>
              <a:t>    此外</a:t>
            </a:r>
            <a:r>
              <a:rPr lang="zh-CN" altLang="en-US" sz="1700" dirty="0">
                <a:latin typeface="黑体" panose="02010609060101010101" pitchFamily="49" charset="-122"/>
                <a:ea typeface="黑体" panose="02010609060101010101" pitchFamily="49" charset="-122"/>
              </a:rPr>
              <a:t>，根据情感词典中对语词的情感标注结果，</a:t>
            </a:r>
            <a:r>
              <a:rPr lang="en-US" altLang="zh-CN" sz="1700" dirty="0" err="1">
                <a:latin typeface="黑体" panose="02010609060101010101" pitchFamily="49" charset="-122"/>
                <a:ea typeface="黑体" panose="02010609060101010101" pitchFamily="49" charset="-122"/>
              </a:rPr>
              <a:t>Turney</a:t>
            </a:r>
            <a:r>
              <a:rPr lang="zh-CN" altLang="en-US" sz="1700" dirty="0">
                <a:latin typeface="黑体" panose="02010609060101010101" pitchFamily="49" charset="-122"/>
                <a:ea typeface="黑体" panose="02010609060101010101" pitchFamily="49" charset="-122"/>
              </a:rPr>
              <a:t>进而提出了基于点式互信息</a:t>
            </a:r>
            <a:r>
              <a:rPr lang="en-US" altLang="zh-CN" sz="1700" dirty="0">
                <a:latin typeface="黑体" panose="02010609060101010101" pitchFamily="49" charset="-122"/>
                <a:ea typeface="黑体" panose="02010609060101010101" pitchFamily="49" charset="-122"/>
              </a:rPr>
              <a:t>(Pointwise</a:t>
            </a:r>
            <a:r>
              <a:rPr lang="zh-CN" altLang="en-US" sz="1700" dirty="0">
                <a:latin typeface="黑体" panose="02010609060101010101" pitchFamily="49" charset="-122"/>
                <a:ea typeface="黑体" panose="02010609060101010101" pitchFamily="49" charset="-122"/>
              </a:rPr>
              <a:t> </a:t>
            </a:r>
            <a:r>
              <a:rPr lang="en-US" altLang="zh-CN" sz="1700" dirty="0">
                <a:latin typeface="黑体" panose="02010609060101010101" pitchFamily="49" charset="-122"/>
                <a:ea typeface="黑体" panose="02010609060101010101" pitchFamily="49" charset="-122"/>
              </a:rPr>
              <a:t>Mutual Information</a:t>
            </a:r>
            <a:r>
              <a:rPr lang="zh-CN" altLang="en-US" sz="1700" dirty="0">
                <a:latin typeface="黑体" panose="02010609060101010101" pitchFamily="49" charset="-122"/>
                <a:ea typeface="黑体" panose="02010609060101010101" pitchFamily="49" charset="-122"/>
              </a:rPr>
              <a:t>，</a:t>
            </a:r>
            <a:r>
              <a:rPr lang="en-US" altLang="zh-CN" sz="1700" dirty="0">
                <a:latin typeface="黑体" panose="02010609060101010101" pitchFamily="49" charset="-122"/>
                <a:ea typeface="黑体" panose="02010609060101010101" pitchFamily="49" charset="-122"/>
              </a:rPr>
              <a:t>PMI)</a:t>
            </a:r>
            <a:r>
              <a:rPr lang="zh-CN" altLang="en-US" sz="1700" dirty="0">
                <a:latin typeface="黑体" panose="02010609060101010101" pitchFamily="49" charset="-122"/>
                <a:ea typeface="黑体" panose="02010609060101010101" pitchFamily="49" charset="-122"/>
              </a:rPr>
              <a:t>用户评论情感倾向算法</a:t>
            </a:r>
            <a:r>
              <a:rPr lang="en-US" altLang="zh-CN" sz="1700" baseline="30000" dirty="0">
                <a:latin typeface="黑体" panose="02010609060101010101" pitchFamily="49" charset="-122"/>
                <a:ea typeface="黑体" panose="02010609060101010101" pitchFamily="49" charset="-122"/>
              </a:rPr>
              <a:t>[33]</a:t>
            </a:r>
            <a:r>
              <a:rPr lang="zh-CN" altLang="en-US" sz="1700" dirty="0">
                <a:latin typeface="黑体" panose="02010609060101010101" pitchFamily="49" charset="-122"/>
                <a:ea typeface="黑体" panose="02010609060101010101" pitchFamily="49" charset="-122"/>
              </a:rPr>
              <a:t>。这种算法的基本假设是，如果一个词语与一个已标注的词语共现的概率越高，这两个词语的情感倾向越接近。</a:t>
            </a:r>
            <a:r>
              <a:rPr lang="en-US" altLang="zh-CN" sz="1700" dirty="0" err="1">
                <a:latin typeface="黑体" panose="02010609060101010101" pitchFamily="49" charset="-122"/>
                <a:ea typeface="黑体" panose="02010609060101010101" pitchFamily="49" charset="-122"/>
              </a:rPr>
              <a:t>Turney</a:t>
            </a:r>
            <a:r>
              <a:rPr lang="zh-CN" altLang="en-US" sz="1700" dirty="0">
                <a:latin typeface="黑体" panose="02010609060101010101" pitchFamily="49" charset="-122"/>
                <a:ea typeface="黑体" panose="02010609060101010101" pitchFamily="49" charset="-122"/>
              </a:rPr>
              <a:t>首先对评论中的语词进行词性标注，并提取出情感短语。然后通过点式互信息计算方法，计算出情感词和已标注参考词之间的互信息</a:t>
            </a:r>
            <a:r>
              <a:rPr lang="zh-CN" altLang="en-US" sz="1700" dirty="0" smtClean="0">
                <a:latin typeface="黑体" panose="02010609060101010101" pitchFamily="49" charset="-122"/>
                <a:ea typeface="黑体" panose="02010609060101010101" pitchFamily="49" charset="-122"/>
              </a:rPr>
              <a:t>：</a:t>
            </a:r>
            <a:endParaRPr lang="en-US" altLang="zh-CN" sz="1700" dirty="0" smtClean="0">
              <a:latin typeface="黑体" panose="02010609060101010101" pitchFamily="49" charset="-122"/>
              <a:ea typeface="黑体" panose="02010609060101010101" pitchFamily="49" charset="-122"/>
            </a:endParaRPr>
          </a:p>
          <a:p>
            <a:pPr marL="0" indent="0">
              <a:lnSpc>
                <a:spcPct val="150000"/>
              </a:lnSpc>
              <a:buNone/>
            </a:pPr>
            <a:r>
              <a:rPr lang="en-US" altLang="zh-CN" sz="1600" dirty="0">
                <a:latin typeface="黑体" panose="02010609060101010101" pitchFamily="49" charset="-122"/>
                <a:ea typeface="黑体" panose="02010609060101010101" pitchFamily="49" charset="-122"/>
              </a:rPr>
              <a:t> </a:t>
            </a:r>
            <a:r>
              <a:rPr lang="en-US" altLang="zh-CN" sz="1600" dirty="0" smtClean="0">
                <a:latin typeface="黑体" panose="02010609060101010101" pitchFamily="49" charset="-122"/>
                <a:ea typeface="黑体" panose="02010609060101010101" pitchFamily="49" charset="-122"/>
              </a:rPr>
              <a:t>                                                                 </a:t>
            </a:r>
            <a:endParaRPr lang="zh-CN" altLang="en-US" sz="2100" dirty="0">
              <a:latin typeface="黑体" panose="02010609060101010101" pitchFamily="49" charset="-122"/>
              <a:ea typeface="黑体" panose="02010609060101010101" pitchFamily="49" charset="-122"/>
            </a:endParaRPr>
          </a:p>
        </p:txBody>
      </p:sp>
      <p:pic>
        <p:nvPicPr>
          <p:cNvPr id="8" name="Picture 8"/>
          <p:cNvPicPr>
            <a:picLocks noChangeAspect="1" noChangeArrowheads="1"/>
          </p:cNvPicPr>
          <p:nvPr/>
        </p:nvPicPr>
        <p:blipFill>
          <a:blip r:embed="rId2"/>
          <a:srcRect/>
          <a:stretch>
            <a:fillRect/>
          </a:stretch>
        </p:blipFill>
        <p:spPr>
          <a:xfrm>
            <a:off x="4727160" y="4065448"/>
            <a:ext cx="2381944" cy="664196"/>
          </a:xfrm>
          <a:prstGeom prst="rect">
            <a:avLst/>
          </a:prstGeom>
          <a:noFill/>
          <a:ln w="9525">
            <a:noFill/>
            <a:miter lim="800000"/>
            <a:headEnd/>
            <a:tailEnd/>
          </a:ln>
        </p:spPr>
      </p:pic>
      <p:sp>
        <p:nvSpPr>
          <p:cNvPr id="6" name="文本框 5"/>
          <p:cNvSpPr txBox="1"/>
          <p:nvPr/>
        </p:nvSpPr>
        <p:spPr>
          <a:xfrm>
            <a:off x="897835" y="4729644"/>
            <a:ext cx="10883348" cy="2054409"/>
          </a:xfrm>
          <a:prstGeom prst="rect">
            <a:avLst/>
          </a:prstGeom>
          <a:noFill/>
        </p:spPr>
        <p:txBody>
          <a:bodyPr wrap="square" rtlCol="0">
            <a:spAutoFit/>
          </a:bodyPr>
          <a:lstStyle/>
          <a:p>
            <a:pPr>
              <a:lnSpc>
                <a:spcPct val="150000"/>
              </a:lnSpc>
            </a:pPr>
            <a:r>
              <a:rPr lang="zh-CN" altLang="en-US" sz="1700" dirty="0" smtClean="0">
                <a:latin typeface="黑体" panose="02010609060101010101" pitchFamily="49" charset="-122"/>
                <a:ea typeface="黑体" panose="02010609060101010101" pitchFamily="49" charset="-122"/>
              </a:rPr>
              <a:t>    从</a:t>
            </a:r>
            <a:r>
              <a:rPr lang="zh-CN" altLang="en-US" sz="1700" dirty="0">
                <a:latin typeface="黑体" panose="02010609060101010101" pitchFamily="49" charset="-122"/>
                <a:ea typeface="黑体" panose="02010609060101010101" pitchFamily="49" charset="-122"/>
              </a:rPr>
              <a:t>信息论角度来理解，互信息表示在已知变量</a:t>
            </a:r>
            <a:r>
              <a:rPr lang="en-US" altLang="zh-CN" sz="1700" dirty="0">
                <a:latin typeface="黑体" panose="02010609060101010101" pitchFamily="49" charset="-122"/>
                <a:ea typeface="黑体" panose="02010609060101010101" pitchFamily="49" charset="-122"/>
              </a:rPr>
              <a:t>Y</a:t>
            </a:r>
            <a:r>
              <a:rPr lang="zh-CN" altLang="en-US" sz="1700" dirty="0">
                <a:latin typeface="黑体" panose="02010609060101010101" pitchFamily="49" charset="-122"/>
                <a:ea typeface="黑体" panose="02010609060101010101" pitchFamily="49" charset="-122"/>
              </a:rPr>
              <a:t>值的条件下</a:t>
            </a:r>
            <a:r>
              <a:rPr lang="en-US" altLang="zh-CN" sz="1700" dirty="0">
                <a:latin typeface="黑体" panose="02010609060101010101" pitchFamily="49" charset="-122"/>
                <a:ea typeface="黑体" panose="02010609060101010101" pitchFamily="49" charset="-122"/>
              </a:rPr>
              <a:t>X</a:t>
            </a:r>
            <a:r>
              <a:rPr lang="zh-CN" altLang="en-US" sz="1700" dirty="0">
                <a:latin typeface="黑体" panose="02010609060101010101" pitchFamily="49" charset="-122"/>
                <a:ea typeface="黑体" panose="02010609060101010101" pitchFamily="49" charset="-122"/>
              </a:rPr>
              <a:t>的不确定性（一般用“熵”表示）的减少量。点互信息指给定分布中两个特定样本点之间的互信息。对互信息的理解涉及到信息论中“熵”、“交叉熵”与“条件熵”的基本概念。读者可参阅</a:t>
            </a:r>
            <a:r>
              <a:rPr lang="en-US" altLang="zh-CN" sz="1700" dirty="0">
                <a:latin typeface="黑体" panose="02010609060101010101" pitchFamily="49" charset="-122"/>
                <a:ea typeface="黑体" panose="02010609060101010101" pitchFamily="49" charset="-122"/>
              </a:rPr>
              <a:t>Manning</a:t>
            </a:r>
            <a:r>
              <a:rPr lang="zh-CN" altLang="en-US" sz="1700" dirty="0">
                <a:latin typeface="黑体" panose="02010609060101010101" pitchFamily="49" charset="-122"/>
                <a:ea typeface="黑体" panose="02010609060101010101" pitchFamily="49" charset="-122"/>
              </a:rPr>
              <a:t>的著作</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统计自然语言处理基础（</a:t>
            </a:r>
            <a:r>
              <a:rPr lang="en-US" altLang="zh-CN" sz="1700" dirty="0">
                <a:latin typeface="黑体" panose="02010609060101010101" pitchFamily="49" charset="-122"/>
                <a:ea typeface="黑体" panose="02010609060101010101" pitchFamily="49" charset="-122"/>
              </a:rPr>
              <a:t>Foundations of statistical natural language processing</a:t>
            </a:r>
            <a:r>
              <a:rPr lang="zh-CN" altLang="en-US" sz="1700" dirty="0">
                <a:latin typeface="黑体" panose="02010609060101010101" pitchFamily="49" charset="-122"/>
                <a:ea typeface="黑体" panose="02010609060101010101" pitchFamily="49" charset="-122"/>
              </a:rPr>
              <a:t>）</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的相关介绍。如公式</a:t>
            </a:r>
            <a:r>
              <a:rPr lang="en-US" altLang="zh-CN" sz="1700" dirty="0">
                <a:latin typeface="黑体" panose="02010609060101010101" pitchFamily="49" charset="-122"/>
                <a:ea typeface="黑体" panose="02010609060101010101" pitchFamily="49" charset="-122"/>
              </a:rPr>
              <a:t>(7.1)</a:t>
            </a:r>
            <a:r>
              <a:rPr lang="zh-CN" altLang="en-US" sz="1700" dirty="0">
                <a:latin typeface="黑体" panose="02010609060101010101" pitchFamily="49" charset="-122"/>
                <a:ea typeface="黑体" panose="02010609060101010101" pitchFamily="49" charset="-122"/>
              </a:rPr>
              <a:t>所示，该统计量描述了两个语词之间的联系紧密程度，即两个语词的联系强度。其中，</a:t>
            </a:r>
            <a:r>
              <a:rPr lang="en-US" altLang="zh-CN" sz="1700" dirty="0">
                <a:latin typeface="黑体" panose="02010609060101010101" pitchFamily="49" charset="-122"/>
                <a:ea typeface="黑体" panose="02010609060101010101" pitchFamily="49" charset="-122"/>
              </a:rPr>
              <a:t>P(w</a:t>
            </a:r>
            <a:r>
              <a:rPr lang="en-US" altLang="zh-CN" sz="1700" baseline="-25000" dirty="0">
                <a:latin typeface="黑体" panose="02010609060101010101" pitchFamily="49" charset="-122"/>
                <a:ea typeface="黑体" panose="02010609060101010101" pitchFamily="49" charset="-122"/>
              </a:rPr>
              <a:t>1</a:t>
            </a:r>
            <a:r>
              <a:rPr lang="en-US" altLang="zh-CN" sz="1700" dirty="0">
                <a:latin typeface="黑体" panose="02010609060101010101" pitchFamily="49" charset="-122"/>
                <a:ea typeface="黑体" panose="02010609060101010101" pitchFamily="49" charset="-122"/>
              </a:rPr>
              <a:t>), P(w</a:t>
            </a:r>
            <a:r>
              <a:rPr lang="en-US" altLang="zh-CN" sz="1700" baseline="-25000" dirty="0">
                <a:latin typeface="黑体" panose="02010609060101010101" pitchFamily="49" charset="-122"/>
                <a:ea typeface="黑体" panose="02010609060101010101" pitchFamily="49" charset="-122"/>
              </a:rPr>
              <a:t>2</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分别为两个语词出现的频率；</a:t>
            </a:r>
            <a:r>
              <a:rPr lang="en-US" altLang="zh-CN" sz="1700" dirty="0">
                <a:latin typeface="黑体" panose="02010609060101010101" pitchFamily="49" charset="-122"/>
                <a:ea typeface="黑体" panose="02010609060101010101" pitchFamily="49" charset="-122"/>
              </a:rPr>
              <a:t>P(w</a:t>
            </a:r>
            <a:r>
              <a:rPr lang="en-US" altLang="zh-CN" sz="1700" baseline="-25000" dirty="0">
                <a:latin typeface="黑体" panose="02010609060101010101" pitchFamily="49" charset="-122"/>
                <a:ea typeface="黑体" panose="02010609060101010101" pitchFamily="49" charset="-122"/>
              </a:rPr>
              <a:t>1</a:t>
            </a:r>
            <a:r>
              <a:rPr lang="en-US" altLang="zh-CN" sz="1700" dirty="0">
                <a:latin typeface="黑体" panose="02010609060101010101" pitchFamily="49" charset="-122"/>
                <a:ea typeface="黑体" panose="02010609060101010101" pitchFamily="49" charset="-122"/>
              </a:rPr>
              <a:t>,w</a:t>
            </a:r>
            <a:r>
              <a:rPr lang="en-US" altLang="zh-CN" sz="1700" baseline="-25000" dirty="0">
                <a:latin typeface="黑体" panose="02010609060101010101" pitchFamily="49" charset="-122"/>
                <a:ea typeface="黑体" panose="02010609060101010101" pitchFamily="49" charset="-122"/>
              </a:rPr>
              <a:t>2</a:t>
            </a:r>
            <a:r>
              <a:rPr lang="en-US" altLang="zh-CN" sz="1700" dirty="0">
                <a:latin typeface="黑体" panose="02010609060101010101" pitchFamily="49" charset="-122"/>
                <a:ea typeface="黑体" panose="02010609060101010101" pitchFamily="49" charset="-122"/>
              </a:rPr>
              <a:t>)</a:t>
            </a:r>
            <a:r>
              <a:rPr lang="zh-CN" altLang="en-US" sz="1700" dirty="0">
                <a:latin typeface="黑体" panose="02010609060101010101" pitchFamily="49" charset="-122"/>
                <a:ea typeface="黑体" panose="02010609060101010101" pitchFamily="49" charset="-122"/>
              </a:rPr>
              <a:t>为语词同时出现的频率。</a:t>
            </a:r>
          </a:p>
        </p:txBody>
      </p:sp>
      <p:sp>
        <p:nvSpPr>
          <p:cNvPr id="7" name="文本框 6"/>
          <p:cNvSpPr txBox="1"/>
          <p:nvPr/>
        </p:nvSpPr>
        <p:spPr>
          <a:xfrm>
            <a:off x="7629594" y="4265888"/>
            <a:ext cx="1762540" cy="369332"/>
          </a:xfrm>
          <a:prstGeom prst="rect">
            <a:avLst/>
          </a:prstGeom>
          <a:noFill/>
        </p:spPr>
        <p:txBody>
          <a:bodyPr wrap="square" rtlCol="0">
            <a:spAutoFit/>
          </a:bodyPr>
          <a:lstStyle/>
          <a:p>
            <a:r>
              <a:rPr lang="zh-CN" altLang="en-US" dirty="0" smtClean="0"/>
              <a:t>（</a:t>
            </a:r>
            <a:r>
              <a:rPr lang="en-US" altLang="zh-CN" dirty="0" smtClean="0"/>
              <a:t>7.1</a:t>
            </a:r>
            <a:r>
              <a:rPr lang="zh-CN" altLang="en-US" dirty="0" smtClean="0"/>
              <a:t>）</a:t>
            </a:r>
            <a:endParaRPr lang="zh-CN" altLang="en-US" dirty="0"/>
          </a:p>
        </p:txBody>
      </p:sp>
    </p:spTree>
    <p:extLst>
      <p:ext uri="{BB962C8B-B14F-4D97-AF65-F5344CB8AC3E}">
        <p14:creationId xmlns:p14="http://schemas.microsoft.com/office/powerpoint/2010/main" val="13968859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1808678"/>
          </a:xfrm>
        </p:spPr>
        <p:txBody>
          <a:bodyPr>
            <a:normAutofit fontScale="75000" lnSpcReduction="20000"/>
          </a:bodyPr>
          <a:lstStyle/>
          <a:p>
            <a:r>
              <a:rPr lang="en-US" altLang="zh-CN" sz="3200" dirty="0">
                <a:latin typeface="黑体" panose="02010609060101010101" pitchFamily="49" charset="-122"/>
                <a:ea typeface="黑体" panose="02010609060101010101" pitchFamily="49" charset="-122"/>
              </a:rPr>
              <a:t>7.4</a:t>
            </a:r>
            <a:r>
              <a:rPr lang="zh-CN" altLang="en-US" sz="3200" dirty="0">
                <a:latin typeface="黑体" panose="02010609060101010101" pitchFamily="49" charset="-122"/>
                <a:ea typeface="黑体" panose="02010609060101010101" pitchFamily="49" charset="-122"/>
              </a:rPr>
              <a:t>用户评论内容的文本</a:t>
            </a:r>
            <a:r>
              <a:rPr lang="zh-CN" altLang="en-US" sz="3200" dirty="0" smtClean="0">
                <a:latin typeface="黑体" panose="02010609060101010101" pitchFamily="49" charset="-122"/>
                <a:ea typeface="黑体" panose="02010609060101010101" pitchFamily="49" charset="-122"/>
              </a:rPr>
              <a:t>分析</a:t>
            </a:r>
            <a:endParaRPr lang="en-US" altLang="zh-CN" sz="3200" dirty="0" smtClean="0">
              <a:latin typeface="黑体" panose="02010609060101010101" pitchFamily="49" charset="-122"/>
              <a:ea typeface="黑体" panose="02010609060101010101" pitchFamily="49" charset="-122"/>
            </a:endParaRPr>
          </a:p>
          <a:p>
            <a:r>
              <a:rPr lang="en-US" altLang="zh-CN" sz="2700" dirty="0">
                <a:latin typeface="黑体" panose="02010609060101010101" pitchFamily="49" charset="-122"/>
                <a:ea typeface="黑体" panose="02010609060101010101" pitchFamily="49" charset="-122"/>
              </a:rPr>
              <a:t>7.4.3</a:t>
            </a:r>
            <a:r>
              <a:rPr lang="zh-CN" altLang="en-US" sz="2700" dirty="0">
                <a:latin typeface="黑体" panose="02010609060101010101" pitchFamily="49" charset="-122"/>
                <a:ea typeface="黑体" panose="02010609060101010101" pitchFamily="49" charset="-122"/>
              </a:rPr>
              <a:t>用户评论的情感倾向</a:t>
            </a:r>
            <a:r>
              <a:rPr lang="zh-CN" altLang="en-US" sz="2700" dirty="0" smtClean="0">
                <a:latin typeface="黑体" panose="02010609060101010101" pitchFamily="49" charset="-122"/>
                <a:ea typeface="黑体" panose="02010609060101010101" pitchFamily="49" charset="-122"/>
              </a:rPr>
              <a:t>分析</a:t>
            </a:r>
            <a:endParaRPr lang="en-US" altLang="zh-CN" sz="2700" dirty="0" smtClean="0">
              <a:latin typeface="黑体" panose="02010609060101010101" pitchFamily="49" charset="-122"/>
              <a:ea typeface="黑体" panose="02010609060101010101" pitchFamily="49" charset="-122"/>
            </a:endParaRPr>
          </a:p>
          <a:p>
            <a:pPr marL="0" indent="0">
              <a:lnSpc>
                <a:spcPct val="150000"/>
              </a:lnSpc>
              <a:buNone/>
            </a:pPr>
            <a:r>
              <a:rPr lang="zh-CN" altLang="en-US" sz="2700" dirty="0" smtClean="0">
                <a:latin typeface="黑体" panose="02010609060101010101" pitchFamily="49" charset="-122"/>
                <a:ea typeface="黑体" panose="02010609060101010101" pitchFamily="49" charset="-122"/>
              </a:rPr>
              <a:t>       通过</a:t>
            </a:r>
            <a:r>
              <a:rPr lang="zh-CN" altLang="en-US" sz="2700" dirty="0">
                <a:latin typeface="黑体" panose="02010609060101010101" pitchFamily="49" charset="-122"/>
                <a:ea typeface="黑体" panose="02010609060101010101" pitchFamily="49" charset="-122"/>
              </a:rPr>
              <a:t>如公式</a:t>
            </a:r>
            <a:r>
              <a:rPr lang="en-US" altLang="zh-CN" sz="2700" dirty="0">
                <a:latin typeface="黑体" panose="02010609060101010101" pitchFamily="49" charset="-122"/>
                <a:ea typeface="黑体" panose="02010609060101010101" pitchFamily="49" charset="-122"/>
              </a:rPr>
              <a:t>(7.2)</a:t>
            </a:r>
            <a:r>
              <a:rPr lang="zh-CN" altLang="en-US" sz="2700" dirty="0">
                <a:latin typeface="黑体" panose="02010609060101010101" pitchFamily="49" charset="-122"/>
                <a:ea typeface="黑体" panose="02010609060101010101" pitchFamily="49" charset="-122"/>
              </a:rPr>
              <a:t>，可以计算出词组</a:t>
            </a:r>
            <a:r>
              <a:rPr lang="en-US" altLang="zh-CN" sz="2700" dirty="0">
                <a:latin typeface="黑体" panose="02010609060101010101" pitchFamily="49" charset="-122"/>
                <a:ea typeface="黑体" panose="02010609060101010101" pitchFamily="49" charset="-122"/>
              </a:rPr>
              <a:t>w</a:t>
            </a:r>
            <a:r>
              <a:rPr lang="zh-CN" altLang="en-US" sz="2700" dirty="0">
                <a:latin typeface="黑体" panose="02010609060101010101" pitchFamily="49" charset="-122"/>
                <a:ea typeface="黑体" panose="02010609060101010101" pitchFamily="49" charset="-122"/>
              </a:rPr>
              <a:t>的情感倾向（</a:t>
            </a:r>
            <a:r>
              <a:rPr lang="en-US" altLang="zh-CN" sz="2700" dirty="0">
                <a:latin typeface="黑体" panose="02010609060101010101" pitchFamily="49" charset="-122"/>
                <a:ea typeface="黑体" panose="02010609060101010101" pitchFamily="49" charset="-122"/>
              </a:rPr>
              <a:t>Sentimental Orientation</a:t>
            </a:r>
            <a:r>
              <a:rPr lang="zh-CN" altLang="en-US" sz="2700" dirty="0">
                <a:latin typeface="黑体" panose="02010609060101010101" pitchFamily="49" charset="-122"/>
                <a:ea typeface="黑体" panose="02010609060101010101" pitchFamily="49" charset="-122"/>
              </a:rPr>
              <a:t>，</a:t>
            </a:r>
            <a:r>
              <a:rPr lang="en-US" altLang="zh-CN" sz="2700" dirty="0">
                <a:latin typeface="黑体" panose="02010609060101010101" pitchFamily="49" charset="-122"/>
                <a:ea typeface="黑体" panose="02010609060101010101" pitchFamily="49" charset="-122"/>
              </a:rPr>
              <a:t>SO</a:t>
            </a:r>
            <a:r>
              <a:rPr lang="zh-CN" altLang="en-US" sz="2700" dirty="0">
                <a:latin typeface="黑体" panose="02010609060101010101" pitchFamily="49" charset="-122"/>
                <a:ea typeface="黑体" panose="02010609060101010101" pitchFamily="49" charset="-122"/>
              </a:rPr>
              <a:t>）：</a:t>
            </a:r>
            <a:endParaRPr lang="en-US" altLang="zh-CN" sz="2700" dirty="0">
              <a:latin typeface="黑体" panose="02010609060101010101" pitchFamily="49" charset="-122"/>
              <a:ea typeface="黑体" panose="02010609060101010101" pitchFamily="49" charset="-122"/>
            </a:endParaRPr>
          </a:p>
          <a:p>
            <a:pPr marL="0" indent="0">
              <a:lnSpc>
                <a:spcPct val="150000"/>
              </a:lnSpc>
              <a:buNone/>
            </a:pPr>
            <a:r>
              <a:rPr lang="en-US" altLang="zh-CN" sz="1800" dirty="0" smtClean="0">
                <a:latin typeface="黑体" panose="02010609060101010101" pitchFamily="49" charset="-122"/>
                <a:ea typeface="黑体" panose="02010609060101010101" pitchFamily="49" charset="-122"/>
              </a:rPr>
              <a:t>                                                   </a:t>
            </a:r>
            <a:r>
              <a:rPr lang="en-US" altLang="zh-CN" sz="1600" dirty="0" smtClean="0">
                <a:latin typeface="黑体" panose="02010609060101010101" pitchFamily="49" charset="-122"/>
                <a:ea typeface="黑体" panose="02010609060101010101" pitchFamily="49" charset="-122"/>
              </a:rPr>
              <a:t>              </a:t>
            </a:r>
            <a:endParaRPr lang="zh-CN" altLang="en-US" sz="2100" dirty="0">
              <a:latin typeface="黑体" panose="02010609060101010101" pitchFamily="49" charset="-122"/>
              <a:ea typeface="黑体" panose="02010609060101010101" pitchFamily="49" charset="-122"/>
            </a:endParaRPr>
          </a:p>
        </p:txBody>
      </p:sp>
      <p:pic>
        <p:nvPicPr>
          <p:cNvPr id="9" name="Picture 7"/>
          <p:cNvPicPr>
            <a:picLocks noChangeAspect="1" noChangeArrowheads="1"/>
          </p:cNvPicPr>
          <p:nvPr/>
        </p:nvPicPr>
        <p:blipFill>
          <a:blip r:embed="rId2"/>
          <a:srcRect/>
          <a:stretch>
            <a:fillRect/>
          </a:stretch>
        </p:blipFill>
        <p:spPr>
          <a:xfrm>
            <a:off x="2708103" y="3121597"/>
            <a:ext cx="5901150" cy="303379"/>
          </a:xfrm>
          <a:prstGeom prst="rect">
            <a:avLst/>
          </a:prstGeom>
          <a:noFill/>
          <a:ln w="9525">
            <a:noFill/>
            <a:miter lim="800000"/>
            <a:headEnd/>
            <a:tailEnd/>
          </a:ln>
        </p:spPr>
      </p:pic>
      <p:sp>
        <p:nvSpPr>
          <p:cNvPr id="4" name="文本框 3"/>
          <p:cNvSpPr txBox="1"/>
          <p:nvPr/>
        </p:nvSpPr>
        <p:spPr>
          <a:xfrm>
            <a:off x="8998226" y="3104038"/>
            <a:ext cx="1789044" cy="369332"/>
          </a:xfrm>
          <a:prstGeom prst="rect">
            <a:avLst/>
          </a:prstGeom>
          <a:noFill/>
        </p:spPr>
        <p:txBody>
          <a:bodyPr wrap="square" rtlCol="0">
            <a:spAutoFit/>
          </a:bodyPr>
          <a:lstStyle/>
          <a:p>
            <a:r>
              <a:rPr lang="zh-CN" altLang="en-US" dirty="0" smtClean="0"/>
              <a:t>（</a:t>
            </a:r>
            <a:r>
              <a:rPr lang="en-US" altLang="zh-CN" dirty="0" smtClean="0"/>
              <a:t>7.2</a:t>
            </a:r>
            <a:r>
              <a:rPr lang="zh-CN" altLang="en-US" dirty="0" smtClean="0"/>
              <a:t>）</a:t>
            </a:r>
            <a:endParaRPr lang="zh-CN" altLang="en-US" dirty="0"/>
          </a:p>
        </p:txBody>
      </p:sp>
      <p:sp>
        <p:nvSpPr>
          <p:cNvPr id="5" name="文本框 4"/>
          <p:cNvSpPr txBox="1"/>
          <p:nvPr/>
        </p:nvSpPr>
        <p:spPr>
          <a:xfrm>
            <a:off x="1325217" y="3657600"/>
            <a:ext cx="8666922" cy="1754326"/>
          </a:xfrm>
          <a:prstGeom prst="rect">
            <a:avLst/>
          </a:prstGeom>
          <a:noFill/>
        </p:spPr>
        <p:txBody>
          <a:bodyPr wrap="square" rtlCol="0">
            <a:spAutoFit/>
          </a:bodyPr>
          <a:lstStyle/>
          <a:p>
            <a:pPr>
              <a:lnSpc>
                <a:spcPct val="150000"/>
              </a:lnSpc>
            </a:pPr>
            <a:r>
              <a:rPr lang="zh-CN" altLang="en-US" dirty="0" smtClean="0">
                <a:latin typeface="黑体" panose="02010609060101010101" pitchFamily="49" charset="-122"/>
                <a:ea typeface="黑体" panose="02010609060101010101" pitchFamily="49" charset="-122"/>
              </a:rPr>
              <a:t>    上</a:t>
            </a:r>
            <a:r>
              <a:rPr lang="zh-CN" altLang="en-US" dirty="0">
                <a:latin typeface="黑体" panose="02010609060101010101" pitchFamily="49" charset="-122"/>
                <a:ea typeface="黑体" panose="02010609060101010101" pitchFamily="49" charset="-122"/>
              </a:rPr>
              <a:t>式表示的情感倾向是一个分值，值越大表示其情感情缘越正面，反之则倾向于负面。根据语词中包含的正面词汇与负面词汇的总体分布取平均数，得出文档的情感倾向。利用该算法对</a:t>
            </a:r>
            <a:r>
              <a:rPr lang="en-US" altLang="zh-CN" dirty="0" err="1">
                <a:latin typeface="黑体" panose="02010609060101010101" pitchFamily="49" charset="-122"/>
                <a:ea typeface="黑体" panose="02010609060101010101" pitchFamily="49" charset="-122"/>
              </a:rPr>
              <a:t>Epinions</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410</a:t>
            </a:r>
            <a:r>
              <a:rPr lang="zh-CN" altLang="en-US" dirty="0">
                <a:latin typeface="黑体" panose="02010609060101010101" pitchFamily="49" charset="-122"/>
                <a:ea typeface="黑体" panose="02010609060101010101" pitchFamily="49" charset="-122"/>
              </a:rPr>
              <a:t>条用户评论进行分析发现，积极情感倾向的（即推荐）评论为</a:t>
            </a:r>
            <a:r>
              <a:rPr lang="en-US" altLang="zh-CN" dirty="0">
                <a:latin typeface="黑体" panose="02010609060101010101" pitchFamily="49" charset="-122"/>
                <a:ea typeface="黑体" panose="02010609060101010101" pitchFamily="49" charset="-122"/>
              </a:rPr>
              <a:t>59%</a:t>
            </a:r>
            <a:r>
              <a:rPr lang="zh-CN" altLang="en-US" dirty="0">
                <a:latin typeface="黑体" panose="02010609060101010101" pitchFamily="49" charset="-122"/>
                <a:ea typeface="黑体" panose="02010609060101010101" pitchFamily="49" charset="-122"/>
              </a:rPr>
              <a:t>，不推荐的评论为</a:t>
            </a:r>
            <a:r>
              <a:rPr lang="en-US" altLang="zh-CN" dirty="0">
                <a:latin typeface="黑体" panose="02010609060101010101" pitchFamily="49" charset="-122"/>
                <a:ea typeface="黑体" panose="02010609060101010101" pitchFamily="49" charset="-122"/>
              </a:rPr>
              <a:t>41%</a:t>
            </a:r>
            <a:r>
              <a:rPr lang="en-US" altLang="zh-CN" baseline="30000" dirty="0">
                <a:latin typeface="黑体" panose="02010609060101010101" pitchFamily="49" charset="-122"/>
                <a:ea typeface="黑体" panose="02010609060101010101" pitchFamily="49" charset="-122"/>
              </a:rPr>
              <a:t>[33]</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238098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314714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pPr marL="0" indent="0">
              <a:lnSpc>
                <a:spcPct val="150000"/>
              </a:lnSpc>
              <a:buNone/>
            </a:pPr>
            <a:r>
              <a:rPr lang="zh-CN" altLang="en-US" sz="2100" dirty="0" smtClean="0">
                <a:latin typeface="黑体" panose="02010609060101010101" pitchFamily="49" charset="-122"/>
                <a:ea typeface="黑体" panose="02010609060101010101" pitchFamily="49" charset="-122"/>
              </a:rPr>
              <a:t>    对于</a:t>
            </a:r>
            <a:r>
              <a:rPr lang="zh-CN" altLang="en-US" sz="2100" dirty="0">
                <a:latin typeface="黑体" panose="02010609060101010101" pitchFamily="49" charset="-122"/>
                <a:ea typeface="黑体" panose="02010609060101010101" pitchFamily="49" charset="-122"/>
              </a:rPr>
              <a:t>广告商和商家而言，对在线口碑营销的效果测量是评价其在线营销行为成功与否的关键一步。在线口碑营销的效果测量分为两个层面，其一是口碑营销传播本身的效果；其二是其通过对消费者的品牌认知、态度等层面的影响，最终产生投资收益贡献（</a:t>
            </a:r>
            <a:r>
              <a:rPr lang="en-US" altLang="zh-CN" sz="2100" dirty="0">
                <a:latin typeface="黑体" panose="02010609060101010101" pitchFamily="49" charset="-122"/>
                <a:ea typeface="黑体" panose="02010609060101010101" pitchFamily="49" charset="-122"/>
              </a:rPr>
              <a:t>Return on Investment, ROI</a:t>
            </a:r>
            <a:r>
              <a:rPr lang="zh-CN" altLang="en-US" sz="2100" dirty="0">
                <a:latin typeface="黑体" panose="02010609060101010101" pitchFamily="49" charset="-122"/>
                <a:ea typeface="黑体" panose="02010609060101010101" pitchFamily="49" charset="-122"/>
              </a:rPr>
              <a:t>）。本部分将对这两个不同层面的传播效果分别加以论述。</a:t>
            </a:r>
          </a:p>
          <a:p>
            <a:pPr marL="0" indent="0">
              <a:lnSpc>
                <a:spcPct val="150000"/>
              </a:lnSpc>
              <a:buNone/>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47531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4896434"/>
          </a:xfrm>
        </p:spPr>
        <p:txBody>
          <a:bodyPr>
            <a:normAutofit fontScale="82500" lnSpcReduction="20000"/>
          </a:bodyPr>
          <a:lstStyle/>
          <a:p>
            <a:r>
              <a:rPr lang="en-US" altLang="zh-CN" sz="2900" dirty="0">
                <a:latin typeface="黑体" panose="02010609060101010101" pitchFamily="49" charset="-122"/>
                <a:ea typeface="黑体" panose="02010609060101010101" pitchFamily="49" charset="-122"/>
              </a:rPr>
              <a:t>7.5</a:t>
            </a:r>
            <a:r>
              <a:rPr lang="zh-CN" altLang="en-US" sz="2900" dirty="0">
                <a:latin typeface="黑体" panose="02010609060101010101" pitchFamily="49" charset="-122"/>
                <a:ea typeface="黑体" panose="02010609060101010101" pitchFamily="49" charset="-122"/>
              </a:rPr>
              <a:t>口碑营销的效果</a:t>
            </a:r>
            <a:r>
              <a:rPr lang="zh-CN" altLang="en-US" sz="2900" dirty="0" smtClean="0">
                <a:latin typeface="黑体" panose="02010609060101010101" pitchFamily="49" charset="-122"/>
                <a:ea typeface="黑体" panose="02010609060101010101" pitchFamily="49" charset="-122"/>
              </a:rPr>
              <a:t>测量</a:t>
            </a:r>
            <a:endParaRPr lang="en-US" altLang="zh-CN" sz="2900" dirty="0" smtClean="0">
              <a:latin typeface="黑体" panose="02010609060101010101" pitchFamily="49" charset="-122"/>
              <a:ea typeface="黑体" panose="02010609060101010101" pitchFamily="49" charset="-122"/>
            </a:endParaRPr>
          </a:p>
          <a:p>
            <a:pPr>
              <a:lnSpc>
                <a:spcPct val="170000"/>
              </a:lnSpc>
            </a:pPr>
            <a:r>
              <a:rPr lang="en-US" altLang="zh-CN" sz="2400" dirty="0">
                <a:latin typeface="黑体" panose="02010609060101010101" pitchFamily="49" charset="-122"/>
                <a:ea typeface="黑体" panose="02010609060101010101" pitchFamily="49" charset="-122"/>
              </a:rPr>
              <a:t>7.5.1</a:t>
            </a:r>
            <a:r>
              <a:rPr lang="zh-CN" altLang="en-US" sz="2400" dirty="0">
                <a:latin typeface="黑体" panose="02010609060101010101" pitchFamily="49" charset="-122"/>
                <a:ea typeface="黑体" panose="02010609060101010101" pitchFamily="49" charset="-122"/>
              </a:rPr>
              <a:t>口碑营销的信息传播效果</a:t>
            </a:r>
          </a:p>
          <a:p>
            <a:pPr marL="0" indent="0">
              <a:lnSpc>
                <a:spcPct val="170000"/>
              </a:lnSpc>
              <a:buNone/>
            </a:pPr>
            <a:r>
              <a:rPr lang="zh-CN" altLang="en-US" sz="2400" dirty="0" smtClean="0">
                <a:latin typeface="黑体" panose="02010609060101010101" pitchFamily="49" charset="-122"/>
                <a:ea typeface="黑体" panose="02010609060101010101" pitchFamily="49" charset="-122"/>
              </a:rPr>
              <a:t>    在线</a:t>
            </a:r>
            <a:r>
              <a:rPr lang="zh-CN" altLang="en-US" sz="2400" dirty="0">
                <a:latin typeface="黑体" panose="02010609060101010101" pitchFamily="49" charset="-122"/>
                <a:ea typeface="黑体" panose="02010609060101010101" pitchFamily="49" charset="-122"/>
              </a:rPr>
              <a:t>口碑传播的效果可以通过一条口碑信息被浏览的次数、信息传播的深度、广度、速度进行衡量</a:t>
            </a:r>
            <a:r>
              <a:rPr lang="en-US" altLang="zh-CN" sz="2400" baseline="30000" dirty="0">
                <a:latin typeface="黑体" panose="02010609060101010101" pitchFamily="49" charset="-122"/>
                <a:ea typeface="黑体" panose="02010609060101010101" pitchFamily="49" charset="-122"/>
              </a:rPr>
              <a:t>[34]</a:t>
            </a:r>
            <a:r>
              <a:rPr lang="zh-CN" altLang="en-US" sz="2400" dirty="0">
                <a:latin typeface="黑体" panose="02010609060101010101" pitchFamily="49" charset="-122"/>
                <a:ea typeface="黑体" panose="02010609060101010101" pitchFamily="49" charset="-122"/>
              </a:rPr>
              <a:t>。传播深度指帖子的传播在网络中经过的最大步数；传播广度指帖子到达的人数；速度指帖子从发布到第一次被转发之间的时间间隔。香港城市大学互联网挖掘实验室的一项研究随机抽取了新浪微博中的带有广告关键字的博文（例如，“打折”、“折扣”、“热卖”等），并分析了其在微博中被转发的深度、广度与速度。研究发现，对于单条微博而言，信息的传播广度和速度均呈不均匀分布。对于传播广度而言，大部分的信息到达的受众人数非常少；而极少部分信息能够到达</a:t>
            </a:r>
            <a:r>
              <a:rPr lang="en-US" altLang="zh-CN" sz="2400" dirty="0">
                <a:latin typeface="黑体" panose="02010609060101010101" pitchFamily="49" charset="-122"/>
                <a:ea typeface="黑体" panose="02010609060101010101" pitchFamily="49" charset="-122"/>
              </a:rPr>
              <a:t>1500</a:t>
            </a:r>
            <a:r>
              <a:rPr lang="zh-CN" altLang="en-US" sz="2400" dirty="0">
                <a:latin typeface="黑体" panose="02010609060101010101" pitchFamily="49" charset="-122"/>
                <a:ea typeface="黑体" panose="02010609060101010101" pitchFamily="49" charset="-122"/>
              </a:rPr>
              <a:t>名用户。对于传播速度而言，大部分信息在</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天之内被转发；而也有一些信息在一个月之后才被转发。</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54365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2219495"/>
          </a:xfrm>
        </p:spPr>
        <p:txBody>
          <a:bodyPr>
            <a:normAutofit fontScale="97500"/>
          </a:bodyPr>
          <a:lstStyle/>
          <a:p>
            <a:r>
              <a:rPr lang="en-US" altLang="zh-CN" sz="2900" dirty="0">
                <a:latin typeface="黑体" panose="02010609060101010101" pitchFamily="49" charset="-122"/>
                <a:ea typeface="黑体" panose="02010609060101010101" pitchFamily="49" charset="-122"/>
              </a:rPr>
              <a:t>7.5</a:t>
            </a:r>
            <a:r>
              <a:rPr lang="zh-CN" altLang="en-US" sz="2900" dirty="0">
                <a:latin typeface="黑体" panose="02010609060101010101" pitchFamily="49" charset="-122"/>
                <a:ea typeface="黑体" panose="02010609060101010101" pitchFamily="49" charset="-122"/>
              </a:rPr>
              <a:t>口碑营销的效果</a:t>
            </a:r>
            <a:r>
              <a:rPr lang="zh-CN" altLang="en-US" sz="2900" dirty="0" smtClean="0">
                <a:latin typeface="黑体" panose="02010609060101010101" pitchFamily="49" charset="-122"/>
                <a:ea typeface="黑体" panose="02010609060101010101" pitchFamily="49" charset="-122"/>
              </a:rPr>
              <a:t>测量</a:t>
            </a:r>
            <a:endParaRPr lang="en-US" altLang="zh-CN" sz="2900" dirty="0" smtClean="0">
              <a:latin typeface="黑体" panose="02010609060101010101" pitchFamily="49" charset="-122"/>
              <a:ea typeface="黑体" panose="02010609060101010101" pitchFamily="49" charset="-122"/>
            </a:endParaRPr>
          </a:p>
          <a:p>
            <a:pPr>
              <a:lnSpc>
                <a:spcPct val="170000"/>
              </a:lnSpc>
            </a:pPr>
            <a:r>
              <a:rPr lang="en-US" altLang="zh-CN" sz="2400" dirty="0">
                <a:latin typeface="黑体" panose="02010609060101010101" pitchFamily="49" charset="-122"/>
                <a:ea typeface="黑体" panose="02010609060101010101" pitchFamily="49" charset="-122"/>
              </a:rPr>
              <a:t>7.5.1</a:t>
            </a:r>
            <a:r>
              <a:rPr lang="zh-CN" altLang="en-US" sz="2400" dirty="0">
                <a:latin typeface="黑体" panose="02010609060101010101" pitchFamily="49" charset="-122"/>
                <a:ea typeface="黑体" panose="02010609060101010101" pitchFamily="49" charset="-122"/>
              </a:rPr>
              <a:t>口碑营销的信息传播效果</a:t>
            </a:r>
          </a:p>
          <a:p>
            <a:pPr marL="0" marR="0" indent="0" algn="just">
              <a:lnSpc>
                <a:spcPct val="125000"/>
              </a:lnSpc>
              <a:spcBef>
                <a:spcPts val="0"/>
              </a:spcBef>
              <a:spcAft>
                <a:spcPts val="0"/>
              </a:spcAft>
              <a:buNone/>
            </a:pPr>
            <a:r>
              <a:rPr lang="zh-CN" altLang="en-US" sz="2100" dirty="0" smtClean="0">
                <a:latin typeface="黑体" panose="02010609060101010101" pitchFamily="49" charset="-122"/>
                <a:ea typeface="黑体" panose="02010609060101010101" pitchFamily="49" charset="-122"/>
                <a:cs typeface="AdvTTc9c3bd71"/>
              </a:rPr>
              <a:t>    由此可见</a:t>
            </a:r>
            <a:r>
              <a:rPr lang="zh-CN" altLang="en-US" sz="2100" dirty="0">
                <a:latin typeface="黑体" panose="02010609060101010101" pitchFamily="49" charset="-122"/>
                <a:ea typeface="黑体" panose="02010609060101010101" pitchFamily="49" charset="-122"/>
                <a:cs typeface="AdvTTc9c3bd71"/>
              </a:rPr>
              <a:t>，对于微博口碑营销的传播效果，与其他互联网“流行性”现象一样，大多数服从“幂律分布”，即存在严重的不平等性（如</a:t>
            </a:r>
            <a:r>
              <a:rPr lang="zh-CN" altLang="en-US" sz="2100" dirty="0" smtClean="0">
                <a:latin typeface="黑体" panose="02010609060101010101" pitchFamily="49" charset="-122"/>
                <a:ea typeface="黑体" panose="02010609060101010101" pitchFamily="49" charset="-122"/>
                <a:cs typeface="AdvTTc9c3bd71"/>
              </a:rPr>
              <a:t>图</a:t>
            </a:r>
            <a:r>
              <a:rPr lang="en-US" altLang="zh-CN" sz="2100" dirty="0" smtClean="0">
                <a:latin typeface="黑体" panose="02010609060101010101" pitchFamily="49" charset="-122"/>
                <a:ea typeface="黑体" panose="02010609060101010101" pitchFamily="49" charset="-122"/>
                <a:cs typeface="AdvTTc9c3bd71"/>
              </a:rPr>
              <a:t>7-1</a:t>
            </a:r>
            <a:r>
              <a:rPr lang="zh-CN" altLang="en-US" sz="2100" dirty="0" smtClean="0">
                <a:latin typeface="黑体" panose="02010609060101010101" pitchFamily="49" charset="-122"/>
                <a:ea typeface="黑体" panose="02010609060101010101" pitchFamily="49" charset="-122"/>
                <a:cs typeface="AdvTTc9c3bd71"/>
              </a:rPr>
              <a:t>所</a:t>
            </a:r>
            <a:r>
              <a:rPr lang="zh-CN" altLang="en-US" sz="2100" dirty="0">
                <a:latin typeface="黑体" panose="02010609060101010101" pitchFamily="49" charset="-122"/>
                <a:ea typeface="黑体" panose="02010609060101010101" pitchFamily="49" charset="-122"/>
                <a:cs typeface="AdvTTc9c3bd71"/>
              </a:rPr>
              <a:t>示）</a:t>
            </a:r>
            <a:r>
              <a:rPr lang="en-US" altLang="zh-CN" sz="2100" baseline="30000" dirty="0">
                <a:solidFill>
                  <a:srgbClr val="080000"/>
                </a:solidFill>
                <a:latin typeface="黑体" panose="02010609060101010101" pitchFamily="49" charset="-122"/>
                <a:ea typeface="黑体" panose="02010609060101010101" pitchFamily="49" charset="-122"/>
              </a:rPr>
              <a:t>[34]</a:t>
            </a:r>
            <a:r>
              <a:rPr lang="zh-CN" altLang="en-US" sz="2100" dirty="0">
                <a:latin typeface="黑体" panose="02010609060101010101" pitchFamily="49" charset="-122"/>
                <a:ea typeface="黑体" panose="02010609060101010101" pitchFamily="49" charset="-122"/>
                <a:cs typeface="AdvTTc9c3bd71"/>
              </a:rPr>
              <a:t>。</a:t>
            </a:r>
            <a:endParaRPr lang="zh-CN" altLang="en-US" sz="2100" dirty="0">
              <a:latin typeface="黑体" panose="02010609060101010101" pitchFamily="49" charset="-122"/>
              <a:ea typeface="黑体" panose="02010609060101010101" pitchFamily="49" charset="-122"/>
            </a:endParaRP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pic>
        <p:nvPicPr>
          <p:cNvPr id="5" name="Chart 6"/>
          <p:cNvPicPr>
            <a:picLocks noChangeArrowheads="1"/>
          </p:cNvPicPr>
          <p:nvPr/>
        </p:nvPicPr>
        <p:blipFill>
          <a:blip r:embed="rId2"/>
          <a:srcRect l="-4936" t="-8086" r="-4068" b="-14832"/>
          <a:stretch>
            <a:fillRect/>
          </a:stretch>
        </p:blipFill>
        <p:spPr>
          <a:xfrm>
            <a:off x="2102950" y="3588477"/>
            <a:ext cx="3878508" cy="2386923"/>
          </a:xfrm>
          <a:prstGeom prst="rect">
            <a:avLst/>
          </a:prstGeom>
          <a:noFill/>
          <a:ln w="9525">
            <a:noFill/>
            <a:miter lim="800000"/>
            <a:headEnd/>
            <a:tailEnd/>
          </a:ln>
        </p:spPr>
      </p:pic>
      <p:pic>
        <p:nvPicPr>
          <p:cNvPr id="6" name="Chart 5"/>
          <p:cNvPicPr>
            <a:picLocks noChangeArrowheads="1"/>
          </p:cNvPicPr>
          <p:nvPr/>
        </p:nvPicPr>
        <p:blipFill>
          <a:blip r:embed="rId3"/>
          <a:srcRect l="-7425" t="-7533" r="-3659" b="-13699"/>
          <a:stretch>
            <a:fillRect/>
          </a:stretch>
        </p:blipFill>
        <p:spPr>
          <a:xfrm>
            <a:off x="5558344" y="3578830"/>
            <a:ext cx="4009721" cy="2396570"/>
          </a:xfrm>
          <a:prstGeom prst="rect">
            <a:avLst/>
          </a:prstGeom>
          <a:noFill/>
          <a:ln w="9525">
            <a:noFill/>
            <a:miter lim="800000"/>
            <a:headEnd/>
            <a:tailEnd/>
          </a:ln>
        </p:spPr>
      </p:pic>
      <p:sp>
        <p:nvSpPr>
          <p:cNvPr id="7" name="文本框 6"/>
          <p:cNvSpPr txBox="1"/>
          <p:nvPr/>
        </p:nvSpPr>
        <p:spPr>
          <a:xfrm>
            <a:off x="2102950" y="5975400"/>
            <a:ext cx="7014546" cy="369332"/>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图</a:t>
            </a:r>
            <a:r>
              <a:rPr lang="en-US" altLang="zh-CN" dirty="0" smtClean="0">
                <a:latin typeface="黑体" panose="02010609060101010101" pitchFamily="49" charset="-122"/>
                <a:ea typeface="黑体" panose="02010609060101010101" pitchFamily="49" charset="-122"/>
              </a:rPr>
              <a:t>7-1</a:t>
            </a:r>
            <a:r>
              <a:rPr lang="zh-CN" altLang="en-US" dirty="0" smtClean="0">
                <a:latin typeface="黑体" panose="02010609060101010101" pitchFamily="49" charset="-122"/>
                <a:ea typeface="黑体" panose="02010609060101010101" pitchFamily="49" charset="-122"/>
              </a:rPr>
              <a:t>社会化</a:t>
            </a:r>
            <a:r>
              <a:rPr lang="zh-CN" altLang="en-US" dirty="0">
                <a:latin typeface="黑体" panose="02010609060101010101" pitchFamily="49" charset="-122"/>
                <a:ea typeface="黑体" panose="02010609060101010101" pitchFamily="49" charset="-122"/>
              </a:rPr>
              <a:t>媒体广告的传播效果</a:t>
            </a:r>
            <a:r>
              <a:rPr lang="en-US" altLang="zh-CN" baseline="30000" dirty="0">
                <a:latin typeface="黑体" panose="02010609060101010101" pitchFamily="49" charset="-122"/>
                <a:ea typeface="黑体" panose="02010609060101010101" pitchFamily="49" charset="-122"/>
              </a:rPr>
              <a:t>[34]</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0059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504220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50000"/>
              </a:lnSpc>
              <a:buNone/>
            </a:pPr>
            <a:r>
              <a:rPr lang="zh-CN" altLang="en-US" sz="2100" dirty="0" smtClean="0">
                <a:latin typeface="黑体" panose="02010609060101010101" pitchFamily="49" charset="-122"/>
                <a:ea typeface="黑体" panose="02010609060101010101" pitchFamily="49" charset="-122"/>
              </a:rPr>
              <a:t>    口碑</a:t>
            </a:r>
            <a:r>
              <a:rPr lang="zh-CN" altLang="en-US" sz="2100" dirty="0">
                <a:latin typeface="黑体" panose="02010609060101010101" pitchFamily="49" charset="-122"/>
                <a:ea typeface="黑体" panose="02010609060101010101" pitchFamily="49" charset="-122"/>
              </a:rPr>
              <a:t>传播效果受到多种因素的影响。近年来的研究发现，信息文本特征以及信息发布者和信息传递参与者所处的网络结构位置是决定口碑传播效果的重要因素。例如，香港城市大学互联网实验室的研究发现，微博的广告信息内容对于传播效果具有显著的影响</a:t>
            </a:r>
            <a:r>
              <a:rPr lang="en-US" altLang="zh-CN" sz="2100" baseline="30000" dirty="0">
                <a:latin typeface="黑体" panose="02010609060101010101" pitchFamily="49" charset="-122"/>
                <a:ea typeface="黑体" panose="02010609060101010101" pitchFamily="49" charset="-122"/>
              </a:rPr>
              <a:t>[35]</a:t>
            </a:r>
            <a:r>
              <a:rPr lang="zh-CN" altLang="en-US" sz="2100" dirty="0">
                <a:latin typeface="黑体" panose="02010609060101010101" pitchFamily="49" charset="-122"/>
                <a:ea typeface="黑体" panose="02010609060101010101" pitchFamily="49" charset="-122"/>
              </a:rPr>
              <a:t>。具体而言，如果一条信息中包含过多的广告典型词汇（例如，“包邮”、“优惠”、“秒杀”等），该信息的传播广度、深度变小。此外，如果一条广告中包含嵌入连接，该信息的传播效果也会受到负面影响，表现为更少的受众群、更浅的扩散深度以及更长的传播时间。</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08011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960782" y="2358887"/>
            <a:ext cx="10515601" cy="3831818"/>
          </a:xfrm>
          <a:prstGeom prst="rect">
            <a:avLst/>
          </a:prstGeom>
          <a:noFill/>
        </p:spPr>
        <p:txBody>
          <a:bodyPr wrap="square" rtlCol="0">
            <a:spAutoFit/>
          </a:bodyPr>
          <a:lstStyle/>
          <a:p>
            <a:pPr algn="just">
              <a:lnSpc>
                <a:spcPct val="125000"/>
              </a:lnSpc>
            </a:pPr>
            <a:r>
              <a:rPr lang="zh-CN" altLang="en-US" dirty="0" smtClean="0">
                <a:latin typeface="黑体" panose="02010609060101010101" pitchFamily="49" charset="-122"/>
                <a:ea typeface="黑体" panose="02010609060101010101" pitchFamily="49" charset="-122"/>
              </a:rPr>
              <a:t>    信息</a:t>
            </a:r>
            <a:r>
              <a:rPr lang="zh-CN" altLang="en-US" dirty="0">
                <a:latin typeface="黑体" panose="02010609060101010101" pitchFamily="49" charset="-122"/>
                <a:ea typeface="黑体" panose="02010609060101010101" pitchFamily="49" charset="-122"/>
              </a:rPr>
              <a:t>传播的级联效应认为，信息传播还受到个体周围其他人的影响。社会化媒体中的消费者与商家通过线上网络建立关系，这为在线口碑传播提供了网络的基本结构。经验研究发现，一条信息的浏览次数与内容贡献者的投入以及该信息的内容贡献者在口碑传播网络中的位置有关</a:t>
            </a:r>
            <a:r>
              <a:rPr lang="en-US" altLang="zh-CN" baseline="30000" dirty="0">
                <a:latin typeface="黑体" panose="02010609060101010101" pitchFamily="49" charset="-122"/>
                <a:ea typeface="黑体" panose="02010609060101010101" pitchFamily="49" charset="-122"/>
              </a:rPr>
              <a:t>[36]</a:t>
            </a:r>
            <a:r>
              <a:rPr lang="zh-CN" altLang="en-US" dirty="0">
                <a:latin typeface="黑体" panose="02010609060101010101" pitchFamily="49" charset="-122"/>
                <a:ea typeface="黑体" panose="02010609060101010101" pitchFamily="49" charset="-122"/>
              </a:rPr>
              <a:t>。信息传播的阈值模型认为，当个体所在的网络结构中，采纳或接受信息的人超过某个阈值，该个体也有较大可能采纳或接受该信息。例如，根据协调博弈思想，假设在一个社会网络中每个用户能够有两种选择，</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（例如接受新的信息）和</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（例如维持原本状态）。对于任何一个潜在消费者而言，如果他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她与其所直接相连的社会网络中的其他人同样选择</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选项，该消费者得到的回报为</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；如果同样选择</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，该消费者得到的回报为</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（假设</a:t>
            </a: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如果该消费者的邻居中有比例为</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的邻居选择</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，比例为（</a:t>
            </a:r>
            <a:r>
              <a:rPr lang="en-US" altLang="zh-CN" dirty="0">
                <a:latin typeface="黑体" panose="02010609060101010101" pitchFamily="49" charset="-122"/>
                <a:ea typeface="黑体" panose="02010609060101010101" pitchFamily="49" charset="-122"/>
              </a:rPr>
              <a:t>1-p</a:t>
            </a:r>
            <a:r>
              <a:rPr lang="zh-CN" altLang="en-US" dirty="0">
                <a:latin typeface="黑体" panose="02010609060101010101" pitchFamily="49" charset="-122"/>
                <a:ea typeface="黑体" panose="02010609060101010101" pitchFamily="49" charset="-122"/>
              </a:rPr>
              <a:t>）的邻居选择</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，在不考虑关系强度对信息接受概率的情况下，该模型发现，只要节点的邻居中</a:t>
            </a:r>
            <a:r>
              <a:rPr lang="en-US" altLang="zh-CN" dirty="0">
                <a:latin typeface="黑体" panose="02010609060101010101" pitchFamily="49" charset="-122"/>
                <a:ea typeface="黑体" panose="02010609060101010101" pitchFamily="49" charset="-122"/>
              </a:rPr>
              <a:t>p</a:t>
            </a:r>
            <a:r>
              <a:rPr lang="zh-CN" altLang="en-US" dirty="0">
                <a:latin typeface="黑体" panose="02010609060101010101" pitchFamily="49" charset="-122"/>
                <a:ea typeface="黑体" panose="02010609060101010101" pitchFamily="49" charset="-122"/>
              </a:rPr>
              <a:t>值大于或等于</a:t>
            </a:r>
            <a:r>
              <a:rPr lang="en-US" altLang="zh-CN" dirty="0">
                <a:latin typeface="黑体" panose="02010609060101010101" pitchFamily="49" charset="-122"/>
                <a:ea typeface="黑体" panose="02010609060101010101" pitchFamily="49" charset="-122"/>
              </a:rPr>
              <a:t>b/(</a:t>
            </a:r>
            <a:r>
              <a:rPr lang="en-US" altLang="zh-CN" dirty="0" err="1">
                <a:latin typeface="黑体" panose="02010609060101010101" pitchFamily="49" charset="-122"/>
                <a:ea typeface="黑体" panose="02010609060101010101" pitchFamily="49" charset="-122"/>
              </a:rPr>
              <a:t>a+b</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，该节点就会选择</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。如此，一条信息能够就此在社会系统中传播开来，实现信息级联</a:t>
            </a:r>
            <a:r>
              <a:rPr lang="en-US" altLang="zh-CN" baseline="30000" dirty="0">
                <a:latin typeface="黑体" panose="02010609060101010101" pitchFamily="49" charset="-122"/>
                <a:ea typeface="黑体" panose="02010609060101010101" pitchFamily="49" charset="-122"/>
              </a:rPr>
              <a:t>[37]</a:t>
            </a:r>
            <a:r>
              <a:rPr lang="zh-CN" altLang="en-US" dirty="0">
                <a:latin typeface="黑体" panose="02010609060101010101" pitchFamily="49" charset="-122"/>
                <a:ea typeface="黑体" panose="02010609060101010101" pitchFamily="49" charset="-122"/>
              </a:rPr>
              <a:t>。</a:t>
            </a:r>
          </a:p>
          <a:p>
            <a:endParaRPr lang="zh-CN" altLang="en-US" dirty="0"/>
          </a:p>
        </p:txBody>
      </p:sp>
      <p:pic>
        <p:nvPicPr>
          <p:cNvPr id="8" name="Picture 4"/>
          <p:cNvPicPr>
            <a:picLocks noChangeAspect="1" noChangeArrowheads="1"/>
          </p:cNvPicPr>
          <p:nvPr/>
        </p:nvPicPr>
        <p:blipFill>
          <a:blip r:embed="rId2"/>
          <a:srcRect/>
          <a:stretch>
            <a:fillRect/>
          </a:stretch>
        </p:blipFill>
        <p:spPr>
          <a:xfrm>
            <a:off x="1743446" y="4812519"/>
            <a:ext cx="628692" cy="292493"/>
          </a:xfrm>
          <a:prstGeom prst="rect">
            <a:avLst/>
          </a:prstGeom>
          <a:noFill/>
          <a:ln w="9525">
            <a:noFill/>
            <a:miter lim="800000"/>
            <a:headEnd/>
            <a:tailEnd/>
          </a:ln>
        </p:spPr>
      </p:pic>
    </p:spTree>
    <p:extLst>
      <p:ext uri="{BB962C8B-B14F-4D97-AF65-F5344CB8AC3E}">
        <p14:creationId xmlns:p14="http://schemas.microsoft.com/office/powerpoint/2010/main" val="33131627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sp>
        <p:nvSpPr>
          <p:cNvPr id="5" name="文本框 4"/>
          <p:cNvSpPr txBox="1"/>
          <p:nvPr/>
        </p:nvSpPr>
        <p:spPr>
          <a:xfrm>
            <a:off x="960783" y="2358887"/>
            <a:ext cx="9468678" cy="3251852"/>
          </a:xfrm>
          <a:prstGeom prst="rect">
            <a:avLst/>
          </a:prstGeom>
          <a:noFill/>
        </p:spPr>
        <p:txBody>
          <a:bodyPr wrap="square" rtlCol="0">
            <a:spAutoFit/>
          </a:bodyPr>
          <a:lstStyle/>
          <a:p>
            <a:pPr algn="just">
              <a:lnSpc>
                <a:spcPct val="150000"/>
              </a:lnSpc>
            </a:pPr>
            <a:r>
              <a:rPr lang="zh-CN" altLang="en-US"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电子商务</a:t>
            </a:r>
            <a:r>
              <a:rPr lang="zh-CN" altLang="en-US" sz="2000" dirty="0">
                <a:latin typeface="黑体" panose="02010609060101010101" pitchFamily="49" charset="-122"/>
                <a:ea typeface="黑体" panose="02010609060101010101" pitchFamily="49" charset="-122"/>
              </a:rPr>
              <a:t>平台是否确实存在着级联效应？这一研究问题尚未得到回答。但是，传统实验研究间接发现，在电子商务平台中，人们对于商品的采纳很大程度上决定于其已知的平台中其他人采纳该商品的程度。例如，在一个在线商务网站上，实验人员操纵着软件下载人数的展示（即在供下载的软件旁边标注“已有</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人下载了这个软件”）。研究发现，后续软件的下载量与这个人为操纵的数量非常相关</a:t>
            </a:r>
            <a:r>
              <a:rPr lang="en-US" altLang="zh-CN" sz="2000" baseline="30000" dirty="0">
                <a:latin typeface="黑体" panose="02010609060101010101" pitchFamily="49" charset="-122"/>
                <a:ea typeface="黑体" panose="02010609060101010101" pitchFamily="49" charset="-122"/>
              </a:rPr>
              <a:t>[38]</a:t>
            </a:r>
            <a:r>
              <a:rPr lang="zh-CN" altLang="en-US" sz="2000" dirty="0">
                <a:latin typeface="黑体" panose="02010609060101010101" pitchFamily="49" charset="-122"/>
                <a:ea typeface="黑体" panose="02010609060101010101" pitchFamily="49" charset="-122"/>
              </a:rPr>
              <a:t>。但是，针对这种级联现象进行精确的定量分析进而寻找在电子商务平台中的个体与其周围邻居呈怎样的级联关系的研究，目前尚未见到。</a:t>
            </a:r>
          </a:p>
        </p:txBody>
      </p:sp>
    </p:spTree>
    <p:extLst>
      <p:ext uri="{BB962C8B-B14F-4D97-AF65-F5344CB8AC3E}">
        <p14:creationId xmlns:p14="http://schemas.microsoft.com/office/powerpoint/2010/main" val="31435030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方正黑体简体" panose="02010601030101010101" charset="-122"/>
                <a:ea typeface="方正黑体简体" panose="02010601030101010101" charset="-122"/>
                <a:cs typeface="方正黑体简体" panose="02010601030101010101" charset="-122"/>
              </a:rPr>
              <a:t>第七章 计算传播学在电子商务中的应用</a:t>
            </a:r>
          </a:p>
        </p:txBody>
      </p:sp>
      <p:sp>
        <p:nvSpPr>
          <p:cNvPr id="3" name="内容占位符 2"/>
          <p:cNvSpPr>
            <a:spLocks noGrp="1"/>
          </p:cNvSpPr>
          <p:nvPr>
            <p:ph sz="half" idx="1"/>
          </p:nvPr>
        </p:nvSpPr>
        <p:spPr>
          <a:xfrm>
            <a:off x="1036981" y="1464609"/>
            <a:ext cx="10585176" cy="894278"/>
          </a:xfrm>
        </p:spPr>
        <p:txBody>
          <a:bodyPr>
            <a:normAutofit fontScale="97500"/>
          </a:bodyPr>
          <a:lstStyle/>
          <a:p>
            <a:r>
              <a:rPr lang="en-US" altLang="zh-CN" sz="2500" dirty="0">
                <a:latin typeface="黑体" panose="02010609060101010101" pitchFamily="49" charset="-122"/>
                <a:ea typeface="黑体" panose="02010609060101010101" pitchFamily="49" charset="-122"/>
              </a:rPr>
              <a:t>7.5</a:t>
            </a:r>
            <a:r>
              <a:rPr lang="zh-CN" altLang="en-US" sz="2500" dirty="0">
                <a:latin typeface="黑体" panose="02010609060101010101" pitchFamily="49" charset="-122"/>
                <a:ea typeface="黑体" panose="02010609060101010101" pitchFamily="49" charset="-122"/>
              </a:rPr>
              <a:t>口碑营销的效果</a:t>
            </a:r>
            <a:r>
              <a:rPr lang="zh-CN" altLang="en-US" sz="2500" dirty="0" smtClean="0">
                <a:latin typeface="黑体" panose="02010609060101010101" pitchFamily="49" charset="-122"/>
                <a:ea typeface="黑体" panose="02010609060101010101" pitchFamily="49" charset="-122"/>
              </a:rPr>
              <a:t>测量</a:t>
            </a:r>
            <a:endParaRPr lang="en-US" altLang="zh-CN" sz="2500" dirty="0" smtClean="0">
              <a:latin typeface="黑体" panose="02010609060101010101" pitchFamily="49" charset="-122"/>
              <a:ea typeface="黑体" panose="02010609060101010101" pitchFamily="49" charset="-122"/>
            </a:endParaRPr>
          </a:p>
          <a:p>
            <a:r>
              <a:rPr lang="en-US" altLang="zh-CN" sz="2100" dirty="0">
                <a:latin typeface="黑体" panose="02010609060101010101" pitchFamily="49" charset="-122"/>
                <a:ea typeface="黑体" panose="02010609060101010101" pitchFamily="49" charset="-122"/>
              </a:rPr>
              <a:t>7.5.2</a:t>
            </a:r>
            <a:r>
              <a:rPr lang="zh-CN" altLang="en-US" sz="2100" dirty="0">
                <a:latin typeface="黑体" panose="02010609060101010101" pitchFamily="49" charset="-122"/>
                <a:ea typeface="黑体" panose="02010609060101010101" pitchFamily="49" charset="-122"/>
              </a:rPr>
              <a:t>口碑营销中信息传播的影响因素</a:t>
            </a:r>
          </a:p>
          <a:p>
            <a:pPr marL="0" indent="0">
              <a:lnSpc>
                <a:spcPct val="170000"/>
              </a:lnSpc>
              <a:buNone/>
            </a:pPr>
            <a:endParaRPr lang="zh-CN" altLang="en-US" sz="2400" dirty="0">
              <a:latin typeface="黑体" panose="02010609060101010101" pitchFamily="49" charset="-122"/>
              <a:ea typeface="黑体" panose="02010609060101010101" pitchFamily="49" charset="-122"/>
            </a:endParaRPr>
          </a:p>
        </p:txBody>
      </p:sp>
      <p:pic>
        <p:nvPicPr>
          <p:cNvPr id="6" name="Picture 3"/>
          <p:cNvPicPr>
            <a:picLocks noChangeAspect="1" noChangeArrowheads="1"/>
          </p:cNvPicPr>
          <p:nvPr/>
        </p:nvPicPr>
        <p:blipFill>
          <a:blip r:embed="rId2"/>
          <a:srcRect l="5023" r="6544"/>
          <a:stretch>
            <a:fillRect/>
          </a:stretch>
        </p:blipFill>
        <p:spPr>
          <a:xfrm>
            <a:off x="1360749" y="2373353"/>
            <a:ext cx="2310102" cy="1806676"/>
          </a:xfrm>
          <a:prstGeom prst="rect">
            <a:avLst/>
          </a:prstGeom>
          <a:noFill/>
          <a:ln w="9525">
            <a:noFill/>
            <a:miter lim="800000"/>
            <a:headEnd/>
            <a:tailEnd/>
          </a:ln>
        </p:spPr>
      </p:pic>
      <p:pic>
        <p:nvPicPr>
          <p:cNvPr id="7" name="Picture 2"/>
          <p:cNvPicPr>
            <a:picLocks noChangeAspect="1" noChangeArrowheads="1"/>
          </p:cNvPicPr>
          <p:nvPr/>
        </p:nvPicPr>
        <p:blipFill>
          <a:blip r:embed="rId3"/>
          <a:srcRect l="6738" r="65970"/>
          <a:stretch>
            <a:fillRect/>
          </a:stretch>
        </p:blipFill>
        <p:spPr>
          <a:xfrm>
            <a:off x="3670850" y="2364145"/>
            <a:ext cx="1073427" cy="1817423"/>
          </a:xfrm>
          <a:prstGeom prst="rect">
            <a:avLst/>
          </a:prstGeom>
          <a:noFill/>
          <a:ln w="9525">
            <a:noFill/>
            <a:miter lim="800000"/>
            <a:headEnd/>
            <a:tailEnd/>
          </a:ln>
        </p:spPr>
      </p:pic>
      <p:sp>
        <p:nvSpPr>
          <p:cNvPr id="4" name="文本框 3"/>
          <p:cNvSpPr txBox="1"/>
          <p:nvPr/>
        </p:nvSpPr>
        <p:spPr>
          <a:xfrm>
            <a:off x="1360749" y="4117051"/>
            <a:ext cx="3622068" cy="1569660"/>
          </a:xfrm>
          <a:prstGeom prst="rect">
            <a:avLst/>
          </a:prstGeom>
          <a:noFill/>
        </p:spPr>
        <p:txBody>
          <a:bodyPr wrap="square" rtlCol="0">
            <a:spAutoFit/>
          </a:bodyPr>
          <a:lstStyle/>
          <a:p>
            <a:pPr algn="just">
              <a:lnSpc>
                <a:spcPct val="150000"/>
              </a:lnSpc>
            </a:pPr>
            <a:r>
              <a:rPr lang="zh-CN" altLang="en-US" sz="1600" dirty="0">
                <a:latin typeface="黑体" panose="02010609060101010101" pitchFamily="49" charset="-122"/>
                <a:ea typeface="黑体" panose="02010609060101010101" pitchFamily="49" charset="-122"/>
              </a:rPr>
              <a:t>图</a:t>
            </a:r>
            <a:r>
              <a:rPr lang="en-US" altLang="zh-CN" sz="1600" dirty="0" smtClean="0">
                <a:latin typeface="黑体" panose="02010609060101010101" pitchFamily="49" charset="-122"/>
                <a:ea typeface="黑体" panose="02010609060101010101" pitchFamily="49" charset="-122"/>
              </a:rPr>
              <a:t>7-2</a:t>
            </a:r>
            <a:r>
              <a:rPr lang="zh-CN" altLang="en-US" sz="1600" dirty="0" smtClean="0">
                <a:latin typeface="黑体" panose="02010609060101010101" pitchFamily="49" charset="-122"/>
                <a:ea typeface="黑体" panose="02010609060101010101" pitchFamily="49" charset="-122"/>
              </a:rPr>
              <a:t>在线</a:t>
            </a:r>
            <a:r>
              <a:rPr lang="zh-CN" altLang="en-US" sz="1600" dirty="0">
                <a:latin typeface="黑体" panose="02010609060101010101" pitchFamily="49" charset="-122"/>
                <a:ea typeface="黑体" panose="02010609060101010101" pitchFamily="49" charset="-122"/>
              </a:rPr>
              <a:t>口碑传播的三元闭包过程</a:t>
            </a:r>
            <a:r>
              <a:rPr lang="en-US" altLang="zh-CN" sz="1600" baseline="30000" dirty="0">
                <a:latin typeface="黑体" panose="02010609060101010101" pitchFamily="49" charset="-122"/>
                <a:ea typeface="黑体" panose="02010609060101010101" pitchFamily="49" charset="-122"/>
              </a:rPr>
              <a:t>[44]</a:t>
            </a:r>
            <a:endParaRPr lang="zh-CN" altLang="en-US" sz="1600" dirty="0">
              <a:latin typeface="黑体" panose="02010609060101010101" pitchFamily="49" charset="-122"/>
              <a:ea typeface="黑体" panose="02010609060101010101" pitchFamily="49" charset="-122"/>
            </a:endParaRPr>
          </a:p>
          <a:p>
            <a:pPr algn="just">
              <a:lnSpc>
                <a:spcPct val="150000"/>
              </a:lnSpc>
            </a:pPr>
            <a:r>
              <a:rPr lang="zh-CN" altLang="en-US" sz="1200" dirty="0">
                <a:solidFill>
                  <a:srgbClr val="002060"/>
                </a:solidFill>
                <a:latin typeface="黑体" panose="02010609060101010101" pitchFamily="49" charset="-122"/>
                <a:ea typeface="黑体" panose="02010609060101010101" pitchFamily="49" charset="-122"/>
              </a:rPr>
              <a:t>图表翻译：</a:t>
            </a:r>
            <a:r>
              <a:rPr lang="en-US" altLang="zh-CN" sz="1200" dirty="0">
                <a:solidFill>
                  <a:srgbClr val="002060"/>
                </a:solidFill>
                <a:latin typeface="黑体" panose="02010609060101010101" pitchFamily="49" charset="-122"/>
                <a:ea typeface="黑体" panose="02010609060101010101" pitchFamily="49" charset="-122"/>
              </a:rPr>
              <a:t>Price</a:t>
            </a:r>
            <a:r>
              <a:rPr lang="zh-CN" altLang="en-US" sz="1200" dirty="0">
                <a:solidFill>
                  <a:srgbClr val="002060"/>
                </a:solidFill>
                <a:latin typeface="黑体" panose="02010609060101010101" pitchFamily="49" charset="-122"/>
                <a:ea typeface="黑体" panose="02010609060101010101" pitchFamily="49" charset="-122"/>
              </a:rPr>
              <a:t>：价格；</a:t>
            </a:r>
            <a:r>
              <a:rPr lang="en-US" altLang="zh-CN" sz="1200" dirty="0">
                <a:solidFill>
                  <a:srgbClr val="002060"/>
                </a:solidFill>
                <a:latin typeface="黑体" panose="02010609060101010101" pitchFamily="49" charset="-122"/>
                <a:ea typeface="黑体" panose="02010609060101010101" pitchFamily="49" charset="-122"/>
              </a:rPr>
              <a:t>Messages on Trade Day</a:t>
            </a:r>
            <a:r>
              <a:rPr lang="zh-CN" altLang="en-US" sz="1200" dirty="0">
                <a:solidFill>
                  <a:srgbClr val="002060"/>
                </a:solidFill>
                <a:latin typeface="黑体" panose="02010609060101010101" pitchFamily="49" charset="-122"/>
                <a:ea typeface="黑体" panose="02010609060101010101" pitchFamily="49" charset="-122"/>
              </a:rPr>
              <a:t>：交易日信息传播数量； </a:t>
            </a:r>
            <a:r>
              <a:rPr lang="en-US" altLang="zh-CN" sz="1200" dirty="0">
                <a:solidFill>
                  <a:srgbClr val="002060"/>
                </a:solidFill>
                <a:latin typeface="黑体" panose="02010609060101010101" pitchFamily="49" charset="-122"/>
                <a:ea typeface="黑体" panose="02010609060101010101" pitchFamily="49" charset="-122"/>
              </a:rPr>
              <a:t>trade t1</a:t>
            </a:r>
            <a:r>
              <a:rPr lang="zh-CN" altLang="en-US" sz="1200" dirty="0">
                <a:solidFill>
                  <a:srgbClr val="002060"/>
                </a:solidFill>
                <a:latin typeface="黑体" panose="02010609060101010101" pitchFamily="49" charset="-122"/>
                <a:ea typeface="黑体" panose="02010609060101010101" pitchFamily="49" charset="-122"/>
              </a:rPr>
              <a:t>：交易时间</a:t>
            </a:r>
            <a:r>
              <a:rPr lang="en-US" altLang="zh-CN" sz="1200" dirty="0">
                <a:solidFill>
                  <a:srgbClr val="002060"/>
                </a:solidFill>
                <a:latin typeface="黑体" panose="02010609060101010101" pitchFamily="49" charset="-122"/>
                <a:ea typeface="黑体" panose="02010609060101010101" pitchFamily="49" charset="-122"/>
              </a:rPr>
              <a:t>t1</a:t>
            </a:r>
            <a:r>
              <a:rPr lang="zh-CN" altLang="en-US" sz="1200" dirty="0">
                <a:solidFill>
                  <a:srgbClr val="002060"/>
                </a:solidFill>
                <a:latin typeface="黑体" panose="02010609060101010101" pitchFamily="49" charset="-122"/>
                <a:ea typeface="黑体" panose="02010609060101010101" pitchFamily="49" charset="-122"/>
              </a:rPr>
              <a:t>； </a:t>
            </a:r>
            <a:r>
              <a:rPr lang="en-US" altLang="zh-CN" sz="1200" dirty="0" err="1">
                <a:solidFill>
                  <a:srgbClr val="002060"/>
                </a:solidFill>
                <a:latin typeface="黑体" panose="02010609060101010101" pitchFamily="49" charset="-122"/>
                <a:ea typeface="黑体" panose="02010609060101010101" pitchFamily="49" charset="-122"/>
              </a:rPr>
              <a:t>msg</a:t>
            </a:r>
            <a:r>
              <a:rPr lang="en-US" altLang="zh-CN" sz="1200" dirty="0">
                <a:solidFill>
                  <a:srgbClr val="002060"/>
                </a:solidFill>
                <a:latin typeface="黑体" panose="02010609060101010101" pitchFamily="49" charset="-122"/>
                <a:ea typeface="黑体" panose="02010609060101010101" pitchFamily="49" charset="-122"/>
              </a:rPr>
              <a:t> t2</a:t>
            </a:r>
            <a:r>
              <a:rPr lang="zh-CN" altLang="en-US" sz="1200" dirty="0">
                <a:solidFill>
                  <a:srgbClr val="002060"/>
                </a:solidFill>
                <a:latin typeface="黑体" panose="02010609060101010101" pitchFamily="49" charset="-122"/>
                <a:ea typeface="黑体" panose="02010609060101010101" pitchFamily="49" charset="-122"/>
              </a:rPr>
              <a:t>：信息传播时间</a:t>
            </a:r>
            <a:r>
              <a:rPr lang="en-US" altLang="zh-CN" sz="1200" dirty="0">
                <a:solidFill>
                  <a:srgbClr val="002060"/>
                </a:solidFill>
                <a:latin typeface="黑体" panose="02010609060101010101" pitchFamily="49" charset="-122"/>
                <a:ea typeface="黑体" panose="02010609060101010101" pitchFamily="49" charset="-122"/>
              </a:rPr>
              <a:t>t2</a:t>
            </a:r>
            <a:r>
              <a:rPr lang="zh-CN" altLang="en-US" sz="1200" dirty="0">
                <a:solidFill>
                  <a:srgbClr val="002060"/>
                </a:solidFill>
                <a:latin typeface="黑体" panose="02010609060101010101" pitchFamily="49" charset="-122"/>
                <a:ea typeface="黑体" panose="02010609060101010101" pitchFamily="49" charset="-122"/>
              </a:rPr>
              <a:t>； </a:t>
            </a:r>
            <a:r>
              <a:rPr lang="en-US" altLang="zh-CN" sz="1200" dirty="0">
                <a:solidFill>
                  <a:srgbClr val="002060"/>
                </a:solidFill>
                <a:latin typeface="黑体" panose="02010609060101010101" pitchFamily="49" charset="-122"/>
                <a:ea typeface="黑体" panose="02010609060101010101" pitchFamily="49" charset="-122"/>
              </a:rPr>
              <a:t>Mutual contacts: </a:t>
            </a:r>
            <a:r>
              <a:rPr lang="zh-CN" altLang="en-US" sz="1200" dirty="0">
                <a:solidFill>
                  <a:srgbClr val="002060"/>
                </a:solidFill>
                <a:latin typeface="黑体" panose="02010609060101010101" pitchFamily="49" charset="-122"/>
                <a:ea typeface="黑体" panose="02010609060101010101" pitchFamily="49" charset="-122"/>
              </a:rPr>
              <a:t>共同好友数；</a:t>
            </a:r>
          </a:p>
        </p:txBody>
      </p:sp>
      <p:sp>
        <p:nvSpPr>
          <p:cNvPr id="8" name="文本框 7"/>
          <p:cNvSpPr txBox="1"/>
          <p:nvPr/>
        </p:nvSpPr>
        <p:spPr>
          <a:xfrm>
            <a:off x="5980952" y="2097267"/>
            <a:ext cx="5022573" cy="4039567"/>
          </a:xfrm>
          <a:prstGeom prst="rect">
            <a:avLst/>
          </a:prstGeom>
          <a:noFill/>
        </p:spPr>
        <p:txBody>
          <a:bodyPr wrap="square" rtlCol="0">
            <a:spAutoFit/>
          </a:bodyPr>
          <a:lstStyle/>
          <a:p>
            <a:pPr algn="just">
              <a:lnSpc>
                <a:spcPct val="150000"/>
              </a:lnSpc>
            </a:pPr>
            <a:r>
              <a:rPr lang="zh-CN" altLang="en-US" dirty="0" smtClean="0">
                <a:latin typeface="黑体" panose="02010609060101010101" pitchFamily="49" charset="-122"/>
                <a:ea typeface="黑体" panose="02010609060101010101" pitchFamily="49" charset="-122"/>
              </a:rPr>
              <a:t>    </a:t>
            </a:r>
            <a:r>
              <a:rPr lang="zh-CN" altLang="en-US" sz="1700" dirty="0" smtClean="0">
                <a:latin typeface="黑体" panose="02010609060101010101" pitchFamily="49" charset="-122"/>
                <a:ea typeface="黑体" panose="02010609060101010101" pitchFamily="49" charset="-122"/>
              </a:rPr>
              <a:t>研究</a:t>
            </a:r>
            <a:r>
              <a:rPr lang="zh-CN" altLang="en-US" sz="1700" dirty="0">
                <a:latin typeface="黑体" panose="02010609060101010101" pitchFamily="49" charset="-122"/>
                <a:ea typeface="黑体" panose="02010609060101010101" pitchFamily="49" charset="-122"/>
              </a:rPr>
              <a:t>还发现，在线口碑传播的过程也符合社交网络中“三元闭包”过程。如图</a:t>
            </a:r>
            <a:r>
              <a:rPr lang="en-US" altLang="zh-CN" sz="1700" dirty="0" smtClean="0">
                <a:latin typeface="黑体" panose="02010609060101010101" pitchFamily="49" charset="-122"/>
                <a:ea typeface="黑体" panose="02010609060101010101" pitchFamily="49" charset="-122"/>
              </a:rPr>
              <a:t>7-2</a:t>
            </a:r>
            <a:r>
              <a:rPr lang="zh-CN" altLang="en-US" sz="1700" dirty="0" smtClean="0">
                <a:latin typeface="黑体" panose="02010609060101010101" pitchFamily="49" charset="-122"/>
                <a:ea typeface="黑体" panose="02010609060101010101" pitchFamily="49" charset="-122"/>
              </a:rPr>
              <a:t>所示，</a:t>
            </a:r>
            <a:r>
              <a:rPr lang="zh-CN" altLang="en-US" sz="1700" dirty="0">
                <a:latin typeface="黑体" panose="02010609060101010101" pitchFamily="49" charset="-122"/>
                <a:ea typeface="黑体" panose="02010609060101010101" pitchFamily="49" charset="-122"/>
              </a:rPr>
              <a:t>在电子商务平台中，</a:t>
            </a:r>
            <a:r>
              <a:rPr lang="en-US" altLang="zh-CN" sz="1700" dirty="0">
                <a:latin typeface="黑体" panose="02010609060101010101" pitchFamily="49" charset="-122"/>
                <a:ea typeface="黑体" panose="02010609060101010101" pitchFamily="49" charset="-122"/>
              </a:rPr>
              <a:t>B</a:t>
            </a:r>
            <a:r>
              <a:rPr lang="zh-CN" altLang="en-US" sz="1700" dirty="0">
                <a:latin typeface="黑体" panose="02010609060101010101" pitchFamily="49" charset="-122"/>
                <a:ea typeface="黑体" panose="02010609060101010101" pitchFamily="49" charset="-122"/>
              </a:rPr>
              <a:t>表示消费者，</a:t>
            </a:r>
            <a:r>
              <a:rPr lang="en-US" altLang="zh-CN" sz="1700" dirty="0">
                <a:latin typeface="黑体" panose="02010609060101010101" pitchFamily="49" charset="-122"/>
                <a:ea typeface="黑体" panose="02010609060101010101" pitchFamily="49" charset="-122"/>
              </a:rPr>
              <a:t>S</a:t>
            </a:r>
            <a:r>
              <a:rPr lang="zh-CN" altLang="en-US" sz="1700" dirty="0">
                <a:latin typeface="黑体" panose="02010609060101010101" pitchFamily="49" charset="-122"/>
                <a:ea typeface="黑体" panose="02010609060101010101" pitchFamily="49" charset="-122"/>
              </a:rPr>
              <a:t>表示商家。如果</a:t>
            </a:r>
            <a:r>
              <a:rPr lang="en-US" altLang="zh-CN" sz="1700" dirty="0">
                <a:latin typeface="黑体" panose="02010609060101010101" pitchFamily="49" charset="-122"/>
                <a:ea typeface="黑体" panose="02010609060101010101" pitchFamily="49" charset="-122"/>
              </a:rPr>
              <a:t>B1</a:t>
            </a:r>
            <a:r>
              <a:rPr lang="zh-CN" altLang="en-US" sz="1700" dirty="0">
                <a:latin typeface="黑体" panose="02010609060101010101" pitchFamily="49" charset="-122"/>
                <a:ea typeface="黑体" panose="02010609060101010101" pitchFamily="49" charset="-122"/>
              </a:rPr>
              <a:t>在时间</a:t>
            </a:r>
            <a:r>
              <a:rPr lang="en-US" altLang="zh-CN" sz="1700" dirty="0">
                <a:latin typeface="黑体" panose="02010609060101010101" pitchFamily="49" charset="-122"/>
                <a:ea typeface="黑体" panose="02010609060101010101" pitchFamily="49" charset="-122"/>
              </a:rPr>
              <a:t>t1</a:t>
            </a:r>
            <a:r>
              <a:rPr lang="zh-CN" altLang="en-US" sz="1700" dirty="0">
                <a:latin typeface="黑体" panose="02010609060101010101" pitchFamily="49" charset="-122"/>
                <a:ea typeface="黑体" panose="02010609060101010101" pitchFamily="49" charset="-122"/>
              </a:rPr>
              <a:t>向</a:t>
            </a:r>
            <a:r>
              <a:rPr lang="en-US" altLang="zh-CN" sz="1700" dirty="0">
                <a:latin typeface="黑体" panose="02010609060101010101" pitchFamily="49" charset="-122"/>
                <a:ea typeface="黑体" panose="02010609060101010101" pitchFamily="49" charset="-122"/>
              </a:rPr>
              <a:t>S1</a:t>
            </a:r>
            <a:r>
              <a:rPr lang="zh-CN" altLang="en-US" sz="1700" dirty="0">
                <a:latin typeface="黑体" panose="02010609060101010101" pitchFamily="49" charset="-122"/>
                <a:ea typeface="黑体" panose="02010609060101010101" pitchFamily="49" charset="-122"/>
              </a:rPr>
              <a:t>购买了某个产品，而在时间</a:t>
            </a:r>
            <a:r>
              <a:rPr lang="en-US" altLang="zh-CN" sz="1700" dirty="0">
                <a:latin typeface="黑体" panose="02010609060101010101" pitchFamily="49" charset="-122"/>
                <a:ea typeface="黑体" panose="02010609060101010101" pitchFamily="49" charset="-122"/>
              </a:rPr>
              <a:t>t2</a:t>
            </a:r>
            <a:r>
              <a:rPr lang="zh-CN" altLang="en-US" sz="1700" dirty="0">
                <a:latin typeface="黑体" panose="02010609060101010101" pitchFamily="49" charset="-122"/>
                <a:ea typeface="黑体" panose="02010609060101010101" pitchFamily="49" charset="-122"/>
              </a:rPr>
              <a:t>，</a:t>
            </a:r>
            <a:r>
              <a:rPr lang="en-US" altLang="zh-CN" sz="1700" dirty="0">
                <a:latin typeface="黑体" panose="02010609060101010101" pitchFamily="49" charset="-122"/>
                <a:ea typeface="黑体" panose="02010609060101010101" pitchFamily="49" charset="-122"/>
              </a:rPr>
              <a:t>B1</a:t>
            </a:r>
            <a:r>
              <a:rPr lang="zh-CN" altLang="en-US" sz="1700" dirty="0">
                <a:latin typeface="黑体" panose="02010609060101010101" pitchFamily="49" charset="-122"/>
                <a:ea typeface="黑体" panose="02010609060101010101" pitchFamily="49" charset="-122"/>
              </a:rPr>
              <a:t>与</a:t>
            </a:r>
            <a:r>
              <a:rPr lang="en-US" altLang="zh-CN" sz="1700" dirty="0">
                <a:latin typeface="黑体" panose="02010609060101010101" pitchFamily="49" charset="-122"/>
                <a:ea typeface="黑体" panose="02010609060101010101" pitchFamily="49" charset="-122"/>
              </a:rPr>
              <a:t>B2</a:t>
            </a:r>
            <a:r>
              <a:rPr lang="zh-CN" altLang="en-US" sz="1700" dirty="0">
                <a:latin typeface="黑体" panose="02010609060101010101" pitchFamily="49" charset="-122"/>
                <a:ea typeface="黑体" panose="02010609060101010101" pitchFamily="49" charset="-122"/>
              </a:rPr>
              <a:t>进行了在线沟通，则</a:t>
            </a:r>
            <a:r>
              <a:rPr lang="en-US" altLang="zh-CN" sz="1700" dirty="0">
                <a:latin typeface="黑体" panose="02010609060101010101" pitchFamily="49" charset="-122"/>
                <a:ea typeface="黑体" panose="02010609060101010101" pitchFamily="49" charset="-122"/>
              </a:rPr>
              <a:t>B2</a:t>
            </a:r>
            <a:r>
              <a:rPr lang="zh-CN" altLang="en-US" sz="1700" dirty="0">
                <a:latin typeface="黑体" panose="02010609060101010101" pitchFamily="49" charset="-122"/>
                <a:ea typeface="黑体" panose="02010609060101010101" pitchFamily="49" charset="-122"/>
              </a:rPr>
              <a:t>有较大的概率在时间</a:t>
            </a:r>
            <a:r>
              <a:rPr lang="en-US" altLang="zh-CN" sz="1700" dirty="0">
                <a:latin typeface="黑体" panose="02010609060101010101" pitchFamily="49" charset="-122"/>
                <a:ea typeface="黑体" panose="02010609060101010101" pitchFamily="49" charset="-122"/>
              </a:rPr>
              <a:t>t3</a:t>
            </a:r>
            <a:r>
              <a:rPr lang="zh-CN" altLang="en-US" sz="1700" dirty="0">
                <a:latin typeface="黑体" panose="02010609060101010101" pitchFamily="49" charset="-122"/>
                <a:ea typeface="黑体" panose="02010609060101010101" pitchFamily="49" charset="-122"/>
              </a:rPr>
              <a:t>从</a:t>
            </a:r>
            <a:r>
              <a:rPr lang="en-US" altLang="zh-CN" sz="1700" dirty="0">
                <a:latin typeface="黑体" panose="02010609060101010101" pitchFamily="49" charset="-122"/>
                <a:ea typeface="黑体" panose="02010609060101010101" pitchFamily="49" charset="-122"/>
              </a:rPr>
              <a:t>S1</a:t>
            </a:r>
            <a:r>
              <a:rPr lang="zh-CN" altLang="en-US" sz="1700" dirty="0">
                <a:latin typeface="黑体" panose="02010609060101010101" pitchFamily="49" charset="-122"/>
                <a:ea typeface="黑体" panose="02010609060101010101" pitchFamily="49" charset="-122"/>
              </a:rPr>
              <a:t>处购买产品。如果这个过程成立，则称该过程为三元闭包过程。该研究还发现，信息的强度以及产品价格，也是影响购买率的重要因素总体来说，价格越高，买卖双方的在线交往越频繁。但是产品价格在</a:t>
            </a:r>
            <a:r>
              <a:rPr lang="en-US" altLang="zh-CN" sz="1700" dirty="0">
                <a:latin typeface="黑体" panose="02010609060101010101" pitchFamily="49" charset="-122"/>
                <a:ea typeface="黑体" panose="02010609060101010101" pitchFamily="49" charset="-122"/>
              </a:rPr>
              <a:t>100</a:t>
            </a:r>
            <a:r>
              <a:rPr lang="zh-CN" altLang="en-US" sz="1700" dirty="0">
                <a:latin typeface="黑体" panose="02010609060101010101" pitchFamily="49" charset="-122"/>
                <a:ea typeface="黑体" panose="02010609060101010101" pitchFamily="49" charset="-122"/>
              </a:rPr>
              <a:t>元以下时，买卖双方的沟通频次并不高</a:t>
            </a:r>
            <a:r>
              <a:rPr lang="zh-CN" altLang="en-US" sz="1700" dirty="0" smtClean="0">
                <a:latin typeface="黑体" panose="02010609060101010101" pitchFamily="49" charset="-122"/>
                <a:ea typeface="黑体" panose="02010609060101010101" pitchFamily="49" charset="-122"/>
              </a:rPr>
              <a:t>。</a:t>
            </a:r>
            <a:endParaRPr lang="zh-CN" altLang="en-US" sz="17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3775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558</TotalTime>
  <Words>30024</Words>
  <Application>Microsoft Office PowerPoint</Application>
  <PresentationFormat>宽屏</PresentationFormat>
  <Paragraphs>685</Paragraphs>
  <Slides>130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130</vt:i4>
      </vt:variant>
    </vt:vector>
  </HeadingPairs>
  <TitlesOfParts>
    <vt:vector size="140" baseType="lpstr">
      <vt:lpstr>AdvTTc9c3bd71</vt:lpstr>
      <vt:lpstr>方正黑体简体</vt:lpstr>
      <vt:lpstr>黑体</vt:lpstr>
      <vt:lpstr>宋体</vt:lpstr>
      <vt:lpstr>微软雅黑 Light</vt:lpstr>
      <vt:lpstr>Arial</vt:lpstr>
      <vt:lpstr>Calibri</vt:lpstr>
      <vt:lpstr>Calibri Light</vt:lpstr>
      <vt:lpstr>Times New Roman</vt:lpstr>
      <vt:lpstr>Office 主题</vt:lpstr>
      <vt:lpstr>社交网络与计算传播学 </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第六章 计算传播学在新闻和公共舆论领域的应用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第七章 计算传播学在电子商务中的应用</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驴家七郎</dc:creator>
  <cp:lastModifiedBy>驴家七郎</cp:lastModifiedBy>
  <cp:revision>70</cp:revision>
  <dcterms:created xsi:type="dcterms:W3CDTF">2019-01-06T02:41:23Z</dcterms:created>
  <dcterms:modified xsi:type="dcterms:W3CDTF">2019-01-06T15:06:54Z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ies>
</file>