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27" r:id="rId4"/>
    <p:sldId id="257" r:id="rId5"/>
    <p:sldId id="258" r:id="rId6"/>
    <p:sldId id="259" r:id="rId7"/>
    <p:sldId id="260" r:id="rId8"/>
    <p:sldId id="328" r:id="rId9"/>
    <p:sldId id="262" r:id="rId10"/>
    <p:sldId id="263" r:id="rId11"/>
    <p:sldId id="265" r:id="rId12"/>
    <p:sldId id="264" r:id="rId13"/>
    <p:sldId id="324" r:id="rId14"/>
    <p:sldId id="326" r:id="rId15"/>
    <p:sldId id="273" r:id="rId16"/>
    <p:sldId id="329" r:id="rId17"/>
    <p:sldId id="33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ADDC5-F1A0-4C63-84CA-FEB143B65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206A16-2F5E-42BC-8AB8-1E681C65E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44ECA-551D-40DC-AAA7-7C8D5DF5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95D0-56FD-477B-BD65-D888C58AC29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CD7B6-8211-4BC7-A469-9C548598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832D0-4C78-4CE4-89D5-B1F7512D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B50F-7321-47F9-AAE3-7A44258EC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21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A8DF3-8FA0-4708-9B8F-F0F3CE75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289D2B-DA04-4AAB-8E63-B1A05C997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2CA92-9E73-4A77-B9EC-AC452557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95D0-56FD-477B-BD65-D888C58AC29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9260C-6087-4F15-B997-9D1949E5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5BD1E-69F4-4022-95F0-B9EEC2A2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B50F-7321-47F9-AAE3-7A44258EC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242B5D-D8CA-462C-B511-817BA9D45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AD97B0-1256-4DC4-B5BC-C2C9DD1A2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FBAA9-274E-44FE-9B59-7D4BFB91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95D0-56FD-477B-BD65-D888C58AC29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042C8-6386-4FB0-B506-37524072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8EDEA-155D-45B8-BE81-E0D35C36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B50F-7321-47F9-AAE3-7A44258EC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12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83A8E-7CAF-45D6-8171-6EDC10C8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85D03-CD62-4544-AECD-7BF1615B3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251D5-06A5-4790-AA41-A05A43F0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95D0-56FD-477B-BD65-D888C58AC29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AB751-E72D-4E1D-9470-DB3C06AC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8ED05-9544-467A-A4A0-14100EB1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B50F-7321-47F9-AAE3-7A44258EC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25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96923-5FB2-4000-8053-BC19C55A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81DAC0-B31E-4B22-BD78-5F73E8EC0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A1DE2-795B-497D-99F9-4EDA46E7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95D0-56FD-477B-BD65-D888C58AC29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F53EA-56C9-4464-AC1F-3613D69E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BD2E0-F3E0-4527-A102-B2FF296B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B50F-7321-47F9-AAE3-7A44258EC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9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D6732-12EF-40A1-B1A4-74AA83D0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FD346-052D-4BD7-A5D2-0F6F7B8E4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A9119A-4397-49BE-91E7-14B8EA21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D1D2D5-3049-4885-AB69-2F62CD4B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95D0-56FD-477B-BD65-D888C58AC29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AAB813-0EAD-44EE-8CEA-3F01AAD4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36735C-7053-47D0-A2B8-1C86D74F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B50F-7321-47F9-AAE3-7A44258EC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0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98974-DF24-41DD-9560-0649DA7D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3D091-D5E8-4548-B4A5-90D34BAE9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81DA21-E7D6-4631-81FC-414B55C0A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D5A3CC-348A-45B6-82F8-561666F92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9A0DC8-80C0-4848-8305-4C2D4BF4E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C9636-7EDD-4150-A0BF-E4333949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95D0-56FD-477B-BD65-D888C58AC29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2F2E28-9AC5-4CFF-9EE1-2350BEEC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89BF12-0BF5-4BD8-A0CD-DD3AEC58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B50F-7321-47F9-AAE3-7A44258EC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2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BC788-4FBD-40CC-8007-05AB314D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ACD55F-F2D1-4E25-9C1C-556F8FF9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95D0-56FD-477B-BD65-D888C58AC29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4AE172-DBE0-4AF7-8359-B1EDD805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918AA0-AAE4-48CC-8656-AE2E8EE0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B50F-7321-47F9-AAE3-7A44258EC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B747DB-FEC0-4D33-A636-288904B2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95D0-56FD-477B-BD65-D888C58AC29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02EAA9-074A-44D6-9959-2D1B5A4A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281643-C7D6-41A2-80AF-C2F3842E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B50F-7321-47F9-AAE3-7A44258EC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09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FC22D-7A4E-4989-A4AB-C7FC3AED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6C685-B489-426C-98D9-EE5822ED0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C9D276-BC6C-4F18-BD75-85125EE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AC7FF0-5B75-4001-B256-7709EA24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95D0-56FD-477B-BD65-D888C58AC29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562B76-F1B4-4E1F-B080-9F641793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12E6F0-386F-40FA-96A3-941C60FE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B50F-7321-47F9-AAE3-7A44258EC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02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F19B7-BCE7-411A-8942-71C3ED2C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902EA1-00DD-4B0F-ADFF-EA9385F51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F0DD92-2727-47A2-A8CA-2572F5584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EDF26-90A2-434A-A9CF-79FBE6FA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95D0-56FD-477B-BD65-D888C58AC29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EB403-C69E-4BBB-8EE6-08CD5D8B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1F7A6-7647-4208-913E-04B11576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B50F-7321-47F9-AAE3-7A44258EC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3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934D68-7890-4E99-B95D-7CAF83BB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4ECC4-2A3E-4D07-B527-5A63CC9D1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82E46-A986-4940-88C9-FD84DAEF0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895D0-56FD-477B-BD65-D888C58AC29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A3E08-9056-40AD-992D-729433932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CC11-5E53-482C-B5BD-7AB17F64C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B50F-7321-47F9-AAE3-7A44258EC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3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4.png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7C226-908B-4F5B-AC76-AA1CAA9A7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187" y="4137744"/>
            <a:ext cx="9144000" cy="2387600"/>
          </a:xfrm>
        </p:spPr>
        <p:txBody>
          <a:bodyPr/>
          <a:lstStyle/>
          <a:p>
            <a:r>
              <a:rPr lang="zh-CN" altLang="en-US" dirty="0"/>
              <a:t>神经网络印象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2034E7-CF75-4A9E-B5B3-7667C6AE5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0419" y="6030119"/>
            <a:ext cx="9144000" cy="1655762"/>
          </a:xfrm>
        </p:spPr>
        <p:txBody>
          <a:bodyPr/>
          <a:lstStyle/>
          <a:p>
            <a:r>
              <a:rPr lang="en-US" altLang="zh-CN" dirty="0"/>
              <a:t>2019.7.1</a:t>
            </a:r>
            <a:endParaRPr lang="zh-CN" altLang="en-US" dirty="0"/>
          </a:p>
        </p:txBody>
      </p:sp>
      <p:pic>
        <p:nvPicPr>
          <p:cNvPr id="4" name="Picture 2" descr="http://s1.blomedia.pl/gadzetomania.pl/images/2013/10/RedNeuronal-1024x768-412463.jpg">
            <a:extLst>
              <a:ext uri="{FF2B5EF4-FFF2-40B4-BE49-F238E27FC236}">
                <a16:creationId xmlns:a16="http://schemas.microsoft.com/office/drawing/2014/main" id="{30B89E2C-DB09-4061-B07A-82D85B5F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4919" y="619436"/>
            <a:ext cx="4824536" cy="44644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484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31EB5-1D4B-4AEA-8C8F-5F12F94C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深度学习的核心</a:t>
            </a:r>
            <a:r>
              <a:rPr lang="en-US" altLang="zh-CN" dirty="0"/>
              <a:t>-</a:t>
            </a:r>
            <a:r>
              <a:rPr lang="zh-CN" altLang="en-US" dirty="0"/>
              <a:t>神经网络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436AFE-F9E4-4041-AE0D-EE7383971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96294"/>
            <a:ext cx="7772400" cy="3810000"/>
          </a:xfrm>
        </p:spPr>
      </p:pic>
    </p:spTree>
    <p:extLst>
      <p:ext uri="{BB962C8B-B14F-4D97-AF65-F5344CB8AC3E}">
        <p14:creationId xmlns:p14="http://schemas.microsoft.com/office/powerpoint/2010/main" val="159789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0251" y="92073"/>
            <a:ext cx="5001755" cy="667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19737" y="4365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轴突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7928" y="50131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突触终端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3793" y="2852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底树突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1" y="13407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顶树突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7889" y="1700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突段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0017" y="1886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树突刺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8008" y="908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突触输入</a:t>
            </a:r>
          </a:p>
        </p:txBody>
      </p:sp>
      <p:pic>
        <p:nvPicPr>
          <p:cNvPr id="14" name="Picture 2" descr="Computer Brain Vs. Solar Photovoltaic">
            <a:extLst>
              <a:ext uri="{FF2B5EF4-FFF2-40B4-BE49-F238E27FC236}">
                <a16:creationId xmlns:a16="http://schemas.microsoft.com/office/drawing/2014/main" id="{1D19821F-C4EC-4009-AF39-AC66A1F1C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5291" y="1649975"/>
            <a:ext cx="3267075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Artificial Neuron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6160" y="1600201"/>
            <a:ext cx="2674640" cy="452596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w</a:t>
            </a:r>
            <a:r>
              <a:rPr lang="en-US" altLang="zh-CN" baseline="-25000" dirty="0" err="1"/>
              <a:t>ki</a:t>
            </a:r>
            <a:r>
              <a:rPr lang="en-US" altLang="zh-CN" dirty="0"/>
              <a:t>: weights</a:t>
            </a:r>
          </a:p>
          <a:p>
            <a:r>
              <a:rPr lang="en-US" altLang="zh-CN" dirty="0"/>
              <a:t>w</a:t>
            </a:r>
            <a:r>
              <a:rPr lang="en-US" altLang="zh-CN" baseline="-25000" dirty="0"/>
              <a:t>k0</a:t>
            </a:r>
            <a:r>
              <a:rPr lang="en-US" altLang="zh-CN" dirty="0"/>
              <a:t>: 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k</a:t>
            </a:r>
            <a:endParaRPr lang="en-US" altLang="zh-CN" baseline="-25000" dirty="0"/>
          </a:p>
          <a:p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en-US" altLang="zh-CN" dirty="0"/>
              <a:t>: inputs</a:t>
            </a:r>
          </a:p>
          <a:p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477" y="1628800"/>
            <a:ext cx="6385653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896200" y="5589240"/>
          <a:ext cx="173454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799920" imgH="431640" progId="Equation.3">
                  <p:embed/>
                </p:oleObj>
              </mc:Choice>
              <mc:Fallback>
                <p:oleObj name="Equation" r:id="rId4" imgW="799920" imgH="431640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00" y="5589240"/>
                        <a:ext cx="1734546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7752184" y="4293097"/>
          <a:ext cx="2286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1054080" imgH="431640" progId="Equation.3">
                  <p:embed/>
                </p:oleObj>
              </mc:Choice>
              <mc:Fallback>
                <p:oleObj name="Equation" r:id="rId6" imgW="1054080" imgH="431640" progId="Equation.3">
                  <p:embed/>
                  <p:pic>
                    <p:nvPicPr>
                      <p:cNvPr id="829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2184" y="4293097"/>
                        <a:ext cx="22860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Activation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6105054"/>
            <a:ext cx="8229600" cy="752947"/>
          </a:xfrm>
        </p:spPr>
        <p:txBody>
          <a:bodyPr/>
          <a:lstStyle/>
          <a:p>
            <a:r>
              <a:rPr lang="en-US" altLang="zh-CN" dirty="0"/>
              <a:t>Origin of non-linearity</a:t>
            </a:r>
            <a:endParaRPr lang="zh-CN" altLang="en-US" dirty="0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576" y="1412777"/>
            <a:ext cx="3888432" cy="20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392145" y="1988840"/>
          <a:ext cx="1680187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1066680" imgH="457200" progId="Equation.3">
                  <p:embed/>
                </p:oleObj>
              </mc:Choice>
              <mc:Fallback>
                <p:oleObj name="Equation" r:id="rId4" imgW="1066680" imgH="457200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145" y="1988840"/>
                        <a:ext cx="1680187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51584" y="3645024"/>
            <a:ext cx="3816424" cy="202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9029" name="Object 5"/>
          <p:cNvGraphicFramePr>
            <a:graphicFrameLocks noChangeAspect="1"/>
          </p:cNvGraphicFramePr>
          <p:nvPr/>
        </p:nvGraphicFramePr>
        <p:xfrm>
          <a:off x="7334251" y="4179888"/>
          <a:ext cx="19415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7" imgW="1231560" imgH="419040" progId="Equation.3">
                  <p:embed/>
                </p:oleObj>
              </mc:Choice>
              <mc:Fallback>
                <p:oleObj name="Equation" r:id="rId7" imgW="1231560" imgH="419040" progId="Equation.3">
                  <p:embed/>
                  <p:pic>
                    <p:nvPicPr>
                      <p:cNvPr id="129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1" y="4179888"/>
                        <a:ext cx="1941513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Networks</a:t>
            </a:r>
            <a:endParaRPr lang="zh-CN" altLang="en-US" dirty="0"/>
          </a:p>
        </p:txBody>
      </p:sp>
      <p:pic>
        <p:nvPicPr>
          <p:cNvPr id="8089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1844824"/>
            <a:ext cx="1996061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2063552" y="558924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Feed-forward</a:t>
            </a:r>
            <a:endParaRPr lang="zh-CN" alt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7808" y="1844824"/>
            <a:ext cx="2808312" cy="330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4583833" y="5661249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One hidden layer</a:t>
            </a:r>
          </a:p>
          <a:p>
            <a:r>
              <a:rPr lang="en-US" altLang="zh-CN" dirty="0"/>
              <a:t>Feed-forward</a:t>
            </a:r>
            <a:endParaRPr lang="zh-CN" altLang="en-US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2144" y="1844824"/>
            <a:ext cx="29781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7680177" y="5661248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Recurrent network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 Propagation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3592" y="1600201"/>
            <a:ext cx="7787208" cy="96470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In general, we consider L layers, k0 input nodes, 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r</a:t>
            </a:r>
            <a:r>
              <a:rPr lang="en-US" altLang="zh-CN" dirty="0"/>
              <a:t> neurons in the </a:t>
            </a:r>
            <a:r>
              <a:rPr lang="en-US" altLang="zh-CN" dirty="0" err="1"/>
              <a:t>rth</a:t>
            </a:r>
            <a:r>
              <a:rPr lang="en-US" altLang="zh-CN" dirty="0"/>
              <a:t> layer. N is the number of training samples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392145" y="3356992"/>
          <a:ext cx="2870033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574640" imgH="711000" progId="Equation.3">
                  <p:embed/>
                </p:oleObj>
              </mc:Choice>
              <mc:Fallback>
                <p:oleObj name="Equation" r:id="rId3" imgW="1574640" imgH="711000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145" y="3356992"/>
                        <a:ext cx="2870033" cy="1296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 flipV="1">
            <a:off x="7608168" y="2924944"/>
            <a:ext cx="21602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20136" y="2348881"/>
            <a:ext cx="334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Vector of Weight of j neuron in r layer</a:t>
            </a:r>
            <a:endParaRPr lang="zh-CN" altLang="en-US" dirty="0"/>
          </a:p>
        </p:txBody>
      </p:sp>
      <p:cxnSp>
        <p:nvCxnSpPr>
          <p:cNvPr id="12" name="直接连接符 11"/>
          <p:cNvCxnSpPr>
            <a:endCxn id="13" idx="0"/>
          </p:cNvCxnSpPr>
          <p:nvPr/>
        </p:nvCxnSpPr>
        <p:spPr>
          <a:xfrm>
            <a:off x="8904312" y="4077072"/>
            <a:ext cx="750366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04312" y="5085184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Cost function</a:t>
            </a:r>
            <a:endParaRPr lang="zh-CN" altLang="en-US" dirty="0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19536" y="2492896"/>
            <a:ext cx="453650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651626" y="5661026"/>
          <a:ext cx="36417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2247840" imgH="444240" progId="Equation.3">
                  <p:embed/>
                </p:oleObj>
              </mc:Choice>
              <mc:Fallback>
                <p:oleObj name="Equation" r:id="rId6" imgW="2247840" imgH="444240" progId="Equation.3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6" y="5661026"/>
                        <a:ext cx="364172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104112" y="4653136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of m neuron in L layer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8112224" y="5301208"/>
            <a:ext cx="86409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0296" y="6488668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 data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9264352" y="6237312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544272" y="3789040"/>
            <a:ext cx="504056" cy="936104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104113" y="648866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Error</a:t>
            </a:r>
            <a:endParaRPr lang="zh-CN" altLang="en-US" dirty="0"/>
          </a:p>
        </p:txBody>
      </p:sp>
      <p:cxnSp>
        <p:nvCxnSpPr>
          <p:cNvPr id="33" name="直接连接符 32"/>
          <p:cNvCxnSpPr>
            <a:endCxn id="31" idx="0"/>
          </p:cNvCxnSpPr>
          <p:nvPr/>
        </p:nvCxnSpPr>
        <p:spPr>
          <a:xfrm flipH="1">
            <a:off x="7438500" y="6237312"/>
            <a:ext cx="97661" cy="25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2" grpId="0"/>
      <p:bldP spid="25" grpId="0"/>
      <p:bldP spid="28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0E589-D204-4DA0-B44E-BFFFF064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656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特征提取器？回归器？</a:t>
            </a:r>
          </a:p>
        </p:txBody>
      </p:sp>
    </p:spTree>
    <p:extLst>
      <p:ext uri="{BB962C8B-B14F-4D97-AF65-F5344CB8AC3E}">
        <p14:creationId xmlns:p14="http://schemas.microsoft.com/office/powerpoint/2010/main" val="329884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26303-787D-4072-B2EB-98F22C6E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489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从信息的角度看神经网络</a:t>
            </a:r>
          </a:p>
        </p:txBody>
      </p:sp>
    </p:spTree>
    <p:extLst>
      <p:ext uri="{BB962C8B-B14F-4D97-AF65-F5344CB8AC3E}">
        <p14:creationId xmlns:p14="http://schemas.microsoft.com/office/powerpoint/2010/main" val="416508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7E8DE-1252-4373-B641-E2F36A5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E495F-2B1A-4CDC-8EF5-89FD951D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面向人工智能的时代</a:t>
            </a:r>
            <a:endParaRPr lang="en-US" altLang="zh-CN" dirty="0"/>
          </a:p>
          <a:p>
            <a:r>
              <a:rPr lang="zh-CN" altLang="en-US" dirty="0"/>
              <a:t>深度学习，引发变革的工具</a:t>
            </a:r>
            <a:endParaRPr lang="en-US" altLang="zh-CN" dirty="0"/>
          </a:p>
          <a:p>
            <a:r>
              <a:rPr lang="zh-CN" altLang="en-US" dirty="0"/>
              <a:t>更高阶版本的特征提取器和回归器？</a:t>
            </a:r>
            <a:endParaRPr lang="en-US" altLang="zh-CN" dirty="0"/>
          </a:p>
          <a:p>
            <a:r>
              <a:rPr lang="zh-CN" altLang="en-US" dirty="0"/>
              <a:t>从信息角度看神经网络</a:t>
            </a:r>
          </a:p>
        </p:txBody>
      </p:sp>
    </p:spTree>
    <p:extLst>
      <p:ext uri="{BB962C8B-B14F-4D97-AF65-F5344CB8AC3E}">
        <p14:creationId xmlns:p14="http://schemas.microsoft.com/office/powerpoint/2010/main" val="34581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DE91F-DBFE-4563-95CF-67C9CD96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791" y="2644092"/>
            <a:ext cx="10515600" cy="1325563"/>
          </a:xfrm>
        </p:spPr>
        <p:txBody>
          <a:bodyPr/>
          <a:lstStyle/>
          <a:p>
            <a:r>
              <a:rPr lang="zh-CN" altLang="en-US" dirty="0"/>
              <a:t>面向人工智能的时代</a:t>
            </a:r>
          </a:p>
        </p:txBody>
      </p:sp>
    </p:spTree>
    <p:extLst>
      <p:ext uri="{BB962C8B-B14F-4D97-AF65-F5344CB8AC3E}">
        <p14:creationId xmlns:p14="http://schemas.microsoft.com/office/powerpoint/2010/main" val="67153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A0CCEB-B2A2-428D-B894-24429FA8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938212"/>
            <a:ext cx="6429375" cy="49815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13E69B0-B395-496A-9061-C16B2AA93D07}"/>
              </a:ext>
            </a:extLst>
          </p:cNvPr>
          <p:cNvSpPr/>
          <p:nvPr/>
        </p:nvSpPr>
        <p:spPr>
          <a:xfrm>
            <a:off x="4277232" y="6100076"/>
            <a:ext cx="363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/>
              </a:rPr>
              <a:t>A Neural Algorithm of Artistic Style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8712B8-33E4-4889-988D-C431F91169CD}"/>
              </a:ext>
            </a:extLst>
          </p:cNvPr>
          <p:cNvSpPr txBox="1"/>
          <p:nvPr/>
        </p:nvSpPr>
        <p:spPr>
          <a:xfrm>
            <a:off x="562708" y="352294"/>
            <a:ext cx="319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AI</a:t>
            </a:r>
            <a:r>
              <a:rPr lang="zh-CN" altLang="en-US" sz="3600" dirty="0"/>
              <a:t>艺术家 </a:t>
            </a:r>
          </a:p>
        </p:txBody>
      </p:sp>
    </p:spTree>
    <p:extLst>
      <p:ext uri="{BB962C8B-B14F-4D97-AF65-F5344CB8AC3E}">
        <p14:creationId xmlns:p14="http://schemas.microsoft.com/office/powerpoint/2010/main" val="18441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C6EC469-44BC-4753-AC43-9815CC1B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015" y="721626"/>
            <a:ext cx="7541969" cy="541474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4967BB-3FF4-401F-A981-86CC3370937A}"/>
              </a:ext>
            </a:extLst>
          </p:cNvPr>
          <p:cNvSpPr txBox="1"/>
          <p:nvPr/>
        </p:nvSpPr>
        <p:spPr>
          <a:xfrm>
            <a:off x="562708" y="352294"/>
            <a:ext cx="319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AI</a:t>
            </a:r>
            <a:r>
              <a:rPr lang="zh-CN" altLang="en-US" sz="3600" dirty="0"/>
              <a:t>滤镜</a:t>
            </a:r>
          </a:p>
        </p:txBody>
      </p:sp>
    </p:spTree>
    <p:extLst>
      <p:ext uri="{BB962C8B-B14F-4D97-AF65-F5344CB8AC3E}">
        <p14:creationId xmlns:p14="http://schemas.microsoft.com/office/powerpoint/2010/main" val="419205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90EB58F-C93E-4148-9D14-4B17C9D1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71" y="998625"/>
            <a:ext cx="7301132" cy="547584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F533DA6-0CCF-44DC-901B-A8D90911B719}"/>
              </a:ext>
            </a:extLst>
          </p:cNvPr>
          <p:cNvSpPr txBox="1"/>
          <p:nvPr/>
        </p:nvSpPr>
        <p:spPr>
          <a:xfrm>
            <a:off x="562708" y="352294"/>
            <a:ext cx="319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DeepFake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7750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A4F1CD-8505-4671-AD8F-CE1217ABD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14" y="891320"/>
            <a:ext cx="7329854" cy="549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6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5ED99-AACB-4DB8-9365-EC6B4E4A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610" y="3234934"/>
            <a:ext cx="10515600" cy="1325563"/>
          </a:xfrm>
        </p:spPr>
        <p:txBody>
          <a:bodyPr/>
          <a:lstStyle/>
          <a:p>
            <a:r>
              <a:rPr lang="zh-CN" altLang="en-US" dirty="0"/>
              <a:t>深度学习，引发变革的工具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0C2DD-B1DA-426A-85B0-02084C80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深度学习革命</a:t>
            </a:r>
            <a:r>
              <a:rPr lang="en-US" altLang="zh-CN" dirty="0"/>
              <a:t>-</a:t>
            </a:r>
            <a:r>
              <a:rPr lang="zh-CN" altLang="en-US" dirty="0"/>
              <a:t>火炬燃烧的开始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62A3EF-704E-44B9-B8C7-538E973A6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30" y="3855451"/>
            <a:ext cx="5845391" cy="27765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C0E846-2864-4C1A-9806-95E7C54E6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9" y="1454613"/>
            <a:ext cx="4762500" cy="46005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7B354C7-5CF7-455E-994B-ADD8D2F22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075" y="1323327"/>
            <a:ext cx="47625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0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168</Words>
  <Application>Microsoft Office PowerPoint</Application>
  <PresentationFormat>宽屏</PresentationFormat>
  <Paragraphs>43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Equation</vt:lpstr>
      <vt:lpstr>神经网络印象</vt:lpstr>
      <vt:lpstr>大纲</vt:lpstr>
      <vt:lpstr>面向人工智能的时代</vt:lpstr>
      <vt:lpstr>PowerPoint 演示文稿</vt:lpstr>
      <vt:lpstr>PowerPoint 演示文稿</vt:lpstr>
      <vt:lpstr>PowerPoint 演示文稿</vt:lpstr>
      <vt:lpstr>PowerPoint 演示文稿</vt:lpstr>
      <vt:lpstr>深度学习，引发变革的工具 </vt:lpstr>
      <vt:lpstr>深度学习革命-火炬燃烧的开始</vt:lpstr>
      <vt:lpstr>深度学习的核心-神经网络</vt:lpstr>
      <vt:lpstr>PowerPoint 演示文稿</vt:lpstr>
      <vt:lpstr>Artificial Neuron</vt:lpstr>
      <vt:lpstr>Activation Function</vt:lpstr>
      <vt:lpstr>Networks</vt:lpstr>
      <vt:lpstr>Back Propagation Algorithm</vt:lpstr>
      <vt:lpstr>特征提取器？回归器？</vt:lpstr>
      <vt:lpstr>从信息的角度看神经网络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初识神经网络</dc:title>
  <dc:creator>CHOI HACHI</dc:creator>
  <cp:lastModifiedBy>CHOI HACHI</cp:lastModifiedBy>
  <cp:revision>6</cp:revision>
  <dcterms:created xsi:type="dcterms:W3CDTF">2019-07-01T00:44:20Z</dcterms:created>
  <dcterms:modified xsi:type="dcterms:W3CDTF">2019-07-01T01:51:56Z</dcterms:modified>
</cp:coreProperties>
</file>