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5"/>
  </p:notesMasterIdLst>
  <p:sldIdLst>
    <p:sldId id="340" r:id="rId2"/>
    <p:sldId id="342" r:id="rId3"/>
    <p:sldId id="326" r:id="rId4"/>
    <p:sldId id="337" r:id="rId5"/>
    <p:sldId id="338" r:id="rId6"/>
    <p:sldId id="276" r:id="rId7"/>
    <p:sldId id="278" r:id="rId8"/>
    <p:sldId id="256" r:id="rId9"/>
    <p:sldId id="259" r:id="rId10"/>
    <p:sldId id="261" r:id="rId11"/>
    <p:sldId id="262" r:id="rId12"/>
    <p:sldId id="263" r:id="rId13"/>
    <p:sldId id="264" r:id="rId14"/>
    <p:sldId id="334" r:id="rId15"/>
    <p:sldId id="313" r:id="rId16"/>
    <p:sldId id="314" r:id="rId17"/>
    <p:sldId id="315" r:id="rId18"/>
    <p:sldId id="316" r:id="rId19"/>
    <p:sldId id="257" r:id="rId20"/>
    <p:sldId id="269" r:id="rId21"/>
    <p:sldId id="290" r:id="rId22"/>
    <p:sldId id="336" r:id="rId23"/>
    <p:sldId id="328" r:id="rId24"/>
    <p:sldId id="329" r:id="rId25"/>
    <p:sldId id="330" r:id="rId26"/>
    <p:sldId id="331" r:id="rId27"/>
    <p:sldId id="332" r:id="rId28"/>
    <p:sldId id="372" r:id="rId29"/>
    <p:sldId id="267" r:id="rId30"/>
    <p:sldId id="373" r:id="rId31"/>
    <p:sldId id="343" r:id="rId32"/>
    <p:sldId id="296" r:id="rId33"/>
    <p:sldId id="371" r:id="rId34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2" d="100"/>
          <a:sy n="82" d="100"/>
        </p:scale>
        <p:origin x="-496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84D924D-C4AB-4924-AF14-E9AE3996BC5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53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FE556-DED6-46AE-B9E7-CB3C7E664F2B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853890"/>
            <a:ext cx="4038600" cy="7778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635500"/>
            <a:ext cx="4038600" cy="623794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5354700"/>
            <a:ext cx="1232647" cy="304271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5354700"/>
            <a:ext cx="2617694" cy="304271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282575" y="190500"/>
            <a:ext cx="4235450" cy="348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9812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45677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90500"/>
            <a:ext cx="2057400" cy="16992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981200"/>
            <a:ext cx="2057400" cy="1699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654969"/>
            <a:ext cx="3657413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470804"/>
            <a:ext cx="3657413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654969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474720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277D-92B3-41F5-AF82-C67029C3817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C1F1F-15ED-4292-91A3-DCB69DF7B95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90500"/>
            <a:ext cx="3451225" cy="528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143125"/>
            <a:ext cx="3255264" cy="968375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27542"/>
            <a:ext cx="4597399" cy="48775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111500"/>
            <a:ext cx="3255264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88"/>
            <a:ext cx="1537447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5352988"/>
            <a:ext cx="3316941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24892" y="145677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0"/>
            <a:ext cx="3898272" cy="726282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90500"/>
            <a:ext cx="3460658" cy="5287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1"/>
            <a:ext cx="3898272" cy="178990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88"/>
            <a:ext cx="1537447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5352988"/>
            <a:ext cx="3005138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6E588-C99A-4BD7-9A64-90872A1F1C8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3990110" y="280894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686735"/>
            <a:ext cx="6191157" cy="694765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90500"/>
            <a:ext cx="6378389" cy="3489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4381499"/>
            <a:ext cx="6191157" cy="73818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981200"/>
            <a:ext cx="2057400" cy="1699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86066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90500"/>
            <a:ext cx="6387167" cy="528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143125"/>
            <a:ext cx="6181611" cy="968375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111500"/>
            <a:ext cx="6179566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5196340"/>
            <a:ext cx="1348398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5196340"/>
            <a:ext cx="4648105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24892" y="145677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979117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77952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90500"/>
            <a:ext cx="4235450" cy="528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143125"/>
            <a:ext cx="4016633" cy="968375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111500"/>
            <a:ext cx="4015304" cy="19936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5196340"/>
            <a:ext cx="1348398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5196340"/>
            <a:ext cx="2590705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24892" y="145677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778938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984719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984718"/>
            <a:ext cx="2057400" cy="34899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603500"/>
            <a:ext cx="3108960" cy="726282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971040"/>
            <a:ext cx="4240119" cy="3489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329781"/>
            <a:ext cx="3108960" cy="178990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5352988"/>
            <a:ext cx="1537447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5352988"/>
            <a:ext cx="3005138" cy="30427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4750361" y="280894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35478"/>
            <a:ext cx="642097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1463-5EB9-4F86-9639-B8BC0B2250D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35478"/>
            <a:ext cx="91440" cy="13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35478"/>
            <a:ext cx="685800" cy="2518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95619"/>
            <a:ext cx="681318" cy="4309518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8964"/>
            <a:ext cx="6858000" cy="432072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14854" y="421890"/>
            <a:ext cx="2174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651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BDB2-BE3A-40C9-8750-8D34E21FB8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12059"/>
            <a:ext cx="7556313" cy="829235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941294"/>
            <a:ext cx="7558960" cy="645583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853890"/>
            <a:ext cx="4038600" cy="7778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635500"/>
            <a:ext cx="4038600" cy="623794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5354700"/>
            <a:ext cx="1232647" cy="304271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5354700"/>
            <a:ext cx="2617694" cy="304271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282575" y="190500"/>
            <a:ext cx="4235450" cy="348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90500"/>
            <a:ext cx="2057400" cy="1699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981200"/>
            <a:ext cx="2057400" cy="1699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905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981200"/>
            <a:ext cx="2057400" cy="16992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482912"/>
            <a:ext cx="3086100" cy="1700754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45677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90500"/>
            <a:ext cx="8200930" cy="528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03500"/>
            <a:ext cx="5638800" cy="1135063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46500"/>
            <a:ext cx="5638800" cy="1250156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5207312"/>
            <a:ext cx="1474694" cy="30427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5207312"/>
            <a:ext cx="56388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5207312"/>
            <a:ext cx="554038" cy="304271"/>
          </a:xfrm>
        </p:spPr>
        <p:txBody>
          <a:bodyPr/>
          <a:lstStyle/>
          <a:p>
            <a:pPr>
              <a:defRPr/>
            </a:pPr>
            <a:fld id="{1EB9FB57-B924-41D5-AC26-9CC2485D51DC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2003613" y="2592295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90500"/>
            <a:ext cx="212725" cy="52876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35478"/>
            <a:ext cx="642097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35478"/>
            <a:ext cx="91440" cy="13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654969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654969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39471"/>
            <a:ext cx="3657600" cy="30656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39471"/>
            <a:ext cx="3657600" cy="30656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78E31-3E2E-4274-85C9-5F63F256FB24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25706"/>
            <a:ext cx="3657600" cy="268941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25706"/>
            <a:ext cx="3657600" cy="2689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654969"/>
            <a:ext cx="7569157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470804"/>
            <a:ext cx="7569157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01862"/>
            <a:ext cx="554038" cy="304271"/>
          </a:xfrm>
        </p:spPr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35478"/>
            <a:ext cx="685800" cy="133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905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654969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654969"/>
            <a:ext cx="3657600" cy="34501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474720"/>
            <a:ext cx="3657600" cy="1638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403412"/>
            <a:ext cx="755631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651000"/>
            <a:ext cx="755631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5352988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5352988"/>
            <a:ext cx="612289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01862"/>
            <a:ext cx="55403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5666FE2-8B34-4367-9F39-F99C269BE2D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worldstats.com/stats2.htm" TargetMode="External"/><Relationship Id="rId4" Type="http://schemas.openxmlformats.org/officeDocument/2006/relationships/hyperlink" Target="http://www.internetworldstats.com/stats5.htm" TargetMode="External"/><Relationship Id="rId5" Type="http://schemas.openxmlformats.org/officeDocument/2006/relationships/hyperlink" Target="http://www.internetworldstats.com/stats14.htm" TargetMode="External"/><Relationship Id="rId6" Type="http://schemas.openxmlformats.org/officeDocument/2006/relationships/hyperlink" Target="http://www.internetworldstats.com/stats6.htm" TargetMode="External"/><Relationship Id="rId7" Type="http://schemas.openxmlformats.org/officeDocument/2006/relationships/hyperlink" Target="http://www.internetworldstats.com/list1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networldstats.com/stats4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800" b="1" dirty="0" smtClean="0">
                <a:latin typeface="楷体_GB2312" pitchFamily="49" charset="-122"/>
                <a:ea typeface="楷体_GB2312" pitchFamily="49" charset="-122"/>
              </a:rPr>
              <a:t>互联网作为新媒体</a:t>
            </a:r>
            <a:endParaRPr lang="zh-CN" altLang="en-US" sz="3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关于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“网络媒体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新媒体”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的概念来源最早可以追溯到 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1998 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年联合国秘书长安南在联合国新闻委员会上的一段讲话：“在加强传统的文字和声像传播手段的同时，应该利用最先进的第四媒体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——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互联网，以加强新闻传播工作”。从此，关于“第四媒体”的说法广为使用。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44500"/>
            <a:ext cx="7772400" cy="5715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70000"/>
            <a:ext cx="7772400" cy="3810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二、互联网的发展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  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90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年代后，随着互联网的商业化，工商企业相继与互联网相连接，使互联网实现了第二次飞跃。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1995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月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日，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NSFNET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正式宣布停止操作，由美国政府指定三家私营企业来经营互联网。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1998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月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日美国政府发表白皮书，成立非赢利公司，互联网域名地址分配公司（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Internet Corporation for Assigned Names and Numbers, ICANN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）负责对互联网进行技术管理。</a:t>
            </a:r>
            <a:r>
              <a:rPr lang="zh-CN" altLang="en-US" sz="240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635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270000"/>
            <a:ext cx="7772400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二、互联网的发展（</a:t>
            </a:r>
            <a:r>
              <a:rPr lang="en-US" altLang="zh-CN" b="1" dirty="0" smtClean="0"/>
              <a:t>WWW</a:t>
            </a:r>
            <a:r>
              <a:rPr lang="zh-CN" altLang="en-US" b="1" dirty="0" smtClean="0"/>
              <a:t>的产生）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500" dirty="0" smtClean="0"/>
              <a:t>          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万维网的概念可能要追溯到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1940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年。        </a:t>
            </a:r>
            <a:r>
              <a:rPr lang="en-US" altLang="zh-CN" sz="2500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Vanevar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Bush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讨论了</a:t>
            </a:r>
            <a:r>
              <a:rPr lang="en-US" altLang="zh-CN" sz="2500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memex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2500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memex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为一种可存储大量信息和线索（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trails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）的巨型机，使线索通过信息提供相应的链接。在理论上，用户可以存储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trails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并允许其它人访问以便共享研究兴趣和思路。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1965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年，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Ted Nelson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创造了术语“超文本”（</a:t>
            </a:r>
            <a:r>
              <a:rPr lang="en-US" altLang="zh-CN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hypertext</a:t>
            </a:r>
            <a:r>
              <a:rPr lang="zh-CN" altLang="en-US" sz="25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）。</a:t>
            </a:r>
            <a:r>
              <a:rPr lang="zh-CN" altLang="en-US" sz="25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5715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206500"/>
            <a:ext cx="7772400" cy="38735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/>
              <a:t>二、互联网的发展（</a:t>
            </a:r>
            <a:r>
              <a:rPr lang="en-US" altLang="zh-CN" sz="2100" b="1" dirty="0" smtClean="0"/>
              <a:t>WWW</a:t>
            </a:r>
            <a:r>
              <a:rPr lang="zh-CN" altLang="en-US" sz="2100" b="1" dirty="0" smtClean="0"/>
              <a:t>的产生）</a:t>
            </a:r>
            <a:endParaRPr lang="zh-CN" altLang="en-US" sz="2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100" dirty="0" smtClean="0"/>
          </a:p>
          <a:p>
            <a:pPr eaLnBrk="1" hangingPunct="1">
              <a:buNone/>
            </a:pPr>
            <a:r>
              <a:rPr lang="zh-CN" altLang="en-US" sz="2100" b="1" dirty="0" smtClean="0"/>
              <a:t>           </a:t>
            </a:r>
            <a:r>
              <a:rPr lang="en-US" altLang="zh-CN" sz="2100" b="1" dirty="0" smtClean="0"/>
              <a:t>1989</a:t>
            </a:r>
            <a:r>
              <a:rPr lang="zh-CN" altLang="en-US" sz="2100" b="1" dirty="0" smtClean="0"/>
              <a:t>年，欧洲粒子物理研究所</a:t>
            </a:r>
            <a:r>
              <a:rPr lang="en-US" altLang="zh-CN" sz="2100" b="1" dirty="0" smtClean="0"/>
              <a:t>(CERN)</a:t>
            </a:r>
            <a:r>
              <a:rPr lang="zh-CN" altLang="en-US" sz="2100" b="1" dirty="0" smtClean="0"/>
              <a:t>的</a:t>
            </a:r>
            <a:r>
              <a:rPr lang="en-US" altLang="zh-CN" sz="2100" b="1" dirty="0" smtClean="0"/>
              <a:t>Tim </a:t>
            </a:r>
            <a:r>
              <a:rPr lang="en-US" altLang="zh-CN" sz="2100" b="1" dirty="0" err="1" smtClean="0"/>
              <a:t>Berners</a:t>
            </a:r>
            <a:r>
              <a:rPr lang="en-US" altLang="zh-CN" sz="2100" b="1" dirty="0" smtClean="0"/>
              <a:t> Lee</a:t>
            </a:r>
            <a:r>
              <a:rPr lang="zh-CN" altLang="en-US" sz="2100" b="1" dirty="0" smtClean="0"/>
              <a:t>和</a:t>
            </a:r>
            <a:r>
              <a:rPr lang="en-US" altLang="zh-CN" sz="2100" b="1" dirty="0" smtClean="0"/>
              <a:t>Robert </a:t>
            </a:r>
            <a:r>
              <a:rPr lang="en-US" altLang="zh-CN" sz="2100" b="1" dirty="0" err="1" smtClean="0"/>
              <a:t>calliau</a:t>
            </a:r>
            <a:r>
              <a:rPr lang="zh-CN" altLang="en-US" sz="2100" b="1" dirty="0" smtClean="0"/>
              <a:t>汲取</a:t>
            </a:r>
            <a:r>
              <a:rPr lang="en-US" altLang="zh-CN" sz="2100" b="1" dirty="0" smtClean="0"/>
              <a:t>Nelson</a:t>
            </a:r>
            <a:r>
              <a:rPr lang="zh-CN" altLang="en-US" sz="2100" b="1" dirty="0" smtClean="0"/>
              <a:t>的思想，提议和构造了在互联网上使用超文本来发布、分享和管理信息的方法。这是一个相互链接在一起、通过网络浏览器来访问的超文本文档系统。浏览器里看到的网页，可能包含文本、图像以及其他的多媒体，通过文档之间的超链接，可以从一个网页浏览到其他网页。同年，美国国家超级计算机应用中心（</a:t>
            </a:r>
            <a:r>
              <a:rPr lang="en-US" altLang="zh-CN" sz="2100" b="1" dirty="0" smtClean="0"/>
              <a:t>NCSA</a:t>
            </a:r>
            <a:r>
              <a:rPr lang="zh-CN" altLang="en-US" sz="2100" b="1" dirty="0" smtClean="0"/>
              <a:t>）发明了一种超文本（</a:t>
            </a:r>
            <a:r>
              <a:rPr lang="en-US" altLang="zh-CN" sz="2100" b="1" dirty="0" smtClean="0"/>
              <a:t>Hypertext</a:t>
            </a:r>
            <a:r>
              <a:rPr lang="zh-CN" altLang="en-US" sz="2100" b="1" dirty="0" smtClean="0"/>
              <a:t>）的浏览器，为在互联网上查询浏览各种信息提供了有效的手段，这就是人们现在很熟悉的万维网（</a:t>
            </a:r>
            <a:r>
              <a:rPr lang="en-US" altLang="zh-CN" sz="2100" b="1" dirty="0" smtClean="0"/>
              <a:t>World Wide Web</a:t>
            </a:r>
            <a:r>
              <a:rPr lang="zh-CN" altLang="en-US" sz="2100" b="1" dirty="0" smtClean="0"/>
              <a:t>），</a:t>
            </a:r>
            <a:r>
              <a:rPr lang="en-US" altLang="zh-CN" sz="2100" b="1" dirty="0" smtClean="0"/>
              <a:t>WWW</a:t>
            </a:r>
            <a:r>
              <a:rPr lang="zh-CN" altLang="en-US" sz="2100" b="1" dirty="0" smtClean="0"/>
              <a:t>首次在</a:t>
            </a:r>
            <a:r>
              <a:rPr lang="en-US" altLang="zh-CN" sz="2100" b="1" dirty="0" smtClean="0"/>
              <a:t>Internet</a:t>
            </a:r>
            <a:r>
              <a:rPr lang="zh-CN" altLang="en-US" sz="2100" b="1" dirty="0" smtClean="0"/>
              <a:t>上露面，立即引起轰动并大获成功。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6985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73164" y="1206500"/>
            <a:ext cx="7742237" cy="4254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二、互联网的发展（</a:t>
            </a:r>
            <a:r>
              <a:rPr lang="en-US" altLang="zh-CN" sz="2600" b="1" dirty="0" smtClean="0"/>
              <a:t>WWW</a:t>
            </a:r>
            <a:r>
              <a:rPr lang="zh-CN" altLang="en-US" sz="2600" b="1" dirty="0" smtClean="0"/>
              <a:t>的产生）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</a:t>
            </a:r>
            <a:r>
              <a:rPr lang="en-US" altLang="zh-CN" sz="2100" b="1" dirty="0" smtClean="0"/>
              <a:t>1993</a:t>
            </a:r>
            <a:r>
              <a:rPr lang="zh-CN" altLang="en-US" sz="2100" b="1" dirty="0" smtClean="0"/>
              <a:t>年，</a:t>
            </a:r>
            <a:r>
              <a:rPr lang="en-US" altLang="zh-CN" sz="2100" b="1" dirty="0" smtClean="0"/>
              <a:t>NCSA</a:t>
            </a:r>
            <a:r>
              <a:rPr lang="zh-CN" altLang="en-US" sz="2100" b="1" dirty="0" smtClean="0"/>
              <a:t>编写出第一个能够支持图形的</a:t>
            </a:r>
            <a:r>
              <a:rPr lang="en-US" altLang="zh-CN" sz="2100" b="1" dirty="0" smtClean="0"/>
              <a:t>Web</a:t>
            </a:r>
            <a:r>
              <a:rPr lang="zh-CN" altLang="en-US" sz="2100" b="1" dirty="0" smtClean="0"/>
              <a:t>浏览器</a:t>
            </a:r>
            <a:r>
              <a:rPr lang="en-US" altLang="zh-CN" sz="2100" b="1" dirty="0" smtClean="0"/>
              <a:t>Mosaic</a:t>
            </a:r>
            <a:r>
              <a:rPr lang="zh-CN" altLang="en-US" sz="2100" b="1" dirty="0" smtClean="0"/>
              <a:t>，它又被称为</a:t>
            </a:r>
            <a:r>
              <a:rPr lang="en-US" altLang="zh-CN" sz="2100" b="1" dirty="0" smtClean="0"/>
              <a:t>NCSA Mosaic</a:t>
            </a:r>
            <a:r>
              <a:rPr lang="zh-CN" altLang="en-US" sz="2100" b="1" dirty="0" smtClean="0"/>
              <a:t>。</a:t>
            </a:r>
            <a:r>
              <a:rPr lang="en-US" altLang="zh-CN" sz="2100" b="1" dirty="0" smtClean="0"/>
              <a:t>NCSA  Mosaic</a:t>
            </a:r>
            <a:r>
              <a:rPr lang="zh-CN" altLang="en-US" sz="2100" b="1" dirty="0" smtClean="0"/>
              <a:t>是第一个使用视窗的万维网浏览器，它的诞生标志着一个万维网浏览器发展的新阶段，它具有超平台开放式结构（</a:t>
            </a:r>
            <a:r>
              <a:rPr lang="en-US" altLang="zh-CN" sz="2100" b="1" dirty="0" err="1" smtClean="0"/>
              <a:t>plateform</a:t>
            </a:r>
            <a:r>
              <a:rPr lang="en-US" altLang="zh-CN" sz="2100" b="1" dirty="0" smtClean="0"/>
              <a:t> independent</a:t>
            </a:r>
            <a:r>
              <a:rPr lang="zh-CN" altLang="en-US" sz="2100" b="1" dirty="0" smtClean="0"/>
              <a:t>），囊括了</a:t>
            </a:r>
            <a:r>
              <a:rPr lang="en-US" altLang="zh-CN" sz="2100" b="1" dirty="0" smtClean="0"/>
              <a:t>Internet</a:t>
            </a:r>
            <a:r>
              <a:rPr lang="zh-CN" altLang="en-US" sz="2100" b="1" dirty="0" smtClean="0"/>
              <a:t>所提供的诸多服务项目，包括电子邮件，文档传输（</a:t>
            </a:r>
            <a:r>
              <a:rPr lang="en-US" altLang="zh-CN" sz="2100" b="1" dirty="0" smtClean="0"/>
              <a:t>FTP</a:t>
            </a:r>
            <a:r>
              <a:rPr lang="zh-CN" altLang="en-US" sz="2100" b="1" dirty="0" smtClean="0"/>
              <a:t>），</a:t>
            </a:r>
            <a:r>
              <a:rPr lang="en-US" altLang="zh-CN" sz="2100" b="1" dirty="0" smtClean="0"/>
              <a:t>Gopher</a:t>
            </a:r>
            <a:r>
              <a:rPr lang="zh-CN" altLang="en-US" sz="2100" b="1" dirty="0" smtClean="0"/>
              <a:t>，广域网数据库信息查询（</a:t>
            </a:r>
            <a:r>
              <a:rPr lang="en-US" altLang="zh-CN" sz="2100" b="1" dirty="0" smtClean="0"/>
              <a:t>WAIS</a:t>
            </a:r>
            <a:r>
              <a:rPr lang="zh-CN" altLang="en-US" sz="2100" b="1" dirty="0" smtClean="0"/>
              <a:t>），和用户网新闻组（</a:t>
            </a:r>
            <a:r>
              <a:rPr lang="en-US" altLang="zh-CN" sz="2100" b="1" dirty="0" smtClean="0"/>
              <a:t>Usenet</a:t>
            </a:r>
            <a:r>
              <a:rPr lang="zh-CN" altLang="en-US" sz="2100" b="1" dirty="0" smtClean="0"/>
              <a:t>）。</a:t>
            </a:r>
            <a:r>
              <a:rPr lang="en-US" altLang="zh-CN" sz="2100" b="1" dirty="0" smtClean="0"/>
              <a:t>Mosaic</a:t>
            </a:r>
            <a:r>
              <a:rPr lang="zh-CN" altLang="en-US" sz="2100" b="1" dirty="0" smtClean="0"/>
              <a:t>所具有的超文本和多媒体的特点使得网页的浏览不仅快捷方便，而且容量巨大、妙趣无穷，这成为了万维网此后得以发展的一个重要的基础。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96875"/>
            <a:ext cx="7340600" cy="687917"/>
          </a:xfrm>
        </p:spPr>
        <p:txBody>
          <a:bodyPr/>
          <a:lstStyle/>
          <a:p>
            <a:pPr eaLnBrk="1" hangingPunct="1"/>
            <a:r>
              <a:rPr lang="zh-CN" altLang="en-US" sz="3300" b="1" smtClean="0">
                <a:ea typeface="楷体_GB2312" pitchFamily="49" charset="-122"/>
              </a:rPr>
              <a:t>全球（桌面）互联网的发展：使用者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80963" y="1124479"/>
            <a:ext cx="914400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8" name="AutoShape 4" descr="world internet users"/>
          <p:cNvSpPr>
            <a:spLocks noChangeAspect="1" noChangeArrowheads="1"/>
          </p:cNvSpPr>
          <p:nvPr/>
        </p:nvSpPr>
        <p:spPr bwMode="auto">
          <a:xfrm>
            <a:off x="4419600" y="2730500"/>
            <a:ext cx="304800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AutoShape 5" descr="world internet users"/>
          <p:cNvSpPr>
            <a:spLocks noChangeAspect="1" noChangeArrowheads="1"/>
          </p:cNvSpPr>
          <p:nvPr/>
        </p:nvSpPr>
        <p:spPr bwMode="auto">
          <a:xfrm>
            <a:off x="4419600" y="2730500"/>
            <a:ext cx="304800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71564" y="1309677"/>
          <a:ext cx="7929592" cy="3875951"/>
        </p:xfrm>
        <a:graphic>
          <a:graphicData uri="http://schemas.openxmlformats.org/drawingml/2006/table">
            <a:tbl>
              <a:tblPr/>
              <a:tblGrid>
                <a:gridCol w="1684173"/>
                <a:gridCol w="1192956"/>
                <a:gridCol w="982434"/>
                <a:gridCol w="1122782"/>
                <a:gridCol w="1263130"/>
                <a:gridCol w="842087"/>
                <a:gridCol w="842030"/>
              </a:tblGrid>
              <a:tr h="41396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WORLD INTERNET USAGE AND POPULATION STATISTICS</a:t>
                      </a:r>
                      <a:br>
                        <a:rPr lang="en-US" sz="1100" b="1" dirty="0"/>
                      </a:br>
                      <a:r>
                        <a:rPr lang="en-US" sz="1100" b="1" dirty="0" smtClean="0"/>
                        <a:t>J</a:t>
                      </a:r>
                      <a:r>
                        <a:rPr lang="en-US" altLang="zh-CN" sz="1100" b="1" dirty="0" smtClean="0"/>
                        <a:t>une</a:t>
                      </a:r>
                      <a:r>
                        <a:rPr lang="en-US" sz="1100" b="1" dirty="0" smtClean="0"/>
                        <a:t> </a:t>
                      </a:r>
                      <a:r>
                        <a:rPr lang="en-US" sz="1100" b="1" dirty="0"/>
                        <a:t>30, </a:t>
                      </a:r>
                      <a:r>
                        <a:rPr lang="en-US" sz="1100" b="1" dirty="0" smtClean="0"/>
                        <a:t>2017 </a:t>
                      </a:r>
                      <a:r>
                        <a:rPr lang="en-US" sz="1100" b="1" dirty="0"/>
                        <a:t>- Update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80691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 Regions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Population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( 2017 Est.)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Population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% of World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Internet Users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30 J</a:t>
                      </a:r>
                      <a:r>
                        <a:rPr lang="en-US" altLang="zh-CN" sz="1100" b="1" dirty="0" smtClean="0"/>
                        <a:t>une</a:t>
                      </a:r>
                      <a:r>
                        <a:rPr lang="en-US" sz="1100" b="1" dirty="0" smtClean="0"/>
                        <a:t> 2017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Penetration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(% Population)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Growth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2000-2017</a:t>
                      </a:r>
                      <a:endParaRPr lang="en-US" sz="1100" dirty="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/>
                        <a:t>Users %</a:t>
                      </a:r>
                      <a:br>
                        <a:rPr lang="en-US" sz="1100" b="1" smtClean="0"/>
                      </a:br>
                      <a:r>
                        <a:rPr lang="en-US" sz="1100" b="1" smtClean="0"/>
                        <a:t>of Table</a:t>
                      </a:r>
                      <a:endParaRPr lang="en-US" sz="1100"/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4139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Africa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1,246,504,865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388,104,452</a:t>
                      </a:r>
                      <a:endParaRPr lang="zh-CN" altLang="en-US" sz="11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31.1 %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8,497.0%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10.1 %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39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Asia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9" marR="9779" marT="8149" marB="8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4,148,177,672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55.2 %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1,909,408,707</a:t>
                      </a:r>
                      <a:endParaRPr lang="zh-CN" altLang="en-US" sz="11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46.0 %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1,570.5%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49.8 %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Europe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822,710,362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10.9 %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650,558,113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519.0%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Latin America / Caribbean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647,604,645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8.6 %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392,215,155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60.6 %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2,070.7%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10.2 %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Middle East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250,327,574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146,972,123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4,374.3%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748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North America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363,224,006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320,059,368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88.1 %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196.1%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8.3 %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Oceania / Australia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40,479,846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28,180,356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69.6 %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269.8%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0.7 %</a:t>
                      </a: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39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WORLD TOTAL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7,519,028,970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100.0 %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3,835,498,274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51.0 %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962.5%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100.0 %</a:t>
                      </a:r>
                      <a:endParaRPr lang="zh-CN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81000"/>
            <a:ext cx="7397750" cy="676011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297782"/>
            <a:ext cx="6729413" cy="418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81001"/>
            <a:ext cx="7181850" cy="496094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互联网的发展历程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6" y="997479"/>
            <a:ext cx="7286625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1" y="381001"/>
            <a:ext cx="7542213" cy="496094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互联网的发展历程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057011"/>
            <a:ext cx="680085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1" y="381001"/>
            <a:ext cx="7326313" cy="496094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互联网的发展历程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057011"/>
            <a:ext cx="6705600" cy="423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508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互联网在中国的发展</a:t>
            </a:r>
            <a:r>
              <a:rPr lang="zh-CN" alt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73481" y="1099608"/>
            <a:ext cx="7513955" cy="38735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altLang="zh-CN" sz="25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sz="25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1987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日，在德国卡尔斯鲁厄大学（Karlsruhe University）维纳•措恩（Werner Zorn）教授带领的科研小组的帮助下，王运丰教授和李澄炯博士等在北京计算机应用技术研究所（ICA）建成一个电子邮件节点，并向德国成功发出了一封电子邮件，邮件内容为“Across the Great Wall we can reach every corner in the world.（越过长城，走向世界）”。这封电子邮件被认为是中国人拉开了使用互联网的序幕。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1994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月，在中美科技合作联委会前，美国国家科学基金会同意了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NCFC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正式接入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的要求。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1994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月，开通并测试了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64Kbps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专线。 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日，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NCFC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工程通过美国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Sprint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公司连入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64K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国际专线开通，实现了与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的全功能连接。从此中国被国际上正式承认为有</a:t>
            </a:r>
            <a:r>
              <a:rPr lang="en-US" altLang="zh-CN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1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的国家。</a:t>
            </a:r>
            <a:r>
              <a:rPr lang="zh-CN" altLang="en-US" sz="2100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433917"/>
            <a:ext cx="7315224" cy="788458"/>
          </a:xfrm>
        </p:spPr>
        <p:txBody>
          <a:bodyPr/>
          <a:lstStyle/>
          <a:p>
            <a:r>
              <a:rPr lang="zh-CN" altLang="en-US" sz="3800" b="1" dirty="0" smtClean="0">
                <a:latin typeface="楷体_GB2312" pitchFamily="49" charset="-122"/>
                <a:ea typeface="楷体_GB2312" pitchFamily="49" charset="-122"/>
              </a:rPr>
              <a:t>互联网作为新媒体</a:t>
            </a:r>
            <a:endParaRPr lang="zh-CN" altLang="en-US" sz="3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97000"/>
            <a:ext cx="7586690" cy="3556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关于“网络媒体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新媒体”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的一个较为广义的概念，即借助于互联网发布信息和进行信息服务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的应用、技术与平台等，某种程度上来说，整个互联网都是网络媒体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新媒体。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狭义的网络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媒体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新媒体的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概念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，在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互联网上主要从事新闻信息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的“选择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、编辑、登载和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链接”</a:t>
            </a:r>
            <a:endParaRPr lang="en-US" altLang="zh-CN" sz="2600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“采编发布服务（必须是新闻单位（含其控股的单位）或新闻宣传部门主管的单位）、转载服务、传播平台服务”等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信息服务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的应用、技术与平台等，被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认为是网络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媒体</a:t>
            </a:r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新媒体。</a:t>
            </a:r>
            <a:r>
              <a:rPr lang="zh-CN" altLang="en-US" sz="26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6985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互联网在中国的发展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73164" y="1270000"/>
            <a:ext cx="7431087" cy="3810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b="1" dirty="0" smtClean="0"/>
              <a:t>   3</a:t>
            </a:r>
            <a:r>
              <a:rPr lang="zh-CN" altLang="en-US" sz="2500" b="1" dirty="0" smtClean="0"/>
              <a:t>、</a:t>
            </a:r>
            <a:r>
              <a:rPr lang="en-US" altLang="zh-CN" sz="2500" b="1" dirty="0" smtClean="0"/>
              <a:t>1995</a:t>
            </a:r>
            <a:r>
              <a:rPr lang="zh-CN" altLang="en-US" sz="2500" b="1" dirty="0" smtClean="0"/>
              <a:t>年</a:t>
            </a:r>
            <a:r>
              <a:rPr lang="en-US" altLang="zh-CN" sz="2500" b="1" dirty="0" smtClean="0"/>
              <a:t>1</a:t>
            </a:r>
            <a:r>
              <a:rPr lang="zh-CN" altLang="en-US" sz="2500" b="1" dirty="0" smtClean="0"/>
              <a:t>月，中国电信分别在北京、上海设立的通过美国</a:t>
            </a:r>
            <a:r>
              <a:rPr lang="en-US" altLang="zh-CN" sz="2500" b="1" dirty="0" smtClean="0"/>
              <a:t>Sprint</a:t>
            </a:r>
            <a:r>
              <a:rPr lang="zh-CN" altLang="en-US" sz="2500" b="1" dirty="0" smtClean="0"/>
              <a:t>公司接入美国的</a:t>
            </a:r>
            <a:r>
              <a:rPr lang="en-US" altLang="zh-CN" sz="2500" b="1" dirty="0" smtClean="0"/>
              <a:t>64K</a:t>
            </a:r>
            <a:r>
              <a:rPr lang="zh-CN" altLang="en-US" sz="2500" b="1" dirty="0" smtClean="0"/>
              <a:t>专线开通，并且通过电话网、</a:t>
            </a:r>
            <a:r>
              <a:rPr lang="en-US" altLang="zh-CN" sz="2500" b="1" dirty="0" smtClean="0"/>
              <a:t>DDN</a:t>
            </a:r>
            <a:r>
              <a:rPr lang="zh-CN" altLang="en-US" sz="2500" b="1" dirty="0" smtClean="0"/>
              <a:t>专线以及</a:t>
            </a:r>
            <a:r>
              <a:rPr lang="en-US" altLang="zh-CN" sz="2500" b="1" dirty="0" smtClean="0"/>
              <a:t>X.25</a:t>
            </a:r>
            <a:r>
              <a:rPr lang="zh-CN" altLang="en-US" sz="2500" b="1" dirty="0" smtClean="0"/>
              <a:t>网等方式开始向社会提供</a:t>
            </a:r>
            <a:r>
              <a:rPr lang="en-US" altLang="zh-CN" sz="2500" b="1" dirty="0" smtClean="0"/>
              <a:t>Internet</a:t>
            </a:r>
            <a:r>
              <a:rPr lang="zh-CN" altLang="en-US" sz="2500" b="1" dirty="0" smtClean="0"/>
              <a:t>接入服务。 这标志着在中国互联网开始真正走入社会，进入社会普及和应用阶段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>
              <a:buFont typeface="Wingdings" charset="2"/>
              <a:buChar char="p"/>
            </a:pPr>
            <a:r>
              <a:rPr lang="en-US" altLang="zh-CN" sz="2500" b="1" dirty="0" smtClean="0"/>
              <a:t>8</a:t>
            </a:r>
            <a:r>
              <a:rPr lang="zh-CN" altLang="en-US" sz="2500" b="1" dirty="0" smtClean="0"/>
              <a:t>月</a:t>
            </a:r>
            <a:r>
              <a:rPr lang="en-US" altLang="zh-CN" sz="2500" b="1" dirty="0" smtClean="0"/>
              <a:t>8</a:t>
            </a:r>
            <a:r>
              <a:rPr lang="zh-CN" altLang="en-US" sz="2500" b="1" dirty="0" smtClean="0"/>
              <a:t>日，建在中国教育和科研计算机网（</a:t>
            </a:r>
            <a:r>
              <a:rPr lang="en-US" altLang="zh-CN" sz="2500" b="1" dirty="0" smtClean="0"/>
              <a:t>CERNET</a:t>
            </a:r>
            <a:r>
              <a:rPr lang="zh-CN" altLang="en-US" sz="2500" b="1" dirty="0" smtClean="0"/>
              <a:t>）上的水木清华</a:t>
            </a:r>
            <a:r>
              <a:rPr lang="en-US" altLang="zh-CN" sz="2500" b="1" dirty="0" smtClean="0"/>
              <a:t>BBS</a:t>
            </a:r>
            <a:r>
              <a:rPr lang="zh-CN" altLang="en-US" sz="2500" b="1" dirty="0" smtClean="0"/>
              <a:t>正式开通，成为中国大陆第一个</a:t>
            </a:r>
            <a:r>
              <a:rPr lang="en-US" altLang="zh-CN" sz="2500" b="1" dirty="0" smtClean="0"/>
              <a:t>Internet</a:t>
            </a:r>
            <a:r>
              <a:rPr lang="zh-CN" altLang="en-US" sz="2500" b="1" dirty="0" smtClean="0"/>
              <a:t>上的</a:t>
            </a:r>
            <a:r>
              <a:rPr lang="en-US" altLang="zh-CN" sz="2500" b="1" dirty="0" smtClean="0"/>
              <a:t>BBS</a:t>
            </a:r>
            <a:r>
              <a:rPr lang="zh-CN" altLang="en-US" sz="2500" b="1" dirty="0" smtClean="0"/>
              <a:t>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16959"/>
            <a:ext cx="7772400" cy="676011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互联网在中国的发展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117865"/>
            <a:ext cx="7561262" cy="8400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当前中国互联网的发展</a:t>
            </a:r>
            <a:r>
              <a:rPr lang="zh-CN" altLang="en-US" sz="2300" b="1" dirty="0" smtClean="0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endParaRPr lang="zh-CN" altLang="en-US" sz="23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     网民总规模：截至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2018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月，中国网民数量达到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8.01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亿人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2040467"/>
            <a:ext cx="6263640" cy="2763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互联网在中国的发展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571625" y="1309688"/>
            <a:ext cx="4802188" cy="43259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移动互联成为主流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20" y="1876426"/>
            <a:ext cx="6446520" cy="281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889000"/>
            <a:ext cx="7848600" cy="635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城乡网民结构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824567"/>
            <a:ext cx="6223000" cy="2453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071551"/>
            <a:ext cx="6827838" cy="837419"/>
          </a:xfrm>
        </p:spPr>
        <p:txBody>
          <a:bodyPr/>
          <a:lstStyle/>
          <a:p>
            <a:pPr eaLnBrk="1" hangingPunct="1"/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网民性别结构：目前，我国网民男女性别比例为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52.0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％：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48.0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％，与全国人口性别比例基本吻合。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5" y="1990196"/>
            <a:ext cx="623316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827088" y="637646"/>
            <a:ext cx="7924800" cy="144594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网民年龄分布：中国网民的主体以 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10-39 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岁群体为主，占整体的 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70.8%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岁及以下的年轻群体大约占到中国网民的</a:t>
            </a: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50%</a:t>
            </a:r>
            <a:r>
              <a:rPr lang="zh-CN" altLang="en-US" sz="2300" b="1" dirty="0" smtClean="0">
                <a:latin typeface="楷体_GB2312" pitchFamily="49" charset="-122"/>
                <a:ea typeface="楷体_GB2312" pitchFamily="49" charset="-122"/>
              </a:rPr>
              <a:t>。网民年龄结构偏向年轻，这一年龄结构对中国互联网深层应用影响较大，中国互联网应用呈现出与年轻网民特征较为相符、以娱乐、消费为主的特点。</a:t>
            </a:r>
            <a:endParaRPr lang="zh-CN" altLang="en-US" sz="2300" b="1" dirty="0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71700" y="1817688"/>
            <a:ext cx="9144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132542"/>
            <a:ext cx="7099300" cy="243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285876" y="762000"/>
            <a:ext cx="7477125" cy="508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网站数量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41" y="1552046"/>
            <a:ext cx="6574155" cy="2494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1071563" y="952500"/>
            <a:ext cx="762000" cy="3683000"/>
          </a:xfrm>
        </p:spPr>
        <p:txBody>
          <a:bodyPr/>
          <a:lstStyle/>
          <a:p>
            <a:pPr eaLnBrk="1" hangingPunct="1"/>
            <a:endParaRPr lang="en-US" altLang="zh-CN" sz="2800" b="1" smtClean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网络应用服务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0"/>
            <a:ext cx="6927377" cy="5449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1071563" y="952500"/>
            <a:ext cx="762000" cy="3683000"/>
          </a:xfrm>
        </p:spPr>
        <p:txBody>
          <a:bodyPr/>
          <a:lstStyle/>
          <a:p>
            <a:pPr eaLnBrk="1" hangingPunct="1"/>
            <a:endParaRPr lang="en-US" altLang="zh-CN" sz="2800" b="1" smtClean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网络应用服务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195736" y="985292"/>
            <a:ext cx="6120680" cy="3923292"/>
            <a:chOff x="2724785" y="3517900"/>
            <a:chExt cx="4923156" cy="22547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785" y="3517900"/>
              <a:ext cx="4922520" cy="110172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786" y="4619626"/>
              <a:ext cx="4923155" cy="115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4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178575"/>
            <a:ext cx="7772400" cy="631018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互联网在中国的发展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892955"/>
            <a:ext cx="7437437" cy="470300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相关法规政策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互联网信息服务管理办法， </a:t>
            </a:r>
            <a:r>
              <a:rPr lang="en-US" altLang="zh-CN" sz="2100" b="1" dirty="0" smtClean="0"/>
              <a:t>2000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9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25</a:t>
            </a:r>
            <a:r>
              <a:rPr lang="zh-CN" altLang="en-US" sz="2100" b="1" dirty="0" smtClean="0"/>
              <a:t>日施行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互联网等信息网络传播视听节目管理办法，</a:t>
            </a:r>
            <a:r>
              <a:rPr lang="en-US" altLang="zh-CN" sz="2100" b="1" dirty="0" smtClean="0"/>
              <a:t>2004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10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11</a:t>
            </a:r>
            <a:r>
              <a:rPr lang="zh-CN" altLang="en-US" sz="2100" b="1" dirty="0" smtClean="0"/>
              <a:t>日施行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即时通信工具公众信息服务发展管理暂行规定，</a:t>
            </a:r>
            <a:r>
              <a:rPr lang="en-US" altLang="zh-CN" sz="2100" b="1" dirty="0" smtClean="0"/>
              <a:t>2014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8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7</a:t>
            </a:r>
            <a:r>
              <a:rPr lang="zh-CN" altLang="en-US" sz="2100" b="1" dirty="0" smtClean="0"/>
              <a:t>日施行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网络出版服务管理规定， </a:t>
            </a:r>
            <a:r>
              <a:rPr lang="en-US" altLang="zh-CN" sz="2100" b="1" dirty="0" smtClean="0"/>
              <a:t>2016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3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10</a:t>
            </a:r>
            <a:r>
              <a:rPr lang="zh-CN" altLang="en-US" sz="2100" b="1" dirty="0" smtClean="0"/>
              <a:t>日实施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互联网新闻信息服务管理规定，</a:t>
            </a:r>
            <a:r>
              <a:rPr lang="en-US" altLang="zh-CN" sz="2100" b="1" dirty="0" smtClean="0"/>
              <a:t>2017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6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1</a:t>
            </a:r>
            <a:r>
              <a:rPr lang="zh-CN" altLang="en-US" sz="2100" b="1" dirty="0" smtClean="0"/>
              <a:t>日施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b="1" dirty="0" smtClean="0"/>
              <a:t>中华人民共和国网络安全法，</a:t>
            </a:r>
            <a:r>
              <a:rPr lang="en-US" altLang="zh-CN" sz="2100" b="1" dirty="0" smtClean="0"/>
              <a:t>2017</a:t>
            </a:r>
            <a:r>
              <a:rPr lang="zh-CN" altLang="en-US" sz="2100" b="1" dirty="0" smtClean="0"/>
              <a:t>年</a:t>
            </a:r>
            <a:r>
              <a:rPr lang="en-US" altLang="zh-CN" sz="2100" b="1" dirty="0" smtClean="0"/>
              <a:t>6</a:t>
            </a:r>
            <a:r>
              <a:rPr lang="zh-CN" altLang="en-US" sz="2100" b="1" dirty="0" smtClean="0"/>
              <a:t>月</a:t>
            </a:r>
            <a:r>
              <a:rPr lang="en-US" altLang="zh-CN" sz="2100" b="1" dirty="0" smtClean="0"/>
              <a:t>1</a:t>
            </a:r>
            <a:r>
              <a:rPr lang="zh-CN" altLang="en-US" sz="2100" b="1" dirty="0" smtClean="0"/>
              <a:t>日起施行</a:t>
            </a:r>
            <a:endParaRPr lang="en-US" altLang="zh-CN" sz="21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b="1" smtClean="0">
                <a:solidFill>
                  <a:schemeClr val="tx1"/>
                </a:solidFill>
                <a:ea typeface="楷体_GB2312" pitchFamily="49" charset="-122"/>
              </a:rPr>
              <a:t>信息时代与新媒体传播</a:t>
            </a:r>
            <a:r>
              <a:rPr lang="zh-CN" altLang="en-US" smtClean="0"/>
              <a:t>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651000"/>
            <a:ext cx="7200900" cy="3429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300" b="1" dirty="0" smtClean="0">
                <a:latin typeface="Times New Roman" panose="02020603050405020304" pitchFamily="18" charset="0"/>
                <a:ea typeface="楷体_GB2312" pitchFamily="49" charset="-122"/>
              </a:rPr>
              <a:t>信息时代的来临</a:t>
            </a:r>
            <a:r>
              <a:rPr lang="zh-CN" altLang="en-US" sz="23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 托夫勒（</a:t>
            </a:r>
            <a:r>
              <a:rPr lang="en-US" altLang="zh-CN" sz="2300" dirty="0" err="1" smtClean="0"/>
              <a:t>A.Toffler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）于</a:t>
            </a:r>
            <a:r>
              <a:rPr lang="en-US" altLang="zh-CN" sz="2300" dirty="0" smtClean="0"/>
              <a:t>1980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年</a:t>
            </a:r>
            <a:r>
              <a:rPr lang="en-US" altLang="zh-CN" sz="2300" dirty="0" smtClean="0"/>
              <a:t>3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月出版的</a:t>
            </a:r>
            <a:r>
              <a:rPr lang="en-US" altLang="zh-CN" sz="2300" dirty="0" smtClean="0">
                <a:latin typeface="Times New Roman" panose="02020603050405020304" pitchFamily="18" charset="0"/>
              </a:rPr>
              <a:t>《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第三次浪潮</a:t>
            </a:r>
            <a:r>
              <a:rPr lang="zh-CN" altLang="zh-CN" sz="2300" dirty="0" smtClean="0">
                <a:latin typeface="Times New Roman" panose="02020603050405020304" pitchFamily="18" charset="0"/>
              </a:rPr>
              <a:t>》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第一次浪潮是由“农业革命”开始的“农业文明浪潮”，历时数千年，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第二次是由“工业革命”开始的“工业文明浪潮”，历时不过</a:t>
            </a:r>
            <a:r>
              <a:rPr lang="en-US" altLang="zh-CN" sz="2300" dirty="0" smtClean="0"/>
              <a:t>300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年。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目前人类正面临着第三次浪潮，即现今正在进行着的新文明浪潮，预计几十年即可完成，它以电子技术、生物工程等新兴工业为基础，主要特点是多样化、小型化和个人化。</a:t>
            </a:r>
            <a:endParaRPr lang="zh-CN" altLang="en-US" sz="2300" dirty="0" smtClean="0"/>
          </a:p>
        </p:txBody>
      </p:sp>
      <p:pic>
        <p:nvPicPr>
          <p:cNvPr id="94212" name="Picture 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553244"/>
            <a:ext cx="12097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advTm="3412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178575"/>
            <a:ext cx="7772400" cy="631018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互联网在中国的发展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14414" y="892955"/>
            <a:ext cx="7437437" cy="470300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相关法规政策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互联网广告管理暂行办法 ，</a:t>
            </a:r>
            <a:r>
              <a:rPr lang="en-US" altLang="zh-CN" sz="2100" dirty="0" smtClean="0"/>
              <a:t>2016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7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日施行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互联网视听节目服务管理规定，自</a:t>
            </a:r>
            <a:r>
              <a:rPr lang="en-US" altLang="zh-CN" sz="2100" dirty="0" smtClean="0"/>
              <a:t>2008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31</a:t>
            </a:r>
            <a:r>
              <a:rPr lang="zh-CN" altLang="en-US" sz="2100" dirty="0" smtClean="0"/>
              <a:t>日起实行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互联网直播服务管理规定，自</a:t>
            </a:r>
            <a:r>
              <a:rPr lang="en-US" altLang="zh-CN" sz="2100" dirty="0" smtClean="0"/>
              <a:t>2016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11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日起实行</a:t>
            </a:r>
            <a:endParaRPr lang="en-US" altLang="zh-CN" sz="21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互联网论坛社区服务管理规定，自</a:t>
            </a:r>
            <a:r>
              <a:rPr lang="en-US" altLang="zh-CN" sz="2100" dirty="0" smtClean="0"/>
              <a:t>2017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10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日起施行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互联网跟帖评论服务管理规定，自</a:t>
            </a:r>
            <a:r>
              <a:rPr lang="en-US" altLang="zh-CN" sz="2100" dirty="0" smtClean="0"/>
              <a:t>2017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10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日起施行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互联网群组信息服务管理规定，自</a:t>
            </a:r>
            <a:r>
              <a:rPr lang="en-US" altLang="zh-CN" sz="2100" dirty="0" smtClean="0"/>
              <a:t>2017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10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日起施行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互联网用户公众账号信息服务管理规定，自</a:t>
            </a:r>
            <a:r>
              <a:rPr lang="en-US" altLang="zh-CN" sz="2100" dirty="0" smtClean="0"/>
              <a:t>2017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10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日起施行</a:t>
            </a: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100" dirty="0" smtClean="0"/>
              <a:t>     </a:t>
            </a:r>
            <a:r>
              <a:rPr lang="en-US" altLang="zh-CN" sz="2100" dirty="0" smtClean="0"/>
              <a:t>…………….</a:t>
            </a:r>
            <a:endParaRPr lang="zh-CN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2732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互联网在中国的发展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488272"/>
            <a:ext cx="7500990" cy="38175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 smtClean="0">
                <a:latin typeface="宋体" panose="02010600030101010101" pitchFamily="2" charset="-122"/>
              </a:rPr>
              <a:t>存在的不足  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5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300" b="1" dirty="0" smtClean="0">
                <a:latin typeface="Times New Roman" panose="02020603050405020304" pitchFamily="18" charset="0"/>
              </a:rPr>
              <a:t>、关于网络时代的地位问题。</a:t>
            </a:r>
            <a:r>
              <a:rPr lang="zh-CN" altLang="en-US" sz="2300" b="1" dirty="0" smtClean="0"/>
              <a:t>从全球互联网的根服务器，到全球域名与地址管理机构</a:t>
            </a:r>
            <a:r>
              <a:rPr lang="en-US" altLang="zh-CN" sz="2300" b="1" dirty="0" smtClean="0"/>
              <a:t>ICANN</a:t>
            </a:r>
            <a:r>
              <a:rPr lang="zh-CN" altLang="en-US" sz="2300" b="1" dirty="0" smtClean="0"/>
              <a:t>，从来都在美国政府的掌股之中。</a:t>
            </a:r>
            <a:endParaRPr lang="en-US" altLang="zh-CN" sz="2300" b="1" dirty="0" smtClean="0"/>
          </a:p>
          <a:p>
            <a:pPr algn="just">
              <a:lnSpc>
                <a:spcPct val="120000"/>
              </a:lnSpc>
            </a:pPr>
            <a:r>
              <a:rPr lang="zh-CN" altLang="en-US" sz="2300" b="1" dirty="0" smtClean="0"/>
              <a:t>以根服务器为例，这种巨型电脑是让域名系统得以高速运转的物质基础。</a:t>
            </a:r>
            <a:endParaRPr lang="en-US" altLang="zh-CN" sz="2300" b="1" dirty="0" smtClean="0"/>
          </a:p>
          <a:p>
            <a:pPr algn="just">
              <a:lnSpc>
                <a:spcPct val="120000"/>
              </a:lnSpc>
            </a:pPr>
            <a:r>
              <a:rPr lang="zh-CN" altLang="en-US" sz="2300" b="1" dirty="0" smtClean="0"/>
              <a:t>现阶段的互联网只能容纳</a:t>
            </a:r>
            <a:r>
              <a:rPr lang="en-US" altLang="zh-CN" sz="2300" b="1" dirty="0" smtClean="0"/>
              <a:t>13</a:t>
            </a:r>
            <a:r>
              <a:rPr lang="zh-CN" altLang="en-US" sz="2300" b="1" dirty="0" smtClean="0"/>
              <a:t>台根服务器，其中有</a:t>
            </a:r>
            <a:r>
              <a:rPr lang="en-US" altLang="zh-CN" sz="2300" b="1" dirty="0" smtClean="0"/>
              <a:t>10</a:t>
            </a:r>
            <a:r>
              <a:rPr lang="zh-CN" altLang="en-US" sz="2300" b="1" dirty="0" smtClean="0"/>
              <a:t>台在美国，另外</a:t>
            </a:r>
            <a:r>
              <a:rPr lang="en-US" altLang="zh-CN" sz="2300" b="1" dirty="0" smtClean="0"/>
              <a:t>3</a:t>
            </a:r>
            <a:r>
              <a:rPr lang="zh-CN" altLang="en-US" sz="2300" b="1" dirty="0" smtClean="0"/>
              <a:t>台分别在瑞典、荷兰和日本。</a:t>
            </a:r>
            <a:endParaRPr lang="en-US" altLang="zh-CN" sz="2300" b="1" dirty="0" smtClean="0"/>
          </a:p>
          <a:p>
            <a:pPr algn="just">
              <a:lnSpc>
                <a:spcPct val="120000"/>
              </a:lnSpc>
            </a:pPr>
            <a:r>
              <a:rPr lang="en-US" altLang="zh-CN" sz="2300" b="1" dirty="0" smtClean="0"/>
              <a:t>1998</a:t>
            </a:r>
            <a:r>
              <a:rPr lang="zh-CN" altLang="en-US" sz="2300" b="1" dirty="0" smtClean="0"/>
              <a:t>年</a:t>
            </a:r>
            <a:r>
              <a:rPr lang="en-US" altLang="zh-CN" sz="2300" b="1" dirty="0" smtClean="0"/>
              <a:t>ICANN(</a:t>
            </a:r>
            <a:r>
              <a:rPr lang="zh-CN" altLang="en-US" sz="2300" b="1" dirty="0" smtClean="0"/>
              <a:t>互联网域名与地址管理机构</a:t>
            </a:r>
            <a:r>
              <a:rPr lang="en-US" altLang="zh-CN" sz="2300" b="1" dirty="0" smtClean="0"/>
              <a:t>)</a:t>
            </a:r>
            <a:r>
              <a:rPr lang="zh-CN" altLang="en-US" sz="2300" b="1" dirty="0" smtClean="0"/>
              <a:t>作为一家非营利性的私营机构成立，该机构的使命是负责互联网</a:t>
            </a:r>
            <a:r>
              <a:rPr lang="en-US" altLang="zh-CN" sz="2300" b="1" dirty="0" smtClean="0"/>
              <a:t>IP</a:t>
            </a:r>
            <a:r>
              <a:rPr lang="zh-CN" altLang="en-US" sz="2300" b="1" dirty="0" smtClean="0"/>
              <a:t>地址的分配、顶级域名系统的管理等互联网国际管理事务。虽然其董事会成员来自各个国家，但</a:t>
            </a:r>
            <a:r>
              <a:rPr lang="en-US" altLang="zh-CN" sz="2300" b="1" dirty="0" smtClean="0"/>
              <a:t>ICANN</a:t>
            </a:r>
            <a:r>
              <a:rPr lang="zh-CN" altLang="en-US" sz="2300" b="1" dirty="0" smtClean="0"/>
              <a:t>从来都隶属于美国商务部，时刻处在美国政府的监管之下。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互联网在中国的发展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47803"/>
            <a:ext cx="7434290" cy="365919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300" b="1" dirty="0" smtClean="0"/>
              <a:t>　</a:t>
            </a:r>
            <a:r>
              <a:rPr lang="en-US" altLang="zh-CN" sz="2300" b="1" dirty="0" smtClean="0"/>
              <a:t>2</a:t>
            </a:r>
            <a:r>
              <a:rPr lang="zh-CN" altLang="en-US" sz="2300" b="1" dirty="0" smtClean="0"/>
              <a:t>、中国离网络强国目标仍有差距，在自主创新方面还相对落后，区域和城乡差异比较明显，特别是人均带宽与国际先进水平差距较大，国内互联网发展瓶颈仍然较为突出。</a:t>
            </a:r>
            <a:endParaRPr lang="en-US" altLang="zh-CN" sz="2300" b="1" dirty="0" smtClean="0"/>
          </a:p>
          <a:p>
            <a:pPr>
              <a:lnSpc>
                <a:spcPct val="90000"/>
              </a:lnSpc>
            </a:pPr>
            <a:r>
              <a:rPr lang="zh-CN" altLang="en-US" sz="2300" b="1" dirty="0" smtClean="0"/>
              <a:t>以信息化驱动工业化、城镇化、农业现代化、国家治理体系和治理能力现代化的任务十分繁重。</a:t>
            </a:r>
            <a:endParaRPr lang="en-US" altLang="zh-CN" sz="2300" b="1" dirty="0" smtClean="0"/>
          </a:p>
          <a:p>
            <a:pPr>
              <a:lnSpc>
                <a:spcPct val="90000"/>
              </a:lnSpc>
            </a:pPr>
            <a:r>
              <a:rPr lang="zh-CN" altLang="en-US" sz="2300" b="1" dirty="0" smtClean="0"/>
              <a:t>我国不同地区间“数字鸿沟”及其带来的社会和经济发展问题都需要尽快解决。</a:t>
            </a:r>
            <a:endParaRPr lang="en-US" altLang="zh-CN" sz="2300" b="1" dirty="0" smtClean="0"/>
          </a:p>
          <a:p>
            <a:pPr>
              <a:lnSpc>
                <a:spcPct val="90000"/>
              </a:lnSpc>
            </a:pPr>
            <a:r>
              <a:rPr lang="zh-CN" altLang="en-US" sz="2300" b="1" dirty="0" smtClean="0"/>
              <a:t>同时，中国面临的网络安全方面的任务和挑战日益复杂和多元。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600"/>
              <a:t>阅读文献：</a:t>
            </a:r>
          </a:p>
          <a:p>
            <a:pPr marL="0" indent="0">
              <a:buNone/>
            </a:pPr>
            <a:endParaRPr lang="zh-CN" altLang="en-US" sz="2600"/>
          </a:p>
          <a:p>
            <a:pPr marL="0" indent="0">
              <a:buNone/>
            </a:pPr>
            <a:r>
              <a:rPr lang="en-US" altLang="zh-CN" sz="2600"/>
              <a:t>1</a:t>
            </a:r>
            <a:r>
              <a:rPr lang="zh-CN" altLang="en-US" sz="2600"/>
              <a:t>、方兴东，互联网口述史（进行中）</a:t>
            </a:r>
          </a:p>
          <a:p>
            <a:pPr marL="0" indent="0">
              <a:buNone/>
            </a:pPr>
            <a:r>
              <a:rPr lang="en-US" altLang="zh-CN" sz="2600"/>
              <a:t>2</a:t>
            </a:r>
            <a:r>
              <a:rPr lang="zh-CN" altLang="en-US" sz="2600"/>
              <a:t>、网络空间研究学刊（</a:t>
            </a:r>
            <a:r>
              <a:rPr lang="en-US" altLang="zh-CN" sz="2600"/>
              <a:t>2016</a:t>
            </a:r>
            <a:r>
              <a:rPr lang="zh-CN" altLang="en-US" sz="2600"/>
              <a:t>、</a:t>
            </a:r>
            <a:r>
              <a:rPr lang="en-US" altLang="zh-CN" sz="2600"/>
              <a:t>2017</a:t>
            </a:r>
            <a:r>
              <a:rPr lang="zh-CN" altLang="en-US" sz="2600"/>
              <a:t>）：http://cyberaffairs.blogchina.com/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ea typeface="楷体_GB2312" pitchFamily="49" charset="-122"/>
              </a:rPr>
              <a:t>信息时代与新媒体传播</a:t>
            </a:r>
            <a:r>
              <a:rPr lang="zh-CN" altLang="en-US" smtClean="0"/>
              <a:t> 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214439" y="1309688"/>
            <a:ext cx="7731125" cy="37703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300" dirty="0" smtClean="0">
                <a:latin typeface="Times New Roman" panose="02020603050405020304" pitchFamily="18" charset="0"/>
              </a:rPr>
              <a:t>信息社会理论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  推动社会发展的生产力不再是工业设备、土地资源等，而是信息。信息社会是一个建立在以信息、知识为中心的社会。以信息和知识来进行社会调控和创新。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信息社会的形态：个人化社会与液体型社会结构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300" dirty="0" smtClean="0">
                <a:latin typeface="Times New Roman" panose="02020603050405020304" pitchFamily="18" charset="0"/>
              </a:rPr>
              <a:t>Z.Bauman,2001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）、网络型社会关系（</a:t>
            </a:r>
            <a:r>
              <a:rPr lang="en-US" altLang="zh-CN" sz="2300" dirty="0" smtClean="0">
                <a:latin typeface="Times New Roman" panose="02020603050405020304" pitchFamily="18" charset="0"/>
              </a:rPr>
              <a:t>Castells,1996,2006</a:t>
            </a:r>
            <a:r>
              <a:rPr lang="zh-CN" altLang="en-US" sz="2300" dirty="0" smtClean="0">
                <a:latin typeface="Times New Roman" panose="02020603050405020304" pitchFamily="18" charset="0"/>
              </a:rPr>
              <a:t>）</a:t>
            </a:r>
            <a:endParaRPr lang="en-US" altLang="zh-CN" sz="23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300" dirty="0" smtClean="0">
                <a:latin typeface="Times New Roman" panose="02020603050405020304" pitchFamily="18" charset="0"/>
              </a:rPr>
              <a:t>个人化社会是当代西方甚至全球的发展趋势。在日趋个人化的社会，个人有着充分的自由和选择的权利。自由选择的权利塑造了个人的身份，这些都有别于传统的大众社会概念。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ea typeface="楷体_GB2312" pitchFamily="49" charset="-122"/>
              </a:rPr>
              <a:t>信息时代与新媒体传播</a:t>
            </a:r>
            <a:r>
              <a:rPr lang="zh-CN" altLang="en-US" smtClean="0"/>
              <a:t> 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285875" y="1651000"/>
            <a:ext cx="7429500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300" smtClean="0">
                <a:latin typeface="Times New Roman" panose="02020603050405020304" pitchFamily="18" charset="0"/>
              </a:rPr>
              <a:t>液体型社会结构：信息社会的结构象液体，没有如同工业社会那样的固定的结构和形状。液体型社会的特征是社会成员不停流动，人们的生活方式从满了不确定性。原有的社会制度和体系面临极大的挑战。</a:t>
            </a:r>
            <a:endParaRPr lang="en-US" altLang="zh-CN" sz="230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300" smtClean="0">
                <a:latin typeface="Times New Roman" panose="02020603050405020304" pitchFamily="18" charset="0"/>
              </a:rPr>
              <a:t>网络型社会关系：连接信息社会人与人关系的是网状链接。个人在社会中表现为一个个节点，各自为中心，与其他节点相连，从而组成网络型的社会结构，而这种网络型社会结构的形成是以计算机技术和互联网为基础的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互联网的概念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258889" y="1357313"/>
            <a:ext cx="7273925" cy="34290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500" dirty="0" smtClean="0">
                <a:ea typeface="楷体_GB2312" pitchFamily="49" charset="-122"/>
              </a:rPr>
              <a:t>Internet</a:t>
            </a:r>
            <a:r>
              <a:rPr lang="zh-CN" altLang="en-US" sz="2500" dirty="0" smtClean="0">
                <a:ea typeface="楷体_GB2312" pitchFamily="49" charset="-122"/>
              </a:rPr>
              <a:t>指的是全球信息系统，它包含三方面的含义：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ea typeface="楷体_GB2312" pitchFamily="49" charset="-122"/>
              </a:rPr>
              <a:t>1</a:t>
            </a:r>
            <a:r>
              <a:rPr lang="zh-CN" altLang="en-US" sz="2500" dirty="0" smtClean="0">
                <a:ea typeface="楷体_GB2312" pitchFamily="49" charset="-122"/>
              </a:rPr>
              <a:t>、</a:t>
            </a:r>
            <a:r>
              <a:rPr lang="en-US" altLang="zh-CN" sz="2500" dirty="0" smtClean="0">
                <a:ea typeface="楷体_GB2312" pitchFamily="49" charset="-122"/>
              </a:rPr>
              <a:t>Internet</a:t>
            </a:r>
            <a:r>
              <a:rPr lang="zh-CN" altLang="en-US" sz="2500" dirty="0" smtClean="0">
                <a:ea typeface="楷体_GB2312" pitchFamily="49" charset="-122"/>
              </a:rPr>
              <a:t>通过全球唯一的地址逻辑地连结起来。这个唯一的地址空间是基于互联网协议（</a:t>
            </a:r>
            <a:r>
              <a:rPr lang="en-US" altLang="zh-CN" sz="2500" dirty="0" smtClean="0">
                <a:ea typeface="楷体_GB2312" pitchFamily="49" charset="-122"/>
              </a:rPr>
              <a:t>IP</a:t>
            </a:r>
            <a:r>
              <a:rPr lang="zh-CN" altLang="en-US" sz="2500" dirty="0" smtClean="0">
                <a:ea typeface="楷体_GB2312" pitchFamily="49" charset="-122"/>
              </a:rPr>
              <a:t>）或其后续的扩展协议工作的。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ea typeface="楷体_GB2312" pitchFamily="49" charset="-122"/>
              </a:rPr>
              <a:t>2</a:t>
            </a:r>
            <a:r>
              <a:rPr lang="zh-CN" altLang="en-US" sz="2500" dirty="0" smtClean="0">
                <a:ea typeface="楷体_GB2312" pitchFamily="49" charset="-122"/>
              </a:rPr>
              <a:t>、</a:t>
            </a:r>
            <a:r>
              <a:rPr lang="en-US" altLang="zh-CN" sz="2500" dirty="0" smtClean="0">
                <a:ea typeface="楷体_GB2312" pitchFamily="49" charset="-122"/>
              </a:rPr>
              <a:t>Internet</a:t>
            </a:r>
            <a:r>
              <a:rPr lang="zh-CN" altLang="en-US" sz="2500" dirty="0" smtClean="0">
                <a:ea typeface="楷体_GB2312" pitchFamily="49" charset="-122"/>
              </a:rPr>
              <a:t>能够通过协议进行通讯。这个协议是传输控制协议</a:t>
            </a:r>
            <a:r>
              <a:rPr lang="en-US" altLang="zh-CN" sz="2500" dirty="0" smtClean="0">
                <a:ea typeface="楷体_GB2312" pitchFamily="49" charset="-122"/>
              </a:rPr>
              <a:t>/</a:t>
            </a:r>
            <a:r>
              <a:rPr lang="zh-CN" altLang="en-US" sz="2500" dirty="0" smtClean="0">
                <a:ea typeface="楷体_GB2312" pitchFamily="49" charset="-122"/>
              </a:rPr>
              <a:t>互联网协议（</a:t>
            </a:r>
            <a:r>
              <a:rPr lang="en-US" altLang="zh-CN" sz="2500" dirty="0" smtClean="0">
                <a:ea typeface="楷体_GB2312" pitchFamily="49" charset="-122"/>
              </a:rPr>
              <a:t>TCP/IP</a:t>
            </a:r>
            <a:r>
              <a:rPr lang="zh-CN" altLang="en-US" sz="2500" dirty="0" smtClean="0">
                <a:ea typeface="楷体_GB2312" pitchFamily="49" charset="-122"/>
              </a:rPr>
              <a:t>）及其后续的扩展协议。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ea typeface="楷体_GB2312" pitchFamily="49" charset="-122"/>
              </a:rPr>
              <a:t>3</a:t>
            </a:r>
            <a:r>
              <a:rPr lang="zh-CN" altLang="en-US" sz="2500" dirty="0" smtClean="0">
                <a:ea typeface="楷体_GB2312" pitchFamily="49" charset="-122"/>
              </a:rPr>
              <a:t>、</a:t>
            </a:r>
            <a:r>
              <a:rPr lang="en-US" altLang="zh-CN" sz="2500" dirty="0" smtClean="0">
                <a:ea typeface="楷体_GB2312" pitchFamily="49" charset="-122"/>
              </a:rPr>
              <a:t>Internet</a:t>
            </a:r>
            <a:r>
              <a:rPr lang="zh-CN" altLang="en-US" sz="2500" dirty="0" smtClean="0">
                <a:ea typeface="楷体_GB2312" pitchFamily="49" charset="-122"/>
              </a:rPr>
              <a:t>能够提供、使用或者访问公众或私人的高级信息服务，这些信息服务是建构在上述通讯协议和相关的基础设施之上的。</a:t>
            </a:r>
            <a:r>
              <a:rPr lang="zh-CN" altLang="en-US" sz="2800" dirty="0" smtClean="0"/>
              <a:t> </a:t>
            </a:r>
            <a:endParaRPr lang="zh-CN" altLang="en-US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1" y="381000"/>
            <a:ext cx="7542213" cy="952500"/>
          </a:xfrm>
        </p:spPr>
        <p:txBody>
          <a:bodyPr/>
          <a:lstStyle/>
          <a:p>
            <a:pPr eaLnBrk="1" hangingPunct="1"/>
            <a:r>
              <a:rPr lang="zh-CN" altLang="en-US" smtClean="0"/>
              <a:t>一些经验性定律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63713" y="1596761"/>
            <a:ext cx="5665807" cy="3429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摩尔定律</a:t>
            </a:r>
            <a:r>
              <a:rPr lang="en-US" altLang="zh-CN" dirty="0" smtClean="0"/>
              <a:t>(Moore's Law)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梅特卡夫法则（</a:t>
            </a:r>
            <a:r>
              <a:rPr lang="en-US" altLang="zh-CN" dirty="0" smtClean="0"/>
              <a:t>Metcalfe' Law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马太效应</a:t>
            </a:r>
            <a:r>
              <a:rPr lang="en-US" altLang="zh-CN" dirty="0" smtClean="0"/>
              <a:t>(Matthews Effect)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Times New Roman" panose="02020603050405020304" pitchFamily="18" charset="0"/>
              </a:rPr>
              <a:t>……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90500"/>
            <a:ext cx="7772400" cy="635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952487"/>
            <a:ext cx="7772400" cy="45720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一、互联网的产生 ：阿帕网</a:t>
            </a:r>
            <a:r>
              <a:rPr lang="en-US" altLang="zh-CN" sz="2400" b="1" dirty="0" smtClean="0"/>
              <a:t>(1969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r>
              <a:rPr lang="en-US" altLang="zh-CN" sz="2100" dirty="0" smtClean="0"/>
              <a:t>1958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美国国防部成立了“国防高级研究项目署”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其目的之一就是建立一个全球高级情报传输系统。工程指导思想是网络必须经受得住故障的考验而维持正常的工作，一旦发生战争，网络的某一部分因遭受攻击而失去工作能力时，其他部分应能维持正常的通信工作，全网没有控制中心，信息自由流通。</a:t>
            </a:r>
          </a:p>
          <a:p>
            <a:r>
              <a:rPr lang="en-US" altLang="zh-CN" sz="2100" dirty="0" smtClean="0"/>
              <a:t>1969</a:t>
            </a:r>
            <a:r>
              <a:rPr lang="zh-CN" altLang="en-US" sz="2100" dirty="0" smtClean="0"/>
              <a:t>年</a:t>
            </a:r>
            <a:r>
              <a:rPr lang="en-US" altLang="zh-CN" sz="2100" dirty="0" smtClean="0"/>
              <a:t>11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21</a:t>
            </a:r>
            <a:r>
              <a:rPr lang="zh-CN" altLang="en-US" sz="2100" dirty="0" smtClean="0"/>
              <a:t>日，国防高级研究项目署建成了第一个网络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取名阿帕计算机网（</a:t>
            </a:r>
            <a:r>
              <a:rPr lang="en-US" altLang="zh-CN" sz="2100" dirty="0" smtClean="0"/>
              <a:t>ARPA net</a:t>
            </a:r>
            <a:r>
              <a:rPr lang="zh-CN" altLang="en-US" sz="2100" dirty="0" smtClean="0"/>
              <a:t>）这个网络只有两个节点</a:t>
            </a:r>
            <a:r>
              <a:rPr lang="en-US" altLang="zh-CN" sz="2100" dirty="0" smtClean="0"/>
              <a:t>, </a:t>
            </a:r>
            <a:r>
              <a:rPr lang="zh-CN" altLang="en-US" sz="2100" dirty="0" smtClean="0"/>
              <a:t>同年</a:t>
            </a:r>
            <a:r>
              <a:rPr lang="en-US" altLang="zh-CN" sz="2100" dirty="0" smtClean="0"/>
              <a:t>12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5</a:t>
            </a:r>
            <a:r>
              <a:rPr lang="zh-CN" altLang="en-US" sz="2100" dirty="0" smtClean="0"/>
              <a:t>日网络节点增加为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个。此后阿帕网快速发展，到</a:t>
            </a:r>
            <a:r>
              <a:rPr lang="en-US" altLang="zh-CN" sz="2100" dirty="0" smtClean="0"/>
              <a:t>1981</a:t>
            </a:r>
            <a:r>
              <a:rPr lang="zh-CN" altLang="en-US" sz="2100" dirty="0" smtClean="0"/>
              <a:t>年节点就增加至</a:t>
            </a:r>
            <a:r>
              <a:rPr lang="en-US" altLang="zh-CN" sz="2100" dirty="0" smtClean="0"/>
              <a:t>213</a:t>
            </a:r>
            <a:r>
              <a:rPr lang="zh-CN" altLang="en-US" sz="2100" dirty="0" smtClean="0"/>
              <a:t>个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以后每</a:t>
            </a:r>
            <a:r>
              <a:rPr lang="en-US" altLang="zh-CN" sz="2100" dirty="0" smtClean="0"/>
              <a:t>20</a:t>
            </a:r>
            <a:r>
              <a:rPr lang="zh-CN" altLang="en-US" sz="2100" dirty="0" smtClean="0"/>
              <a:t>天就有一个新的节点加入网络。</a:t>
            </a:r>
          </a:p>
          <a:p>
            <a:r>
              <a:rPr lang="en-US" altLang="zh-CN" sz="2100" dirty="0" smtClean="0"/>
              <a:t>1977</a:t>
            </a:r>
            <a:r>
              <a:rPr lang="zh-CN" altLang="en-US" sz="2100" dirty="0" smtClean="0"/>
              <a:t>年至</a:t>
            </a:r>
            <a:r>
              <a:rPr lang="en-US" altLang="zh-CN" sz="2100" dirty="0" smtClean="0"/>
              <a:t>1979</a:t>
            </a:r>
            <a:r>
              <a:rPr lang="zh-CN" altLang="en-US" sz="2100" dirty="0" smtClean="0"/>
              <a:t>年，阿帕网推出了目前形式的</a:t>
            </a:r>
            <a:r>
              <a:rPr lang="en-US" altLang="zh-CN" sz="2100" dirty="0" smtClean="0"/>
              <a:t>TCP/IP</a:t>
            </a:r>
            <a:r>
              <a:rPr lang="zh-CN" altLang="en-US" sz="2100" dirty="0" smtClean="0"/>
              <a:t>体系结构和协议。</a:t>
            </a:r>
            <a:r>
              <a:rPr lang="en-US" altLang="zh-CN" sz="2100" dirty="0" smtClean="0"/>
              <a:t>1980</a:t>
            </a:r>
            <a:r>
              <a:rPr lang="zh-CN" altLang="en-US" sz="2100" dirty="0" smtClean="0"/>
              <a:t>年前后，阿帕网上的所有计算机开始了</a:t>
            </a:r>
            <a:r>
              <a:rPr lang="en-US" altLang="zh-CN" sz="2100" dirty="0" smtClean="0"/>
              <a:t>TCP/IP</a:t>
            </a:r>
            <a:r>
              <a:rPr lang="zh-CN" altLang="en-US" sz="2100" dirty="0" smtClean="0"/>
              <a:t>协议的转换工作，并以阿帕网为主干网建立了初期的互联网。</a:t>
            </a:r>
            <a:r>
              <a:rPr lang="en-US" altLang="zh-CN" sz="2100" dirty="0" smtClean="0"/>
              <a:t>1983</a:t>
            </a:r>
            <a:r>
              <a:rPr lang="zh-CN" altLang="en-US" sz="2100" dirty="0" smtClean="0"/>
              <a:t>年，阿帕网上的全部计算机完成了向</a:t>
            </a:r>
            <a:r>
              <a:rPr lang="en-US" altLang="zh-CN" sz="2100" dirty="0" smtClean="0"/>
              <a:t>TCP/IP</a:t>
            </a:r>
            <a:r>
              <a:rPr lang="zh-CN" altLang="en-US" sz="2100" dirty="0" smtClean="0"/>
              <a:t>的转换。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81000"/>
            <a:ext cx="7772400" cy="635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互联网的发展历程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73164" y="1270000"/>
            <a:ext cx="7542241" cy="3810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二、互联网的发展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 smtClean="0"/>
          </a:p>
          <a:p>
            <a:pPr eaLnBrk="1" hangingPunct="1">
              <a:buNone/>
            </a:pP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世纪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80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年代是计算机网络快速发展的年代，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80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年代中期，美国国家科学基金会（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NSF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）鼓励大学与研究机构共享主机资源，利用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ARPANET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TCP/IP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协议，建立了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NSFNET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广域网并鼓励各界把自己的局域网与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NSFNET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相连接。一个互联网的雏形逐步形成。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1986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NSFNET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成为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Internet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主干网（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56Kbps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），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Internet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完全取代了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ARPANET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1988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年互联网开始对外开放，结束了仅供计算机研究人员和政府机构使用的历史。</a:t>
            </a:r>
            <a:r>
              <a:rPr lang="en-US" altLang="zh-CN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1989</a:t>
            </a:r>
            <a:r>
              <a:rPr lang="zh-CN" altLang="en-US" sz="21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互联网开始商业，一批提供上网服务的公司应运而生。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优势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234</TotalTime>
  <Words>1723</Words>
  <Application>Microsoft Macintosh PowerPoint</Application>
  <PresentationFormat>全屏显示(16:10)</PresentationFormat>
  <Paragraphs>178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优势</vt:lpstr>
      <vt:lpstr>互联网作为新媒体</vt:lpstr>
      <vt:lpstr>互联网作为新媒体</vt:lpstr>
      <vt:lpstr>信息时代与新媒体传播 </vt:lpstr>
      <vt:lpstr>信息时代与新媒体传播 </vt:lpstr>
      <vt:lpstr>信息时代与新媒体传播 </vt:lpstr>
      <vt:lpstr>互联网的概念</vt:lpstr>
      <vt:lpstr>一些经验性定律</vt:lpstr>
      <vt:lpstr>互联网的发展历程 </vt:lpstr>
      <vt:lpstr>互联网的发展历程</vt:lpstr>
      <vt:lpstr>互联网的发展历程</vt:lpstr>
      <vt:lpstr>互联网的发展历程</vt:lpstr>
      <vt:lpstr>互联网的发展历程</vt:lpstr>
      <vt:lpstr>互联网的发展历程</vt:lpstr>
      <vt:lpstr>全球（桌面）互联网的发展：使用者</vt:lpstr>
      <vt:lpstr>互联网的发展历程</vt:lpstr>
      <vt:lpstr>互联网的发展历程</vt:lpstr>
      <vt:lpstr>互联网的发展历程</vt:lpstr>
      <vt:lpstr>互联网的发展历程</vt:lpstr>
      <vt:lpstr>互联网在中国的发展 </vt:lpstr>
      <vt:lpstr>互联网在中国的发展</vt:lpstr>
      <vt:lpstr>互联网在中国的发展</vt:lpstr>
      <vt:lpstr>互联网在中国的发展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互联网在中国的发展</vt:lpstr>
      <vt:lpstr>互联网在中国的发展</vt:lpstr>
      <vt:lpstr>互联网在中国的发展</vt:lpstr>
      <vt:lpstr>互联网在中国的发展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互联网的发展历程</dc:title>
  <dc:creator>xr</dc:creator>
  <cp:lastModifiedBy>chengjun wang</cp:lastModifiedBy>
  <cp:revision>99</cp:revision>
  <dcterms:created xsi:type="dcterms:W3CDTF">2003-02-17T15:17:00Z</dcterms:created>
  <dcterms:modified xsi:type="dcterms:W3CDTF">2019-09-21T05:29:00Z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