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3" r:id="rId1"/>
  </p:sldMasterIdLst>
  <p:notesMasterIdLst>
    <p:notesMasterId r:id="rId20"/>
  </p:notesMasterIdLst>
  <p:sldIdLst>
    <p:sldId id="256" r:id="rId2"/>
    <p:sldId id="369" r:id="rId3"/>
    <p:sldId id="263" r:id="rId4"/>
    <p:sldId id="346" r:id="rId5"/>
    <p:sldId id="372" r:id="rId6"/>
    <p:sldId id="373" r:id="rId7"/>
    <p:sldId id="385" r:id="rId8"/>
    <p:sldId id="270" r:id="rId9"/>
    <p:sldId id="353" r:id="rId10"/>
    <p:sldId id="374" r:id="rId11"/>
    <p:sldId id="314" r:id="rId12"/>
    <p:sldId id="370" r:id="rId13"/>
    <p:sldId id="360" r:id="rId14"/>
    <p:sldId id="371" r:id="rId15"/>
    <p:sldId id="362" r:id="rId16"/>
    <p:sldId id="365" r:id="rId17"/>
    <p:sldId id="367" r:id="rId18"/>
    <p:sldId id="368" r:id="rId19"/>
  </p:sldIdLst>
  <p:sldSz cx="9144000" cy="5715000" type="screen16x10"/>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B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15" autoAdjust="0"/>
    <p:restoredTop sz="86379" autoAdjust="0"/>
  </p:normalViewPr>
  <p:slideViewPr>
    <p:cSldViewPr>
      <p:cViewPr varScale="1">
        <p:scale>
          <a:sx n="81" d="100"/>
          <a:sy n="81" d="100"/>
        </p:scale>
        <p:origin x="-448" y="-112"/>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a:defRPr/>
            </a:pPr>
            <a:endParaRPr lang="en-US" altLang="zh-CN"/>
          </a:p>
        </p:txBody>
      </p:sp>
      <p:sp>
        <p:nvSpPr>
          <p:cNvPr id="49155"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a:defRPr/>
            </a:pPr>
            <a:endParaRPr lang="en-US" altLang="zh-CN"/>
          </a:p>
        </p:txBody>
      </p:sp>
      <p:sp>
        <p:nvSpPr>
          <p:cNvPr id="28676" name="Rectangle 4"/>
          <p:cNvSpPr>
            <a:spLocks noGrp="1" noRot="1" noChangeAspect="1" noChangeArrowheads="1" noTextEdit="1"/>
          </p:cNvSpPr>
          <p:nvPr>
            <p:ph type="sldImg" idx="2"/>
          </p:nvPr>
        </p:nvSpPr>
        <p:spPr bwMode="auto">
          <a:xfrm>
            <a:off x="685800" y="685800"/>
            <a:ext cx="5486400" cy="3429000"/>
          </a:xfrm>
          <a:prstGeom prst="rect">
            <a:avLst/>
          </a:prstGeom>
          <a:noFill/>
          <a:ln w="9525">
            <a:solidFill>
              <a:srgbClr val="000000"/>
            </a:solidFill>
            <a:miter lim="800000"/>
          </a:ln>
        </p:spPr>
      </p:sp>
      <p:sp>
        <p:nvSpPr>
          <p:cNvPr id="49157"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9158"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a:defRPr/>
            </a:pPr>
            <a:endParaRPr lang="en-US" altLang="zh-CN"/>
          </a:p>
        </p:txBody>
      </p:sp>
      <p:sp>
        <p:nvSpPr>
          <p:cNvPr id="4915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pPr>
              <a:defRPr/>
            </a:pPr>
            <a:fld id="{5BD94794-D0D5-4CB4-A1F9-8E12DB3CCF3C}" type="slidenum">
              <a:rPr lang="en-US" altLang="zh-CN"/>
              <a:t>‹#›</a:t>
            </a:fld>
            <a:endParaRPr lang="en-US" altLang="zh-CN"/>
          </a:p>
        </p:txBody>
      </p:sp>
    </p:spTree>
    <p:extLst>
      <p:ext uri="{BB962C8B-B14F-4D97-AF65-F5344CB8AC3E}">
        <p14:creationId xmlns:p14="http://schemas.microsoft.com/office/powerpoint/2010/main" val="24391104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zh.wikipedia.org/w/index.php?title=%E7%BD%91%E7%BB%9C%E7%90%86%E8%AE%BA&amp;action=edit&amp;redlink=1" TargetMode="External"/><Relationship Id="rId4" Type="http://schemas.openxmlformats.org/officeDocument/2006/relationships/hyperlink" Target="http://zh.wikipedia.org/wiki/%E5%A4%8D%E6%9D%82%E7%BD%91%E7%BB%9C" TargetMode="External"/><Relationship Id="rId5" Type="http://schemas.openxmlformats.org/officeDocument/2006/relationships/hyperlink" Target="http://zh.wikipedia.org/wiki/%E9%9B%86%E8%81%9A%E7%B3%BB%E6%95%B0" TargetMode="External"/><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826788F9-5FB7-4DE7-B7FF-617BD9BCC921}" type="slidenum">
              <a:rPr lang="zh-CN" altLang="en-US" smtClean="0"/>
              <a:t>4</a:t>
            </a:fld>
            <a:endParaRPr lang="en-US" altLang="zh-CN" smtClean="0"/>
          </a:p>
        </p:txBody>
      </p:sp>
      <p:sp>
        <p:nvSpPr>
          <p:cNvPr id="29699" name="Rectangle 2"/>
          <p:cNvSpPr>
            <a:spLocks noGrp="1" noRot="1" noChangeAspect="1" noChangeArrowheads="1" noTextEdit="1"/>
          </p:cNvSpPr>
          <p:nvPr>
            <p:ph type="sldImg"/>
          </p:nvPr>
        </p:nvSpPr>
        <p:spPr>
          <a:xfrm>
            <a:off x="731838" y="696913"/>
            <a:ext cx="5454650" cy="3409950"/>
          </a:xfrm>
          <a:solidFill>
            <a:srgbClr val="FFFFFF"/>
          </a:solidFill>
        </p:spPr>
      </p:sp>
      <p:sp>
        <p:nvSpPr>
          <p:cNvPr id="29700" name="Rectangle 3"/>
          <p:cNvSpPr>
            <a:spLocks noGrp="1" noChangeArrowheads="1"/>
          </p:cNvSpPr>
          <p:nvPr>
            <p:ph type="body" idx="1"/>
          </p:nvPr>
        </p:nvSpPr>
        <p:spPr>
          <a:xfrm>
            <a:off x="882650" y="4340225"/>
            <a:ext cx="5076825" cy="4106863"/>
          </a:xfrm>
          <a:solidFill>
            <a:srgbClr val="FFFFFF"/>
          </a:solidFill>
          <a:ln>
            <a:solidFill>
              <a:srgbClr val="000000"/>
            </a:solidFill>
          </a:ln>
        </p:spPr>
        <p:txBody>
          <a:bodyPr/>
          <a:lstStyle/>
          <a:p>
            <a:r>
              <a:rPr lang="en-US" altLang="zh-CN" smtClean="0">
                <a:latin typeface="宋体" panose="02010600030101010101" pitchFamily="2" charset="-122"/>
              </a:rPr>
              <a:t>（1）Immersion(</a:t>
            </a:r>
            <a:r>
              <a:rPr lang="zh-CN" altLang="en-US" smtClean="0">
                <a:latin typeface="宋体" panose="02010600030101010101" pitchFamily="2" charset="-122"/>
              </a:rPr>
              <a:t>沉浸)，是指逼真的，身临其境的感觉。</a:t>
            </a:r>
            <a:br>
              <a:rPr lang="zh-CN" altLang="en-US" smtClean="0">
                <a:latin typeface="宋体" panose="02010600030101010101" pitchFamily="2" charset="-122"/>
              </a:rPr>
            </a:br>
            <a:r>
              <a:rPr lang="zh-CN" altLang="en-US" smtClean="0">
                <a:latin typeface="宋体" panose="02010600030101010101" pitchFamily="2" charset="-122"/>
              </a:rPr>
              <a:t>（2）</a:t>
            </a:r>
            <a:r>
              <a:rPr lang="en-US" altLang="zh-CN" smtClean="0">
                <a:latin typeface="宋体" panose="02010600030101010101" pitchFamily="2" charset="-122"/>
              </a:rPr>
              <a:t>Interaction(</a:t>
            </a:r>
            <a:r>
              <a:rPr lang="zh-CN" altLang="en-US" smtClean="0">
                <a:latin typeface="宋体" panose="02010600030101010101" pitchFamily="2" charset="-122"/>
              </a:rPr>
              <a:t>交互)，是指用户感知与操作环境。</a:t>
            </a:r>
            <a:br>
              <a:rPr lang="zh-CN" altLang="en-US" smtClean="0">
                <a:latin typeface="宋体" panose="02010600030101010101" pitchFamily="2" charset="-122"/>
              </a:rPr>
            </a:br>
            <a:r>
              <a:rPr lang="zh-CN" altLang="en-US" smtClean="0">
                <a:latin typeface="宋体" panose="02010600030101010101" pitchFamily="2" charset="-122"/>
              </a:rPr>
              <a:t>（3）</a:t>
            </a:r>
            <a:r>
              <a:rPr lang="en-US" altLang="zh-CN" smtClean="0">
                <a:latin typeface="宋体" panose="02010600030101010101" pitchFamily="2" charset="-122"/>
              </a:rPr>
              <a:t>Imagination(</a:t>
            </a:r>
            <a:r>
              <a:rPr lang="zh-CN" altLang="en-US" smtClean="0">
                <a:latin typeface="宋体" panose="02010600030101010101" pitchFamily="2" charset="-122"/>
              </a:rPr>
              <a:t>想象)，是指创造性。</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05F11C9-C4F6-43B1-B21C-C44B349205A0}" type="slidenum">
              <a:rPr lang="en-US" altLang="zh-CN" smtClean="0"/>
              <a:t>15</a:t>
            </a:fld>
            <a:endParaRPr lang="en-US" altLang="zh-CN" smtClean="0"/>
          </a:p>
        </p:txBody>
      </p:sp>
      <p:sp>
        <p:nvSpPr>
          <p:cNvPr id="30723" name="Rectangle 2"/>
          <p:cNvSpPr>
            <a:spLocks noGrp="1" noRot="1" noChangeAspect="1" noChangeArrowheads="1" noTextEdit="1"/>
          </p:cNvSpPr>
          <p:nvPr>
            <p:ph type="sldImg"/>
          </p:nvPr>
        </p:nvSpPr>
        <p:spPr>
          <a:xfrm>
            <a:off x="685800" y="685800"/>
            <a:ext cx="5486400" cy="3429000"/>
          </a:xfrm>
        </p:spPr>
      </p:sp>
      <p:sp>
        <p:nvSpPr>
          <p:cNvPr id="30724" name="Rectangle 3"/>
          <p:cNvSpPr>
            <a:spLocks noGrp="1" noChangeArrowheads="1"/>
          </p:cNvSpPr>
          <p:nvPr>
            <p:ph type="body" idx="1"/>
          </p:nvPr>
        </p:nvSpPr>
        <p:spPr>
          <a:noFill/>
        </p:spPr>
        <p:txBody>
          <a:bodyPr/>
          <a:lstStyle/>
          <a:p>
            <a:r>
              <a:rPr lang="zh-CN" altLang="en-US" dirty="0" smtClean="0"/>
              <a:t>在</a:t>
            </a:r>
            <a:r>
              <a:rPr lang="zh-CN" altLang="en-US" b="1" dirty="0" smtClean="0">
                <a:hlinkClick r:id="rId3" tooltip="网络理论"/>
              </a:rPr>
              <a:t>网络理论</a:t>
            </a:r>
            <a:r>
              <a:rPr lang="zh-CN" altLang="en-US" dirty="0" smtClean="0"/>
              <a:t>中，</a:t>
            </a:r>
            <a:r>
              <a:rPr lang="zh-CN" altLang="en-US" b="1" dirty="0" smtClean="0"/>
              <a:t>小世界网络</a:t>
            </a:r>
            <a:r>
              <a:rPr lang="zh-CN" altLang="en-US" dirty="0" smtClean="0"/>
              <a:t>是一类特殊的</a:t>
            </a:r>
            <a:r>
              <a:rPr lang="zh-CN" altLang="en-US" dirty="0" smtClean="0">
                <a:hlinkClick r:id="rId4" tooltip="复杂网络"/>
              </a:rPr>
              <a:t>复杂网络</a:t>
            </a:r>
            <a:r>
              <a:rPr lang="zh-CN" altLang="en-US" dirty="0" smtClean="0"/>
              <a:t>结构，在这种网络中大部份的节点彼此并不相连，但绝大部份节点之间经过少数几步就可到达。高</a:t>
            </a:r>
            <a:r>
              <a:rPr lang="zh-CN" altLang="en-US" dirty="0" smtClean="0">
                <a:hlinkClick r:id="rId5" tooltip="集聚系数"/>
              </a:rPr>
              <a:t>集聚系数</a:t>
            </a:r>
            <a:r>
              <a:rPr lang="zh-CN" altLang="en-US" dirty="0" smtClean="0"/>
              <a:t>和低平均路径长度作为特征 。</a:t>
            </a:r>
          </a:p>
          <a:p>
            <a:endParaRPr lang="zh-CN" altLang="en-US" dirty="0" smtClean="0"/>
          </a:p>
          <a:p>
            <a:r>
              <a:rPr lang="zh-CN" altLang="en-US" b="1" dirty="0" smtClean="0"/>
              <a:t>规则网络，任意两个点（个体）之间的特征路径长度长（通过多少个体联系在一起），但聚合系数高（你是朋友的朋友的朋友的几率高）。对于随机网络，任意两个点之间的特征路径长度短，但聚合系数低。而小世界网络，点之间特征路径长度小，接近随机网络，而聚合系数依旧相当高，接近规则网络</a:t>
            </a:r>
            <a:r>
              <a:rPr lang="zh-CN" altLang="en-US" dirty="0" smtClean="0"/>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3853890"/>
            <a:ext cx="4038600" cy="777876"/>
          </a:xfrm>
        </p:spPr>
        <p:txBody>
          <a:bodyPr>
            <a:normAutofit/>
          </a:bodyPr>
          <a:lstStyle>
            <a:lvl1pPr>
              <a:defRPr sz="2800"/>
            </a:lvl1pPr>
          </a:lstStyle>
          <a:p>
            <a:r>
              <a:rPr lang="zh-CN" altLang="en-US" smtClean="0"/>
              <a:t>单击此处编辑母版标题样式</a:t>
            </a:r>
            <a:endParaRPr/>
          </a:p>
        </p:txBody>
      </p:sp>
      <p:sp>
        <p:nvSpPr>
          <p:cNvPr id="3" name="Subtitle 2"/>
          <p:cNvSpPr>
            <a:spLocks noGrp="1"/>
          </p:cNvSpPr>
          <p:nvPr>
            <p:ph type="subTitle" idx="1"/>
          </p:nvPr>
        </p:nvSpPr>
        <p:spPr>
          <a:xfrm>
            <a:off x="4800600" y="4635501"/>
            <a:ext cx="4038600" cy="623794"/>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a:p>
        </p:txBody>
      </p:sp>
      <p:sp>
        <p:nvSpPr>
          <p:cNvPr id="4" name="Date Placeholder 3"/>
          <p:cNvSpPr>
            <a:spLocks noGrp="1"/>
          </p:cNvSpPr>
          <p:nvPr>
            <p:ph type="dt" sz="half" idx="10"/>
          </p:nvPr>
        </p:nvSpPr>
        <p:spPr>
          <a:xfrm>
            <a:off x="4800600" y="5354700"/>
            <a:ext cx="1232647" cy="304271"/>
          </a:xfrm>
        </p:spPr>
        <p:txBody>
          <a:bodyPr/>
          <a:lstStyle>
            <a:lvl1pPr algn="l">
              <a:defRPr/>
            </a:lvl1pPr>
          </a:lstStyle>
          <a:p>
            <a:pPr>
              <a:defRPr/>
            </a:pPr>
            <a:endParaRPr lang="en-US" altLang="zh-CN"/>
          </a:p>
        </p:txBody>
      </p:sp>
      <p:sp>
        <p:nvSpPr>
          <p:cNvPr id="5" name="Footer Placeholder 4"/>
          <p:cNvSpPr>
            <a:spLocks noGrp="1"/>
          </p:cNvSpPr>
          <p:nvPr>
            <p:ph type="ftr" sz="quarter" idx="11"/>
          </p:nvPr>
        </p:nvSpPr>
        <p:spPr>
          <a:xfrm>
            <a:off x="6311153" y="5354700"/>
            <a:ext cx="2617694" cy="304271"/>
          </a:xfrm>
        </p:spPr>
        <p:txBody>
          <a:bodyPr/>
          <a:lstStyle>
            <a:lvl1pPr algn="r">
              <a:defRPr/>
            </a:lvl1pPr>
          </a:lstStyle>
          <a:p>
            <a:pPr>
              <a:defRPr/>
            </a:pPr>
            <a:endParaRPr lang="en-US" altLang="zh-CN"/>
          </a:p>
        </p:txBody>
      </p:sp>
      <p:sp>
        <p:nvSpPr>
          <p:cNvPr id="7" name="Rectangle 6"/>
          <p:cNvSpPr/>
          <p:nvPr/>
        </p:nvSpPr>
        <p:spPr>
          <a:xfrm>
            <a:off x="282575" y="190500"/>
            <a:ext cx="4235450" cy="3489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190500"/>
            <a:ext cx="2057400" cy="16992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1981200"/>
            <a:ext cx="2057400" cy="16992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3" y="145677"/>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190500"/>
            <a:ext cx="2057400" cy="16992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1981200"/>
            <a:ext cx="2057400" cy="16992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四项内容">
    <p:spTree>
      <p:nvGrpSpPr>
        <p:cNvPr id="1" name=""/>
        <p:cNvGrpSpPr/>
        <p:nvPr/>
      </p:nvGrpSpPr>
      <p:grpSpPr>
        <a:xfrm>
          <a:off x="0" y="0"/>
          <a:ext cx="0" cy="0"/>
          <a:chOff x="0" y="0"/>
          <a:chExt cx="0" cy="0"/>
        </a:xfrm>
      </p:grpSpPr>
      <p:sp>
        <p:nvSpPr>
          <p:cNvPr id="8" name="Rectangle 7"/>
          <p:cNvSpPr/>
          <p:nvPr/>
        </p:nvSpPr>
        <p:spPr>
          <a:xfrm>
            <a:off x="8166847" y="235479"/>
            <a:ext cx="685800" cy="133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7" y="1905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zh-CN" altLang="en-US" smtClean="0"/>
              <a:t>单击此处编辑母版标题样式</a:t>
            </a:r>
            <a:endParaRP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126C85EC-4C95-4917-9735-90CD5D984E83}" type="slidenum">
              <a:rPr lang="en-US" altLang="zh-CN" smtClean="0"/>
              <a:t>‹#›</a:t>
            </a:fld>
            <a:endParaRPr lang="en-US" altLang="zh-CN"/>
          </a:p>
        </p:txBody>
      </p:sp>
      <p:sp>
        <p:nvSpPr>
          <p:cNvPr id="12" name="Content Placeholder 2"/>
          <p:cNvSpPr>
            <a:spLocks noGrp="1"/>
          </p:cNvSpPr>
          <p:nvPr>
            <p:ph sz="half" idx="17"/>
          </p:nvPr>
        </p:nvSpPr>
        <p:spPr>
          <a:xfrm>
            <a:off x="502922" y="1654969"/>
            <a:ext cx="3657413" cy="16383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4" name="Content Placeholder 2"/>
          <p:cNvSpPr>
            <a:spLocks noGrp="1"/>
          </p:cNvSpPr>
          <p:nvPr>
            <p:ph sz="half" idx="18"/>
          </p:nvPr>
        </p:nvSpPr>
        <p:spPr>
          <a:xfrm>
            <a:off x="502922" y="3470804"/>
            <a:ext cx="3657413" cy="16383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5" name="Content Placeholder 2"/>
          <p:cNvSpPr>
            <a:spLocks noGrp="1"/>
          </p:cNvSpPr>
          <p:nvPr>
            <p:ph sz="half" idx="1"/>
          </p:nvPr>
        </p:nvSpPr>
        <p:spPr>
          <a:xfrm>
            <a:off x="4410075" y="1654969"/>
            <a:ext cx="3657600" cy="16383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6" name="Content Placeholder 2"/>
          <p:cNvSpPr>
            <a:spLocks noGrp="1"/>
          </p:cNvSpPr>
          <p:nvPr>
            <p:ph sz="half" idx="16"/>
          </p:nvPr>
        </p:nvSpPr>
        <p:spPr>
          <a:xfrm>
            <a:off x="4410075" y="3474720"/>
            <a:ext cx="3657600" cy="16383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Rectangle 5"/>
          <p:cNvSpPr/>
          <p:nvPr/>
        </p:nvSpPr>
        <p:spPr>
          <a:xfrm>
            <a:off x="8166847" y="235479"/>
            <a:ext cx="685800" cy="133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7" y="1905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FA37F8BA-77E1-4882-A940-0A39FAA1F9EA}" type="slidenum">
              <a:rPr lang="en-US" altLang="zh-CN" smtClean="0"/>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5" name="Rectangle 4"/>
          <p:cNvSpPr/>
          <p:nvPr/>
        </p:nvSpPr>
        <p:spPr>
          <a:xfrm>
            <a:off x="8166847" y="235478"/>
            <a:ext cx="685800" cy="2518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EDF4485C-A744-4370-B5E3-D3F06EF8818A}" type="slidenum">
              <a:rPr lang="en-US" altLang="zh-CN" smtClean="0"/>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Rectangle 7"/>
          <p:cNvSpPr/>
          <p:nvPr/>
        </p:nvSpPr>
        <p:spPr>
          <a:xfrm>
            <a:off x="282577" y="190501"/>
            <a:ext cx="3451225" cy="52876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143124"/>
            <a:ext cx="3255264" cy="968376"/>
          </a:xfrm>
        </p:spPr>
        <p:txBody>
          <a:bodyPr anchor="b">
            <a:normAutofit/>
          </a:bodyPr>
          <a:lstStyle>
            <a:lvl1pPr algn="l">
              <a:defRPr sz="2600" b="0">
                <a:solidFill>
                  <a:schemeClr val="bg1"/>
                </a:solidFill>
              </a:defRPr>
            </a:lvl1pPr>
          </a:lstStyle>
          <a:p>
            <a:r>
              <a:rPr lang="zh-CN" altLang="en-US" smtClean="0"/>
              <a:t>单击此处编辑母版标题样式</a:t>
            </a:r>
            <a:endParaRPr dirty="0"/>
          </a:p>
        </p:txBody>
      </p:sp>
      <p:sp>
        <p:nvSpPr>
          <p:cNvPr id="3" name="Content Placeholder 2"/>
          <p:cNvSpPr>
            <a:spLocks noGrp="1"/>
          </p:cNvSpPr>
          <p:nvPr>
            <p:ph idx="1"/>
          </p:nvPr>
        </p:nvSpPr>
        <p:spPr>
          <a:xfrm>
            <a:off x="4168777" y="227543"/>
            <a:ext cx="4597399" cy="4877594"/>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381093" y="3111501"/>
            <a:ext cx="3255264" cy="1993636"/>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7391399" y="5352988"/>
            <a:ext cx="1537447" cy="304271"/>
          </a:xfrm>
        </p:spPr>
        <p:txBody>
          <a:bodyPr/>
          <a:lstStyle/>
          <a:p>
            <a:pPr>
              <a:defRPr/>
            </a:pPr>
            <a:endParaRPr lang="en-US" altLang="zh-CN"/>
          </a:p>
        </p:txBody>
      </p:sp>
      <p:sp>
        <p:nvSpPr>
          <p:cNvPr id="6" name="Footer Placeholder 5"/>
          <p:cNvSpPr>
            <a:spLocks noGrp="1"/>
          </p:cNvSpPr>
          <p:nvPr>
            <p:ph type="ftr" sz="quarter" idx="11"/>
          </p:nvPr>
        </p:nvSpPr>
        <p:spPr>
          <a:xfrm>
            <a:off x="3859307" y="5352988"/>
            <a:ext cx="3316941" cy="304271"/>
          </a:xfrm>
        </p:spPr>
        <p:txBody>
          <a:bodyPr/>
          <a:lstStyle/>
          <a:p>
            <a:pPr>
              <a:defRPr/>
            </a:pPr>
            <a:endParaRPr lang="en-US" altLang="zh-CN"/>
          </a:p>
        </p:txBody>
      </p:sp>
      <p:sp>
        <p:nvSpPr>
          <p:cNvPr id="9" name="TextBox 8"/>
          <p:cNvSpPr txBox="1"/>
          <p:nvPr/>
        </p:nvSpPr>
        <p:spPr>
          <a:xfrm>
            <a:off x="424893" y="145677"/>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1" name="Rectangle 10"/>
          <p:cNvSpPr/>
          <p:nvPr/>
        </p:nvSpPr>
        <p:spPr>
          <a:xfrm>
            <a:off x="8166847" y="235478"/>
            <a:ext cx="685800" cy="2518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2603500"/>
            <a:ext cx="3898272" cy="726282"/>
          </a:xfrm>
        </p:spPr>
        <p:txBody>
          <a:bodyPr anchor="b">
            <a:normAutofit/>
          </a:bodyPr>
          <a:lstStyle>
            <a:lvl1pPr algn="l">
              <a:defRPr sz="2600" b="0"/>
            </a:lvl1pPr>
          </a:lstStyle>
          <a:p>
            <a:r>
              <a:rPr lang="zh-CN" altLang="en-US" smtClean="0"/>
              <a:t>单击此处编辑母版标题样式</a:t>
            </a:r>
            <a:endParaRPr/>
          </a:p>
        </p:txBody>
      </p:sp>
      <p:sp>
        <p:nvSpPr>
          <p:cNvPr id="3" name="Picture Placeholder 2"/>
          <p:cNvSpPr>
            <a:spLocks noGrp="1"/>
          </p:cNvSpPr>
          <p:nvPr>
            <p:ph type="pic" idx="1"/>
          </p:nvPr>
        </p:nvSpPr>
        <p:spPr>
          <a:xfrm>
            <a:off x="277906" y="190501"/>
            <a:ext cx="3460658" cy="52876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169404" y="3329781"/>
            <a:ext cx="3898272" cy="1789907"/>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7391399" y="5352988"/>
            <a:ext cx="1537447" cy="304271"/>
          </a:xfrm>
        </p:spPr>
        <p:txBody>
          <a:bodyPr/>
          <a:lstStyle/>
          <a:p>
            <a:pPr>
              <a:defRPr/>
            </a:pPr>
            <a:endParaRPr lang="en-US" altLang="zh-CN"/>
          </a:p>
        </p:txBody>
      </p:sp>
      <p:sp>
        <p:nvSpPr>
          <p:cNvPr id="6" name="Footer Placeholder 5"/>
          <p:cNvSpPr>
            <a:spLocks noGrp="1"/>
          </p:cNvSpPr>
          <p:nvPr>
            <p:ph type="ftr" sz="quarter" idx="11"/>
          </p:nvPr>
        </p:nvSpPr>
        <p:spPr>
          <a:xfrm>
            <a:off x="4191000" y="5352988"/>
            <a:ext cx="3005138" cy="304271"/>
          </a:xfrm>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0E949449-282D-418E-B1A6-EDD18FFD67B5}" type="slidenum">
              <a:rPr lang="en-US" altLang="zh-CN" smtClean="0"/>
              <a:t>‹#›</a:t>
            </a:fld>
            <a:endParaRPr lang="en-US" altLang="zh-CN"/>
          </a:p>
        </p:txBody>
      </p:sp>
      <p:sp>
        <p:nvSpPr>
          <p:cNvPr id="10" name="TextBox 9"/>
          <p:cNvSpPr txBox="1"/>
          <p:nvPr/>
        </p:nvSpPr>
        <p:spPr>
          <a:xfrm>
            <a:off x="3990110" y="280894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位于标题上)">
    <p:spTree>
      <p:nvGrpSpPr>
        <p:cNvPr id="1" name=""/>
        <p:cNvGrpSpPr/>
        <p:nvPr/>
      </p:nvGrpSpPr>
      <p:grpSpPr>
        <a:xfrm>
          <a:off x="0" y="0"/>
          <a:ext cx="0" cy="0"/>
          <a:chOff x="0" y="0"/>
          <a:chExt cx="0" cy="0"/>
        </a:xfrm>
      </p:grpSpPr>
      <p:sp>
        <p:nvSpPr>
          <p:cNvPr id="2" name="Title 1"/>
          <p:cNvSpPr>
            <a:spLocks noGrp="1"/>
          </p:cNvSpPr>
          <p:nvPr>
            <p:ph type="title"/>
          </p:nvPr>
        </p:nvSpPr>
        <p:spPr>
          <a:xfrm>
            <a:off x="506507" y="3686735"/>
            <a:ext cx="6191157" cy="694766"/>
          </a:xfrm>
        </p:spPr>
        <p:txBody>
          <a:bodyPr anchor="b">
            <a:normAutofit/>
          </a:bodyPr>
          <a:lstStyle>
            <a:lvl1pPr algn="l">
              <a:defRPr sz="2600" b="0"/>
            </a:lvl1pPr>
          </a:lstStyle>
          <a:p>
            <a:r>
              <a:rPr lang="zh-CN" altLang="en-US" smtClean="0"/>
              <a:t>单击此处编辑母版标题样式</a:t>
            </a:r>
            <a:endParaRPr/>
          </a:p>
        </p:txBody>
      </p:sp>
      <p:sp>
        <p:nvSpPr>
          <p:cNvPr id="3" name="Picture Placeholder 2"/>
          <p:cNvSpPr>
            <a:spLocks noGrp="1"/>
          </p:cNvSpPr>
          <p:nvPr>
            <p:ph type="pic" idx="1"/>
          </p:nvPr>
        </p:nvSpPr>
        <p:spPr>
          <a:xfrm>
            <a:off x="277907" y="190500"/>
            <a:ext cx="6378389" cy="34899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506507" y="4381500"/>
            <a:ext cx="6191157" cy="738188"/>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126C85EC-4C95-4917-9735-90CD5D984E83}" type="slidenum">
              <a:rPr lang="en-US" altLang="zh-CN" smtClean="0"/>
              <a:t>‹#›</a:t>
            </a:fld>
            <a:endParaRPr lang="en-US" altLang="zh-CN"/>
          </a:p>
        </p:txBody>
      </p:sp>
      <p:sp>
        <p:nvSpPr>
          <p:cNvPr id="8" name="Rectangle 7"/>
          <p:cNvSpPr/>
          <p:nvPr/>
        </p:nvSpPr>
        <p:spPr>
          <a:xfrm>
            <a:off x="6802438" y="190500"/>
            <a:ext cx="2057400" cy="16992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1981200"/>
            <a:ext cx="2057400" cy="16992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386066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张图片(带标题)">
    <p:spTree>
      <p:nvGrpSpPr>
        <p:cNvPr id="1" name=""/>
        <p:cNvGrpSpPr/>
        <p:nvPr/>
      </p:nvGrpSpPr>
      <p:grpSpPr>
        <a:xfrm>
          <a:off x="0" y="0"/>
          <a:ext cx="0" cy="0"/>
          <a:chOff x="0" y="0"/>
          <a:chExt cx="0" cy="0"/>
        </a:xfrm>
      </p:grpSpPr>
      <p:sp>
        <p:nvSpPr>
          <p:cNvPr id="8" name="Rectangle 7"/>
          <p:cNvSpPr/>
          <p:nvPr/>
        </p:nvSpPr>
        <p:spPr>
          <a:xfrm>
            <a:off x="282576" y="190501"/>
            <a:ext cx="6387167" cy="52876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6" y="2143124"/>
            <a:ext cx="6181611" cy="968376"/>
          </a:xfrm>
        </p:spPr>
        <p:txBody>
          <a:bodyPr anchor="b">
            <a:normAutofit/>
          </a:bodyPr>
          <a:lstStyle>
            <a:lvl1pPr algn="l">
              <a:defRPr sz="2600" b="0">
                <a:solidFill>
                  <a:schemeClr val="bg1"/>
                </a:solidFill>
              </a:defRPr>
            </a:lvl1pPr>
          </a:lstStyle>
          <a:p>
            <a:r>
              <a:rPr lang="zh-CN" altLang="en-US" smtClean="0"/>
              <a:t>单击此处编辑母版标题样式</a:t>
            </a:r>
            <a:endParaRPr/>
          </a:p>
        </p:txBody>
      </p:sp>
      <p:sp>
        <p:nvSpPr>
          <p:cNvPr id="4" name="Text Placeholder 3"/>
          <p:cNvSpPr>
            <a:spLocks noGrp="1"/>
          </p:cNvSpPr>
          <p:nvPr>
            <p:ph type="body" sz="half" idx="2"/>
          </p:nvPr>
        </p:nvSpPr>
        <p:spPr>
          <a:xfrm>
            <a:off x="381094" y="3111501"/>
            <a:ext cx="6179566" cy="1993636"/>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5212262" y="5196340"/>
            <a:ext cx="1348398" cy="304271"/>
          </a:xfrm>
        </p:spPr>
        <p:txBody>
          <a:bodyPr/>
          <a:lstStyle>
            <a:lvl1pPr>
              <a:defRPr>
                <a:solidFill>
                  <a:schemeClr val="bg1"/>
                </a:solidFill>
              </a:defRPr>
            </a:lvl1pPr>
          </a:lstStyle>
          <a:p>
            <a:pPr>
              <a:defRPr/>
            </a:pPr>
            <a:endParaRPr lang="en-US" altLang="zh-CN"/>
          </a:p>
        </p:txBody>
      </p:sp>
      <p:sp>
        <p:nvSpPr>
          <p:cNvPr id="6" name="Footer Placeholder 5"/>
          <p:cNvSpPr>
            <a:spLocks noGrp="1"/>
          </p:cNvSpPr>
          <p:nvPr>
            <p:ph type="ftr" sz="quarter" idx="11"/>
          </p:nvPr>
        </p:nvSpPr>
        <p:spPr>
          <a:xfrm>
            <a:off x="381097" y="5196340"/>
            <a:ext cx="4648105" cy="304271"/>
          </a:xfrm>
        </p:spPr>
        <p:txBody>
          <a:bodyPr/>
          <a:lstStyle>
            <a:lvl1pPr>
              <a:defRPr>
                <a:solidFill>
                  <a:schemeClr val="bg1"/>
                </a:solidFill>
              </a:defRPr>
            </a:lvl1p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126C85EC-4C95-4917-9735-90CD5D984E83}" type="slidenum">
              <a:rPr lang="en-US" altLang="zh-CN" smtClean="0"/>
              <a:t>‹#›</a:t>
            </a:fld>
            <a:endParaRPr lang="en-US" altLang="zh-CN"/>
          </a:p>
        </p:txBody>
      </p:sp>
      <p:sp>
        <p:nvSpPr>
          <p:cNvPr id="9" name="TextBox 8"/>
          <p:cNvSpPr txBox="1"/>
          <p:nvPr/>
        </p:nvSpPr>
        <p:spPr>
          <a:xfrm>
            <a:off x="424893" y="145677"/>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190500"/>
            <a:ext cx="2057400" cy="16992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1979117"/>
            <a:ext cx="2057400" cy="1699260"/>
          </a:xfrm>
        </p:spPr>
        <p:txBody>
          <a:bodyPr/>
          <a:lstStyle>
            <a:lvl1pPr>
              <a:buNone/>
              <a:defRPr/>
            </a:lvl1pPr>
          </a:lstStyle>
          <a:p>
            <a:r>
              <a:rPr lang="zh-CN" altLang="en-US" smtClean="0"/>
              <a:t>将图片拖动到占位符，或单击添加图标</a:t>
            </a:r>
            <a:endParaRPr/>
          </a:p>
        </p:txBody>
      </p:sp>
      <p:sp>
        <p:nvSpPr>
          <p:cNvPr id="13" name="Picture Placeholder 12"/>
          <p:cNvSpPr>
            <a:spLocks noGrp="1"/>
          </p:cNvSpPr>
          <p:nvPr>
            <p:ph type="pic" sz="quarter" idx="14"/>
          </p:nvPr>
        </p:nvSpPr>
        <p:spPr>
          <a:xfrm>
            <a:off x="6802438" y="3779520"/>
            <a:ext cx="2057400" cy="1699260"/>
          </a:xfrm>
        </p:spPr>
        <p:txBody>
          <a:bodyPr/>
          <a:lstStyle>
            <a:lvl1pPr>
              <a:buNone/>
              <a:defRPr/>
            </a:lvl1pPr>
          </a:lstStyle>
          <a:p>
            <a:r>
              <a:rPr lang="zh-CN" altLang="en-US" smtClean="0"/>
              <a:t>将图片拖动到占位符，或单击添加图标</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张图片(带标题)">
    <p:spTree>
      <p:nvGrpSpPr>
        <p:cNvPr id="1" name=""/>
        <p:cNvGrpSpPr/>
        <p:nvPr/>
      </p:nvGrpSpPr>
      <p:grpSpPr>
        <a:xfrm>
          <a:off x="0" y="0"/>
          <a:ext cx="0" cy="0"/>
          <a:chOff x="0" y="0"/>
          <a:chExt cx="0" cy="0"/>
        </a:xfrm>
      </p:grpSpPr>
      <p:sp>
        <p:nvSpPr>
          <p:cNvPr id="8" name="Rectangle 7"/>
          <p:cNvSpPr/>
          <p:nvPr/>
        </p:nvSpPr>
        <p:spPr>
          <a:xfrm>
            <a:off x="282575" y="190501"/>
            <a:ext cx="4235450" cy="52876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143124"/>
            <a:ext cx="4016633" cy="968376"/>
          </a:xfrm>
        </p:spPr>
        <p:txBody>
          <a:bodyPr anchor="b">
            <a:normAutofit/>
          </a:bodyPr>
          <a:lstStyle>
            <a:lvl1pPr algn="l">
              <a:defRPr sz="2600" b="0">
                <a:solidFill>
                  <a:schemeClr val="bg1"/>
                </a:solidFill>
              </a:defRPr>
            </a:lvl1pPr>
          </a:lstStyle>
          <a:p>
            <a:r>
              <a:rPr lang="zh-CN" altLang="en-US" smtClean="0"/>
              <a:t>单击此处编辑母版标题样式</a:t>
            </a:r>
            <a:endParaRPr/>
          </a:p>
        </p:txBody>
      </p:sp>
      <p:sp>
        <p:nvSpPr>
          <p:cNvPr id="4" name="Text Placeholder 3"/>
          <p:cNvSpPr>
            <a:spLocks noGrp="1"/>
          </p:cNvSpPr>
          <p:nvPr>
            <p:ph type="body" sz="half" idx="2"/>
          </p:nvPr>
        </p:nvSpPr>
        <p:spPr>
          <a:xfrm>
            <a:off x="381094" y="3111501"/>
            <a:ext cx="4015304" cy="1993636"/>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3048000" y="5196340"/>
            <a:ext cx="1348398" cy="304271"/>
          </a:xfrm>
        </p:spPr>
        <p:txBody>
          <a:bodyPr/>
          <a:lstStyle>
            <a:lvl1pPr>
              <a:defRPr>
                <a:solidFill>
                  <a:schemeClr val="bg1"/>
                </a:solidFill>
              </a:defRPr>
            </a:lvl1pPr>
          </a:lstStyle>
          <a:p>
            <a:pPr>
              <a:defRPr/>
            </a:pPr>
            <a:endParaRPr lang="en-US" altLang="zh-CN"/>
          </a:p>
        </p:txBody>
      </p:sp>
      <p:sp>
        <p:nvSpPr>
          <p:cNvPr id="6" name="Footer Placeholder 5"/>
          <p:cNvSpPr>
            <a:spLocks noGrp="1"/>
          </p:cNvSpPr>
          <p:nvPr>
            <p:ph type="ftr" sz="quarter" idx="11"/>
          </p:nvPr>
        </p:nvSpPr>
        <p:spPr>
          <a:xfrm>
            <a:off x="381097" y="5196340"/>
            <a:ext cx="2590705" cy="304271"/>
          </a:xfrm>
        </p:spPr>
        <p:txBody>
          <a:bodyPr/>
          <a:lstStyle>
            <a:lvl1pPr>
              <a:defRPr>
                <a:solidFill>
                  <a:schemeClr val="bg1"/>
                </a:solidFill>
              </a:defRPr>
            </a:lvl1p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126C85EC-4C95-4917-9735-90CD5D984E83}" type="slidenum">
              <a:rPr lang="en-US" altLang="zh-CN" smtClean="0"/>
              <a:t>‹#›</a:t>
            </a:fld>
            <a:endParaRPr lang="en-US" altLang="zh-CN"/>
          </a:p>
        </p:txBody>
      </p:sp>
      <p:sp>
        <p:nvSpPr>
          <p:cNvPr id="9" name="TextBox 8"/>
          <p:cNvSpPr txBox="1"/>
          <p:nvPr/>
        </p:nvSpPr>
        <p:spPr>
          <a:xfrm>
            <a:off x="424893" y="145677"/>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190500"/>
            <a:ext cx="2057400" cy="16992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3778939"/>
            <a:ext cx="2057400" cy="16992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190500"/>
            <a:ext cx="2057400" cy="1699260"/>
          </a:xfrm>
        </p:spPr>
        <p:txBody>
          <a:bodyPr/>
          <a:lstStyle>
            <a:lvl1pPr>
              <a:buNone/>
              <a:defRPr/>
            </a:lvl1pPr>
          </a:lstStyle>
          <a:p>
            <a:r>
              <a:rPr lang="zh-CN" altLang="en-US" smtClean="0"/>
              <a:t>将图片拖动到占位符，或单击添加图标</a:t>
            </a:r>
            <a:endParaRPr/>
          </a:p>
        </p:txBody>
      </p:sp>
      <p:sp>
        <p:nvSpPr>
          <p:cNvPr id="13" name="Picture Placeholder 12"/>
          <p:cNvSpPr>
            <a:spLocks noGrp="1"/>
          </p:cNvSpPr>
          <p:nvPr>
            <p:ph type="pic" sz="quarter" idx="14"/>
          </p:nvPr>
        </p:nvSpPr>
        <p:spPr>
          <a:xfrm>
            <a:off x="4624388" y="1984719"/>
            <a:ext cx="2057400" cy="1699260"/>
          </a:xfrm>
        </p:spPr>
        <p:txBody>
          <a:bodyPr/>
          <a:lstStyle>
            <a:lvl1pPr>
              <a:buNone/>
              <a:defRPr/>
            </a:lvl1pPr>
          </a:lstStyle>
          <a:p>
            <a:r>
              <a:rPr lang="zh-CN" altLang="en-US" smtClean="0"/>
              <a:t>将图片拖动到占位符，或单击添加图标</a:t>
            </a:r>
            <a:endParaRPr/>
          </a:p>
        </p:txBody>
      </p:sp>
      <p:sp>
        <p:nvSpPr>
          <p:cNvPr id="14" name="Picture Placeholder 12"/>
          <p:cNvSpPr>
            <a:spLocks noGrp="1"/>
          </p:cNvSpPr>
          <p:nvPr>
            <p:ph type="pic" sz="quarter" idx="15"/>
          </p:nvPr>
        </p:nvSpPr>
        <p:spPr>
          <a:xfrm>
            <a:off x="6803136" y="1984719"/>
            <a:ext cx="2057400" cy="3489960"/>
          </a:xfrm>
        </p:spPr>
        <p:txBody>
          <a:bodyPr/>
          <a:lstStyle>
            <a:lvl1pPr>
              <a:buNone/>
              <a:defRPr/>
            </a:lvl1pPr>
          </a:lstStyle>
          <a:p>
            <a:r>
              <a:rPr lang="zh-CN" altLang="en-US" smtClean="0"/>
              <a:t>将图片拖动到占位符，或单击添加图标</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张图片(带标题，可选)">
    <p:spTree>
      <p:nvGrpSpPr>
        <p:cNvPr id="1" name=""/>
        <p:cNvGrpSpPr/>
        <p:nvPr/>
      </p:nvGrpSpPr>
      <p:grpSpPr>
        <a:xfrm>
          <a:off x="0" y="0"/>
          <a:ext cx="0" cy="0"/>
          <a:chOff x="0" y="0"/>
          <a:chExt cx="0" cy="0"/>
        </a:xfrm>
      </p:grpSpPr>
      <p:sp>
        <p:nvSpPr>
          <p:cNvPr id="11" name="Rectangle 10"/>
          <p:cNvSpPr/>
          <p:nvPr/>
        </p:nvSpPr>
        <p:spPr>
          <a:xfrm>
            <a:off x="8166847" y="235478"/>
            <a:ext cx="685800" cy="2518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2603500"/>
            <a:ext cx="3108960" cy="726282"/>
          </a:xfrm>
        </p:spPr>
        <p:txBody>
          <a:bodyPr anchor="b">
            <a:normAutofit/>
          </a:bodyPr>
          <a:lstStyle>
            <a:lvl1pPr algn="l">
              <a:defRPr sz="2600" b="0"/>
            </a:lvl1pPr>
          </a:lstStyle>
          <a:p>
            <a:r>
              <a:rPr lang="zh-CN" altLang="en-US" smtClean="0"/>
              <a:t>单击此处编辑母版标题样式</a:t>
            </a:r>
            <a:endParaRPr/>
          </a:p>
        </p:txBody>
      </p:sp>
      <p:sp>
        <p:nvSpPr>
          <p:cNvPr id="3" name="Picture Placeholder 2"/>
          <p:cNvSpPr>
            <a:spLocks noGrp="1"/>
          </p:cNvSpPr>
          <p:nvPr>
            <p:ph type="pic" idx="1"/>
          </p:nvPr>
        </p:nvSpPr>
        <p:spPr>
          <a:xfrm>
            <a:off x="277907" y="1971040"/>
            <a:ext cx="4240119" cy="34899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953000" y="3329781"/>
            <a:ext cx="3108960" cy="1789907"/>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7391399" y="5352988"/>
            <a:ext cx="1537447" cy="304271"/>
          </a:xfrm>
        </p:spPr>
        <p:txBody>
          <a:bodyPr/>
          <a:lstStyle/>
          <a:p>
            <a:pPr>
              <a:defRPr/>
            </a:pPr>
            <a:endParaRPr lang="en-US" altLang="zh-CN"/>
          </a:p>
        </p:txBody>
      </p:sp>
      <p:sp>
        <p:nvSpPr>
          <p:cNvPr id="6" name="Footer Placeholder 5"/>
          <p:cNvSpPr>
            <a:spLocks noGrp="1"/>
          </p:cNvSpPr>
          <p:nvPr>
            <p:ph type="ftr" sz="quarter" idx="11"/>
          </p:nvPr>
        </p:nvSpPr>
        <p:spPr>
          <a:xfrm>
            <a:off x="4191000" y="5352988"/>
            <a:ext cx="3005138" cy="304271"/>
          </a:xfrm>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126C85EC-4C95-4917-9735-90CD5D984E83}" type="slidenum">
              <a:rPr lang="en-US" altLang="zh-CN" smtClean="0"/>
              <a:t>‹#›</a:t>
            </a:fld>
            <a:endParaRPr lang="en-US" altLang="zh-CN"/>
          </a:p>
        </p:txBody>
      </p:sp>
      <p:sp>
        <p:nvSpPr>
          <p:cNvPr id="10" name="TextBox 9"/>
          <p:cNvSpPr txBox="1"/>
          <p:nvPr/>
        </p:nvSpPr>
        <p:spPr>
          <a:xfrm>
            <a:off x="4750361" y="280894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190500"/>
            <a:ext cx="2057400" cy="1699260"/>
          </a:xfrm>
        </p:spPr>
        <p:txBody>
          <a:bodyPr/>
          <a:lstStyle>
            <a:lvl1pPr>
              <a:buNone/>
              <a:defRPr/>
            </a:lvl1pPr>
          </a:lstStyle>
          <a:p>
            <a:r>
              <a:rPr lang="zh-CN" altLang="en-US" smtClean="0"/>
              <a:t>将图片拖动到占位符，或单击添加图标</a:t>
            </a:r>
            <a:endParaRPr/>
          </a:p>
        </p:txBody>
      </p:sp>
      <p:sp>
        <p:nvSpPr>
          <p:cNvPr id="15" name="Picture Placeholder 12"/>
          <p:cNvSpPr>
            <a:spLocks noGrp="1"/>
          </p:cNvSpPr>
          <p:nvPr>
            <p:ph type="pic" sz="quarter" idx="14"/>
          </p:nvPr>
        </p:nvSpPr>
        <p:spPr>
          <a:xfrm>
            <a:off x="2460625" y="190500"/>
            <a:ext cx="2057400" cy="1699260"/>
          </a:xfrm>
        </p:spPr>
        <p:txBody>
          <a:bodyPr/>
          <a:lstStyle>
            <a:lvl1pPr>
              <a:buNone/>
              <a:defRPr/>
            </a:lvl1pPr>
          </a:lstStyle>
          <a:p>
            <a:r>
              <a:rPr lang="zh-CN" altLang="en-US" smtClean="0"/>
              <a:t>将图片拖动到占位符，或单击添加图标</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标题和竖排文本">
    <p:spTree>
      <p:nvGrpSpPr>
        <p:cNvPr id="1" name=""/>
        <p:cNvGrpSpPr/>
        <p:nvPr/>
      </p:nvGrpSpPr>
      <p:grpSpPr>
        <a:xfrm>
          <a:off x="0" y="0"/>
          <a:ext cx="0" cy="0"/>
          <a:chOff x="0" y="0"/>
          <a:chExt cx="0" cy="0"/>
        </a:xfrm>
      </p:grpSpPr>
      <p:sp>
        <p:nvSpPr>
          <p:cNvPr id="7" name="Rectangle 6"/>
          <p:cNvSpPr/>
          <p:nvPr/>
        </p:nvSpPr>
        <p:spPr>
          <a:xfrm>
            <a:off x="8166847" y="235479"/>
            <a:ext cx="685800" cy="133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7" y="1905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126C85EC-4C95-4917-9735-90CD5D984E83}" type="slidenum">
              <a:rPr lang="en-US" altLang="zh-CN" smtClean="0"/>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7" name="Rectangle 6"/>
          <p:cNvSpPr/>
          <p:nvPr/>
        </p:nvSpPr>
        <p:spPr>
          <a:xfrm>
            <a:off x="8210552" y="235479"/>
            <a:ext cx="642097" cy="133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0D884F5-15FD-4811-9F09-1D21D30FF635}" type="slidenum">
              <a:rPr lang="en-US" altLang="zh-CN" smtClean="0"/>
              <a:t>‹#›</a:t>
            </a:fld>
            <a:endParaRPr lang="en-US" altLang="zh-CN"/>
          </a:p>
        </p:txBody>
      </p:sp>
      <p:sp>
        <p:nvSpPr>
          <p:cNvPr id="9" name="TextBox 8"/>
          <p:cNvSpPr txBox="1"/>
          <p:nvPr/>
        </p:nvSpPr>
        <p:spPr>
          <a:xfrm>
            <a:off x="223187" y="1905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35479"/>
            <a:ext cx="91440" cy="133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竖排标题和文本">
    <p:spTree>
      <p:nvGrpSpPr>
        <p:cNvPr id="1" name=""/>
        <p:cNvGrpSpPr/>
        <p:nvPr/>
      </p:nvGrpSpPr>
      <p:grpSpPr>
        <a:xfrm>
          <a:off x="0" y="0"/>
          <a:ext cx="0" cy="0"/>
          <a:chOff x="0" y="0"/>
          <a:chExt cx="0" cy="0"/>
        </a:xfrm>
      </p:grpSpPr>
      <p:sp>
        <p:nvSpPr>
          <p:cNvPr id="10" name="Rectangle 9"/>
          <p:cNvSpPr/>
          <p:nvPr/>
        </p:nvSpPr>
        <p:spPr>
          <a:xfrm>
            <a:off x="8166847" y="235478"/>
            <a:ext cx="685800" cy="2518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795618"/>
            <a:ext cx="681318" cy="4309519"/>
          </a:xfrm>
        </p:spPr>
        <p:txBody>
          <a:bodyPr vert="eaVert" anchor="t" anchorCtr="0"/>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457200" y="798964"/>
            <a:ext cx="6858000" cy="4320724"/>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126C85EC-4C95-4917-9735-90CD5D984E83}" type="slidenum">
              <a:rPr lang="en-US" altLang="zh-CN" smtClean="0"/>
              <a:t>‹#›</a:t>
            </a:fld>
            <a:endParaRPr lang="en-US" altLang="zh-CN"/>
          </a:p>
        </p:txBody>
      </p:sp>
      <p:sp>
        <p:nvSpPr>
          <p:cNvPr id="9" name="TextBox 8"/>
          <p:cNvSpPr txBox="1"/>
          <p:nvPr/>
        </p:nvSpPr>
        <p:spPr>
          <a:xfrm rot="16200000">
            <a:off x="8614854" y="421890"/>
            <a:ext cx="217424"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和内容(可选)">
    <p:spTree>
      <p:nvGrpSpPr>
        <p:cNvPr id="1" name=""/>
        <p:cNvGrpSpPr/>
        <p:nvPr/>
      </p:nvGrpSpPr>
      <p:grpSpPr>
        <a:xfrm>
          <a:off x="0" y="0"/>
          <a:ext cx="0" cy="0"/>
          <a:chOff x="0" y="0"/>
          <a:chExt cx="0" cy="0"/>
        </a:xfrm>
      </p:grpSpPr>
      <p:sp>
        <p:nvSpPr>
          <p:cNvPr id="7" name="Rectangle 6"/>
          <p:cNvSpPr/>
          <p:nvPr/>
        </p:nvSpPr>
        <p:spPr>
          <a:xfrm>
            <a:off x="8166847" y="235479"/>
            <a:ext cx="685800" cy="133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6" y="112059"/>
            <a:ext cx="7556313" cy="829236"/>
          </a:xfrm>
        </p:spPr>
        <p:txBody>
          <a:bodyPr anchor="b" anchorCtr="0"/>
          <a:lstStyle/>
          <a:p>
            <a:r>
              <a:rPr lang="zh-CN" altLang="en-US" smtClean="0"/>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126C85EC-4C95-4917-9735-90CD5D984E83}" type="slidenum">
              <a:rPr lang="en-US" altLang="zh-CN" smtClean="0"/>
              <a:t>‹#›</a:t>
            </a:fld>
            <a:endParaRPr lang="en-US" altLang="zh-CN"/>
          </a:p>
        </p:txBody>
      </p:sp>
      <p:sp>
        <p:nvSpPr>
          <p:cNvPr id="9" name="TextBox 8"/>
          <p:cNvSpPr txBox="1"/>
          <p:nvPr/>
        </p:nvSpPr>
        <p:spPr>
          <a:xfrm>
            <a:off x="223187" y="1905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941295"/>
            <a:ext cx="7558960" cy="645583"/>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幻灯片(带 2 张图片)">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3853890"/>
            <a:ext cx="4038600" cy="777876"/>
          </a:xfrm>
        </p:spPr>
        <p:txBody>
          <a:bodyPr>
            <a:normAutofit/>
          </a:bodyPr>
          <a:lstStyle>
            <a:lvl1pPr>
              <a:defRPr sz="2800"/>
            </a:lvl1pPr>
          </a:lstStyle>
          <a:p>
            <a:r>
              <a:rPr lang="zh-CN" altLang="en-US" smtClean="0"/>
              <a:t>单击此处编辑母版标题样式</a:t>
            </a:r>
            <a:endParaRPr/>
          </a:p>
        </p:txBody>
      </p:sp>
      <p:sp>
        <p:nvSpPr>
          <p:cNvPr id="3" name="Subtitle 2"/>
          <p:cNvSpPr>
            <a:spLocks noGrp="1"/>
          </p:cNvSpPr>
          <p:nvPr>
            <p:ph type="subTitle" idx="1"/>
          </p:nvPr>
        </p:nvSpPr>
        <p:spPr>
          <a:xfrm>
            <a:off x="4800600" y="4635501"/>
            <a:ext cx="4038600" cy="623794"/>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a:xfrm>
            <a:off x="4800600" y="5354700"/>
            <a:ext cx="1232647" cy="304271"/>
          </a:xfrm>
        </p:spPr>
        <p:txBody>
          <a:bodyPr/>
          <a:lstStyle>
            <a:lvl1pPr algn="l">
              <a:defRPr/>
            </a:lvl1pPr>
          </a:lstStyle>
          <a:p>
            <a:pPr>
              <a:defRPr/>
            </a:pPr>
            <a:endParaRPr lang="en-US" altLang="zh-CN"/>
          </a:p>
        </p:txBody>
      </p:sp>
      <p:sp>
        <p:nvSpPr>
          <p:cNvPr id="5" name="Footer Placeholder 4"/>
          <p:cNvSpPr>
            <a:spLocks noGrp="1"/>
          </p:cNvSpPr>
          <p:nvPr>
            <p:ph type="ftr" sz="quarter" idx="11"/>
          </p:nvPr>
        </p:nvSpPr>
        <p:spPr>
          <a:xfrm>
            <a:off x="6311153" y="5354700"/>
            <a:ext cx="2617694" cy="304271"/>
          </a:xfrm>
        </p:spPr>
        <p:txBody>
          <a:bodyPr/>
          <a:lstStyle>
            <a:lvl1pPr algn="r">
              <a:defRPr/>
            </a:lvl1pPr>
          </a:lstStyle>
          <a:p>
            <a:pPr>
              <a:defRPr/>
            </a:pPr>
            <a:endParaRPr lang="en-US" altLang="zh-CN"/>
          </a:p>
        </p:txBody>
      </p:sp>
      <p:sp>
        <p:nvSpPr>
          <p:cNvPr id="7" name="Rectangle 6"/>
          <p:cNvSpPr/>
          <p:nvPr/>
        </p:nvSpPr>
        <p:spPr>
          <a:xfrm>
            <a:off x="282575" y="190500"/>
            <a:ext cx="4235450" cy="3489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190500"/>
            <a:ext cx="2057400" cy="16992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1981200"/>
            <a:ext cx="2057400" cy="16992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190500"/>
            <a:ext cx="2057400" cy="1699260"/>
          </a:xfrm>
        </p:spPr>
        <p:txBody>
          <a:bodyPr/>
          <a:lstStyle>
            <a:lvl1pPr>
              <a:buNone/>
              <a:defRPr/>
            </a:lvl1pPr>
          </a:lstStyle>
          <a:p>
            <a:r>
              <a:rPr lang="zh-CN" altLang="en-US" smtClean="0"/>
              <a:t>将图片拖动到占位符，或单击添加图标</a:t>
            </a:r>
            <a:endParaRPr/>
          </a:p>
        </p:txBody>
      </p:sp>
      <p:sp>
        <p:nvSpPr>
          <p:cNvPr id="14" name="Picture Placeholder 12"/>
          <p:cNvSpPr>
            <a:spLocks noGrp="1"/>
          </p:cNvSpPr>
          <p:nvPr>
            <p:ph type="pic" sz="quarter" idx="13"/>
          </p:nvPr>
        </p:nvSpPr>
        <p:spPr>
          <a:xfrm>
            <a:off x="6802438" y="1981200"/>
            <a:ext cx="2057400" cy="1699260"/>
          </a:xfrm>
        </p:spPr>
        <p:txBody>
          <a:bodyPr/>
          <a:lstStyle>
            <a:lvl1pPr>
              <a:buNone/>
              <a:defRPr/>
            </a:lvl1pPr>
          </a:lstStyle>
          <a:p>
            <a:r>
              <a:rPr lang="zh-CN" altLang="en-US" smtClean="0"/>
              <a:t>将图片拖动到占位符，或单击添加图标</a:t>
            </a:r>
            <a:endParaRPr/>
          </a:p>
        </p:txBody>
      </p:sp>
      <p:sp>
        <p:nvSpPr>
          <p:cNvPr id="16" name="Text Placeholder 3"/>
          <p:cNvSpPr>
            <a:spLocks noGrp="1"/>
          </p:cNvSpPr>
          <p:nvPr>
            <p:ph type="body" sz="half" idx="2"/>
          </p:nvPr>
        </p:nvSpPr>
        <p:spPr>
          <a:xfrm>
            <a:off x="857250" y="1482913"/>
            <a:ext cx="3086100" cy="1700754"/>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5" name="TextBox 14"/>
          <p:cNvSpPr txBox="1"/>
          <p:nvPr/>
        </p:nvSpPr>
        <p:spPr>
          <a:xfrm>
            <a:off x="424893" y="145677"/>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Rectangle 6"/>
          <p:cNvSpPr/>
          <p:nvPr/>
        </p:nvSpPr>
        <p:spPr>
          <a:xfrm>
            <a:off x="658907" y="190501"/>
            <a:ext cx="8200930" cy="52876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2603501"/>
            <a:ext cx="5638800" cy="1135062"/>
          </a:xfrm>
        </p:spPr>
        <p:txBody>
          <a:bodyPr anchor="b" anchorCtr="0">
            <a:normAutofit/>
          </a:bodyPr>
          <a:lstStyle>
            <a:lvl1pPr algn="l">
              <a:defRPr sz="3200" b="0" cap="none" baseline="0">
                <a:solidFill>
                  <a:schemeClr val="bg1"/>
                </a:solidFill>
              </a:defRPr>
            </a:lvl1pPr>
          </a:lstStyle>
          <a:p>
            <a:r>
              <a:rPr lang="zh-CN" altLang="en-US" smtClean="0"/>
              <a:t>单击此处编辑母版标题样式</a:t>
            </a:r>
            <a:endParaRPr/>
          </a:p>
        </p:txBody>
      </p:sp>
      <p:sp>
        <p:nvSpPr>
          <p:cNvPr id="3" name="Text Placeholder 2"/>
          <p:cNvSpPr>
            <a:spLocks noGrp="1"/>
          </p:cNvSpPr>
          <p:nvPr>
            <p:ph type="body" idx="1"/>
          </p:nvPr>
        </p:nvSpPr>
        <p:spPr>
          <a:xfrm>
            <a:off x="2286000" y="3746501"/>
            <a:ext cx="5638800" cy="1250156"/>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658906" y="5207312"/>
            <a:ext cx="1474694" cy="304271"/>
          </a:xfrm>
        </p:spPr>
        <p:txBody>
          <a:bodyPr/>
          <a:lstStyle>
            <a:lvl1pPr algn="l">
              <a:defRPr>
                <a:solidFill>
                  <a:schemeClr val="bg1"/>
                </a:solidFill>
              </a:defRPr>
            </a:lvl1pPr>
          </a:lstStyle>
          <a:p>
            <a:pPr>
              <a:defRPr/>
            </a:pPr>
            <a:endParaRPr lang="en-US" altLang="zh-CN"/>
          </a:p>
        </p:txBody>
      </p:sp>
      <p:sp>
        <p:nvSpPr>
          <p:cNvPr id="5" name="Footer Placeholder 4"/>
          <p:cNvSpPr>
            <a:spLocks noGrp="1"/>
          </p:cNvSpPr>
          <p:nvPr>
            <p:ph type="ftr" sz="quarter" idx="11"/>
          </p:nvPr>
        </p:nvSpPr>
        <p:spPr>
          <a:xfrm>
            <a:off x="2286000" y="5207312"/>
            <a:ext cx="5638800" cy="304271"/>
          </a:xfrm>
        </p:spPr>
        <p:txBody>
          <a:bodyPr/>
          <a:lstStyle>
            <a:lvl1pPr>
              <a:defRPr>
                <a:solidFill>
                  <a:schemeClr val="bg1"/>
                </a:solidFill>
              </a:defRPr>
            </a:lvl1pPr>
          </a:lstStyle>
          <a:p>
            <a:pPr>
              <a:defRPr/>
            </a:pPr>
            <a:endParaRPr lang="en-US" altLang="zh-CN"/>
          </a:p>
        </p:txBody>
      </p:sp>
      <p:sp>
        <p:nvSpPr>
          <p:cNvPr id="6" name="Slide Number Placeholder 5"/>
          <p:cNvSpPr>
            <a:spLocks noGrp="1"/>
          </p:cNvSpPr>
          <p:nvPr>
            <p:ph type="sldNum" sz="quarter" idx="12"/>
          </p:nvPr>
        </p:nvSpPr>
        <p:spPr>
          <a:xfrm>
            <a:off x="8305800" y="5207312"/>
            <a:ext cx="554038" cy="304271"/>
          </a:xfrm>
        </p:spPr>
        <p:txBody>
          <a:bodyPr/>
          <a:lstStyle/>
          <a:p>
            <a:pPr>
              <a:defRPr/>
            </a:pPr>
            <a:fld id="{75D4F0C3-F4F0-410E-B9B1-989DE56801E8}" type="slidenum">
              <a:rPr lang="en-US" altLang="zh-CN" smtClean="0"/>
              <a:t>‹#›</a:t>
            </a:fld>
            <a:endParaRPr lang="en-US" altLang="zh-CN"/>
          </a:p>
        </p:txBody>
      </p:sp>
      <p:sp>
        <p:nvSpPr>
          <p:cNvPr id="8" name="TextBox 7"/>
          <p:cNvSpPr txBox="1"/>
          <p:nvPr/>
        </p:nvSpPr>
        <p:spPr>
          <a:xfrm>
            <a:off x="2003614" y="2592296"/>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2" y="190501"/>
            <a:ext cx="212725" cy="5287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项内容">
    <p:spTree>
      <p:nvGrpSpPr>
        <p:cNvPr id="1" name=""/>
        <p:cNvGrpSpPr/>
        <p:nvPr/>
      </p:nvGrpSpPr>
      <p:grpSpPr>
        <a:xfrm>
          <a:off x="0" y="0"/>
          <a:ext cx="0" cy="0"/>
          <a:chOff x="0" y="0"/>
          <a:chExt cx="0" cy="0"/>
        </a:xfrm>
      </p:grpSpPr>
      <p:sp>
        <p:nvSpPr>
          <p:cNvPr id="11" name="Rectangle 10"/>
          <p:cNvSpPr/>
          <p:nvPr/>
        </p:nvSpPr>
        <p:spPr>
          <a:xfrm>
            <a:off x="8210552" y="235479"/>
            <a:ext cx="642097" cy="133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35479"/>
            <a:ext cx="91440" cy="133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7" y="1905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498518" y="1654969"/>
            <a:ext cx="3657600" cy="3450167"/>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399878" y="1654969"/>
            <a:ext cx="3657600" cy="3450167"/>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126C85EC-4C95-4917-9735-90CD5D984E83}" type="slidenum">
              <a:rPr lang="en-US" altLang="zh-CN" smtClean="0"/>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10" name="Rectangle 9"/>
          <p:cNvSpPr/>
          <p:nvPr/>
        </p:nvSpPr>
        <p:spPr>
          <a:xfrm>
            <a:off x="8166847" y="235479"/>
            <a:ext cx="685800" cy="133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7" y="1905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zh-CN" altLang="en-US" smtClean="0"/>
              <a:t>单击此处编辑母版标题样式</a:t>
            </a:r>
            <a:endParaRPr/>
          </a:p>
        </p:txBody>
      </p:sp>
      <p:sp>
        <p:nvSpPr>
          <p:cNvPr id="4" name="Content Placeholder 3"/>
          <p:cNvSpPr>
            <a:spLocks noGrp="1"/>
          </p:cNvSpPr>
          <p:nvPr>
            <p:ph sz="half" idx="2"/>
          </p:nvPr>
        </p:nvSpPr>
        <p:spPr>
          <a:xfrm>
            <a:off x="497541" y="2039471"/>
            <a:ext cx="3657600" cy="3065664"/>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6" name="Content Placeholder 5"/>
          <p:cNvSpPr>
            <a:spLocks noGrp="1"/>
          </p:cNvSpPr>
          <p:nvPr>
            <p:ph sz="quarter" idx="4"/>
          </p:nvPr>
        </p:nvSpPr>
        <p:spPr>
          <a:xfrm>
            <a:off x="4399878" y="2039471"/>
            <a:ext cx="3657600" cy="3065664"/>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4E004A91-86FF-4302-8135-2309A8F0E1A2}" type="slidenum">
              <a:rPr lang="en-US" altLang="zh-CN" smtClean="0"/>
              <a:t>‹#›</a:t>
            </a:fld>
            <a:endParaRPr lang="en-US" altLang="zh-CN"/>
          </a:p>
        </p:txBody>
      </p:sp>
      <p:sp>
        <p:nvSpPr>
          <p:cNvPr id="3" name="Text Placeholder 2"/>
          <p:cNvSpPr>
            <a:spLocks noGrp="1"/>
          </p:cNvSpPr>
          <p:nvPr>
            <p:ph type="body" idx="1"/>
          </p:nvPr>
        </p:nvSpPr>
        <p:spPr>
          <a:xfrm>
            <a:off x="497541" y="1725707"/>
            <a:ext cx="3657600" cy="268941"/>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399878" y="1725707"/>
            <a:ext cx="3657600" cy="268941"/>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两项内容、顶部和底部">
    <p:spTree>
      <p:nvGrpSpPr>
        <p:cNvPr id="1" name=""/>
        <p:cNvGrpSpPr/>
        <p:nvPr/>
      </p:nvGrpSpPr>
      <p:grpSpPr>
        <a:xfrm>
          <a:off x="0" y="0"/>
          <a:ext cx="0" cy="0"/>
          <a:chOff x="0" y="0"/>
          <a:chExt cx="0" cy="0"/>
        </a:xfrm>
      </p:grpSpPr>
      <p:sp>
        <p:nvSpPr>
          <p:cNvPr id="10" name="TextBox 9"/>
          <p:cNvSpPr txBox="1"/>
          <p:nvPr/>
        </p:nvSpPr>
        <p:spPr>
          <a:xfrm>
            <a:off x="223187" y="1905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498519" y="1654969"/>
            <a:ext cx="7569157" cy="16383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3" name="Content Placeholder 2"/>
          <p:cNvSpPr>
            <a:spLocks noGrp="1"/>
          </p:cNvSpPr>
          <p:nvPr>
            <p:ph sz="half" idx="14"/>
          </p:nvPr>
        </p:nvSpPr>
        <p:spPr>
          <a:xfrm>
            <a:off x="498519" y="3470804"/>
            <a:ext cx="7569157" cy="16383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4" name="Rectangle 13"/>
          <p:cNvSpPr/>
          <p:nvPr/>
        </p:nvSpPr>
        <p:spPr>
          <a:xfrm>
            <a:off x="8166847" y="235479"/>
            <a:ext cx="685800" cy="133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01862"/>
            <a:ext cx="554038" cy="304271"/>
          </a:xfrm>
        </p:spPr>
        <p:txBody>
          <a:bodyPr/>
          <a:lstStyle/>
          <a:p>
            <a:pPr>
              <a:defRPr/>
            </a:pPr>
            <a:fld id="{126C85EC-4C95-4917-9735-90CD5D984E83}" type="slidenum">
              <a:rPr lang="en-US" altLang="zh-CN" smtClean="0"/>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三项内容">
    <p:spTree>
      <p:nvGrpSpPr>
        <p:cNvPr id="1" name=""/>
        <p:cNvGrpSpPr/>
        <p:nvPr/>
      </p:nvGrpSpPr>
      <p:grpSpPr>
        <a:xfrm>
          <a:off x="0" y="0"/>
          <a:ext cx="0" cy="0"/>
          <a:chOff x="0" y="0"/>
          <a:chExt cx="0" cy="0"/>
        </a:xfrm>
      </p:grpSpPr>
      <p:sp>
        <p:nvSpPr>
          <p:cNvPr id="8" name="Rectangle 7"/>
          <p:cNvSpPr/>
          <p:nvPr/>
        </p:nvSpPr>
        <p:spPr>
          <a:xfrm>
            <a:off x="8166847" y="235479"/>
            <a:ext cx="685800" cy="133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7" y="1905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4410075" y="1654969"/>
            <a:ext cx="3657600" cy="16383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126C85EC-4C95-4917-9735-90CD5D984E83}" type="slidenum">
              <a:rPr lang="en-US" altLang="zh-CN" smtClean="0"/>
              <a:t>‹#›</a:t>
            </a:fld>
            <a:endParaRPr lang="en-US" altLang="zh-CN"/>
          </a:p>
        </p:txBody>
      </p:sp>
      <p:sp>
        <p:nvSpPr>
          <p:cNvPr id="11" name="Content Placeholder 2"/>
          <p:cNvSpPr>
            <a:spLocks noGrp="1"/>
          </p:cNvSpPr>
          <p:nvPr>
            <p:ph sz="half" idx="15"/>
          </p:nvPr>
        </p:nvSpPr>
        <p:spPr>
          <a:xfrm>
            <a:off x="498518" y="1654969"/>
            <a:ext cx="3657600" cy="3450167"/>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3" name="Content Placeholder 2"/>
          <p:cNvSpPr>
            <a:spLocks noGrp="1"/>
          </p:cNvSpPr>
          <p:nvPr>
            <p:ph sz="half" idx="16"/>
          </p:nvPr>
        </p:nvSpPr>
        <p:spPr>
          <a:xfrm>
            <a:off x="4410075" y="3474720"/>
            <a:ext cx="3657600" cy="16383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6" y="403411"/>
            <a:ext cx="7556313" cy="930089"/>
          </a:xfrm>
          <a:prstGeom prst="rect">
            <a:avLst/>
          </a:prstGeom>
        </p:spPr>
        <p:txBody>
          <a:bodyPr vert="horz" lIns="91440" tIns="45720" rIns="91440" bIns="45720" rtlCol="0" anchor="t" anchorCtr="0">
            <a:noAutofit/>
          </a:bodyPr>
          <a:lstStyle/>
          <a:p>
            <a:r>
              <a:rPr lang="zh-CN" altLang="en-US" smtClean="0"/>
              <a:t>单击此处编辑母版标题样式</a:t>
            </a:r>
            <a:endParaRPr/>
          </a:p>
        </p:txBody>
      </p:sp>
      <p:sp>
        <p:nvSpPr>
          <p:cNvPr id="3" name="Text Placeholder 2"/>
          <p:cNvSpPr>
            <a:spLocks noGrp="1"/>
          </p:cNvSpPr>
          <p:nvPr>
            <p:ph type="body" idx="1"/>
          </p:nvPr>
        </p:nvSpPr>
        <p:spPr>
          <a:xfrm>
            <a:off x="498476" y="1651001"/>
            <a:ext cx="7556313" cy="34541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6795247" y="5352988"/>
            <a:ext cx="2133600" cy="304271"/>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pPr>
              <a:defRPr/>
            </a:pPr>
            <a:endParaRPr lang="en-US" altLang="zh-CN"/>
          </a:p>
        </p:txBody>
      </p:sp>
      <p:sp>
        <p:nvSpPr>
          <p:cNvPr id="5" name="Footer Placeholder 4"/>
          <p:cNvSpPr>
            <a:spLocks noGrp="1"/>
          </p:cNvSpPr>
          <p:nvPr>
            <p:ph type="ftr" sz="quarter" idx="3"/>
          </p:nvPr>
        </p:nvSpPr>
        <p:spPr>
          <a:xfrm>
            <a:off x="201706" y="5352988"/>
            <a:ext cx="6122894" cy="304271"/>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pPr>
              <a:defRPr/>
            </a:pPr>
            <a:endParaRPr lang="en-US" altLang="zh-CN"/>
          </a:p>
        </p:txBody>
      </p:sp>
      <p:sp>
        <p:nvSpPr>
          <p:cNvPr id="6" name="Slide Number Placeholder 5"/>
          <p:cNvSpPr>
            <a:spLocks noGrp="1"/>
          </p:cNvSpPr>
          <p:nvPr>
            <p:ph type="sldNum" sz="quarter" idx="4"/>
          </p:nvPr>
        </p:nvSpPr>
        <p:spPr>
          <a:xfrm>
            <a:off x="8305800" y="201862"/>
            <a:ext cx="554038" cy="304271"/>
          </a:xfrm>
          <a:prstGeom prst="rect">
            <a:avLst/>
          </a:prstGeom>
        </p:spPr>
        <p:txBody>
          <a:bodyPr vert="horz" lIns="91440" tIns="45720" rIns="91440" bIns="45720" rtlCol="0" anchor="ctr"/>
          <a:lstStyle>
            <a:lvl1pPr algn="r">
              <a:defRPr sz="1400">
                <a:solidFill>
                  <a:schemeClr val="bg1"/>
                </a:solidFill>
              </a:defRPr>
            </a:lvl1pPr>
          </a:lstStyle>
          <a:p>
            <a:pPr>
              <a:defRPr/>
            </a:pPr>
            <a:fld id="{126C85EC-4C95-4917-9735-90CD5D984E83}" type="slidenum">
              <a:rPr lang="en-US" altLang="zh-CN" smtClean="0"/>
              <a:t>‹#›</a:t>
            </a:fld>
            <a:endParaRPr lang="en-US" altLang="zh-CN"/>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UGC%E5%8A%A8%E6%9C%BA%E4%B8%8E%E5%BD%B1%E5%93%8D%E5%9B%A0%E7%B4%A0%E7%A0%94%E7%A9%B6(%E5%AE%9A%E7%A8%BF).doc"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707904" y="3853890"/>
            <a:ext cx="5131296" cy="777876"/>
          </a:xfrm>
        </p:spPr>
        <p:txBody>
          <a:bodyPr>
            <a:normAutofit fontScale="90000"/>
          </a:bodyPr>
          <a:lstStyle/>
          <a:p>
            <a:pPr eaLnBrk="1" hangingPunct="1">
              <a:defRPr/>
            </a:pPr>
            <a:r>
              <a:rPr lang="zh-CN" altLang="en-US" sz="4200" b="1" dirty="0" smtClean="0">
                <a:latin typeface="楷体_GB2312" pitchFamily="49" charset="-122"/>
                <a:ea typeface="楷体_GB2312" pitchFamily="49" charset="-122"/>
              </a:rPr>
              <a:t>新媒体传播的总体特征</a:t>
            </a:r>
          </a:p>
        </p:txBody>
      </p:sp>
      <p:sp>
        <p:nvSpPr>
          <p:cNvPr id="2" name="副标题 1"/>
          <p:cNvSpPr>
            <a:spLocks noGrp="1"/>
          </p:cNvSpPr>
          <p:nvPr>
            <p:ph type="subTitle" idx="1"/>
          </p:nvPr>
        </p:nvSpPr>
        <p:spPr/>
        <p:txBody>
          <a:bodyPr/>
          <a:lstStyle/>
          <a:p>
            <a:endParaRPr kumimoji="1"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755576" y="481236"/>
            <a:ext cx="7772400" cy="952500"/>
          </a:xfrm>
        </p:spPr>
        <p:txBody>
          <a:bodyPr lIns="91440" tIns="45720" rIns="91440" bIns="45720"/>
          <a:lstStyle/>
          <a:p>
            <a:pPr>
              <a:defRPr/>
            </a:pPr>
            <a:r>
              <a:rPr lang="zh-CN" altLang="en-US" sz="3800" b="1" dirty="0" smtClean="0">
                <a:solidFill>
                  <a:schemeClr val="tx1"/>
                </a:solidFill>
                <a:latin typeface="楷体_GB2312" pitchFamily="49" charset="-122"/>
                <a:ea typeface="楷体_GB2312" pitchFamily="49" charset="-122"/>
              </a:rPr>
              <a:t>特征（</a:t>
            </a:r>
            <a:r>
              <a:rPr lang="en-US" altLang="zh-CN" sz="3800" b="1" dirty="0" smtClean="0">
                <a:solidFill>
                  <a:schemeClr val="tx1"/>
                </a:solidFill>
                <a:latin typeface="楷体_GB2312" pitchFamily="49" charset="-122"/>
                <a:ea typeface="楷体_GB2312" pitchFamily="49" charset="-122"/>
              </a:rPr>
              <a:t>5</a:t>
            </a:r>
            <a:r>
              <a:rPr lang="zh-CN" altLang="en-US" sz="3800" b="1" dirty="0" smtClean="0">
                <a:solidFill>
                  <a:schemeClr val="tx1"/>
                </a:solidFill>
                <a:latin typeface="楷体_GB2312" pitchFamily="49" charset="-122"/>
                <a:ea typeface="楷体_GB2312" pitchFamily="49" charset="-122"/>
              </a:rPr>
              <a:t>）：自主性</a:t>
            </a:r>
          </a:p>
        </p:txBody>
      </p:sp>
      <p:sp>
        <p:nvSpPr>
          <p:cNvPr id="22531" name="Rectangle 3"/>
          <p:cNvSpPr>
            <a:spLocks noGrp="1" noChangeArrowheads="1"/>
          </p:cNvSpPr>
          <p:nvPr>
            <p:ph type="body" idx="4294967295"/>
          </p:nvPr>
        </p:nvSpPr>
        <p:spPr>
          <a:xfrm>
            <a:off x="467544" y="1705372"/>
            <a:ext cx="8064896" cy="3189552"/>
          </a:xfrm>
        </p:spPr>
        <p:txBody>
          <a:bodyPr/>
          <a:lstStyle/>
          <a:p>
            <a:pPr algn="l"/>
            <a:r>
              <a:rPr lang="zh-CN" altLang="en-US" sz="2800" b="1" dirty="0" smtClean="0">
                <a:latin typeface="楷体" panose="02010609060101010101" pitchFamily="49" charset="-122"/>
                <a:ea typeface="楷体" panose="02010609060101010101" pitchFamily="49" charset="-122"/>
                <a:hlinkClick r:id="rId2" action="ppaction://hlinkfile"/>
              </a:rPr>
              <a:t>UGC使用动机</a:t>
            </a:r>
            <a:r>
              <a:rPr lang="zh-CN" altLang="en-US" sz="2800" b="1" dirty="0" smtClean="0">
                <a:latin typeface="楷体" panose="02010609060101010101" pitchFamily="49" charset="-122"/>
                <a:ea typeface="楷体" panose="02010609060101010101" pitchFamily="49" charset="-122"/>
              </a:rPr>
              <a:t>：便捷性、互动性、社会交往、自我呈现与满足、从众心理。</a:t>
            </a:r>
          </a:p>
          <a:p>
            <a:pPr algn="l"/>
            <a:r>
              <a:rPr lang="zh-CN" altLang="en-US" sz="2800" b="1" dirty="0" smtClean="0">
                <a:latin typeface="楷体" panose="02010609060101010101" pitchFamily="49" charset="-122"/>
                <a:ea typeface="楷体" panose="02010609060101010101" pitchFamily="49" charset="-122"/>
              </a:rPr>
              <a:t>用户的互联网使用强度与使用动机的便捷性呈正相关，文化程度的高低对用户使用</a:t>
            </a:r>
            <a:r>
              <a:rPr lang="en-US" altLang="zh-CN" sz="2800" b="1" dirty="0" smtClean="0">
                <a:latin typeface="楷体" panose="02010609060101010101" pitchFamily="49" charset="-122"/>
                <a:ea typeface="楷体" panose="02010609060101010101" pitchFamily="49" charset="-122"/>
              </a:rPr>
              <a:t>UGC</a:t>
            </a:r>
            <a:r>
              <a:rPr lang="zh-CN" altLang="en-US" sz="2800" b="1" dirty="0" smtClean="0">
                <a:latin typeface="楷体" panose="02010609060101010101" pitchFamily="49" charset="-122"/>
                <a:ea typeface="楷体" panose="02010609060101010101" pitchFamily="49" charset="-122"/>
              </a:rPr>
              <a:t>的从众心理动机有负向影响，文化程度的高低对用户使用</a:t>
            </a:r>
            <a:r>
              <a:rPr lang="en-US" altLang="zh-CN" sz="2800" b="1" dirty="0" smtClean="0">
                <a:latin typeface="楷体" panose="02010609060101010101" pitchFamily="49" charset="-122"/>
                <a:ea typeface="楷体" panose="02010609060101010101" pitchFamily="49" charset="-122"/>
              </a:rPr>
              <a:t>UGC</a:t>
            </a:r>
            <a:r>
              <a:rPr lang="zh-CN" altLang="en-US" sz="2800" b="1" dirty="0" smtClean="0">
                <a:latin typeface="楷体" panose="02010609060101010101" pitchFamily="49" charset="-122"/>
                <a:ea typeface="楷体" panose="02010609060101010101" pitchFamily="49" charset="-122"/>
              </a:rPr>
              <a:t>的便捷性动机有负向影响。</a:t>
            </a:r>
            <a:endParaRPr lang="en-US" altLang="zh-CN" sz="2800" b="1" dirty="0" smtClean="0">
              <a:latin typeface="楷体" panose="02010609060101010101" pitchFamily="49" charset="-122"/>
              <a:ea typeface="楷体" panose="02010609060101010101" pitchFamily="49" charset="-122"/>
            </a:endParaRPr>
          </a:p>
          <a:p>
            <a:endParaRPr lang="en-US" altLang="zh-CN" sz="2800" b="1" dirty="0" smtClean="0">
              <a:latin typeface="楷体_GB2312" pitchFamily="49" charset="-122"/>
              <a:ea typeface="楷体_GB2312" pitchFamily="49" charset="-122"/>
            </a:endParaRPr>
          </a:p>
          <a:p>
            <a:endParaRPr lang="zh-CN" altLang="en-US" sz="2800" b="1" dirty="0" smtClean="0">
              <a:latin typeface="楷体_GB2312" pitchFamily="49" charset="-122"/>
              <a:ea typeface="楷体_GB2312" pitchFamily="49" charset="-122"/>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zh-CN" altLang="en-US" sz="3600" b="1" dirty="0" smtClean="0">
                <a:solidFill>
                  <a:schemeClr val="tx1"/>
                </a:solidFill>
                <a:latin typeface="楷体_GB2312" pitchFamily="49" charset="-122"/>
                <a:ea typeface="楷体_GB2312" pitchFamily="49" charset="-122"/>
              </a:rPr>
              <a:t>特征（</a:t>
            </a:r>
            <a:r>
              <a:rPr lang="en-US" altLang="zh-CN" sz="3600" b="1" dirty="0" smtClean="0">
                <a:solidFill>
                  <a:schemeClr val="tx1"/>
                </a:solidFill>
                <a:latin typeface="楷体_GB2312" pitchFamily="49" charset="-122"/>
                <a:ea typeface="楷体_GB2312" pitchFamily="49" charset="-122"/>
              </a:rPr>
              <a:t>6</a:t>
            </a:r>
            <a:r>
              <a:rPr lang="zh-CN" altLang="en-US" sz="3600" b="1" dirty="0" smtClean="0">
                <a:solidFill>
                  <a:schemeClr val="tx1"/>
                </a:solidFill>
                <a:latin typeface="楷体_GB2312" pitchFamily="49" charset="-122"/>
                <a:ea typeface="楷体_GB2312" pitchFamily="49" charset="-122"/>
              </a:rPr>
              <a:t>）：即时性</a:t>
            </a:r>
          </a:p>
        </p:txBody>
      </p:sp>
      <p:sp>
        <p:nvSpPr>
          <p:cNvPr id="23555" name="Rectangle 3"/>
          <p:cNvSpPr>
            <a:spLocks noGrp="1" noChangeArrowheads="1"/>
          </p:cNvSpPr>
          <p:nvPr>
            <p:ph idx="1"/>
          </p:nvPr>
        </p:nvSpPr>
        <p:spPr>
          <a:xfrm>
            <a:off x="500034" y="1666867"/>
            <a:ext cx="8034366" cy="3794133"/>
          </a:xfrm>
        </p:spPr>
        <p:txBody>
          <a:bodyPr/>
          <a:lstStyle/>
          <a:p>
            <a:pPr lvl="1" eaLnBrk="1" hangingPunct="1">
              <a:lnSpc>
                <a:spcPct val="90000"/>
              </a:lnSpc>
            </a:pPr>
            <a:r>
              <a:rPr lang="zh-CN" altLang="en-US" sz="2500" b="1" dirty="0" smtClean="0">
                <a:latin typeface="楷体" panose="02010609060101010101" pitchFamily="49" charset="-122"/>
                <a:ea typeface="楷体" panose="02010609060101010101" pitchFamily="49" charset="-122"/>
                <a:cs typeface="+mn-cs"/>
              </a:rPr>
              <a:t>与传统媒介的生产传播相比，新媒体内容的生产传播没有太多中间环节，速度自然要快得多。特别是移动互联时代，即时性的传播更是明显。</a:t>
            </a:r>
          </a:p>
          <a:p>
            <a:pPr lvl="1" eaLnBrk="1" hangingPunct="1">
              <a:lnSpc>
                <a:spcPct val="90000"/>
              </a:lnSpc>
            </a:pPr>
            <a:r>
              <a:rPr lang="zh-CN" altLang="en-US" sz="2500" b="1" dirty="0" smtClean="0">
                <a:latin typeface="楷体" panose="02010609060101010101" pitchFamily="49" charset="-122"/>
                <a:ea typeface="楷体" panose="02010609060101010101" pitchFamily="49" charset="-122"/>
                <a:cs typeface="+mn-cs"/>
              </a:rPr>
              <a:t>过于强调时效性，是以压缩新闻审核的时间为代价的，因此，新媒体新闻的真实性、准确性等难以得到保障。</a:t>
            </a:r>
          </a:p>
          <a:p>
            <a:pPr lvl="1" eaLnBrk="1" hangingPunct="1">
              <a:lnSpc>
                <a:spcPct val="90000"/>
              </a:lnSpc>
            </a:pPr>
            <a:r>
              <a:rPr lang="zh-CN" altLang="en-US" sz="2500" b="1" dirty="0" smtClean="0">
                <a:latin typeface="楷体" panose="02010609060101010101" pitchFamily="49" charset="-122"/>
                <a:ea typeface="楷体" panose="02010609060101010101" pitchFamily="49" charset="-122"/>
                <a:cs typeface="+mn-cs"/>
              </a:rPr>
              <a:t>即时性的生产与传播，也容易形成新媒体新闻的“瞬时化”和“碎片化” 。</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800" b="1" dirty="0" smtClean="0">
                <a:solidFill>
                  <a:schemeClr val="tx1"/>
                </a:solidFill>
                <a:latin typeface="楷体_GB2312" pitchFamily="49" charset="-122"/>
                <a:ea typeface="楷体_GB2312" pitchFamily="49" charset="-122"/>
              </a:rPr>
              <a:t>特征（</a:t>
            </a:r>
            <a:r>
              <a:rPr lang="en-US" altLang="zh-CN" sz="3800" b="1" dirty="0" smtClean="0">
                <a:solidFill>
                  <a:schemeClr val="tx1"/>
                </a:solidFill>
                <a:latin typeface="楷体_GB2312" pitchFamily="49" charset="-122"/>
                <a:ea typeface="楷体_GB2312" pitchFamily="49" charset="-122"/>
              </a:rPr>
              <a:t>6</a:t>
            </a:r>
            <a:r>
              <a:rPr lang="zh-CN" altLang="en-US" sz="3800" b="1" dirty="0" smtClean="0">
                <a:solidFill>
                  <a:schemeClr val="tx1"/>
                </a:solidFill>
                <a:latin typeface="楷体_GB2312" pitchFamily="49" charset="-122"/>
                <a:ea typeface="楷体_GB2312" pitchFamily="49" charset="-122"/>
              </a:rPr>
              <a:t>）：即时性</a:t>
            </a:r>
            <a:endParaRPr lang="zh-CN" altLang="en-US" sz="3800" dirty="0"/>
          </a:p>
        </p:txBody>
      </p:sp>
      <p:sp>
        <p:nvSpPr>
          <p:cNvPr id="3" name="内容占位符 2"/>
          <p:cNvSpPr>
            <a:spLocks noGrp="1"/>
          </p:cNvSpPr>
          <p:nvPr>
            <p:ph idx="1"/>
          </p:nvPr>
        </p:nvSpPr>
        <p:spPr>
          <a:xfrm>
            <a:off x="642910" y="1547804"/>
            <a:ext cx="8001056" cy="3631432"/>
          </a:xfrm>
        </p:spPr>
        <p:txBody>
          <a:bodyPr>
            <a:normAutofit fontScale="92500" lnSpcReduction="20000"/>
          </a:bodyPr>
          <a:lstStyle/>
          <a:p>
            <a:pPr eaLnBrk="1" hangingPunct="1">
              <a:buClr>
                <a:schemeClr val="hlink"/>
              </a:buClr>
              <a:buFont typeface="Wingdings" panose="05000000000000000000" pitchFamily="2" charset="2"/>
              <a:buChar char="Ø"/>
            </a:pPr>
            <a:r>
              <a:rPr lang="zh-CN" altLang="en-US" sz="2300" b="1" dirty="0" smtClean="0">
                <a:latin typeface="楷体" panose="02010609060101010101" pitchFamily="49" charset="-122"/>
                <a:ea typeface="楷体" panose="02010609060101010101" pitchFamily="49" charset="-122"/>
              </a:rPr>
              <a:t>碎片化：同样数量的受众注意力被分散到越来越多的媒介源中。在互联网新媒体的使用过程中，碎片化可以从以下两个层面理解：</a:t>
            </a:r>
            <a:endParaRPr lang="en-US" altLang="zh-CN" sz="2300" b="1" dirty="0" smtClean="0">
              <a:latin typeface="楷体" panose="02010609060101010101" pitchFamily="49" charset="-122"/>
              <a:ea typeface="楷体" panose="02010609060101010101" pitchFamily="49" charset="-122"/>
            </a:endParaRPr>
          </a:p>
          <a:p>
            <a:pPr eaLnBrk="1" hangingPunct="1">
              <a:buClr>
                <a:schemeClr val="hlink"/>
              </a:buClr>
              <a:buFont typeface="Wingdings" panose="05000000000000000000" pitchFamily="2" charset="2"/>
              <a:buChar char="ü"/>
            </a:pPr>
            <a:r>
              <a:rPr lang="zh-CN" altLang="en-US" sz="2300" b="1" dirty="0" smtClean="0">
                <a:latin typeface="楷体" panose="02010609060101010101" pitchFamily="49" charset="-122"/>
                <a:ea typeface="楷体" panose="02010609060101010101" pitchFamily="49" charset="-122"/>
              </a:rPr>
              <a:t>个体行为的碎片化，需要满足以下条件：</a:t>
            </a:r>
            <a:r>
              <a:rPr lang="en-US" altLang="zh-CN" sz="2300" b="1" dirty="0" smtClean="0">
                <a:latin typeface="楷体" panose="02010609060101010101" pitchFamily="49" charset="-122"/>
                <a:ea typeface="楷体" panose="02010609060101010101" pitchFamily="49" charset="-122"/>
              </a:rPr>
              <a:t>1</a:t>
            </a:r>
            <a:r>
              <a:rPr lang="zh-CN" altLang="en-US" sz="2300" b="1" dirty="0" smtClean="0">
                <a:latin typeface="楷体" panose="02010609060101010101" pitchFamily="49" charset="-122"/>
                <a:ea typeface="楷体" panose="02010609060101010101" pitchFamily="49" charset="-122"/>
              </a:rPr>
              <a:t>、在一段时间中使用的次数较多；</a:t>
            </a:r>
            <a:r>
              <a:rPr lang="en-US" altLang="zh-CN" sz="2300" b="1" dirty="0" smtClean="0">
                <a:latin typeface="楷体" panose="02010609060101010101" pitchFamily="49" charset="-122"/>
                <a:ea typeface="楷体" panose="02010609060101010101" pitchFamily="49" charset="-122"/>
              </a:rPr>
              <a:t>2</a:t>
            </a:r>
            <a:r>
              <a:rPr lang="zh-CN" altLang="en-US" sz="2300" b="1" dirty="0" smtClean="0">
                <a:latin typeface="楷体" panose="02010609060101010101" pitchFamily="49" charset="-122"/>
                <a:ea typeface="楷体" panose="02010609060101010101" pitchFamily="49" charset="-122"/>
              </a:rPr>
              <a:t>、每次使用的时间较短；</a:t>
            </a:r>
            <a:endParaRPr lang="en-US" altLang="zh-CN" sz="2300" b="1" dirty="0" smtClean="0">
              <a:latin typeface="楷体" panose="02010609060101010101" pitchFamily="49" charset="-122"/>
              <a:ea typeface="楷体" panose="02010609060101010101" pitchFamily="49" charset="-122"/>
            </a:endParaRPr>
          </a:p>
          <a:p>
            <a:pPr eaLnBrk="1" hangingPunct="1">
              <a:buClr>
                <a:schemeClr val="hlink"/>
              </a:buClr>
              <a:buFont typeface="Wingdings" panose="05000000000000000000" pitchFamily="2" charset="2"/>
              <a:buChar char="ü"/>
            </a:pPr>
            <a:r>
              <a:rPr lang="zh-CN" altLang="en-US" sz="2300" b="1" dirty="0" smtClean="0">
                <a:latin typeface="楷体" panose="02010609060101010101" pitchFamily="49" charset="-122"/>
                <a:ea typeface="楷体" panose="02010609060101010101" pitchFamily="49" charset="-122"/>
              </a:rPr>
              <a:t>内容的碎片化（更多体现的是内容的质量较差，而非数量稀少），需要满足以下条件？：</a:t>
            </a:r>
            <a:r>
              <a:rPr lang="en-US" altLang="zh-CN" sz="2300" b="1" dirty="0" smtClean="0">
                <a:latin typeface="楷体" panose="02010609060101010101" pitchFamily="49" charset="-122"/>
                <a:ea typeface="楷体" panose="02010609060101010101" pitchFamily="49" charset="-122"/>
              </a:rPr>
              <a:t>1</a:t>
            </a:r>
            <a:r>
              <a:rPr lang="zh-CN" altLang="en-US" sz="2300" b="1" dirty="0" smtClean="0">
                <a:latin typeface="楷体" panose="02010609060101010101" pitchFamily="49" charset="-122"/>
                <a:ea typeface="楷体" panose="02010609060101010101" pitchFamily="49" charset="-122"/>
              </a:rPr>
              <a:t>、在一段时间中呈现内容的次数较多；</a:t>
            </a:r>
            <a:r>
              <a:rPr lang="en-US" altLang="zh-CN" sz="2300" b="1" dirty="0" smtClean="0">
                <a:latin typeface="楷体" panose="02010609060101010101" pitchFamily="49" charset="-122"/>
                <a:ea typeface="楷体" panose="02010609060101010101" pitchFamily="49" charset="-122"/>
              </a:rPr>
              <a:t>2</a:t>
            </a:r>
            <a:r>
              <a:rPr lang="zh-CN" altLang="en-US" sz="2300" b="1" dirty="0" smtClean="0">
                <a:latin typeface="楷体" panose="02010609060101010101" pitchFamily="49" charset="-122"/>
                <a:ea typeface="楷体" panose="02010609060101010101" pitchFamily="49" charset="-122"/>
              </a:rPr>
              <a:t>、每次呈现的内容都是零散的，片面的；</a:t>
            </a:r>
            <a:endParaRPr lang="en-US" altLang="zh-CN" sz="2300" b="1" dirty="0" smtClean="0">
              <a:latin typeface="楷体" panose="02010609060101010101" pitchFamily="49" charset="-122"/>
              <a:ea typeface="楷体" panose="02010609060101010101" pitchFamily="49" charset="-122"/>
            </a:endParaRPr>
          </a:p>
          <a:p>
            <a:pPr marL="0" indent="0" eaLnBrk="1" hangingPunct="1">
              <a:buClr>
                <a:schemeClr val="hlink"/>
              </a:buClr>
              <a:buNone/>
            </a:pPr>
            <a:r>
              <a:rPr lang="zh-CN" altLang="en-US" sz="2300" b="1" dirty="0" smtClean="0">
                <a:latin typeface="楷体" panose="02010609060101010101" pitchFamily="49" charset="-122"/>
                <a:ea typeface="楷体" panose="02010609060101010101" pitchFamily="49" charset="-122"/>
              </a:rPr>
              <a:t>碎片化的使用有可能重新定义空间与时间的意义和价值。例如原来等待的无聊时间有可能变成一个有意义的工作时间；甚至洗手间这样的空间也成为了一个重要的空间。</a:t>
            </a:r>
          </a:p>
          <a:p>
            <a:pPr>
              <a:buNone/>
            </a:pP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a:xfrm>
            <a:off x="0" y="508000"/>
            <a:ext cx="7772400" cy="952500"/>
          </a:xfrm>
        </p:spPr>
        <p:txBody>
          <a:bodyPr/>
          <a:lstStyle/>
          <a:p>
            <a:pPr eaLnBrk="1" hangingPunct="1">
              <a:defRPr/>
            </a:pPr>
            <a:r>
              <a:rPr lang="zh-CN" altLang="en-US" sz="3700" b="1" dirty="0" smtClean="0">
                <a:solidFill>
                  <a:schemeClr val="tx1"/>
                </a:solidFill>
                <a:latin typeface="楷体_GB2312" pitchFamily="49" charset="-122"/>
                <a:ea typeface="楷体_GB2312" pitchFamily="49" charset="-122"/>
              </a:rPr>
              <a:t>特征（</a:t>
            </a:r>
            <a:r>
              <a:rPr lang="en-US" altLang="zh-CN" sz="3700" b="1" dirty="0" smtClean="0">
                <a:solidFill>
                  <a:schemeClr val="tx1"/>
                </a:solidFill>
                <a:latin typeface="楷体_GB2312" pitchFamily="49" charset="-122"/>
                <a:ea typeface="楷体_GB2312" pitchFamily="49" charset="-122"/>
              </a:rPr>
              <a:t>7</a:t>
            </a:r>
            <a:r>
              <a:rPr lang="zh-CN" altLang="en-US" sz="3700" b="1" dirty="0" smtClean="0">
                <a:solidFill>
                  <a:schemeClr val="tx1"/>
                </a:solidFill>
                <a:latin typeface="楷体_GB2312" pitchFamily="49" charset="-122"/>
                <a:ea typeface="楷体_GB2312" pitchFamily="49" charset="-122"/>
              </a:rPr>
              <a:t>）：移动性</a:t>
            </a:r>
          </a:p>
        </p:txBody>
      </p:sp>
      <p:sp>
        <p:nvSpPr>
          <p:cNvPr id="24579" name="Rectangle 3"/>
          <p:cNvSpPr>
            <a:spLocks noGrp="1" noChangeArrowheads="1"/>
          </p:cNvSpPr>
          <p:nvPr>
            <p:ph type="body" idx="4294967295"/>
          </p:nvPr>
        </p:nvSpPr>
        <p:spPr>
          <a:xfrm>
            <a:off x="1042988" y="1651001"/>
            <a:ext cx="8101012" cy="3587750"/>
          </a:xfrm>
        </p:spPr>
        <p:txBody>
          <a:bodyPr>
            <a:normAutofit fontScale="92500" lnSpcReduction="20000"/>
          </a:bodyPr>
          <a:lstStyle/>
          <a:p>
            <a:pPr eaLnBrk="1" hangingPunct="1">
              <a:lnSpc>
                <a:spcPct val="90000"/>
              </a:lnSpc>
              <a:buClr>
                <a:schemeClr val="tx1"/>
              </a:buClr>
              <a:buFont typeface="Wingdings" panose="05000000000000000000" pitchFamily="2" charset="2"/>
              <a:buChar char="Ø"/>
            </a:pPr>
            <a:r>
              <a:rPr lang="zh-CN" altLang="en-US" sz="2500" b="1" dirty="0" smtClean="0">
                <a:latin typeface="楷体" panose="02010609060101010101" pitchFamily="49" charset="-122"/>
                <a:ea typeface="楷体" panose="02010609060101010101" pitchFamily="49" charset="-122"/>
              </a:rPr>
              <a:t>移动性（便携性）会带来传播的即时性和传播的碎片化，导致个人时间空间的零碎化，以及日趋频繁的多任务使用行为有可能会降低个人工作、思考学习的功效。 </a:t>
            </a:r>
            <a:endParaRPr lang="en-US" altLang="zh-CN" sz="2500" b="1" dirty="0" smtClean="0">
              <a:latin typeface="楷体" panose="02010609060101010101" pitchFamily="49" charset="-122"/>
              <a:ea typeface="楷体" panose="02010609060101010101" pitchFamily="49" charset="-122"/>
            </a:endParaRPr>
          </a:p>
          <a:p>
            <a:pPr eaLnBrk="1" hangingPunct="1">
              <a:lnSpc>
                <a:spcPct val="90000"/>
              </a:lnSpc>
              <a:buClr>
                <a:schemeClr val="tx1"/>
              </a:buClr>
              <a:buFont typeface="Wingdings" panose="05000000000000000000" pitchFamily="2" charset="2"/>
              <a:buChar char="Ø"/>
            </a:pPr>
            <a:r>
              <a:rPr lang="zh-CN" altLang="en-US" sz="2500" b="1" dirty="0" smtClean="0">
                <a:latin typeface="楷体" panose="02010609060101010101" pitchFamily="49" charset="-122"/>
                <a:ea typeface="楷体" panose="02010609060101010101" pitchFamily="49" charset="-122"/>
              </a:rPr>
              <a:t>移动互联使得信息的生产传播更为便捷，信息更为海量丰富，由此会带来使用者信息的超载。</a:t>
            </a:r>
            <a:endParaRPr lang="en-US" altLang="zh-CN" sz="2500" b="1" dirty="0" smtClean="0">
              <a:latin typeface="楷体" panose="02010609060101010101" pitchFamily="49" charset="-122"/>
              <a:ea typeface="楷体" panose="02010609060101010101" pitchFamily="49" charset="-122"/>
            </a:endParaRPr>
          </a:p>
          <a:p>
            <a:pPr eaLnBrk="1" hangingPunct="1">
              <a:lnSpc>
                <a:spcPct val="90000"/>
              </a:lnSpc>
              <a:buClr>
                <a:schemeClr val="tx1"/>
              </a:buClr>
              <a:buFont typeface="Wingdings" panose="05000000000000000000" pitchFamily="2" charset="2"/>
              <a:buChar char="Ø"/>
            </a:pPr>
            <a:r>
              <a:rPr lang="zh-CN" altLang="en-US" sz="2500" b="1" dirty="0" smtClean="0">
                <a:latin typeface="楷体" panose="02010609060101010101" pitchFamily="49" charset="-122"/>
                <a:ea typeface="楷体" panose="02010609060101010101" pitchFamily="49" charset="-122"/>
              </a:rPr>
              <a:t>移动性同样可能导致信息的强迫使用。</a:t>
            </a:r>
            <a:endParaRPr lang="en-US" altLang="zh-CN" sz="2500" b="1" dirty="0" smtClean="0">
              <a:latin typeface="楷体" panose="02010609060101010101" pitchFamily="49" charset="-122"/>
              <a:ea typeface="楷体" panose="02010609060101010101" pitchFamily="49" charset="-122"/>
            </a:endParaRPr>
          </a:p>
          <a:p>
            <a:pPr eaLnBrk="1" hangingPunct="1">
              <a:lnSpc>
                <a:spcPct val="90000"/>
              </a:lnSpc>
              <a:buClr>
                <a:schemeClr val="tx1"/>
              </a:buClr>
              <a:buFont typeface="Wingdings" panose="05000000000000000000" pitchFamily="2" charset="2"/>
              <a:buChar char="Ø"/>
            </a:pPr>
            <a:r>
              <a:rPr lang="zh-CN" altLang="en-US" sz="2500" b="1" dirty="0" smtClean="0">
                <a:latin typeface="楷体" panose="02010609060101010101" pitchFamily="49" charset="-122"/>
                <a:ea typeface="楷体" panose="02010609060101010101" pitchFamily="49" charset="-122"/>
              </a:rPr>
              <a:t>构建了移动传播的场景化：场景对信息流的汇聚。</a:t>
            </a:r>
            <a:endParaRPr lang="en-US" altLang="zh-CN" sz="2500" b="1" dirty="0" smtClean="0">
              <a:latin typeface="楷体" panose="02010609060101010101" pitchFamily="49" charset="-122"/>
              <a:ea typeface="楷体" panose="02010609060101010101" pitchFamily="49" charset="-122"/>
            </a:endParaRPr>
          </a:p>
          <a:p>
            <a:pPr eaLnBrk="1" hangingPunct="1">
              <a:lnSpc>
                <a:spcPct val="90000"/>
              </a:lnSpc>
              <a:buClr>
                <a:schemeClr val="tx1"/>
              </a:buClr>
              <a:buFont typeface="Wingdings" panose="05000000000000000000" pitchFamily="2" charset="2"/>
              <a:buChar char="Ø"/>
            </a:pPr>
            <a:r>
              <a:rPr lang="zh-CN" altLang="en-US" sz="2500" b="1" dirty="0" smtClean="0">
                <a:latin typeface="楷体" panose="02010609060101010101" pitchFamily="49" charset="-122"/>
                <a:ea typeface="楷体" panose="02010609060101010101" pitchFamily="49" charset="-122"/>
              </a:rPr>
              <a:t>移动互联的使用也会加强人与人之间的连接，但并不一定能增强人与人之间的关系（强连接与弱关系），甚至会增加人的焦虑感和孤独感。</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800" b="1" dirty="0" smtClean="0">
                <a:solidFill>
                  <a:schemeClr val="tx1"/>
                </a:solidFill>
                <a:latin typeface="楷体_GB2312" pitchFamily="49" charset="-122"/>
                <a:ea typeface="楷体_GB2312" pitchFamily="49" charset="-122"/>
              </a:rPr>
              <a:t>特征（</a:t>
            </a:r>
            <a:r>
              <a:rPr lang="en-US" altLang="zh-CN" sz="3800" b="1" dirty="0" smtClean="0">
                <a:solidFill>
                  <a:schemeClr val="tx1"/>
                </a:solidFill>
                <a:latin typeface="楷体_GB2312" pitchFamily="49" charset="-122"/>
                <a:ea typeface="楷体_GB2312" pitchFamily="49" charset="-122"/>
              </a:rPr>
              <a:t>8</a:t>
            </a:r>
            <a:r>
              <a:rPr lang="zh-CN" altLang="en-US" sz="3800" b="1" dirty="0" smtClean="0">
                <a:solidFill>
                  <a:schemeClr val="tx1"/>
                </a:solidFill>
                <a:latin typeface="楷体_GB2312" pitchFamily="49" charset="-122"/>
                <a:ea typeface="楷体_GB2312" pitchFamily="49" charset="-122"/>
              </a:rPr>
              <a:t>）：可计算性</a:t>
            </a:r>
            <a:endParaRPr lang="zh-CN" altLang="en-US" sz="3800" dirty="0"/>
          </a:p>
        </p:txBody>
      </p:sp>
      <p:sp>
        <p:nvSpPr>
          <p:cNvPr id="3" name="内容占位符 2"/>
          <p:cNvSpPr>
            <a:spLocks noGrp="1"/>
          </p:cNvSpPr>
          <p:nvPr>
            <p:ph idx="1"/>
          </p:nvPr>
        </p:nvSpPr>
        <p:spPr/>
        <p:txBody>
          <a:bodyPr>
            <a:normAutofit lnSpcReduction="10000"/>
          </a:bodyPr>
          <a:lstStyle/>
          <a:p>
            <a:pPr>
              <a:buClr>
                <a:schemeClr val="tx1"/>
              </a:buClr>
              <a:buFont typeface="Wingdings" panose="05000000000000000000" pitchFamily="2" charset="2"/>
              <a:buChar char="Ø"/>
            </a:pPr>
            <a:r>
              <a:rPr lang="zh-CN" altLang="en-US" sz="2500" b="1" dirty="0" smtClean="0">
                <a:latin typeface="楷体" panose="02010609060101010101" pitchFamily="49" charset="-122"/>
                <a:ea typeface="楷体" panose="02010609060101010101" pitchFamily="49" charset="-122"/>
              </a:rPr>
              <a:t>可记录的海量数据：互联网的出现和飞速发展，人类的传播行为得以被全样本精确记录（原有的基于个体汇报的问卷调查方法无法准确的测量人类传播行为，同时也只能采取抽样的方法，无法展现全样本），由此，我们能从海量的数据中挖掘出人类真实的传播行为，发现新的传播理论。</a:t>
            </a:r>
            <a:endParaRPr lang="en-US" altLang="zh-CN" sz="2500" b="1" dirty="0" smtClean="0">
              <a:latin typeface="楷体" panose="02010609060101010101" pitchFamily="49" charset="-122"/>
              <a:ea typeface="楷体" panose="02010609060101010101" pitchFamily="49" charset="-122"/>
            </a:endParaRPr>
          </a:p>
          <a:p>
            <a:pPr>
              <a:buClr>
                <a:schemeClr val="tx1"/>
              </a:buClr>
              <a:buFont typeface="Wingdings" panose="05000000000000000000" pitchFamily="2" charset="2"/>
              <a:buChar char="Ø"/>
            </a:pPr>
            <a:r>
              <a:rPr lang="zh-CN" altLang="en-US" sz="2500" b="1" dirty="0" smtClean="0">
                <a:latin typeface="楷体" panose="02010609060101010101" pitchFamily="49" charset="-122"/>
                <a:ea typeface="楷体" panose="02010609060101010101" pitchFamily="49" charset="-122"/>
              </a:rPr>
              <a:t>可分析的工具：网络分析、文本挖掘、数据科学等分析工具日趋成熟，计算机科学、网络科学、传播学等跨学科聚焦于互联网中的人类传播行为。</a:t>
            </a:r>
          </a:p>
        </p:txBody>
      </p:sp>
    </p:spTree>
  </p:cSld>
  <p:clrMapOvr>
    <a:overrideClrMapping bg1="dk2" tx1="lt1" bg2="dk1"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500034" y="416702"/>
            <a:ext cx="8286808" cy="1043799"/>
          </a:xfrm>
        </p:spPr>
        <p:txBody>
          <a:bodyPr/>
          <a:lstStyle/>
          <a:p>
            <a:pPr>
              <a:defRPr/>
            </a:pPr>
            <a:r>
              <a:rPr lang="zh-CN" altLang="en-US" sz="3200" b="1" dirty="0" smtClean="0">
                <a:solidFill>
                  <a:schemeClr val="tx1"/>
                </a:solidFill>
                <a:latin typeface="楷体_GB2312" pitchFamily="49" charset="-122"/>
                <a:ea typeface="楷体_GB2312" pitchFamily="49" charset="-122"/>
              </a:rPr>
              <a:t>特征（</a:t>
            </a:r>
            <a:r>
              <a:rPr lang="en-US" altLang="zh-CN" sz="3200" b="1" dirty="0" smtClean="0">
                <a:solidFill>
                  <a:schemeClr val="tx1"/>
                </a:solidFill>
                <a:latin typeface="楷体_GB2312" pitchFamily="49" charset="-122"/>
                <a:ea typeface="楷体_GB2312" pitchFamily="49" charset="-122"/>
              </a:rPr>
              <a:t>8</a:t>
            </a:r>
            <a:r>
              <a:rPr lang="zh-CN" altLang="en-US" sz="3200" b="1" dirty="0" smtClean="0">
                <a:solidFill>
                  <a:schemeClr val="tx1"/>
                </a:solidFill>
                <a:latin typeface="楷体_GB2312" pitchFamily="49" charset="-122"/>
                <a:ea typeface="楷体_GB2312" pitchFamily="49" charset="-122"/>
              </a:rPr>
              <a:t>）可计算性</a:t>
            </a:r>
            <a:r>
              <a:rPr lang="en-US" altLang="zh-CN" sz="3200" b="1" dirty="0" smtClean="0">
                <a:solidFill>
                  <a:schemeClr val="tx1"/>
                </a:solidFill>
                <a:latin typeface="楷体_GB2312" pitchFamily="49" charset="-122"/>
                <a:ea typeface="楷体_GB2312" pitchFamily="49" charset="-122"/>
              </a:rPr>
              <a:t/>
            </a:r>
            <a:br>
              <a:rPr lang="en-US" altLang="zh-CN" sz="3200" b="1" dirty="0" smtClean="0">
                <a:solidFill>
                  <a:schemeClr val="tx1"/>
                </a:solidFill>
                <a:latin typeface="楷体_GB2312" pitchFamily="49" charset="-122"/>
                <a:ea typeface="楷体_GB2312" pitchFamily="49" charset="-122"/>
              </a:rPr>
            </a:br>
            <a:r>
              <a:rPr lang="zh-CN" altLang="en-US" sz="3200" b="1" dirty="0" smtClean="0">
                <a:solidFill>
                  <a:schemeClr val="tx1"/>
                </a:solidFill>
                <a:latin typeface="楷体_GB2312" pitchFamily="49" charset="-122"/>
                <a:ea typeface="楷体_GB2312" pitchFamily="49" charset="-122"/>
              </a:rPr>
              <a:t>网络传播的结构：小世界网络与无标度网络</a:t>
            </a:r>
          </a:p>
        </p:txBody>
      </p:sp>
      <p:pic>
        <p:nvPicPr>
          <p:cNvPr id="25603" name="Picture 4" descr="image"/>
          <p:cNvPicPr>
            <a:picLocks noChangeAspect="1" noChangeArrowheads="1"/>
          </p:cNvPicPr>
          <p:nvPr/>
        </p:nvPicPr>
        <p:blipFill>
          <a:blip r:embed="rId3"/>
          <a:srcRect/>
          <a:stretch>
            <a:fillRect/>
          </a:stretch>
        </p:blipFill>
        <p:spPr bwMode="auto">
          <a:xfrm>
            <a:off x="2916238" y="1537229"/>
            <a:ext cx="5819775" cy="3873500"/>
          </a:xfrm>
          <a:prstGeom prst="rect">
            <a:avLst/>
          </a:prstGeom>
          <a:noFill/>
          <a:ln w="9525">
            <a:noFill/>
            <a:miter lim="800000"/>
            <a:headEnd/>
            <a:tailEnd/>
          </a:ln>
        </p:spPr>
      </p:pic>
      <p:pic>
        <p:nvPicPr>
          <p:cNvPr id="25604" name="Picture 6" descr="image"/>
          <p:cNvPicPr>
            <a:picLocks noChangeAspect="1" noChangeArrowheads="1"/>
          </p:cNvPicPr>
          <p:nvPr/>
        </p:nvPicPr>
        <p:blipFill>
          <a:blip r:embed="rId4"/>
          <a:srcRect/>
          <a:stretch>
            <a:fillRect/>
          </a:stretch>
        </p:blipFill>
        <p:spPr bwMode="auto">
          <a:xfrm>
            <a:off x="323852" y="2137835"/>
            <a:ext cx="2589213" cy="2046552"/>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0" y="119064"/>
            <a:ext cx="7772400" cy="595312"/>
          </a:xfrm>
        </p:spPr>
        <p:txBody>
          <a:bodyPr/>
          <a:lstStyle/>
          <a:p>
            <a:pPr>
              <a:defRPr/>
            </a:pPr>
            <a:r>
              <a:rPr lang="zh-CN" altLang="en-US" sz="3200" b="1" dirty="0" smtClean="0">
                <a:latin typeface="宋体" panose="02010600030101010101" pitchFamily="2" charset="-122"/>
              </a:rPr>
              <a:t>小世界网络</a:t>
            </a:r>
            <a:endParaRPr lang="zh-CN" altLang="en-US" sz="3200" dirty="0"/>
          </a:p>
        </p:txBody>
      </p:sp>
      <p:sp>
        <p:nvSpPr>
          <p:cNvPr id="221187" name="Rectangle 3"/>
          <p:cNvSpPr>
            <a:spLocks noGrp="1" noChangeArrowheads="1"/>
          </p:cNvSpPr>
          <p:nvPr>
            <p:ph idx="1"/>
          </p:nvPr>
        </p:nvSpPr>
        <p:spPr>
          <a:xfrm>
            <a:off x="214313" y="773907"/>
            <a:ext cx="6627812" cy="1019969"/>
          </a:xfrm>
        </p:spPr>
        <p:txBody>
          <a:bodyPr>
            <a:normAutofit fontScale="92500" lnSpcReduction="10000"/>
          </a:bodyPr>
          <a:lstStyle/>
          <a:p>
            <a:pPr>
              <a:buFont typeface="Wingdings" panose="05000000000000000000" pitchFamily="2" charset="2"/>
              <a:buChar char="u"/>
              <a:defRPr/>
            </a:pPr>
            <a:r>
              <a:rPr lang="zh-CN" altLang="en-US" sz="2300" b="1" kern="1200" dirty="0" smtClean="0">
                <a:latin typeface="Arial" panose="020B0604020202020204" pitchFamily="34" charset="0"/>
                <a:ea typeface="楷体_GB2312" pitchFamily="49" charset="-122"/>
                <a:cs typeface="Times New Roman" panose="02020603050405020304" pitchFamily="18" charset="0"/>
              </a:rPr>
              <a:t>小世界网络：作为从完全规则网络向完全随机图的过渡，</a:t>
            </a:r>
            <a:r>
              <a:rPr lang="en-US" altLang="zh-CN" sz="2300" b="1" kern="1200" dirty="0" smtClean="0">
                <a:latin typeface="Arial" panose="020B0604020202020204" pitchFamily="34" charset="0"/>
                <a:ea typeface="楷体_GB2312" pitchFamily="49" charset="-122"/>
                <a:cs typeface="Times New Roman" panose="02020603050405020304" pitchFamily="18" charset="0"/>
              </a:rPr>
              <a:t>Watts</a:t>
            </a:r>
            <a:r>
              <a:rPr lang="zh-CN" altLang="en-US" sz="2300" b="1" kern="1200" dirty="0" smtClean="0">
                <a:latin typeface="Arial" panose="020B0604020202020204" pitchFamily="34" charset="0"/>
                <a:ea typeface="楷体_GB2312" pitchFamily="49" charset="-122"/>
                <a:cs typeface="Times New Roman" panose="02020603050405020304" pitchFamily="18" charset="0"/>
              </a:rPr>
              <a:t>和</a:t>
            </a:r>
            <a:r>
              <a:rPr lang="en-US" altLang="zh-CN" sz="2300" b="1" kern="1200" dirty="0" err="1" smtClean="0">
                <a:latin typeface="Arial" panose="020B0604020202020204" pitchFamily="34" charset="0"/>
                <a:ea typeface="楷体_GB2312" pitchFamily="49" charset="-122"/>
                <a:cs typeface="Times New Roman" panose="02020603050405020304" pitchFamily="18" charset="0"/>
              </a:rPr>
              <a:t>Strogtz</a:t>
            </a:r>
            <a:r>
              <a:rPr lang="zh-CN" altLang="en-US" sz="2300" b="1" kern="1200" dirty="0" smtClean="0">
                <a:latin typeface="Arial" panose="020B0604020202020204" pitchFamily="34" charset="0"/>
                <a:ea typeface="楷体_GB2312" pitchFamily="49" charset="-122"/>
                <a:cs typeface="Times New Roman" panose="02020603050405020304" pitchFamily="18" charset="0"/>
              </a:rPr>
              <a:t>引入了小世界网络模型，称为</a:t>
            </a:r>
            <a:r>
              <a:rPr lang="en-US" altLang="zh-CN" sz="2300" b="1" kern="1200" dirty="0" smtClean="0">
                <a:latin typeface="Arial" panose="020B0604020202020204" pitchFamily="34" charset="0"/>
                <a:ea typeface="楷体_GB2312" pitchFamily="49" charset="-122"/>
                <a:cs typeface="Times New Roman" panose="02020603050405020304" pitchFamily="18" charset="0"/>
              </a:rPr>
              <a:t>WS</a:t>
            </a:r>
            <a:r>
              <a:rPr lang="zh-CN" altLang="en-US" sz="2300" b="1" kern="1200" dirty="0" smtClean="0">
                <a:latin typeface="Arial" panose="020B0604020202020204" pitchFamily="34" charset="0"/>
                <a:ea typeface="楷体_GB2312" pitchFamily="49" charset="-122"/>
                <a:cs typeface="Times New Roman" panose="02020603050405020304" pitchFamily="18" charset="0"/>
              </a:rPr>
              <a:t>小世界模型。</a:t>
            </a:r>
          </a:p>
        </p:txBody>
      </p:sp>
      <p:sp>
        <p:nvSpPr>
          <p:cNvPr id="26628" name="矩形 4"/>
          <p:cNvSpPr>
            <a:spLocks noChangeArrowheads="1"/>
          </p:cNvSpPr>
          <p:nvPr/>
        </p:nvSpPr>
        <p:spPr bwMode="auto">
          <a:xfrm>
            <a:off x="571500" y="1726407"/>
            <a:ext cx="6019800" cy="338554"/>
          </a:xfrm>
          <a:prstGeom prst="rect">
            <a:avLst/>
          </a:prstGeom>
          <a:noFill/>
          <a:ln w="9525">
            <a:noFill/>
            <a:miter lim="800000"/>
          </a:ln>
        </p:spPr>
        <p:txBody>
          <a:bodyPr>
            <a:spAutoFit/>
          </a:bodyPr>
          <a:lstStyle/>
          <a:p>
            <a:r>
              <a:rPr lang="en-US" altLang="zh-CN" sz="1600">
                <a:cs typeface="Times New Roman" panose="02020603050405020304" pitchFamily="18" charset="0"/>
              </a:rPr>
              <a:t>D. J. Watts, and S. H. Strogatz, Nature, 393, 440-442 (1998). </a:t>
            </a:r>
            <a:endParaRPr lang="zh-CN" altLang="en-US" sz="1600"/>
          </a:p>
        </p:txBody>
      </p:sp>
      <p:pic>
        <p:nvPicPr>
          <p:cNvPr id="26629" name="Picture 2" descr="http://weblab.com.cityu.edu.hk/blog/chengjun/files/2011/09/network-scientists.jpg"/>
          <p:cNvPicPr>
            <a:picLocks noChangeAspect="1" noChangeArrowheads="1"/>
          </p:cNvPicPr>
          <p:nvPr/>
        </p:nvPicPr>
        <p:blipFill>
          <a:blip r:embed="rId2"/>
          <a:srcRect t="49323" r="74159"/>
          <a:stretch>
            <a:fillRect/>
          </a:stretch>
        </p:blipFill>
        <p:spPr bwMode="auto">
          <a:xfrm>
            <a:off x="7239002" y="381000"/>
            <a:ext cx="1476375" cy="2413000"/>
          </a:xfrm>
          <a:prstGeom prst="rect">
            <a:avLst/>
          </a:prstGeom>
          <a:noFill/>
          <a:ln w="9525">
            <a:noFill/>
            <a:miter lim="800000"/>
            <a:headEnd/>
            <a:tailEnd/>
          </a:ln>
        </p:spPr>
      </p:pic>
      <p:pic>
        <p:nvPicPr>
          <p:cNvPr id="26630" name="Picture 2"/>
          <p:cNvPicPr>
            <a:picLocks noChangeAspect="1" noChangeArrowheads="1"/>
          </p:cNvPicPr>
          <p:nvPr/>
        </p:nvPicPr>
        <p:blipFill>
          <a:blip r:embed="rId3"/>
          <a:srcRect/>
          <a:stretch>
            <a:fillRect/>
          </a:stretch>
        </p:blipFill>
        <p:spPr bwMode="auto">
          <a:xfrm>
            <a:off x="1233264" y="1993404"/>
            <a:ext cx="5715000" cy="2296583"/>
          </a:xfrm>
          <a:prstGeom prst="rect">
            <a:avLst/>
          </a:prstGeom>
          <a:noFill/>
          <a:ln w="9525">
            <a:noFill/>
            <a:miter lim="800000"/>
            <a:headEnd/>
            <a:tailEnd/>
          </a:ln>
        </p:spPr>
      </p:pic>
      <p:sp>
        <p:nvSpPr>
          <p:cNvPr id="26631" name="Text Box 6"/>
          <p:cNvSpPr txBox="1">
            <a:spLocks noChangeArrowheads="1"/>
          </p:cNvSpPr>
          <p:nvPr/>
        </p:nvSpPr>
        <p:spPr bwMode="auto">
          <a:xfrm>
            <a:off x="395536" y="4153644"/>
            <a:ext cx="8131177" cy="1477328"/>
          </a:xfrm>
          <a:prstGeom prst="rect">
            <a:avLst/>
          </a:prstGeom>
          <a:noFill/>
          <a:ln w="0" algn="ctr">
            <a:noFill/>
            <a:miter lim="800000"/>
          </a:ln>
        </p:spPr>
        <p:txBody>
          <a:bodyPr wrap="square">
            <a:spAutoFit/>
          </a:bodyPr>
          <a:lstStyle/>
          <a:p>
            <a:pPr lvl="1">
              <a:buFont typeface="Wingdings" panose="05000000000000000000" pitchFamily="2" charset="2"/>
              <a:buChar char="ü"/>
            </a:pPr>
            <a:r>
              <a:rPr lang="zh-CN" altLang="en-US" sz="1800" b="1" dirty="0">
                <a:ea typeface="楷体_GB2312" pitchFamily="49" charset="-122"/>
                <a:cs typeface="Times New Roman" panose="02020603050405020304" pitchFamily="18" charset="0"/>
              </a:rPr>
              <a:t>以一定概率随机重连规则网络中的连边可以得到既具有较短的平均路径长度又具有较高的聚类系数的网络，这类网络称为小世界网络。</a:t>
            </a:r>
            <a:endParaRPr lang="en-US" altLang="zh-CN" sz="1800" b="1" dirty="0">
              <a:ea typeface="楷体_GB2312" pitchFamily="49" charset="-122"/>
              <a:cs typeface="Times New Roman" panose="02020603050405020304" pitchFamily="18" charset="0"/>
            </a:endParaRPr>
          </a:p>
          <a:p>
            <a:pPr lvl="1">
              <a:buFont typeface="Wingdings" panose="05000000000000000000" pitchFamily="2" charset="2"/>
              <a:buChar char="ü"/>
            </a:pPr>
            <a:r>
              <a:rPr lang="zh-CN" altLang="en-US" sz="1800" b="1" dirty="0">
                <a:solidFill>
                  <a:srgbClr val="FF0000"/>
                </a:solidFill>
                <a:ea typeface="楷体_GB2312" pitchFamily="49" charset="-122"/>
                <a:cs typeface="Times New Roman" panose="02020603050405020304" pitchFamily="18" charset="0"/>
              </a:rPr>
              <a:t>六度分离</a:t>
            </a:r>
            <a:r>
              <a:rPr lang="en-US" altLang="zh-CN" sz="1800" b="1" dirty="0">
                <a:solidFill>
                  <a:srgbClr val="FF0000"/>
                </a:solidFill>
                <a:ea typeface="楷体_GB2312" pitchFamily="49" charset="-122"/>
                <a:cs typeface="Times New Roman" panose="02020603050405020304" pitchFamily="18" charset="0"/>
              </a:rPr>
              <a:t>——</a:t>
            </a:r>
            <a:r>
              <a:rPr lang="zh-CN" altLang="en-US" sz="1800" b="1" dirty="0">
                <a:solidFill>
                  <a:srgbClr val="FF0000"/>
                </a:solidFill>
                <a:ea typeface="楷体_GB2312" pitchFamily="49" charset="-122"/>
                <a:cs typeface="Times New Roman" panose="02020603050405020304" pitchFamily="18" charset="0"/>
              </a:rPr>
              <a:t>世界真小，人类社会与人类传播行为在小世界模型中得到高度抽象和充分证明，由此小世界模型可以作为研究人类传播行为的另一个起点。</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457200" y="381000"/>
            <a:ext cx="6781800" cy="1143000"/>
          </a:xfrm>
        </p:spPr>
        <p:txBody>
          <a:bodyPr/>
          <a:lstStyle/>
          <a:p>
            <a:pPr>
              <a:defRPr/>
            </a:pPr>
            <a:r>
              <a:rPr lang="zh-CN" altLang="en-US" sz="3200" b="1" dirty="0" smtClean="0">
                <a:latin typeface="宋体" panose="02010600030101010101" pitchFamily="2" charset="-122"/>
              </a:rPr>
              <a:t>无标度网络</a:t>
            </a:r>
            <a:endParaRPr lang="zh-CN" altLang="en-US" sz="3200" dirty="0"/>
          </a:p>
        </p:txBody>
      </p:sp>
      <p:sp>
        <p:nvSpPr>
          <p:cNvPr id="228355" name="Rectangle 3"/>
          <p:cNvSpPr>
            <a:spLocks noGrp="1" noChangeArrowheads="1"/>
          </p:cNvSpPr>
          <p:nvPr>
            <p:ph idx="1"/>
          </p:nvPr>
        </p:nvSpPr>
        <p:spPr>
          <a:xfrm>
            <a:off x="971550" y="1596761"/>
            <a:ext cx="6038850" cy="3429000"/>
          </a:xfrm>
        </p:spPr>
        <p:txBody>
          <a:bodyPr>
            <a:normAutofit fontScale="92500" lnSpcReduction="10000"/>
          </a:bodyPr>
          <a:lstStyle/>
          <a:p>
            <a:pPr>
              <a:buFont typeface="Wingdings" panose="05000000000000000000" pitchFamily="2" charset="2"/>
              <a:buChar char="u"/>
              <a:defRPr/>
            </a:pPr>
            <a:r>
              <a:rPr lang="en-US" altLang="zh-CN" sz="2100" b="1" kern="1200" dirty="0" smtClean="0">
                <a:latin typeface="楷体" panose="02010609060101010101" pitchFamily="49" charset="-122"/>
                <a:ea typeface="楷体" panose="02010609060101010101" pitchFamily="49" charset="-122"/>
                <a:cs typeface="Times New Roman" panose="02020603050405020304" pitchFamily="18" charset="0"/>
              </a:rPr>
              <a:t>BA</a:t>
            </a:r>
            <a:r>
              <a:rPr lang="zh-CN" altLang="en-US" sz="2100" b="1" kern="1200" dirty="0" smtClean="0">
                <a:latin typeface="楷体" panose="02010609060101010101" pitchFamily="49" charset="-122"/>
                <a:ea typeface="楷体" panose="02010609060101010101" pitchFamily="49" charset="-122"/>
                <a:cs typeface="Times New Roman" panose="02020603050405020304" pitchFamily="18" charset="0"/>
              </a:rPr>
              <a:t>无标度网络       </a:t>
            </a:r>
          </a:p>
          <a:p>
            <a:pPr>
              <a:buFont typeface="Wingdings" panose="05000000000000000000" pitchFamily="2" charset="2"/>
              <a:buNone/>
              <a:defRPr/>
            </a:pPr>
            <a:r>
              <a:rPr lang="zh-CN" altLang="en-US" sz="2100" b="1" kern="1200" dirty="0" smtClean="0">
                <a:latin typeface="楷体" panose="02010609060101010101" pitchFamily="49" charset="-122"/>
                <a:ea typeface="楷体" panose="02010609060101010101" pitchFamily="49" charset="-122"/>
                <a:cs typeface="Times New Roman" panose="02020603050405020304" pitchFamily="18" charset="0"/>
              </a:rPr>
              <a:t>     近年来在复杂网络研究上的另一个重大发现就是许多复杂网络，包括</a:t>
            </a:r>
            <a:r>
              <a:rPr lang="en-US" altLang="zh-CN" sz="2100" b="1" kern="1200" dirty="0" smtClean="0">
                <a:latin typeface="楷体" panose="02010609060101010101" pitchFamily="49" charset="-122"/>
                <a:ea typeface="楷体" panose="02010609060101010101" pitchFamily="49" charset="-122"/>
                <a:cs typeface="Times New Roman" panose="02020603050405020304" pitchFamily="18" charset="0"/>
              </a:rPr>
              <a:t>Internet</a:t>
            </a:r>
            <a:r>
              <a:rPr lang="zh-CN" altLang="en-US" sz="2100" b="1" kern="1200" dirty="0" smtClean="0">
                <a:latin typeface="楷体" panose="02010609060101010101" pitchFamily="49" charset="-122"/>
                <a:ea typeface="楷体" panose="02010609060101010101" pitchFamily="49" charset="-122"/>
                <a:cs typeface="Times New Roman" panose="02020603050405020304" pitchFamily="18" charset="0"/>
              </a:rPr>
              <a:t>、</a:t>
            </a:r>
            <a:r>
              <a:rPr lang="en-US" altLang="zh-CN" sz="2100" b="1" kern="1200" dirty="0" smtClean="0">
                <a:latin typeface="楷体" panose="02010609060101010101" pitchFamily="49" charset="-122"/>
                <a:ea typeface="楷体" panose="02010609060101010101" pitchFamily="49" charset="-122"/>
                <a:cs typeface="Times New Roman" panose="02020603050405020304" pitchFamily="18" charset="0"/>
              </a:rPr>
              <a:t>WWW</a:t>
            </a:r>
            <a:r>
              <a:rPr lang="zh-CN" altLang="en-US" sz="2100" b="1" kern="1200" dirty="0" smtClean="0">
                <a:latin typeface="楷体" panose="02010609060101010101" pitchFamily="49" charset="-122"/>
                <a:ea typeface="楷体" panose="02010609060101010101" pitchFamily="49" charset="-122"/>
                <a:cs typeface="Times New Roman" panose="02020603050405020304" pitchFamily="18" charset="0"/>
              </a:rPr>
              <a:t>以及新陈代谢网络等的连接度分布函数具有幂律形式。由于这类网络的节点的连接度没有明显的特征长度，故称为无标度网络。</a:t>
            </a:r>
          </a:p>
          <a:p>
            <a:pPr>
              <a:buFont typeface="Wingdings" panose="05000000000000000000" pitchFamily="2" charset="2"/>
              <a:buNone/>
              <a:defRPr/>
            </a:pPr>
            <a:r>
              <a:rPr lang="zh-CN" altLang="en-US" sz="2100" b="1" kern="1200" dirty="0" smtClean="0">
                <a:latin typeface="楷体" panose="02010609060101010101" pitchFamily="49" charset="-122"/>
                <a:ea typeface="楷体" panose="02010609060101010101" pitchFamily="49" charset="-122"/>
                <a:cs typeface="Times New Roman" panose="02020603050405020304" pitchFamily="18" charset="0"/>
              </a:rPr>
              <a:t>     为了解释幂律分布的产生机理，</a:t>
            </a:r>
            <a:r>
              <a:rPr lang="en-US" altLang="zh-CN" sz="2100" b="1" kern="1200" dirty="0" err="1" smtClean="0">
                <a:latin typeface="楷体" panose="02010609060101010101" pitchFamily="49" charset="-122"/>
                <a:ea typeface="楷体" panose="02010609060101010101" pitchFamily="49" charset="-122"/>
                <a:cs typeface="Times New Roman" panose="02020603050405020304" pitchFamily="18" charset="0"/>
              </a:rPr>
              <a:t>Barabasi</a:t>
            </a:r>
            <a:r>
              <a:rPr lang="zh-CN" altLang="en-US" sz="2100" b="1" kern="1200" dirty="0" smtClean="0">
                <a:latin typeface="楷体" panose="02010609060101010101" pitchFamily="49" charset="-122"/>
                <a:ea typeface="楷体" panose="02010609060101010101" pitchFamily="49" charset="-122"/>
                <a:cs typeface="Times New Roman" panose="02020603050405020304" pitchFamily="18" charset="0"/>
              </a:rPr>
              <a:t>和</a:t>
            </a:r>
            <a:r>
              <a:rPr lang="en-US" altLang="zh-CN" sz="2100" b="1" kern="1200" dirty="0" smtClean="0">
                <a:latin typeface="楷体" panose="02010609060101010101" pitchFamily="49" charset="-122"/>
                <a:ea typeface="楷体" panose="02010609060101010101" pitchFamily="49" charset="-122"/>
                <a:cs typeface="Times New Roman" panose="02020603050405020304" pitchFamily="18" charset="0"/>
              </a:rPr>
              <a:t>Albert</a:t>
            </a:r>
            <a:r>
              <a:rPr lang="zh-CN" altLang="en-US" sz="2100" b="1" kern="1200" dirty="0" smtClean="0">
                <a:latin typeface="楷体" panose="02010609060101010101" pitchFamily="49" charset="-122"/>
                <a:ea typeface="楷体" panose="02010609060101010101" pitchFamily="49" charset="-122"/>
                <a:cs typeface="Times New Roman" panose="02020603050405020304" pitchFamily="18" charset="0"/>
              </a:rPr>
              <a:t>提出了一个无标度网络模型（</a:t>
            </a:r>
            <a:r>
              <a:rPr lang="en-US" altLang="zh-CN" sz="2100" b="1" kern="1200" dirty="0" smtClean="0">
                <a:latin typeface="楷体" panose="02010609060101010101" pitchFamily="49" charset="-122"/>
                <a:ea typeface="楷体" panose="02010609060101010101" pitchFamily="49" charset="-122"/>
                <a:cs typeface="Times New Roman" panose="02020603050405020304" pitchFamily="18" charset="0"/>
              </a:rPr>
              <a:t>BA</a:t>
            </a:r>
            <a:r>
              <a:rPr lang="zh-CN" altLang="en-US" sz="2100" b="1" kern="1200" dirty="0" smtClean="0">
                <a:latin typeface="楷体" panose="02010609060101010101" pitchFamily="49" charset="-122"/>
                <a:ea typeface="楷体" panose="02010609060101010101" pitchFamily="49" charset="-122"/>
                <a:cs typeface="Times New Roman" panose="02020603050405020304" pitchFamily="18" charset="0"/>
              </a:rPr>
              <a:t>模型）。他们认为以前的许多网络模型都没有考虑到实际网络的如下两个重要特性：</a:t>
            </a:r>
          </a:p>
        </p:txBody>
      </p:sp>
      <p:pic>
        <p:nvPicPr>
          <p:cNvPr id="27652" name="Picture 2" descr="http://weblab.com.cityu.edu.hk/blog/chengjun/files/2011/09/network-scientists.jpg"/>
          <p:cNvPicPr>
            <a:picLocks noChangeAspect="1" noChangeArrowheads="1"/>
          </p:cNvPicPr>
          <p:nvPr/>
        </p:nvPicPr>
        <p:blipFill>
          <a:blip r:embed="rId2"/>
          <a:srcRect r="74159" b="50677"/>
          <a:stretch>
            <a:fillRect/>
          </a:stretch>
        </p:blipFill>
        <p:spPr bwMode="auto">
          <a:xfrm>
            <a:off x="7315202" y="508000"/>
            <a:ext cx="1604963" cy="2551907"/>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4"/>
          <p:cNvSpPr txBox="1">
            <a:spLocks noChangeArrowheads="1"/>
          </p:cNvSpPr>
          <p:nvPr/>
        </p:nvSpPr>
        <p:spPr bwMode="auto">
          <a:xfrm>
            <a:off x="900115" y="1057011"/>
            <a:ext cx="7704137" cy="3747180"/>
          </a:xfrm>
          <a:prstGeom prst="rect">
            <a:avLst/>
          </a:prstGeom>
          <a:noFill/>
          <a:ln w="0" algn="ctr">
            <a:noFill/>
            <a:miter lim="800000"/>
          </a:ln>
        </p:spPr>
        <p:txBody>
          <a:bodyPr>
            <a:spAutoFit/>
          </a:bodyPr>
          <a:lstStyle/>
          <a:p>
            <a:pPr>
              <a:spcBef>
                <a:spcPct val="50000"/>
              </a:spcBef>
            </a:pPr>
            <a:r>
              <a:rPr lang="en-US" altLang="zh-CN" sz="2500" b="1" dirty="0">
                <a:latin typeface="楷体" panose="02010609060101010101" pitchFamily="49" charset="-122"/>
                <a:ea typeface="楷体" panose="02010609060101010101" pitchFamily="49" charset="-122"/>
                <a:cs typeface="Times New Roman" panose="02020603050405020304" pitchFamily="18" charset="0"/>
              </a:rPr>
              <a:t>  </a:t>
            </a:r>
            <a:r>
              <a:rPr lang="en-US" altLang="zh-CN" sz="2500" b="1" dirty="0" smtClean="0">
                <a:latin typeface="楷体" panose="02010609060101010101" pitchFamily="49" charset="-122"/>
                <a:ea typeface="楷体" panose="02010609060101010101" pitchFamily="49" charset="-122"/>
                <a:cs typeface="Times New Roman" panose="02020603050405020304" pitchFamily="18" charset="0"/>
              </a:rPr>
              <a:t> </a:t>
            </a:r>
            <a:r>
              <a:rPr lang="en-US" altLang="zh-CN" sz="2500" b="1" dirty="0">
                <a:latin typeface="楷体" panose="02010609060101010101" pitchFamily="49" charset="-122"/>
                <a:ea typeface="楷体" panose="02010609060101010101" pitchFamily="49" charset="-122"/>
                <a:cs typeface="Times New Roman" panose="02020603050405020304" pitchFamily="18" charset="0"/>
              </a:rPr>
              <a:t>① </a:t>
            </a:r>
            <a:r>
              <a:rPr lang="zh-CN" altLang="en-US" sz="2500" b="1" dirty="0">
                <a:latin typeface="楷体" panose="02010609060101010101" pitchFamily="49" charset="-122"/>
                <a:ea typeface="楷体" panose="02010609060101010101" pitchFamily="49" charset="-122"/>
                <a:cs typeface="Times New Roman" panose="02020603050405020304" pitchFamily="18" charset="0"/>
              </a:rPr>
              <a:t>增长特性：即网络规模是不断扩大的。例如每个月都会有大量的新的科研文章发表，而</a:t>
            </a:r>
            <a:r>
              <a:rPr lang="en-US" altLang="zh-CN" sz="2500" b="1" dirty="0">
                <a:latin typeface="楷体" panose="02010609060101010101" pitchFamily="49" charset="-122"/>
                <a:ea typeface="楷体" panose="02010609060101010101" pitchFamily="49" charset="-122"/>
                <a:cs typeface="Times New Roman" panose="02020603050405020304" pitchFamily="18" charset="0"/>
              </a:rPr>
              <a:t>WWW</a:t>
            </a:r>
            <a:r>
              <a:rPr lang="zh-CN" altLang="en-US" sz="2500" b="1" dirty="0">
                <a:latin typeface="楷体" panose="02010609060101010101" pitchFamily="49" charset="-122"/>
                <a:ea typeface="楷体" panose="02010609060101010101" pitchFamily="49" charset="-122"/>
                <a:cs typeface="Times New Roman" panose="02020603050405020304" pitchFamily="18" charset="0"/>
              </a:rPr>
              <a:t>上则每天有大量新的网页产生。</a:t>
            </a:r>
          </a:p>
          <a:p>
            <a:pPr>
              <a:spcBef>
                <a:spcPct val="50000"/>
              </a:spcBef>
            </a:pPr>
            <a:r>
              <a:rPr lang="zh-CN" altLang="en-US" sz="2500" b="1" dirty="0">
                <a:latin typeface="楷体" panose="02010609060101010101" pitchFamily="49" charset="-122"/>
                <a:ea typeface="楷体" panose="02010609060101010101" pitchFamily="49" charset="-122"/>
                <a:cs typeface="Times New Roman" panose="02020603050405020304" pitchFamily="18" charset="0"/>
              </a:rPr>
              <a:t>  </a:t>
            </a:r>
            <a:r>
              <a:rPr lang="zh-CN" altLang="en-US" sz="2500" b="1" dirty="0" smtClean="0">
                <a:latin typeface="楷体" panose="02010609060101010101" pitchFamily="49" charset="-122"/>
                <a:ea typeface="楷体" panose="02010609060101010101" pitchFamily="49" charset="-122"/>
                <a:cs typeface="Times New Roman" panose="02020603050405020304" pitchFamily="18" charset="0"/>
              </a:rPr>
              <a:t> </a:t>
            </a:r>
            <a:r>
              <a:rPr lang="zh-CN" altLang="en-US" sz="2500" b="1" dirty="0">
                <a:latin typeface="楷体" panose="02010609060101010101" pitchFamily="49" charset="-122"/>
                <a:ea typeface="楷体" panose="02010609060101010101" pitchFamily="49" charset="-122"/>
                <a:cs typeface="Times New Roman" panose="02020603050405020304" pitchFamily="18" charset="0"/>
              </a:rPr>
              <a:t>② 优先连接</a:t>
            </a:r>
            <a:r>
              <a:rPr lang="en-US" altLang="zh-CN" sz="2500" b="1" dirty="0">
                <a:latin typeface="楷体" panose="02010609060101010101" pitchFamily="49" charset="-122"/>
                <a:ea typeface="楷体" panose="02010609060101010101" pitchFamily="49" charset="-122"/>
                <a:cs typeface="Times New Roman" panose="02020603050405020304" pitchFamily="18" charset="0"/>
              </a:rPr>
              <a:t>/</a:t>
            </a:r>
            <a:r>
              <a:rPr lang="zh-CN" altLang="en-US" sz="2500" b="1" dirty="0">
                <a:latin typeface="楷体" panose="02010609060101010101" pitchFamily="49" charset="-122"/>
                <a:ea typeface="楷体" panose="02010609060101010101" pitchFamily="49" charset="-122"/>
                <a:cs typeface="Times New Roman" panose="02020603050405020304" pitchFamily="18" charset="0"/>
              </a:rPr>
              <a:t>偏好特性：即新的节点更倾向于与那些具有较高连接度的“大”节点相连接。这种现象也被称为“富者更富”或“马太效应”。例如新发表的文章更倾向于引用一些已被广泛引用的重要文献，新的个人主页上的超文本链接更有可能指向新浪、雅虎等著名的站点。</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800" b="1" dirty="0" smtClean="0">
                <a:solidFill>
                  <a:schemeClr val="tx1"/>
                </a:solidFill>
                <a:latin typeface="楷体_GB2312" pitchFamily="49" charset="-122"/>
                <a:ea typeface="楷体_GB2312" pitchFamily="49" charset="-122"/>
              </a:rPr>
              <a:t>特征（</a:t>
            </a:r>
            <a:r>
              <a:rPr lang="en-US" altLang="zh-CN" sz="3800" b="1" dirty="0" smtClean="0">
                <a:solidFill>
                  <a:schemeClr val="tx1"/>
                </a:solidFill>
                <a:latin typeface="楷体_GB2312" pitchFamily="49" charset="-122"/>
                <a:ea typeface="楷体_GB2312" pitchFamily="49" charset="-122"/>
              </a:rPr>
              <a:t>1</a:t>
            </a:r>
            <a:r>
              <a:rPr lang="zh-CN" altLang="en-US" sz="3800" b="1" dirty="0" smtClean="0">
                <a:solidFill>
                  <a:schemeClr val="tx1"/>
                </a:solidFill>
                <a:latin typeface="楷体_GB2312" pitchFamily="49" charset="-122"/>
                <a:ea typeface="楷体_GB2312" pitchFamily="49" charset="-122"/>
              </a:rPr>
              <a:t>）：技术驱动</a:t>
            </a:r>
            <a:endParaRPr lang="zh-CN" altLang="en-US" sz="3800" dirty="0"/>
          </a:p>
        </p:txBody>
      </p:sp>
      <p:sp>
        <p:nvSpPr>
          <p:cNvPr id="3" name="内容占位符 2"/>
          <p:cNvSpPr>
            <a:spLocks noGrp="1"/>
          </p:cNvSpPr>
          <p:nvPr>
            <p:ph idx="1"/>
          </p:nvPr>
        </p:nvSpPr>
        <p:spPr>
          <a:xfrm>
            <a:off x="498476" y="1651001"/>
            <a:ext cx="8249988" cy="3454136"/>
          </a:xfrm>
        </p:spPr>
        <p:txBody>
          <a:bodyPr>
            <a:normAutofit fontScale="92500"/>
          </a:bodyPr>
          <a:lstStyle/>
          <a:p>
            <a:pPr>
              <a:buFont typeface="Wingdings" panose="05000000000000000000" pitchFamily="2" charset="2"/>
              <a:buChar char="Ø"/>
            </a:pPr>
            <a:r>
              <a:rPr lang="zh-CN" altLang="en-US" sz="2800" b="1" dirty="0" smtClean="0">
                <a:latin typeface="楷体" panose="02010609060101010101" pitchFamily="49" charset="-122"/>
                <a:ea typeface="楷体" panose="02010609060101010101" pitchFamily="49" charset="-122"/>
              </a:rPr>
              <a:t>媒体从内容生产传播到形式表现都依</a:t>
            </a:r>
            <a:r>
              <a:rPr lang="zh-CN" altLang="en-US" sz="2800" b="1" u="sng" dirty="0" smtClean="0">
                <a:solidFill>
                  <a:srgbClr val="FF0000"/>
                </a:solidFill>
                <a:latin typeface="楷体" panose="02010609060101010101" pitchFamily="49" charset="-122"/>
                <a:ea typeface="楷体" panose="02010609060101010101" pitchFamily="49" charset="-122"/>
              </a:rPr>
              <a:t>赖于</a:t>
            </a:r>
            <a:r>
              <a:rPr lang="zh-CN" altLang="en-US" sz="2600" b="1" u="sng" dirty="0" smtClean="0">
                <a:solidFill>
                  <a:srgbClr val="FF0000"/>
                </a:solidFill>
                <a:latin typeface="楷体" panose="02010609060101010101" pitchFamily="49" charset="-122"/>
                <a:ea typeface="楷体" panose="02010609060101010101" pitchFamily="49" charset="-122"/>
              </a:rPr>
              <a:t>数字化技术</a:t>
            </a:r>
            <a:endParaRPr lang="en-US" altLang="zh-CN" sz="2600" b="1" u="sng" dirty="0">
              <a:solidFill>
                <a:srgbClr val="FF0000"/>
              </a:solidFill>
              <a:latin typeface="楷体" panose="02010609060101010101" pitchFamily="49" charset="-122"/>
              <a:ea typeface="楷体" panose="02010609060101010101" pitchFamily="49" charset="-122"/>
            </a:endParaRPr>
          </a:p>
          <a:p>
            <a:pPr lvl="1">
              <a:buFont typeface="Wingdings" charset="2"/>
              <a:buChar char="²"/>
            </a:pPr>
            <a:r>
              <a:rPr lang="zh-CN" altLang="en-US" sz="2400" b="1" dirty="0" smtClean="0">
                <a:latin typeface="楷体" panose="02010609060101010101" pitchFamily="49" charset="-122"/>
                <a:ea typeface="楷体" panose="02010609060101010101" pitchFamily="49" charset="-122"/>
              </a:rPr>
              <a:t>大数据</a:t>
            </a:r>
            <a:r>
              <a:rPr lang="zh-CN" altLang="en-US" sz="2400" b="1" dirty="0" smtClean="0">
                <a:latin typeface="楷体" panose="02010609060101010101" pitchFamily="49" charset="-122"/>
                <a:ea typeface="楷体" panose="02010609060101010101" pitchFamily="49" charset="-122"/>
              </a:rPr>
              <a:t>、无人机、</a:t>
            </a:r>
            <a:r>
              <a:rPr lang="en-US" altLang="zh-CN" sz="2400" b="1" dirty="0" smtClean="0">
                <a:latin typeface="楷体" panose="02010609060101010101" pitchFamily="49" charset="-122"/>
                <a:ea typeface="楷体" panose="02010609060101010101" pitchFamily="49" charset="-122"/>
              </a:rPr>
              <a:t>VR</a:t>
            </a:r>
            <a:r>
              <a:rPr lang="zh-CN" altLang="en-US" sz="2400" b="1" dirty="0" smtClean="0">
                <a:latin typeface="楷体" panose="02010609060101010101" pitchFamily="49" charset="-122"/>
                <a:ea typeface="楷体" panose="02010609060101010101" pitchFamily="49" charset="-122"/>
              </a:rPr>
              <a:t>等新的新闻生产方式</a:t>
            </a:r>
            <a:r>
              <a:rPr lang="zh-CN" altLang="en-US" sz="2400" b="1" dirty="0" smtClean="0">
                <a:latin typeface="楷体" panose="02010609060101010101" pitchFamily="49" charset="-122"/>
                <a:ea typeface="楷体" panose="02010609060101010101" pitchFamily="49" charset="-122"/>
              </a:rPr>
              <a:t>；</a:t>
            </a:r>
            <a:endParaRPr lang="en-US" altLang="zh-CN" sz="2400" b="1" dirty="0" smtClean="0">
              <a:latin typeface="楷体" panose="02010609060101010101" pitchFamily="49" charset="-122"/>
              <a:ea typeface="楷体" panose="02010609060101010101" pitchFamily="49" charset="-122"/>
            </a:endParaRPr>
          </a:p>
          <a:p>
            <a:pPr lvl="1">
              <a:buFont typeface="Wingdings" charset="2"/>
              <a:buChar char="²"/>
            </a:pPr>
            <a:r>
              <a:rPr lang="zh-CN" altLang="en-US" sz="2600" b="1" dirty="0" smtClean="0">
                <a:latin typeface="楷体" panose="02010609060101010101" pitchFamily="49" charset="-122"/>
                <a:ea typeface="楷体" panose="02010609060101010101" pitchFamily="49" charset="-122"/>
              </a:rPr>
              <a:t>个</a:t>
            </a:r>
            <a:r>
              <a:rPr lang="zh-CN" altLang="en-US" sz="2600" b="1" dirty="0" smtClean="0">
                <a:latin typeface="楷体" panose="02010609060101010101" pitchFamily="49" charset="-122"/>
                <a:ea typeface="楷体" panose="02010609060101010101" pitchFamily="49" charset="-122"/>
              </a:rPr>
              <a:t>性化推荐等内容分发技术</a:t>
            </a:r>
            <a:r>
              <a:rPr lang="zh-CN" altLang="en-US" sz="2600" b="1" dirty="0" smtClean="0">
                <a:latin typeface="楷体" panose="02010609060101010101" pitchFamily="49" charset="-122"/>
                <a:ea typeface="楷体" panose="02010609060101010101" pitchFamily="49" charset="-122"/>
              </a:rPr>
              <a:t>；</a:t>
            </a:r>
            <a:endParaRPr lang="en-US" altLang="zh-CN" sz="2600" b="1" dirty="0" smtClean="0">
              <a:latin typeface="楷体" panose="02010609060101010101" pitchFamily="49" charset="-122"/>
              <a:ea typeface="楷体" panose="02010609060101010101" pitchFamily="49" charset="-122"/>
            </a:endParaRPr>
          </a:p>
          <a:p>
            <a:pPr lvl="1">
              <a:buFont typeface="Wingdings" charset="2"/>
              <a:buChar char="²"/>
            </a:pPr>
            <a:r>
              <a:rPr lang="zh-CN" altLang="en-US" sz="2600" b="1" dirty="0" smtClean="0">
                <a:latin typeface="楷体" panose="02010609060101010101" pitchFamily="49" charset="-122"/>
                <a:ea typeface="楷体" panose="02010609060101010101" pitchFamily="49" charset="-122"/>
              </a:rPr>
              <a:t>新闻可视化等呈现技术；</a:t>
            </a:r>
            <a:endParaRPr lang="en-US" altLang="zh-CN" sz="2600" b="1" dirty="0" smtClean="0">
              <a:latin typeface="楷体" panose="02010609060101010101" pitchFamily="49" charset="-122"/>
              <a:ea typeface="楷体" panose="02010609060101010101" pitchFamily="49" charset="-122"/>
            </a:endParaRPr>
          </a:p>
          <a:p>
            <a:pPr lvl="1">
              <a:buFont typeface="Wingdings" charset="2"/>
              <a:buChar char="²"/>
            </a:pPr>
            <a:r>
              <a:rPr lang="zh-CN" altLang="en-US" sz="2600" b="1" dirty="0" smtClean="0">
                <a:latin typeface="楷体" panose="02010609060101010101" pitchFamily="49" charset="-122"/>
                <a:ea typeface="楷体" panose="02010609060101010101" pitchFamily="49" charset="-122"/>
              </a:rPr>
              <a:t>触屏等媒体接触技术</a:t>
            </a:r>
            <a:r>
              <a:rPr lang="zh-CN" altLang="en-US" sz="2600" b="1" dirty="0" smtClean="0">
                <a:latin typeface="楷体" panose="02010609060101010101" pitchFamily="49" charset="-122"/>
                <a:ea typeface="楷体" panose="02010609060101010101" pitchFamily="49" charset="-122"/>
              </a:rPr>
              <a:t>；</a:t>
            </a:r>
            <a:endParaRPr lang="en-US" altLang="zh-CN" sz="2600" b="1" dirty="0" smtClean="0">
              <a:latin typeface="楷体" panose="02010609060101010101" pitchFamily="49" charset="-122"/>
              <a:ea typeface="楷体" panose="02010609060101010101" pitchFamily="49" charset="-122"/>
            </a:endParaRPr>
          </a:p>
          <a:p>
            <a:pPr marL="0" indent="0">
              <a:buNone/>
            </a:pPr>
            <a:r>
              <a:rPr lang="zh-CN" altLang="en-US" sz="2800" b="1" dirty="0" smtClean="0">
                <a:latin typeface="楷体" panose="02010609060101010101" pitchFamily="49" charset="-122"/>
                <a:ea typeface="楷体" panose="02010609060101010101" pitchFamily="49" charset="-122"/>
              </a:rPr>
              <a:t>这些技术使</a:t>
            </a:r>
            <a:r>
              <a:rPr lang="zh-CN" altLang="en-US" sz="2800" b="1" dirty="0" smtClean="0">
                <a:latin typeface="楷体" panose="02010609060101010101" pitchFamily="49" charset="-122"/>
                <a:ea typeface="楷体" panose="02010609060101010101" pitchFamily="49" charset="-122"/>
              </a:rPr>
              <a:t>得新媒体的质量得到了空前的提高，使用者感受到越来越丰富的媒体使用体验。</a:t>
            </a: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42940" y="595312"/>
            <a:ext cx="7775575" cy="900907"/>
          </a:xfrm>
        </p:spPr>
        <p:txBody>
          <a:bodyPr>
            <a:normAutofit/>
          </a:bodyPr>
          <a:lstStyle/>
          <a:p>
            <a:pPr algn="l" eaLnBrk="1" hangingPunct="1">
              <a:defRPr/>
            </a:pPr>
            <a:r>
              <a:rPr lang="zh-CN" altLang="en-US" sz="3400" b="1" dirty="0" smtClean="0">
                <a:solidFill>
                  <a:schemeClr val="tx1"/>
                </a:solidFill>
                <a:latin typeface="楷体_GB2312" pitchFamily="49" charset="-122"/>
                <a:ea typeface="楷体_GB2312" pitchFamily="49" charset="-122"/>
              </a:rPr>
              <a:t>特征（</a:t>
            </a:r>
            <a:r>
              <a:rPr lang="en-US" altLang="zh-CN" sz="3400" b="1" dirty="0" smtClean="0">
                <a:solidFill>
                  <a:schemeClr val="tx1"/>
                </a:solidFill>
                <a:latin typeface="楷体_GB2312" pitchFamily="49" charset="-122"/>
                <a:ea typeface="楷体_GB2312" pitchFamily="49" charset="-122"/>
              </a:rPr>
              <a:t>2</a:t>
            </a:r>
            <a:r>
              <a:rPr lang="zh-CN" altLang="en-US" sz="3400" b="1" dirty="0" smtClean="0">
                <a:solidFill>
                  <a:schemeClr val="tx1"/>
                </a:solidFill>
                <a:latin typeface="楷体_GB2312" pitchFamily="49" charset="-122"/>
                <a:ea typeface="楷体_GB2312" pitchFamily="49" charset="-122"/>
              </a:rPr>
              <a:t>）：虚拟实在（</a:t>
            </a:r>
            <a:r>
              <a:rPr lang="en-US" altLang="zh-CN" sz="3400" b="1" dirty="0" smtClean="0">
                <a:solidFill>
                  <a:schemeClr val="tx1"/>
                </a:solidFill>
                <a:latin typeface="Times New Roman" panose="02020603050405020304" pitchFamily="18" charset="0"/>
                <a:ea typeface="楷体_GB2312" pitchFamily="49" charset="-122"/>
              </a:rPr>
              <a:t>virtual reality</a:t>
            </a:r>
            <a:r>
              <a:rPr lang="zh-CN" altLang="en-US" sz="3400" b="1" dirty="0" smtClean="0">
                <a:solidFill>
                  <a:schemeClr val="tx1"/>
                </a:solidFill>
                <a:latin typeface="楷体_GB2312" pitchFamily="49" charset="-122"/>
                <a:ea typeface="楷体_GB2312" pitchFamily="49" charset="-122"/>
              </a:rPr>
              <a:t>）</a:t>
            </a:r>
          </a:p>
        </p:txBody>
      </p:sp>
      <p:sp>
        <p:nvSpPr>
          <p:cNvPr id="5123" name="Rectangle 3"/>
          <p:cNvSpPr>
            <a:spLocks noGrp="1" noChangeArrowheads="1"/>
          </p:cNvSpPr>
          <p:nvPr>
            <p:ph idx="1"/>
          </p:nvPr>
        </p:nvSpPr>
        <p:spPr>
          <a:xfrm>
            <a:off x="500063" y="1785938"/>
            <a:ext cx="8305800" cy="3571876"/>
          </a:xfrm>
        </p:spPr>
        <p:txBody>
          <a:bodyPr>
            <a:normAutofit fontScale="85000" lnSpcReduction="20000"/>
          </a:bodyPr>
          <a:lstStyle/>
          <a:p>
            <a:pPr eaLnBrk="1" hangingPunct="1">
              <a:buFont typeface="Wingdings" panose="05000000000000000000" pitchFamily="2" charset="2"/>
              <a:buChar char="u"/>
            </a:pPr>
            <a:r>
              <a:rPr lang="zh-CN" altLang="en-US" sz="2300" b="1" dirty="0" smtClean="0">
                <a:latin typeface="楷体" panose="02010609060101010101" pitchFamily="49" charset="-122"/>
                <a:ea typeface="楷体" panose="02010609060101010101" pitchFamily="49" charset="-122"/>
              </a:rPr>
              <a:t>从语义上看</a:t>
            </a:r>
            <a:r>
              <a:rPr lang="en-US" altLang="zh-CN" sz="2300" b="1" dirty="0" smtClean="0">
                <a:latin typeface="楷体" panose="02010609060101010101" pitchFamily="49" charset="-122"/>
                <a:ea typeface="楷体" panose="02010609060101010101" pitchFamily="49" charset="-122"/>
              </a:rPr>
              <a:t>, “</a:t>
            </a:r>
            <a:r>
              <a:rPr lang="zh-CN" altLang="en-US" sz="2300" b="1" dirty="0" smtClean="0">
                <a:latin typeface="楷体" panose="02010609060101010101" pitchFamily="49" charset="-122"/>
                <a:ea typeface="楷体" panose="02010609060101010101" pitchFamily="49" charset="-122"/>
              </a:rPr>
              <a:t>虚拟”</a:t>
            </a:r>
            <a:r>
              <a:rPr lang="en-US" altLang="zh-CN" sz="2300" b="1" dirty="0" smtClean="0">
                <a:latin typeface="楷体" panose="02010609060101010101" pitchFamily="49" charset="-122"/>
                <a:ea typeface="楷体" panose="02010609060101010101" pitchFamily="49" charset="-122"/>
              </a:rPr>
              <a:t>( virtual)</a:t>
            </a:r>
            <a:r>
              <a:rPr lang="zh-CN" altLang="en-US" sz="2300" b="1" dirty="0" smtClean="0">
                <a:latin typeface="楷体" panose="02010609060101010101" pitchFamily="49" charset="-122"/>
                <a:ea typeface="楷体" panose="02010609060101010101" pitchFamily="49" charset="-122"/>
              </a:rPr>
              <a:t>是指“虽然没有实际的事实、形式或名义</a:t>
            </a:r>
            <a:r>
              <a:rPr lang="en-US" altLang="zh-CN" sz="2300" b="1" dirty="0" smtClean="0">
                <a:latin typeface="楷体" panose="02010609060101010101" pitchFamily="49" charset="-122"/>
                <a:ea typeface="楷体" panose="02010609060101010101" pitchFamily="49" charset="-122"/>
              </a:rPr>
              <a:t>, </a:t>
            </a:r>
            <a:r>
              <a:rPr lang="zh-CN" altLang="en-US" sz="2300" b="1" dirty="0" smtClean="0">
                <a:latin typeface="楷体" panose="02010609060101010101" pitchFamily="49" charset="-122"/>
                <a:ea typeface="楷体" panose="02010609060101010101" pitchFamily="49" charset="-122"/>
              </a:rPr>
              <a:t>但是</a:t>
            </a:r>
            <a:r>
              <a:rPr lang="en-US" altLang="zh-CN" sz="2300" b="1" dirty="0" smtClean="0">
                <a:latin typeface="楷体" panose="02010609060101010101" pitchFamily="49" charset="-122"/>
                <a:ea typeface="楷体" panose="02010609060101010101" pitchFamily="49" charset="-122"/>
              </a:rPr>
              <a:t>, </a:t>
            </a:r>
            <a:r>
              <a:rPr lang="zh-CN" altLang="en-US" sz="2300" b="1" dirty="0" smtClean="0">
                <a:latin typeface="楷体" panose="02010609060101010101" pitchFamily="49" charset="-122"/>
                <a:ea typeface="楷体" panose="02010609060101010101" pitchFamily="49" charset="-122"/>
              </a:rPr>
              <a:t>在事实上或效果上存在的”</a:t>
            </a:r>
            <a:r>
              <a:rPr lang="en-US" altLang="zh-CN" sz="2300" b="1" dirty="0" smtClean="0">
                <a:latin typeface="楷体" panose="02010609060101010101" pitchFamily="49" charset="-122"/>
                <a:ea typeface="楷体" panose="02010609060101010101" pitchFamily="49" charset="-122"/>
              </a:rPr>
              <a:t>;</a:t>
            </a:r>
          </a:p>
          <a:p>
            <a:pPr eaLnBrk="1" hangingPunct="1">
              <a:buFont typeface="Wingdings" panose="05000000000000000000" pitchFamily="2" charset="2"/>
              <a:buChar char="u"/>
            </a:pPr>
            <a:r>
              <a:rPr lang="en-US" altLang="zh-CN" sz="2300" b="1" dirty="0" smtClean="0">
                <a:latin typeface="楷体" panose="02010609060101010101" pitchFamily="49" charset="-122"/>
                <a:ea typeface="楷体" panose="02010609060101010101" pitchFamily="49" charset="-122"/>
              </a:rPr>
              <a:t>“</a:t>
            </a:r>
            <a:r>
              <a:rPr lang="zh-CN" altLang="en-US" sz="2300" b="1" dirty="0" smtClean="0">
                <a:latin typeface="楷体" panose="02010609060101010101" pitchFamily="49" charset="-122"/>
                <a:ea typeface="楷体" panose="02010609060101010101" pitchFamily="49" charset="-122"/>
              </a:rPr>
              <a:t>实在”</a:t>
            </a:r>
            <a:r>
              <a:rPr lang="en-US" altLang="zh-CN" sz="2300" b="1" dirty="0" smtClean="0">
                <a:latin typeface="楷体" panose="02010609060101010101" pitchFamily="49" charset="-122"/>
                <a:ea typeface="楷体" panose="02010609060101010101" pitchFamily="49" charset="-122"/>
              </a:rPr>
              <a:t>( reality)</a:t>
            </a:r>
            <a:r>
              <a:rPr lang="zh-CN" altLang="en-US" sz="2300" b="1" dirty="0" smtClean="0">
                <a:latin typeface="楷体" panose="02010609060101010101" pitchFamily="49" charset="-122"/>
                <a:ea typeface="楷体" panose="02010609060101010101" pitchFamily="49" charset="-122"/>
              </a:rPr>
              <a:t>是指“真实的事件、实体或事态</a:t>
            </a:r>
            <a:r>
              <a:rPr lang="en-US" altLang="zh-CN" sz="2300" b="1" dirty="0" smtClean="0">
                <a:latin typeface="楷体" panose="02010609060101010101" pitchFamily="49" charset="-122"/>
                <a:ea typeface="楷体" panose="02010609060101010101" pitchFamily="49" charset="-122"/>
              </a:rPr>
              <a:t>, </a:t>
            </a:r>
            <a:r>
              <a:rPr lang="zh-CN" altLang="en-US" sz="2300" b="1" dirty="0" smtClean="0">
                <a:latin typeface="楷体" panose="02010609060101010101" pitchFamily="49" charset="-122"/>
                <a:ea typeface="楷体" panose="02010609060101010101" pitchFamily="49" charset="-122"/>
              </a:rPr>
              <a:t>或者说</a:t>
            </a:r>
            <a:r>
              <a:rPr lang="en-US" altLang="zh-CN" sz="2300" b="1" dirty="0" smtClean="0">
                <a:latin typeface="楷体" panose="02010609060101010101" pitchFamily="49" charset="-122"/>
                <a:ea typeface="楷体" panose="02010609060101010101" pitchFamily="49" charset="-122"/>
              </a:rPr>
              <a:t>, </a:t>
            </a:r>
            <a:r>
              <a:rPr lang="zh-CN" altLang="en-US" sz="2300" b="1" dirty="0" smtClean="0">
                <a:latin typeface="楷体" panose="02010609060101010101" pitchFamily="49" charset="-122"/>
                <a:ea typeface="楷体" panose="02010609060101010101" pitchFamily="49" charset="-122"/>
              </a:rPr>
              <a:t>是指客观存在的事物”</a:t>
            </a:r>
            <a:r>
              <a:rPr lang="zh-CN" altLang="en-US" sz="2300" b="1" dirty="0" smtClean="0">
                <a:latin typeface="楷体" panose="02010609060101010101" pitchFamily="49" charset="-122"/>
                <a:ea typeface="楷体" panose="02010609060101010101" pitchFamily="49" charset="-122"/>
              </a:rPr>
              <a:t>。</a:t>
            </a:r>
            <a:endParaRPr lang="en-US" altLang="zh-CN" sz="2300" b="1" dirty="0" smtClean="0">
              <a:latin typeface="楷体" panose="02010609060101010101" pitchFamily="49" charset="-122"/>
              <a:ea typeface="楷体" panose="02010609060101010101" pitchFamily="49" charset="-122"/>
            </a:endParaRPr>
          </a:p>
          <a:p>
            <a:pPr eaLnBrk="1" hangingPunct="1">
              <a:buFont typeface="Wingdings" panose="05000000000000000000" pitchFamily="2" charset="2"/>
              <a:buChar char="u"/>
            </a:pPr>
            <a:r>
              <a:rPr lang="zh-CN" altLang="en-US" sz="2300" b="1" dirty="0" smtClean="0">
                <a:latin typeface="楷体" panose="02010609060101010101" pitchFamily="49" charset="-122"/>
                <a:ea typeface="楷体" panose="02010609060101010101" pitchFamily="49" charset="-122"/>
              </a:rPr>
              <a:t>这两个词合起</a:t>
            </a:r>
            <a:r>
              <a:rPr lang="zh-CN" altLang="en-US" sz="2300" b="1" dirty="0" smtClean="0">
                <a:latin typeface="楷体" panose="02010609060101010101" pitchFamily="49" charset="-122"/>
                <a:ea typeface="楷体" panose="02010609060101010101" pitchFamily="49" charset="-122"/>
              </a:rPr>
              <a:t>来即“</a:t>
            </a:r>
            <a:r>
              <a:rPr lang="en-US" altLang="zh-CN" sz="2300" b="1" dirty="0" smtClean="0">
                <a:latin typeface="楷体" panose="02010609060101010101" pitchFamily="49" charset="-122"/>
                <a:ea typeface="楷体" panose="02010609060101010101" pitchFamily="49" charset="-122"/>
              </a:rPr>
              <a:t>virtual reality”, </a:t>
            </a:r>
            <a:r>
              <a:rPr lang="zh-CN" altLang="en-US" sz="2300" b="1" dirty="0" smtClean="0">
                <a:latin typeface="楷体" panose="02010609060101010101" pitchFamily="49" charset="-122"/>
                <a:ea typeface="楷体" panose="02010609060101010101" pitchFamily="49" charset="-122"/>
              </a:rPr>
              <a:t>这一术语在计算机和电子技术领域内被翻译为“虚拟现实”</a:t>
            </a:r>
            <a:r>
              <a:rPr lang="en-US" altLang="zh-CN" sz="2300" b="1" dirty="0" smtClean="0">
                <a:latin typeface="楷体" panose="02010609060101010101" pitchFamily="49" charset="-122"/>
                <a:ea typeface="楷体" panose="02010609060101010101" pitchFamily="49" charset="-122"/>
              </a:rPr>
              <a:t>, </a:t>
            </a:r>
            <a:r>
              <a:rPr lang="zh-CN" altLang="en-US" sz="2300" b="1" dirty="0" smtClean="0">
                <a:latin typeface="楷体" panose="02010609060101010101" pitchFamily="49" charset="-122"/>
                <a:ea typeface="楷体" panose="02010609060101010101" pitchFamily="49" charset="-122"/>
              </a:rPr>
              <a:t>而在哲学领域内被翻译为“虚拟实在”</a:t>
            </a:r>
            <a:r>
              <a:rPr lang="en-US" altLang="zh-CN" sz="2300" b="1" dirty="0" smtClean="0">
                <a:latin typeface="楷体" panose="02010609060101010101" pitchFamily="49" charset="-122"/>
                <a:ea typeface="楷体" panose="02010609060101010101" pitchFamily="49" charset="-122"/>
              </a:rPr>
              <a:t>, </a:t>
            </a:r>
            <a:r>
              <a:rPr lang="zh-CN" altLang="en-US" sz="2300" b="1" dirty="0" smtClean="0">
                <a:latin typeface="楷体" panose="02010609060101010101" pitchFamily="49" charset="-122"/>
                <a:ea typeface="楷体" panose="02010609060101010101" pitchFamily="49" charset="-122"/>
              </a:rPr>
              <a:t>它是指“在功效方面是真实的</a:t>
            </a:r>
            <a:r>
              <a:rPr lang="en-US" altLang="zh-CN" sz="2300" b="1" dirty="0" smtClean="0">
                <a:latin typeface="楷体" panose="02010609060101010101" pitchFamily="49" charset="-122"/>
                <a:ea typeface="楷体" panose="02010609060101010101" pitchFamily="49" charset="-122"/>
              </a:rPr>
              <a:t>, </a:t>
            </a:r>
            <a:r>
              <a:rPr lang="zh-CN" altLang="en-US" sz="2300" b="1" dirty="0" smtClean="0">
                <a:latin typeface="楷体" panose="02010609060101010101" pitchFamily="49" charset="-122"/>
                <a:ea typeface="楷体" panose="02010609060101010101" pitchFamily="49" charset="-122"/>
              </a:rPr>
              <a:t>但是</a:t>
            </a:r>
            <a:r>
              <a:rPr lang="en-US" altLang="zh-CN" sz="2300" b="1" dirty="0" smtClean="0">
                <a:latin typeface="楷体" panose="02010609060101010101" pitchFamily="49" charset="-122"/>
                <a:ea typeface="楷体" panose="02010609060101010101" pitchFamily="49" charset="-122"/>
              </a:rPr>
              <a:t>, </a:t>
            </a:r>
            <a:r>
              <a:rPr lang="zh-CN" altLang="en-US" sz="2300" b="1" dirty="0" smtClean="0">
                <a:latin typeface="楷体" panose="02010609060101010101" pitchFamily="49" charset="-122"/>
                <a:ea typeface="楷体" panose="02010609060101010101" pitchFamily="49" charset="-122"/>
              </a:rPr>
              <a:t>事实上却并非如此的事件或实体”</a:t>
            </a:r>
            <a:r>
              <a:rPr lang="zh-CN" altLang="en-US" sz="2300" b="1" dirty="0" smtClean="0">
                <a:latin typeface="楷体" panose="02010609060101010101" pitchFamily="49" charset="-122"/>
                <a:ea typeface="楷体" panose="02010609060101010101" pitchFamily="49" charset="-122"/>
              </a:rPr>
              <a:t>。</a:t>
            </a:r>
            <a:endParaRPr lang="en-US" altLang="zh-CN" sz="2300" b="1" dirty="0" smtClean="0">
              <a:latin typeface="楷体" panose="02010609060101010101" pitchFamily="49" charset="-122"/>
              <a:ea typeface="楷体" panose="02010609060101010101" pitchFamily="49" charset="-122"/>
            </a:endParaRPr>
          </a:p>
          <a:p>
            <a:pPr eaLnBrk="1" hangingPunct="1">
              <a:buFont typeface="Wingdings" panose="05000000000000000000" pitchFamily="2" charset="2"/>
              <a:buChar char="u"/>
            </a:pPr>
            <a:r>
              <a:rPr lang="zh-CN" altLang="en-US" sz="2300" b="1" dirty="0" smtClean="0">
                <a:latin typeface="楷体" panose="02010609060101010101" pitchFamily="49" charset="-122"/>
                <a:ea typeface="楷体" panose="02010609060101010101" pitchFamily="49" charset="-122"/>
              </a:rPr>
              <a:t>在技术实践</a:t>
            </a:r>
            <a:r>
              <a:rPr lang="zh-CN" altLang="en-US" sz="2300" b="1" dirty="0" smtClean="0">
                <a:latin typeface="楷体" panose="02010609060101010101" pitchFamily="49" charset="-122"/>
                <a:ea typeface="楷体" panose="02010609060101010101" pitchFamily="49" charset="-122"/>
              </a:rPr>
              <a:t>的意义上</a:t>
            </a:r>
            <a:r>
              <a:rPr lang="en-US" altLang="zh-CN" sz="2300" b="1" dirty="0" smtClean="0">
                <a:latin typeface="楷体" panose="02010609060101010101" pitchFamily="49" charset="-122"/>
                <a:ea typeface="楷体" panose="02010609060101010101" pitchFamily="49" charset="-122"/>
              </a:rPr>
              <a:t>, “</a:t>
            </a:r>
            <a:r>
              <a:rPr lang="zh-CN" altLang="en-US" sz="2300" b="1" dirty="0" smtClean="0">
                <a:latin typeface="楷体" panose="02010609060101010101" pitchFamily="49" charset="-122"/>
                <a:ea typeface="楷体" panose="02010609060101010101" pitchFamily="49" charset="-122"/>
              </a:rPr>
              <a:t>虚拟实在”是合成“实在”的一种手段</a:t>
            </a:r>
            <a:r>
              <a:rPr lang="en-US" altLang="zh-CN" sz="2300" b="1" dirty="0" smtClean="0">
                <a:latin typeface="楷体" panose="02010609060101010101" pitchFamily="49" charset="-122"/>
                <a:ea typeface="楷体" panose="02010609060101010101" pitchFamily="49" charset="-122"/>
              </a:rPr>
              <a:t>, </a:t>
            </a:r>
            <a:r>
              <a:rPr lang="zh-CN" altLang="en-US" sz="2300" b="1" dirty="0" smtClean="0">
                <a:latin typeface="楷体" panose="02010609060101010101" pitchFamily="49" charset="-122"/>
                <a:ea typeface="楷体" panose="02010609060101010101" pitchFamily="49" charset="-122"/>
              </a:rPr>
              <a:t>其根本前提是为人与计算机的共同工作创造更直接的交互方式</a:t>
            </a:r>
            <a:r>
              <a:rPr lang="en-US" altLang="zh-CN" sz="2300" b="1" dirty="0" smtClean="0">
                <a:latin typeface="楷体" panose="02010609060101010101" pitchFamily="49" charset="-122"/>
                <a:ea typeface="楷体" panose="02010609060101010101" pitchFamily="49" charset="-122"/>
              </a:rPr>
              <a:t>, </a:t>
            </a:r>
            <a:r>
              <a:rPr lang="zh-CN" altLang="en-US" sz="2300" b="1" dirty="0" smtClean="0">
                <a:latin typeface="楷体" panose="02010609060101010101" pitchFamily="49" charset="-122"/>
                <a:ea typeface="楷体" panose="02010609060101010101" pitchFamily="49" charset="-122"/>
              </a:rPr>
              <a:t>使参与者在虚拟世界中可以做类似于真实世界中可能实现与不可能实现的事情。</a:t>
            </a:r>
            <a:endParaRPr lang="en-US" altLang="zh-CN" sz="2300" b="1" dirty="0" smtClean="0">
              <a:latin typeface="楷体" panose="02010609060101010101" pitchFamily="49" charset="-122"/>
              <a:ea typeface="楷体"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zh-CN" altLang="en-US" dirty="0" smtClean="0">
                <a:solidFill>
                  <a:srgbClr val="FFC000"/>
                </a:solidFill>
              </a:rPr>
              <a:t>虚拟现实的三个要素</a:t>
            </a:r>
            <a:endParaRPr lang="en-US" altLang="zh-CN" dirty="0" smtClean="0">
              <a:solidFill>
                <a:srgbClr val="FFC000"/>
              </a:solidFill>
            </a:endParaRPr>
          </a:p>
        </p:txBody>
      </p:sp>
      <p:grpSp>
        <p:nvGrpSpPr>
          <p:cNvPr id="7171" name="Group 3"/>
          <p:cNvGrpSpPr/>
          <p:nvPr/>
        </p:nvGrpSpPr>
        <p:grpSpPr bwMode="auto">
          <a:xfrm>
            <a:off x="990602" y="1686719"/>
            <a:ext cx="6888163" cy="2694781"/>
            <a:chOff x="624" y="1275"/>
            <a:chExt cx="4339" cy="2037"/>
          </a:xfrm>
        </p:grpSpPr>
        <p:grpSp>
          <p:nvGrpSpPr>
            <p:cNvPr id="7172" name="Group 4"/>
            <p:cNvGrpSpPr/>
            <p:nvPr/>
          </p:nvGrpSpPr>
          <p:grpSpPr bwMode="auto">
            <a:xfrm>
              <a:off x="624" y="1275"/>
              <a:ext cx="1363" cy="2037"/>
              <a:chOff x="624" y="1275"/>
              <a:chExt cx="1363" cy="2037"/>
            </a:xfrm>
          </p:grpSpPr>
          <p:sp>
            <p:nvSpPr>
              <p:cNvPr id="7198" name="AutoShape 5"/>
              <p:cNvSpPr>
                <a:spLocks noChangeArrowheads="1"/>
              </p:cNvSpPr>
              <p:nvPr/>
            </p:nvSpPr>
            <p:spPr bwMode="gray">
              <a:xfrm>
                <a:off x="624" y="1512"/>
                <a:ext cx="1363" cy="1800"/>
              </a:xfrm>
              <a:prstGeom prst="roundRect">
                <a:avLst>
                  <a:gd name="adj" fmla="val 17509"/>
                </a:avLst>
              </a:prstGeom>
              <a:gradFill rotWithShape="1">
                <a:gsLst>
                  <a:gs pos="0">
                    <a:srgbClr val="4E91D4"/>
                  </a:gs>
                  <a:gs pos="100000">
                    <a:srgbClr val="3477A4"/>
                  </a:gs>
                </a:gsLst>
                <a:lin ang="2700000" scaled="1"/>
              </a:gradFill>
              <a:ln w="9525">
                <a:noFill/>
                <a:round/>
              </a:ln>
              <a:effectLst>
                <a:prstShdw prst="shdw12">
                  <a:srgbClr val="000000">
                    <a:alpha val="50000"/>
                  </a:srgbClr>
                </a:prstShdw>
              </a:effectLst>
            </p:spPr>
            <p:txBody>
              <a:bodyPr wrap="none" anchor="ctr"/>
              <a:lstStyle/>
              <a:p>
                <a:endParaRPr lang="zh-CN" altLang="en-US"/>
              </a:p>
            </p:txBody>
          </p:sp>
          <p:sp>
            <p:nvSpPr>
              <p:cNvPr id="7199" name="AutoShape 6"/>
              <p:cNvSpPr>
                <a:spLocks noChangeArrowheads="1"/>
              </p:cNvSpPr>
              <p:nvPr/>
            </p:nvSpPr>
            <p:spPr bwMode="gray">
              <a:xfrm>
                <a:off x="645" y="1517"/>
                <a:ext cx="1322" cy="1766"/>
              </a:xfrm>
              <a:prstGeom prst="roundRect">
                <a:avLst>
                  <a:gd name="adj" fmla="val 16667"/>
                </a:avLst>
              </a:prstGeom>
              <a:solidFill>
                <a:srgbClr val="3CA1E6"/>
              </a:solidFill>
              <a:ln w="9525">
                <a:noFill/>
                <a:round/>
              </a:ln>
            </p:spPr>
            <p:txBody>
              <a:bodyPr wrap="none" anchor="ctr"/>
              <a:lstStyle/>
              <a:p>
                <a:endParaRPr lang="zh-CN" altLang="en-US"/>
              </a:p>
            </p:txBody>
          </p:sp>
          <p:sp>
            <p:nvSpPr>
              <p:cNvPr id="7200" name="AutoShape 7"/>
              <p:cNvSpPr>
                <a:spLocks noChangeArrowheads="1"/>
              </p:cNvSpPr>
              <p:nvPr/>
            </p:nvSpPr>
            <p:spPr bwMode="gray">
              <a:xfrm>
                <a:off x="656" y="2817"/>
                <a:ext cx="1304" cy="447"/>
              </a:xfrm>
              <a:prstGeom prst="roundRect">
                <a:avLst>
                  <a:gd name="adj" fmla="val 50000"/>
                </a:avLst>
              </a:prstGeom>
              <a:gradFill rotWithShape="1">
                <a:gsLst>
                  <a:gs pos="0">
                    <a:srgbClr val="3CA1E6">
                      <a:alpha val="0"/>
                    </a:srgbClr>
                  </a:gs>
                  <a:gs pos="100000">
                    <a:srgbClr val="9BCFF2"/>
                  </a:gs>
                </a:gsLst>
                <a:lin ang="5400000" scaled="1"/>
              </a:gradFill>
              <a:ln w="9525">
                <a:noFill/>
                <a:round/>
              </a:ln>
            </p:spPr>
            <p:txBody>
              <a:bodyPr wrap="none" anchor="ctr"/>
              <a:lstStyle/>
              <a:p>
                <a:endParaRPr lang="zh-CN" altLang="en-US"/>
              </a:p>
            </p:txBody>
          </p:sp>
          <p:sp>
            <p:nvSpPr>
              <p:cNvPr id="7201" name="AutoShape 8"/>
              <p:cNvSpPr>
                <a:spLocks noChangeArrowheads="1"/>
              </p:cNvSpPr>
              <p:nvPr/>
            </p:nvSpPr>
            <p:spPr bwMode="gray">
              <a:xfrm>
                <a:off x="656" y="1531"/>
                <a:ext cx="1304" cy="446"/>
              </a:xfrm>
              <a:prstGeom prst="roundRect">
                <a:avLst>
                  <a:gd name="adj" fmla="val 50000"/>
                </a:avLst>
              </a:prstGeom>
              <a:gradFill rotWithShape="1">
                <a:gsLst>
                  <a:gs pos="0">
                    <a:srgbClr val="BEE0F7"/>
                  </a:gs>
                  <a:gs pos="100000">
                    <a:srgbClr val="3CA1E6">
                      <a:alpha val="0"/>
                    </a:srgbClr>
                  </a:gs>
                </a:gsLst>
                <a:lin ang="5400000" scaled="1"/>
              </a:gradFill>
              <a:ln w="9525">
                <a:noFill/>
                <a:round/>
              </a:ln>
            </p:spPr>
            <p:txBody>
              <a:bodyPr wrap="none" anchor="ctr"/>
              <a:lstStyle/>
              <a:p>
                <a:endParaRPr lang="zh-CN" altLang="en-US"/>
              </a:p>
            </p:txBody>
          </p:sp>
          <p:grpSp>
            <p:nvGrpSpPr>
              <p:cNvPr id="7202" name="Group 9"/>
              <p:cNvGrpSpPr/>
              <p:nvPr/>
            </p:nvGrpSpPr>
            <p:grpSpPr bwMode="auto">
              <a:xfrm>
                <a:off x="1093" y="1275"/>
                <a:ext cx="405" cy="490"/>
                <a:chOff x="1289" y="511"/>
                <a:chExt cx="668" cy="809"/>
              </a:xfrm>
            </p:grpSpPr>
            <p:sp>
              <p:nvSpPr>
                <p:cNvPr id="7205" name="Oval 10"/>
                <p:cNvSpPr>
                  <a:spLocks noChangeArrowheads="1"/>
                </p:cNvSpPr>
                <p:nvPr/>
              </p:nvSpPr>
              <p:spPr bwMode="gray">
                <a:xfrm>
                  <a:off x="1289" y="511"/>
                  <a:ext cx="668" cy="809"/>
                </a:xfrm>
                <a:prstGeom prst="ellipse">
                  <a:avLst/>
                </a:prstGeom>
                <a:solidFill>
                  <a:srgbClr val="333333"/>
                </a:solidFill>
                <a:ln w="38100" algn="ctr">
                  <a:noFill/>
                  <a:round/>
                </a:ln>
              </p:spPr>
              <p:txBody>
                <a:bodyPr anchor="ctr">
                  <a:spAutoFit/>
                </a:bodyPr>
                <a:lstStyle/>
                <a:p>
                  <a:endParaRPr lang="zh-CN" altLang="en-US"/>
                </a:p>
              </p:txBody>
            </p:sp>
            <p:sp>
              <p:nvSpPr>
                <p:cNvPr id="7206" name="Oval 11"/>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endParaRPr lang="zh-CN" altLang="en-US"/>
                </a:p>
              </p:txBody>
            </p:sp>
            <p:sp>
              <p:nvSpPr>
                <p:cNvPr id="7207" name="Oval 12"/>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endParaRPr lang="zh-CN" altLang="en-US"/>
                </a:p>
              </p:txBody>
            </p:sp>
            <p:sp>
              <p:nvSpPr>
                <p:cNvPr id="7208" name="Oval 13"/>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endParaRPr lang="zh-CN" altLang="en-US"/>
                </a:p>
              </p:txBody>
            </p:sp>
            <p:sp>
              <p:nvSpPr>
                <p:cNvPr id="7209" name="Oval 14"/>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endParaRPr lang="zh-CN" altLang="en-US"/>
                </a:p>
              </p:txBody>
            </p:sp>
          </p:grpSp>
          <p:sp>
            <p:nvSpPr>
              <p:cNvPr id="7203" name="Text Box 15"/>
              <p:cNvSpPr txBox="1">
                <a:spLocks noChangeArrowheads="1"/>
              </p:cNvSpPr>
              <p:nvPr/>
            </p:nvSpPr>
            <p:spPr bwMode="gray">
              <a:xfrm>
                <a:off x="1180" y="1376"/>
                <a:ext cx="213" cy="349"/>
              </a:xfrm>
              <a:prstGeom prst="rect">
                <a:avLst/>
              </a:prstGeom>
              <a:noFill/>
              <a:ln w="9525" algn="ctr">
                <a:noFill/>
                <a:miter lim="800000"/>
              </a:ln>
            </p:spPr>
            <p:txBody>
              <a:bodyPr wrap="none">
                <a:spAutoFit/>
              </a:bodyPr>
              <a:lstStyle/>
              <a:p>
                <a:pPr eaLnBrk="0" hangingPunct="0"/>
                <a:r>
                  <a:rPr lang="zh-CN" altLang="en-US">
                    <a:solidFill>
                      <a:srgbClr val="000000"/>
                    </a:solidFill>
                  </a:rPr>
                  <a:t>1</a:t>
                </a:r>
              </a:p>
            </p:txBody>
          </p:sp>
          <p:sp>
            <p:nvSpPr>
              <p:cNvPr id="7204" name="Text Box 16"/>
              <p:cNvSpPr txBox="1">
                <a:spLocks noChangeArrowheads="1"/>
              </p:cNvSpPr>
              <p:nvPr/>
            </p:nvSpPr>
            <p:spPr bwMode="gray">
              <a:xfrm>
                <a:off x="672" y="1798"/>
                <a:ext cx="1296" cy="628"/>
              </a:xfrm>
              <a:prstGeom prst="rect">
                <a:avLst/>
              </a:prstGeom>
              <a:noFill/>
              <a:ln w="9525" algn="ctr">
                <a:noFill/>
                <a:miter lim="800000"/>
              </a:ln>
            </p:spPr>
            <p:txBody>
              <a:bodyPr>
                <a:spAutoFit/>
              </a:bodyPr>
              <a:lstStyle/>
              <a:p>
                <a:pPr eaLnBrk="0" hangingPunct="0"/>
                <a:r>
                  <a:rPr lang="en-US" altLang="zh-CN">
                    <a:solidFill>
                      <a:srgbClr val="FF0000"/>
                    </a:solidFill>
                    <a:latin typeface="宋体" panose="02010600030101010101" pitchFamily="2" charset="-122"/>
                  </a:rPr>
                  <a:t>Immersion</a:t>
                </a:r>
              </a:p>
              <a:p>
                <a:pPr eaLnBrk="0" hangingPunct="0"/>
                <a:r>
                  <a:rPr lang="en-US" altLang="zh-CN">
                    <a:solidFill>
                      <a:srgbClr val="FF0000"/>
                    </a:solidFill>
                    <a:latin typeface="宋体" panose="02010600030101010101" pitchFamily="2" charset="-122"/>
                  </a:rPr>
                  <a:t>(</a:t>
                </a:r>
                <a:r>
                  <a:rPr lang="zh-CN" altLang="en-US">
                    <a:solidFill>
                      <a:srgbClr val="FF0000"/>
                    </a:solidFill>
                    <a:latin typeface="宋体" panose="02010600030101010101" pitchFamily="2" charset="-122"/>
                  </a:rPr>
                  <a:t>沉浸)</a:t>
                </a:r>
                <a:endParaRPr lang="en-US" altLang="zh-CN">
                  <a:solidFill>
                    <a:srgbClr val="FF0000"/>
                  </a:solidFill>
                  <a:latin typeface="宋体" panose="02010600030101010101" pitchFamily="2" charset="-122"/>
                </a:endParaRPr>
              </a:p>
            </p:txBody>
          </p:sp>
        </p:grpSp>
        <p:grpSp>
          <p:nvGrpSpPr>
            <p:cNvPr id="7173" name="Group 17"/>
            <p:cNvGrpSpPr/>
            <p:nvPr/>
          </p:nvGrpSpPr>
          <p:grpSpPr bwMode="auto">
            <a:xfrm>
              <a:off x="3600" y="1275"/>
              <a:ext cx="1363" cy="2037"/>
              <a:chOff x="3600" y="1275"/>
              <a:chExt cx="1363" cy="2037"/>
            </a:xfrm>
          </p:grpSpPr>
          <p:sp>
            <p:nvSpPr>
              <p:cNvPr id="7186" name="AutoShape 18"/>
              <p:cNvSpPr>
                <a:spLocks noChangeArrowheads="1"/>
              </p:cNvSpPr>
              <p:nvPr/>
            </p:nvSpPr>
            <p:spPr bwMode="gray">
              <a:xfrm>
                <a:off x="3600" y="1512"/>
                <a:ext cx="1363" cy="1800"/>
              </a:xfrm>
              <a:prstGeom prst="roundRect">
                <a:avLst>
                  <a:gd name="adj" fmla="val 17509"/>
                </a:avLst>
              </a:prstGeom>
              <a:gradFill rotWithShape="1">
                <a:gsLst>
                  <a:gs pos="0">
                    <a:srgbClr val="B59F43"/>
                  </a:gs>
                  <a:gs pos="100000">
                    <a:srgbClr val="8F8849"/>
                  </a:gs>
                </a:gsLst>
                <a:lin ang="2700000" scaled="1"/>
              </a:gradFill>
              <a:ln w="9525">
                <a:noFill/>
                <a:round/>
              </a:ln>
              <a:effectLst>
                <a:prstShdw prst="shdw11">
                  <a:srgbClr val="000000">
                    <a:alpha val="50000"/>
                  </a:srgbClr>
                </a:prstShdw>
              </a:effectLst>
            </p:spPr>
            <p:txBody>
              <a:bodyPr wrap="none" anchor="ctr"/>
              <a:lstStyle/>
              <a:p>
                <a:endParaRPr lang="zh-CN" altLang="en-US"/>
              </a:p>
            </p:txBody>
          </p:sp>
          <p:sp>
            <p:nvSpPr>
              <p:cNvPr id="7187" name="AutoShape 19"/>
              <p:cNvSpPr>
                <a:spLocks noChangeArrowheads="1"/>
              </p:cNvSpPr>
              <p:nvPr/>
            </p:nvSpPr>
            <p:spPr bwMode="gray">
              <a:xfrm>
                <a:off x="3621" y="1517"/>
                <a:ext cx="1322" cy="1766"/>
              </a:xfrm>
              <a:prstGeom prst="roundRect">
                <a:avLst>
                  <a:gd name="adj" fmla="val 16667"/>
                </a:avLst>
              </a:prstGeom>
              <a:solidFill>
                <a:srgbClr val="E9E065"/>
              </a:solidFill>
              <a:ln w="9525">
                <a:noFill/>
                <a:round/>
              </a:ln>
            </p:spPr>
            <p:txBody>
              <a:bodyPr wrap="none" anchor="ctr"/>
              <a:lstStyle/>
              <a:p>
                <a:endParaRPr lang="zh-CN" altLang="en-US"/>
              </a:p>
            </p:txBody>
          </p:sp>
          <p:sp>
            <p:nvSpPr>
              <p:cNvPr id="7188" name="AutoShape 20"/>
              <p:cNvSpPr>
                <a:spLocks noChangeArrowheads="1"/>
              </p:cNvSpPr>
              <p:nvPr/>
            </p:nvSpPr>
            <p:spPr bwMode="gray">
              <a:xfrm>
                <a:off x="3632" y="2817"/>
                <a:ext cx="1304" cy="447"/>
              </a:xfrm>
              <a:prstGeom prst="roundRect">
                <a:avLst>
                  <a:gd name="adj" fmla="val 50000"/>
                </a:avLst>
              </a:prstGeom>
              <a:gradFill rotWithShape="1">
                <a:gsLst>
                  <a:gs pos="0">
                    <a:srgbClr val="E9E065"/>
                  </a:gs>
                  <a:gs pos="100000">
                    <a:srgbClr val="F2EDA6"/>
                  </a:gs>
                </a:gsLst>
                <a:lin ang="5400000" scaled="1"/>
              </a:gradFill>
              <a:ln w="9525">
                <a:noFill/>
                <a:round/>
              </a:ln>
            </p:spPr>
            <p:txBody>
              <a:bodyPr wrap="none" anchor="ctr"/>
              <a:lstStyle/>
              <a:p>
                <a:endParaRPr lang="zh-CN" altLang="en-US"/>
              </a:p>
            </p:txBody>
          </p:sp>
          <p:sp>
            <p:nvSpPr>
              <p:cNvPr id="7189" name="AutoShape 21"/>
              <p:cNvSpPr>
                <a:spLocks noChangeArrowheads="1"/>
              </p:cNvSpPr>
              <p:nvPr/>
            </p:nvSpPr>
            <p:spPr bwMode="gray">
              <a:xfrm>
                <a:off x="3632" y="1531"/>
                <a:ext cx="1304" cy="446"/>
              </a:xfrm>
              <a:prstGeom prst="roundRect">
                <a:avLst>
                  <a:gd name="adj" fmla="val 50000"/>
                </a:avLst>
              </a:prstGeom>
              <a:gradFill rotWithShape="1">
                <a:gsLst>
                  <a:gs pos="0">
                    <a:srgbClr val="F8F5CC"/>
                  </a:gs>
                  <a:gs pos="100000">
                    <a:srgbClr val="E9E065"/>
                  </a:gs>
                </a:gsLst>
                <a:lin ang="5400000" scaled="1"/>
              </a:gradFill>
              <a:ln w="9525">
                <a:noFill/>
                <a:round/>
              </a:ln>
            </p:spPr>
            <p:txBody>
              <a:bodyPr wrap="none" anchor="ctr"/>
              <a:lstStyle/>
              <a:p>
                <a:endParaRPr lang="zh-CN" altLang="en-US"/>
              </a:p>
            </p:txBody>
          </p:sp>
          <p:grpSp>
            <p:nvGrpSpPr>
              <p:cNvPr id="7190" name="Group 22"/>
              <p:cNvGrpSpPr/>
              <p:nvPr/>
            </p:nvGrpSpPr>
            <p:grpSpPr bwMode="auto">
              <a:xfrm>
                <a:off x="4069" y="1275"/>
                <a:ext cx="405" cy="490"/>
                <a:chOff x="1289" y="511"/>
                <a:chExt cx="668" cy="809"/>
              </a:xfrm>
            </p:grpSpPr>
            <p:sp>
              <p:nvSpPr>
                <p:cNvPr id="7193" name="Oval 23"/>
                <p:cNvSpPr>
                  <a:spLocks noChangeArrowheads="1"/>
                </p:cNvSpPr>
                <p:nvPr/>
              </p:nvSpPr>
              <p:spPr bwMode="gray">
                <a:xfrm>
                  <a:off x="1289" y="511"/>
                  <a:ext cx="668" cy="809"/>
                </a:xfrm>
                <a:prstGeom prst="ellipse">
                  <a:avLst/>
                </a:prstGeom>
                <a:solidFill>
                  <a:srgbClr val="333333"/>
                </a:solidFill>
                <a:ln w="38100" algn="ctr">
                  <a:noFill/>
                  <a:round/>
                </a:ln>
              </p:spPr>
              <p:txBody>
                <a:bodyPr anchor="ctr">
                  <a:spAutoFit/>
                </a:bodyPr>
                <a:lstStyle/>
                <a:p>
                  <a:endParaRPr lang="zh-CN" altLang="en-US"/>
                </a:p>
              </p:txBody>
            </p:sp>
            <p:sp>
              <p:nvSpPr>
                <p:cNvPr id="7194" name="Oval 24"/>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endParaRPr lang="zh-CN" altLang="en-US"/>
                </a:p>
              </p:txBody>
            </p:sp>
            <p:sp>
              <p:nvSpPr>
                <p:cNvPr id="7195" name="Oval 25"/>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endParaRPr lang="zh-CN" altLang="en-US"/>
                </a:p>
              </p:txBody>
            </p:sp>
            <p:sp>
              <p:nvSpPr>
                <p:cNvPr id="7196" name="Oval 26"/>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endParaRPr lang="zh-CN" altLang="en-US"/>
                </a:p>
              </p:txBody>
            </p:sp>
            <p:sp>
              <p:nvSpPr>
                <p:cNvPr id="7197" name="Oval 27"/>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endParaRPr lang="zh-CN" altLang="en-US"/>
                </a:p>
              </p:txBody>
            </p:sp>
          </p:grpSp>
          <p:sp>
            <p:nvSpPr>
              <p:cNvPr id="7191" name="Text Box 28"/>
              <p:cNvSpPr txBox="1">
                <a:spLocks noChangeArrowheads="1"/>
              </p:cNvSpPr>
              <p:nvPr/>
            </p:nvSpPr>
            <p:spPr bwMode="gray">
              <a:xfrm>
                <a:off x="4156" y="1376"/>
                <a:ext cx="213" cy="349"/>
              </a:xfrm>
              <a:prstGeom prst="rect">
                <a:avLst/>
              </a:prstGeom>
              <a:noFill/>
              <a:ln w="9525" algn="ctr">
                <a:noFill/>
                <a:miter lim="800000"/>
              </a:ln>
            </p:spPr>
            <p:txBody>
              <a:bodyPr wrap="none">
                <a:spAutoFit/>
              </a:bodyPr>
              <a:lstStyle/>
              <a:p>
                <a:pPr eaLnBrk="0" hangingPunct="0"/>
                <a:r>
                  <a:rPr lang="zh-CN" altLang="en-US">
                    <a:solidFill>
                      <a:srgbClr val="000000"/>
                    </a:solidFill>
                  </a:rPr>
                  <a:t>3</a:t>
                </a:r>
              </a:p>
            </p:txBody>
          </p:sp>
          <p:sp>
            <p:nvSpPr>
              <p:cNvPr id="7192" name="Text Box 29"/>
              <p:cNvSpPr txBox="1">
                <a:spLocks noChangeArrowheads="1"/>
              </p:cNvSpPr>
              <p:nvPr/>
            </p:nvSpPr>
            <p:spPr bwMode="gray">
              <a:xfrm>
                <a:off x="3648" y="1798"/>
                <a:ext cx="1296" cy="628"/>
              </a:xfrm>
              <a:prstGeom prst="rect">
                <a:avLst/>
              </a:prstGeom>
              <a:noFill/>
              <a:ln w="9525" algn="ctr">
                <a:noFill/>
                <a:miter lim="800000"/>
              </a:ln>
            </p:spPr>
            <p:txBody>
              <a:bodyPr>
                <a:spAutoFit/>
              </a:bodyPr>
              <a:lstStyle/>
              <a:p>
                <a:pPr eaLnBrk="0" hangingPunct="0"/>
                <a:r>
                  <a:rPr lang="en-US" altLang="zh-CN">
                    <a:solidFill>
                      <a:srgbClr val="FF0000"/>
                    </a:solidFill>
                    <a:latin typeface="宋体" panose="02010600030101010101" pitchFamily="2" charset="-122"/>
                  </a:rPr>
                  <a:t>Imagination</a:t>
                </a:r>
              </a:p>
              <a:p>
                <a:pPr eaLnBrk="0" hangingPunct="0"/>
                <a:r>
                  <a:rPr lang="en-US" altLang="zh-CN">
                    <a:solidFill>
                      <a:srgbClr val="FF0000"/>
                    </a:solidFill>
                    <a:latin typeface="宋体" panose="02010600030101010101" pitchFamily="2" charset="-122"/>
                  </a:rPr>
                  <a:t>(</a:t>
                </a:r>
                <a:r>
                  <a:rPr lang="zh-CN" altLang="en-US">
                    <a:solidFill>
                      <a:srgbClr val="FF0000"/>
                    </a:solidFill>
                    <a:latin typeface="宋体" panose="02010600030101010101" pitchFamily="2" charset="-122"/>
                  </a:rPr>
                  <a:t>构想)</a:t>
                </a:r>
                <a:endParaRPr lang="en-US" altLang="zh-CN">
                  <a:solidFill>
                    <a:srgbClr val="FF0000"/>
                  </a:solidFill>
                  <a:latin typeface="宋体" panose="02010600030101010101" pitchFamily="2" charset="-122"/>
                </a:endParaRPr>
              </a:p>
            </p:txBody>
          </p:sp>
        </p:grpSp>
        <p:grpSp>
          <p:nvGrpSpPr>
            <p:cNvPr id="7174" name="Group 30"/>
            <p:cNvGrpSpPr/>
            <p:nvPr/>
          </p:nvGrpSpPr>
          <p:grpSpPr bwMode="auto">
            <a:xfrm>
              <a:off x="2112" y="1275"/>
              <a:ext cx="1363" cy="2037"/>
              <a:chOff x="2112" y="1275"/>
              <a:chExt cx="1363" cy="2037"/>
            </a:xfrm>
          </p:grpSpPr>
          <p:sp>
            <p:nvSpPr>
              <p:cNvPr id="7175" name="AutoShape 31"/>
              <p:cNvSpPr>
                <a:spLocks noChangeArrowheads="1"/>
              </p:cNvSpPr>
              <p:nvPr/>
            </p:nvSpPr>
            <p:spPr bwMode="gray">
              <a:xfrm>
                <a:off x="2112" y="1512"/>
                <a:ext cx="1363" cy="1800"/>
              </a:xfrm>
              <a:prstGeom prst="roundRect">
                <a:avLst>
                  <a:gd name="adj" fmla="val 17509"/>
                </a:avLst>
              </a:prstGeom>
              <a:gradFill rotWithShape="1">
                <a:gsLst>
                  <a:gs pos="0">
                    <a:srgbClr val="34B034"/>
                  </a:gs>
                  <a:gs pos="100000">
                    <a:srgbClr val="3F8B4A"/>
                  </a:gs>
                </a:gsLst>
                <a:lin ang="2700000" scaled="1"/>
              </a:gradFill>
              <a:ln w="9525">
                <a:noFill/>
                <a:round/>
              </a:ln>
            </p:spPr>
            <p:txBody>
              <a:bodyPr wrap="none" anchor="ctr"/>
              <a:lstStyle/>
              <a:p>
                <a:endParaRPr lang="zh-CN" altLang="en-US"/>
              </a:p>
            </p:txBody>
          </p:sp>
          <p:sp>
            <p:nvSpPr>
              <p:cNvPr id="7176" name="AutoShape 32"/>
              <p:cNvSpPr>
                <a:spLocks noChangeArrowheads="1"/>
              </p:cNvSpPr>
              <p:nvPr/>
            </p:nvSpPr>
            <p:spPr bwMode="gray">
              <a:xfrm>
                <a:off x="2133" y="1517"/>
                <a:ext cx="1322" cy="1766"/>
              </a:xfrm>
              <a:prstGeom prst="roundRect">
                <a:avLst>
                  <a:gd name="adj" fmla="val 16667"/>
                </a:avLst>
              </a:prstGeom>
              <a:solidFill>
                <a:srgbClr val="73E77E"/>
              </a:solidFill>
              <a:ln w="9525">
                <a:noFill/>
                <a:round/>
              </a:ln>
            </p:spPr>
            <p:txBody>
              <a:bodyPr wrap="none" anchor="ctr"/>
              <a:lstStyle/>
              <a:p>
                <a:endParaRPr lang="zh-CN" altLang="en-US"/>
              </a:p>
            </p:txBody>
          </p:sp>
          <p:sp>
            <p:nvSpPr>
              <p:cNvPr id="7177" name="AutoShape 33"/>
              <p:cNvSpPr>
                <a:spLocks noChangeArrowheads="1"/>
              </p:cNvSpPr>
              <p:nvPr/>
            </p:nvSpPr>
            <p:spPr bwMode="gray">
              <a:xfrm>
                <a:off x="2144" y="2817"/>
                <a:ext cx="1304" cy="447"/>
              </a:xfrm>
              <a:prstGeom prst="roundRect">
                <a:avLst>
                  <a:gd name="adj" fmla="val 50000"/>
                </a:avLst>
              </a:prstGeom>
              <a:gradFill rotWithShape="1">
                <a:gsLst>
                  <a:gs pos="0">
                    <a:srgbClr val="73E77E"/>
                  </a:gs>
                  <a:gs pos="100000">
                    <a:srgbClr val="B3F2B9"/>
                  </a:gs>
                </a:gsLst>
                <a:lin ang="5400000" scaled="1"/>
              </a:gradFill>
              <a:ln w="9525">
                <a:noFill/>
                <a:round/>
              </a:ln>
            </p:spPr>
            <p:txBody>
              <a:bodyPr wrap="none" anchor="ctr"/>
              <a:lstStyle/>
              <a:p>
                <a:endParaRPr lang="zh-CN" altLang="en-US"/>
              </a:p>
            </p:txBody>
          </p:sp>
          <p:sp>
            <p:nvSpPr>
              <p:cNvPr id="7178" name="AutoShape 34"/>
              <p:cNvSpPr>
                <a:spLocks noChangeArrowheads="1"/>
              </p:cNvSpPr>
              <p:nvPr/>
            </p:nvSpPr>
            <p:spPr bwMode="gray">
              <a:xfrm>
                <a:off x="2144" y="1531"/>
                <a:ext cx="1304" cy="446"/>
              </a:xfrm>
              <a:prstGeom prst="roundRect">
                <a:avLst>
                  <a:gd name="adj" fmla="val 50000"/>
                </a:avLst>
              </a:prstGeom>
              <a:gradFill rotWithShape="1">
                <a:gsLst>
                  <a:gs pos="0">
                    <a:srgbClr val="D0F7D4"/>
                  </a:gs>
                  <a:gs pos="100000">
                    <a:srgbClr val="73E77E"/>
                  </a:gs>
                </a:gsLst>
                <a:lin ang="5400000" scaled="1"/>
              </a:gradFill>
              <a:ln w="9525">
                <a:noFill/>
                <a:round/>
              </a:ln>
            </p:spPr>
            <p:txBody>
              <a:bodyPr wrap="none" anchor="ctr"/>
              <a:lstStyle/>
              <a:p>
                <a:endParaRPr lang="zh-CN" altLang="en-US"/>
              </a:p>
            </p:txBody>
          </p:sp>
          <p:sp>
            <p:nvSpPr>
              <p:cNvPr id="7179" name="Oval 35"/>
              <p:cNvSpPr>
                <a:spLocks noChangeArrowheads="1"/>
              </p:cNvSpPr>
              <p:nvPr/>
            </p:nvSpPr>
            <p:spPr bwMode="gray">
              <a:xfrm>
                <a:off x="2581" y="1275"/>
                <a:ext cx="405" cy="491"/>
              </a:xfrm>
              <a:prstGeom prst="ellipse">
                <a:avLst/>
              </a:prstGeom>
              <a:solidFill>
                <a:srgbClr val="333333"/>
              </a:solidFill>
              <a:ln w="38100" algn="ctr">
                <a:noFill/>
                <a:round/>
              </a:ln>
            </p:spPr>
            <p:txBody>
              <a:bodyPr anchor="ctr">
                <a:spAutoFit/>
              </a:bodyPr>
              <a:lstStyle/>
              <a:p>
                <a:endParaRPr lang="zh-CN" altLang="en-US"/>
              </a:p>
            </p:txBody>
          </p:sp>
          <p:sp>
            <p:nvSpPr>
              <p:cNvPr id="7180" name="Oval 36"/>
              <p:cNvSpPr>
                <a:spLocks noChangeArrowheads="1"/>
              </p:cNvSpPr>
              <p:nvPr/>
            </p:nvSpPr>
            <p:spPr bwMode="gray">
              <a:xfrm>
                <a:off x="2585" y="1321"/>
                <a:ext cx="392" cy="39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endParaRPr lang="zh-CN" altLang="en-US"/>
              </a:p>
            </p:txBody>
          </p:sp>
          <p:sp>
            <p:nvSpPr>
              <p:cNvPr id="7181" name="Oval 37"/>
              <p:cNvSpPr>
                <a:spLocks noChangeArrowheads="1"/>
              </p:cNvSpPr>
              <p:nvPr/>
            </p:nvSpPr>
            <p:spPr bwMode="gray">
              <a:xfrm>
                <a:off x="2590" y="1323"/>
                <a:ext cx="383" cy="383"/>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endParaRPr lang="zh-CN" altLang="en-US"/>
              </a:p>
            </p:txBody>
          </p:sp>
          <p:sp>
            <p:nvSpPr>
              <p:cNvPr id="7182" name="Oval 38"/>
              <p:cNvSpPr>
                <a:spLocks noChangeArrowheads="1"/>
              </p:cNvSpPr>
              <p:nvPr/>
            </p:nvSpPr>
            <p:spPr bwMode="gray">
              <a:xfrm>
                <a:off x="2594" y="1327"/>
                <a:ext cx="364" cy="357"/>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endParaRPr lang="zh-CN" altLang="en-US"/>
              </a:p>
            </p:txBody>
          </p:sp>
          <p:sp>
            <p:nvSpPr>
              <p:cNvPr id="7183" name="Oval 39"/>
              <p:cNvSpPr>
                <a:spLocks noChangeArrowheads="1"/>
              </p:cNvSpPr>
              <p:nvPr/>
            </p:nvSpPr>
            <p:spPr bwMode="gray">
              <a:xfrm>
                <a:off x="2616" y="1337"/>
                <a:ext cx="323" cy="290"/>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endParaRPr lang="zh-CN" altLang="en-US"/>
              </a:p>
            </p:txBody>
          </p:sp>
          <p:sp>
            <p:nvSpPr>
              <p:cNvPr id="7184" name="Text Box 40"/>
              <p:cNvSpPr txBox="1">
                <a:spLocks noChangeArrowheads="1"/>
              </p:cNvSpPr>
              <p:nvPr/>
            </p:nvSpPr>
            <p:spPr bwMode="gray">
              <a:xfrm>
                <a:off x="2668" y="1376"/>
                <a:ext cx="213" cy="349"/>
              </a:xfrm>
              <a:prstGeom prst="rect">
                <a:avLst/>
              </a:prstGeom>
              <a:noFill/>
              <a:ln w="9525" algn="ctr">
                <a:noFill/>
                <a:miter lim="800000"/>
              </a:ln>
            </p:spPr>
            <p:txBody>
              <a:bodyPr wrap="none">
                <a:spAutoFit/>
              </a:bodyPr>
              <a:lstStyle/>
              <a:p>
                <a:pPr eaLnBrk="0" hangingPunct="0"/>
                <a:r>
                  <a:rPr lang="zh-CN" altLang="en-US">
                    <a:solidFill>
                      <a:srgbClr val="000000"/>
                    </a:solidFill>
                  </a:rPr>
                  <a:t>2</a:t>
                </a:r>
              </a:p>
            </p:txBody>
          </p:sp>
          <p:sp>
            <p:nvSpPr>
              <p:cNvPr id="7185" name="Text Box 41"/>
              <p:cNvSpPr txBox="1">
                <a:spLocks noChangeArrowheads="1"/>
              </p:cNvSpPr>
              <p:nvPr/>
            </p:nvSpPr>
            <p:spPr bwMode="gray">
              <a:xfrm>
                <a:off x="2160" y="1798"/>
                <a:ext cx="1296" cy="907"/>
              </a:xfrm>
              <a:prstGeom prst="rect">
                <a:avLst/>
              </a:prstGeom>
              <a:noFill/>
              <a:ln w="9525" algn="ctr">
                <a:noFill/>
                <a:miter lim="800000"/>
              </a:ln>
            </p:spPr>
            <p:txBody>
              <a:bodyPr>
                <a:spAutoFit/>
              </a:bodyPr>
              <a:lstStyle/>
              <a:p>
                <a:pPr eaLnBrk="0" hangingPunct="0"/>
                <a:r>
                  <a:rPr lang="en-US" altLang="zh-CN">
                    <a:solidFill>
                      <a:srgbClr val="FF0000"/>
                    </a:solidFill>
                    <a:latin typeface="宋体" panose="02010600030101010101" pitchFamily="2" charset="-122"/>
                  </a:rPr>
                  <a:t>Interaction</a:t>
                </a:r>
              </a:p>
              <a:p>
                <a:pPr eaLnBrk="0" hangingPunct="0"/>
                <a:r>
                  <a:rPr lang="en-US" altLang="zh-CN">
                    <a:solidFill>
                      <a:srgbClr val="FF0000"/>
                    </a:solidFill>
                    <a:latin typeface="宋体" panose="02010600030101010101" pitchFamily="2" charset="-122"/>
                  </a:rPr>
                  <a:t>(</a:t>
                </a:r>
                <a:r>
                  <a:rPr lang="zh-CN" altLang="en-US">
                    <a:solidFill>
                      <a:srgbClr val="FF0000"/>
                    </a:solidFill>
                    <a:latin typeface="宋体" panose="02010600030101010101" pitchFamily="2" charset="-122"/>
                  </a:rPr>
                  <a:t>交互)</a:t>
                </a:r>
                <a:r>
                  <a:rPr lang="zh-CN" altLang="en-US">
                    <a:latin typeface="宋体" panose="02010600030101010101" pitchFamily="2" charset="-122"/>
                  </a:rPr>
                  <a:t> </a:t>
                </a:r>
                <a:br>
                  <a:rPr lang="zh-CN" altLang="en-US">
                    <a:latin typeface="宋体" panose="02010600030101010101" pitchFamily="2" charset="-122"/>
                  </a:rPr>
                </a:br>
                <a:endParaRPr lang="en-US" altLang="zh-CN">
                  <a:latin typeface="宋体" panose="02010600030101010101" pitchFamily="2" charset="-122"/>
                </a:endParaRPr>
              </a:p>
            </p:txBody>
          </p:sp>
        </p:grpSp>
      </p:gr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a:defRPr/>
            </a:pPr>
            <a:r>
              <a:rPr lang="zh-CN" altLang="en-US" sz="3400" b="1" smtClean="0">
                <a:solidFill>
                  <a:schemeClr val="tx1"/>
                </a:solidFill>
                <a:latin typeface="楷体_GB2312" pitchFamily="49" charset="-122"/>
                <a:ea typeface="楷体_GB2312" pitchFamily="49" charset="-122"/>
              </a:rPr>
              <a:t>虚拟实在（</a:t>
            </a:r>
            <a:r>
              <a:rPr lang="en-US" altLang="zh-CN" sz="3400" b="1" smtClean="0">
                <a:solidFill>
                  <a:schemeClr val="tx1"/>
                </a:solidFill>
                <a:latin typeface="Times New Roman" panose="02020603050405020304" pitchFamily="18" charset="0"/>
                <a:ea typeface="楷体_GB2312" pitchFamily="49" charset="-122"/>
              </a:rPr>
              <a:t>virtual reality</a:t>
            </a:r>
            <a:r>
              <a:rPr lang="zh-CN" altLang="en-US" sz="3400" b="1" smtClean="0">
                <a:solidFill>
                  <a:schemeClr val="tx1"/>
                </a:solidFill>
                <a:latin typeface="楷体_GB2312" pitchFamily="49" charset="-122"/>
                <a:ea typeface="楷体_GB2312" pitchFamily="49" charset="-122"/>
              </a:rPr>
              <a:t>）</a:t>
            </a:r>
          </a:p>
        </p:txBody>
      </p:sp>
      <p:sp>
        <p:nvSpPr>
          <p:cNvPr id="73731" name="Rectangle 3"/>
          <p:cNvSpPr>
            <a:spLocks noGrp="1" noChangeArrowheads="1"/>
          </p:cNvSpPr>
          <p:nvPr>
            <p:ph idx="1"/>
          </p:nvPr>
        </p:nvSpPr>
        <p:spPr/>
        <p:txBody>
          <a:bodyPr>
            <a:normAutofit fontScale="85000" lnSpcReduction="20000"/>
          </a:bodyPr>
          <a:lstStyle/>
          <a:p>
            <a:pPr>
              <a:lnSpc>
                <a:spcPct val="110000"/>
              </a:lnSpc>
              <a:defRPr/>
            </a:pPr>
            <a:r>
              <a:rPr lang="zh-CN" altLang="en-US" sz="2600" b="1" dirty="0" smtClean="0">
                <a:latin typeface="楷体" panose="02010609060101010101" pitchFamily="49" charset="-122"/>
                <a:ea typeface="楷体" panose="02010609060101010101" pitchFamily="49" charset="-122"/>
              </a:rPr>
              <a:t>虚拟实在是一种</a:t>
            </a:r>
            <a:r>
              <a:rPr lang="zh-CN" altLang="en-US" sz="2600" b="1" dirty="0" smtClean="0">
                <a:latin typeface="楷体" panose="02010609060101010101" pitchFamily="49" charset="-122"/>
                <a:ea typeface="楷体" panose="02010609060101010101" pitchFamily="49" charset="-122"/>
              </a:rPr>
              <a:t>全新的认知体验（体验性），其最重要的特点是，使用者对经验</a:t>
            </a:r>
            <a:r>
              <a:rPr lang="zh-CN" altLang="en-US" sz="2600" b="1" dirty="0" smtClean="0">
                <a:solidFill>
                  <a:srgbClr val="FF0000"/>
                </a:solidFill>
                <a:latin typeface="楷体" panose="02010609060101010101" pitchFamily="49" charset="-122"/>
                <a:ea typeface="楷体" panose="02010609060101010101" pitchFamily="49" charset="-122"/>
              </a:rPr>
              <a:t>世界的感觉和认知的界限淡化</a:t>
            </a:r>
            <a:r>
              <a:rPr lang="zh-CN" altLang="en-US" sz="2600" b="1" dirty="0" smtClean="0">
                <a:latin typeface="楷体" panose="02010609060101010101" pitchFamily="49" charset="-122"/>
                <a:ea typeface="楷体" panose="02010609060101010101" pitchFamily="49" charset="-122"/>
              </a:rPr>
              <a:t>。</a:t>
            </a:r>
            <a:endParaRPr lang="en-US" altLang="zh-CN" sz="2600" b="1" dirty="0" smtClean="0">
              <a:latin typeface="楷体" panose="02010609060101010101" pitchFamily="49" charset="-122"/>
              <a:ea typeface="楷体" panose="02010609060101010101" pitchFamily="49" charset="-122"/>
            </a:endParaRPr>
          </a:p>
          <a:p>
            <a:pPr>
              <a:lnSpc>
                <a:spcPct val="110000"/>
              </a:lnSpc>
              <a:defRPr/>
            </a:pPr>
            <a:r>
              <a:rPr lang="zh-CN" altLang="en-US" sz="2600" b="1" dirty="0" smtClean="0">
                <a:latin typeface="楷体" panose="02010609060101010101" pitchFamily="49" charset="-122"/>
                <a:ea typeface="楷体" panose="02010609060101010101" pitchFamily="49" charset="-122"/>
              </a:rPr>
              <a:t>这种界限淡化</a:t>
            </a:r>
            <a:r>
              <a:rPr lang="zh-CN" altLang="en-US" sz="2600" b="1" dirty="0" smtClean="0">
                <a:latin typeface="楷体" panose="02010609060101010101" pitchFamily="49" charset="-122"/>
                <a:ea typeface="楷体" panose="02010609060101010101" pitchFamily="49" charset="-122"/>
              </a:rPr>
              <a:t>的主要表现在以下两个方面：</a:t>
            </a:r>
          </a:p>
          <a:p>
            <a:pPr lvl="1">
              <a:lnSpc>
                <a:spcPct val="110000"/>
              </a:lnSpc>
              <a:defRPr/>
            </a:pPr>
            <a:r>
              <a:rPr lang="zh-CN" altLang="en-US" sz="2400" b="1" dirty="0" smtClean="0">
                <a:latin typeface="楷体" panose="02010609060101010101" pitchFamily="49" charset="-122"/>
                <a:ea typeface="楷体" panose="02010609060101010101" pitchFamily="49" charset="-122"/>
              </a:rPr>
              <a:t>其一是</a:t>
            </a:r>
            <a:r>
              <a:rPr lang="zh-CN" altLang="en-US" sz="2400" b="1" dirty="0" smtClean="0">
                <a:solidFill>
                  <a:srgbClr val="FF0000"/>
                </a:solidFill>
                <a:latin typeface="楷体" panose="02010609060101010101" pitchFamily="49" charset="-122"/>
                <a:ea typeface="楷体" panose="02010609060101010101" pitchFamily="49" charset="-122"/>
              </a:rPr>
              <a:t>身体感觉</a:t>
            </a:r>
            <a:r>
              <a:rPr lang="zh-CN" altLang="en-US" sz="2400" b="1" dirty="0" smtClean="0">
                <a:latin typeface="楷体" panose="02010609060101010101" pitchFamily="49" charset="-122"/>
                <a:ea typeface="楷体" panose="02010609060101010101" pitchFamily="49" charset="-122"/>
              </a:rPr>
              <a:t>的作用变得更加重要，主体的主要内涵不再仅</a:t>
            </a:r>
            <a:r>
              <a:rPr lang="zh-CN" altLang="en-US" sz="2400" b="1" dirty="0" smtClean="0">
                <a:latin typeface="楷体" panose="02010609060101010101" pitchFamily="49" charset="-122"/>
                <a:ea typeface="楷体" panose="02010609060101010101" pitchFamily="49" charset="-122"/>
              </a:rPr>
              <a:t>是</a:t>
            </a:r>
            <a:r>
              <a:rPr lang="zh-CN" altLang="en-US" sz="2400" b="1" dirty="0" smtClean="0">
                <a:latin typeface="楷体" panose="02010609060101010101" pitchFamily="49" charset="-122"/>
                <a:ea typeface="楷体" panose="02010609060101010101" pitchFamily="49" charset="-122"/>
              </a:rPr>
              <a:t> </a:t>
            </a:r>
            <a:r>
              <a:rPr lang="zh-CN" altLang="en-US" sz="2400" b="1" dirty="0" smtClean="0">
                <a:solidFill>
                  <a:srgbClr val="FF0000"/>
                </a:solidFill>
                <a:latin typeface="楷体" panose="02010609060101010101" pitchFamily="49" charset="-122"/>
                <a:ea typeface="楷体" panose="02010609060101010101" pitchFamily="49" charset="-122"/>
              </a:rPr>
              <a:t>心灵</a:t>
            </a:r>
            <a:r>
              <a:rPr lang="zh-CN" altLang="en-US" sz="2400" b="1" dirty="0" smtClean="0">
                <a:solidFill>
                  <a:srgbClr val="FF0000"/>
                </a:solidFill>
                <a:latin typeface="楷体" panose="02010609060101010101" pitchFamily="49" charset="-122"/>
                <a:ea typeface="楷体" panose="02010609060101010101" pitchFamily="49" charset="-122"/>
              </a:rPr>
              <a:t>的认</a:t>
            </a:r>
            <a:r>
              <a:rPr lang="zh-CN" altLang="en-US" sz="2400" b="1" dirty="0" smtClean="0">
                <a:solidFill>
                  <a:srgbClr val="FF0000"/>
                </a:solidFill>
                <a:latin typeface="楷体" panose="02010609060101010101" pitchFamily="49" charset="-122"/>
                <a:ea typeface="楷体" panose="02010609060101010101" pitchFamily="49" charset="-122"/>
              </a:rPr>
              <a:t>知</a:t>
            </a:r>
            <a:r>
              <a:rPr lang="zh-CN" altLang="en-US" sz="2400" b="1" dirty="0" smtClean="0">
                <a:solidFill>
                  <a:srgbClr val="FF0000"/>
                </a:solidFill>
                <a:latin typeface="楷体" panose="02010609060101010101" pitchFamily="49" charset="-122"/>
                <a:ea typeface="楷体" panose="02010609060101010101" pitchFamily="49" charset="-122"/>
              </a:rPr>
              <a:t> </a:t>
            </a:r>
            <a:r>
              <a:rPr lang="zh-CN" altLang="en-US" sz="2400" b="1" dirty="0" smtClean="0">
                <a:latin typeface="楷体" panose="02010609060101010101" pitchFamily="49" charset="-122"/>
                <a:ea typeface="楷体" panose="02010609060101010101" pitchFamily="49" charset="-122"/>
              </a:rPr>
              <a:t>和基于心灵认知的</a:t>
            </a:r>
            <a:r>
              <a:rPr lang="zh-CN" altLang="en-US" sz="2400" b="1" dirty="0" smtClean="0">
                <a:latin typeface="楷体" panose="02010609060101010101" pitchFamily="49" charset="-122"/>
                <a:ea typeface="楷体" panose="02010609060101010101" pitchFamily="49" charset="-122"/>
              </a:rPr>
              <a:t> </a:t>
            </a:r>
            <a:r>
              <a:rPr lang="zh-CN" altLang="en-US" sz="2400" b="1" dirty="0" smtClean="0">
                <a:solidFill>
                  <a:srgbClr val="FF0000"/>
                </a:solidFill>
                <a:latin typeface="楷体" panose="02010609060101010101" pitchFamily="49" charset="-122"/>
                <a:ea typeface="楷体" panose="02010609060101010101" pitchFamily="49" charset="-122"/>
              </a:rPr>
              <a:t>理性实践</a:t>
            </a:r>
            <a:endParaRPr lang="en-US" altLang="zh-CN" sz="2400" b="1" dirty="0" smtClean="0">
              <a:solidFill>
                <a:srgbClr val="FF0000"/>
              </a:solidFill>
              <a:latin typeface="楷体" panose="02010609060101010101" pitchFamily="49" charset="-122"/>
              <a:ea typeface="楷体" panose="02010609060101010101" pitchFamily="49" charset="-122"/>
            </a:endParaRPr>
          </a:p>
          <a:p>
            <a:pPr lvl="1">
              <a:lnSpc>
                <a:spcPct val="110000"/>
              </a:lnSpc>
              <a:defRPr/>
            </a:pPr>
            <a:r>
              <a:rPr lang="zh-CN" altLang="en-US" sz="2400" b="1" dirty="0" smtClean="0">
                <a:latin typeface="楷体" panose="02010609060101010101" pitchFamily="49" charset="-122"/>
                <a:ea typeface="楷体" panose="02010609060101010101" pitchFamily="49" charset="-122"/>
              </a:rPr>
              <a:t>这一变化使身体成为</a:t>
            </a:r>
            <a:r>
              <a:rPr lang="zh-CN" altLang="en-US" sz="2400" b="1" dirty="0" smtClean="0">
                <a:latin typeface="楷体" panose="02010609060101010101" pitchFamily="49" charset="-122"/>
                <a:ea typeface="楷体" panose="02010609060101010101" pitchFamily="49" charset="-122"/>
              </a:rPr>
              <a:t>主体的一个重要内涵，由此导致了</a:t>
            </a:r>
            <a:r>
              <a:rPr lang="en-US" altLang="zh-CN" sz="2400" b="1" dirty="0" smtClean="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身体－主体</a:t>
            </a:r>
            <a:r>
              <a:rPr lang="en-US" altLang="zh-CN" sz="2400" b="1" dirty="0" smtClean="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的出现</a:t>
            </a:r>
            <a:r>
              <a:rPr lang="zh-CN" altLang="en-US" sz="2400" b="1" dirty="0" smtClean="0">
                <a:latin typeface="楷体" panose="02010609060101010101" pitchFamily="49" charset="-122"/>
                <a:ea typeface="楷体" panose="02010609060101010101" pitchFamily="49" charset="-122"/>
              </a:rPr>
              <a:t>。</a:t>
            </a:r>
            <a:endParaRPr lang="en-US" altLang="zh-CN" sz="2400" b="1" dirty="0" smtClean="0">
              <a:latin typeface="楷体" panose="02010609060101010101" pitchFamily="49" charset="-122"/>
              <a:ea typeface="楷体" panose="02010609060101010101" pitchFamily="49" charset="-122"/>
            </a:endParaRPr>
          </a:p>
          <a:p>
            <a:pPr marL="228600" lvl="1" indent="0">
              <a:lnSpc>
                <a:spcPct val="110000"/>
              </a:lnSpc>
              <a:buNone/>
              <a:defRPr/>
            </a:pPr>
            <a:r>
              <a:rPr lang="zh-CN" altLang="en-US" sz="2400" b="1" dirty="0" smtClean="0">
                <a:latin typeface="楷体" panose="02010609060101010101" pitchFamily="49" charset="-122"/>
                <a:ea typeface="楷体" panose="02010609060101010101" pitchFamily="49" charset="-122"/>
              </a:rPr>
              <a:t>虚拟实</a:t>
            </a:r>
            <a:r>
              <a:rPr lang="zh-CN" altLang="en-US" sz="2400" b="1" dirty="0" smtClean="0">
                <a:latin typeface="楷体" panose="02010609060101010101" pitchFamily="49" charset="-122"/>
                <a:ea typeface="楷体" panose="02010609060101010101" pitchFamily="49" charset="-122"/>
              </a:rPr>
              <a:t>在的实践表明，当使用者沉浸于虚拟实在之中时，身体的感性知觉的作用无疑显得较真实实在中更为重要，</a:t>
            </a:r>
            <a:r>
              <a:rPr lang="zh-CN" altLang="en-US" sz="2400" b="1" u="sng" dirty="0" smtClean="0">
                <a:solidFill>
                  <a:srgbClr val="FF0000"/>
                </a:solidFill>
                <a:latin typeface="楷体" panose="02010609060101010101" pitchFamily="49" charset="-122"/>
                <a:ea typeface="楷体" panose="02010609060101010101" pitchFamily="49" charset="-122"/>
              </a:rPr>
              <a:t>人与虚拟环境的关系不再以理性认知为主，而主要是感性知觉关系</a:t>
            </a:r>
            <a:r>
              <a:rPr lang="en-US" altLang="zh-CN" sz="2400" b="1" u="sng" dirty="0" smtClean="0">
                <a:solidFill>
                  <a:srgbClr val="FF0000"/>
                </a:solidFill>
                <a:latin typeface="楷体" panose="02010609060101010101" pitchFamily="49" charset="-122"/>
                <a:ea typeface="楷体" panose="02010609060101010101" pitchFamily="49" charset="-122"/>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defRPr/>
            </a:pPr>
            <a:r>
              <a:rPr lang="zh-CN" altLang="en-US" sz="3400" b="1" smtClean="0">
                <a:solidFill>
                  <a:schemeClr val="tx1"/>
                </a:solidFill>
                <a:latin typeface="楷体_GB2312" pitchFamily="49" charset="-122"/>
                <a:ea typeface="楷体_GB2312" pitchFamily="49" charset="-122"/>
              </a:rPr>
              <a:t>虚拟实在（</a:t>
            </a:r>
            <a:r>
              <a:rPr lang="en-US" altLang="zh-CN" sz="3400" b="1" smtClean="0">
                <a:solidFill>
                  <a:schemeClr val="tx1"/>
                </a:solidFill>
                <a:latin typeface="Times New Roman" panose="02020603050405020304" pitchFamily="18" charset="0"/>
                <a:ea typeface="楷体_GB2312" pitchFamily="49" charset="-122"/>
              </a:rPr>
              <a:t>virtual reality</a:t>
            </a:r>
            <a:r>
              <a:rPr lang="zh-CN" altLang="en-US" sz="3400" b="1" smtClean="0">
                <a:solidFill>
                  <a:schemeClr val="tx1"/>
                </a:solidFill>
                <a:latin typeface="楷体_GB2312" pitchFamily="49" charset="-122"/>
                <a:ea typeface="楷体_GB2312" pitchFamily="49" charset="-122"/>
              </a:rPr>
              <a:t>）</a:t>
            </a:r>
          </a:p>
        </p:txBody>
      </p:sp>
      <p:sp>
        <p:nvSpPr>
          <p:cNvPr id="10243" name="Rectangle 3"/>
          <p:cNvSpPr>
            <a:spLocks noGrp="1" noChangeArrowheads="1"/>
          </p:cNvSpPr>
          <p:nvPr>
            <p:ph idx="1"/>
          </p:nvPr>
        </p:nvSpPr>
        <p:spPr>
          <a:xfrm>
            <a:off x="498476" y="1651000"/>
            <a:ext cx="7556313" cy="3798787"/>
          </a:xfrm>
        </p:spPr>
        <p:txBody>
          <a:bodyPr>
            <a:normAutofit/>
          </a:bodyPr>
          <a:lstStyle/>
          <a:p>
            <a:pPr>
              <a:lnSpc>
                <a:spcPct val="80000"/>
              </a:lnSpc>
            </a:pPr>
            <a:r>
              <a:rPr lang="zh-CN" altLang="en-US" sz="2600" b="1" dirty="0" smtClean="0">
                <a:latin typeface="楷体" panose="02010609060101010101" pitchFamily="49" charset="-122"/>
                <a:ea typeface="楷体" panose="02010609060101010101" pitchFamily="49" charset="-122"/>
              </a:rPr>
              <a:t>其二，使用者沉浸于虚拟实在时，</a:t>
            </a:r>
            <a:r>
              <a:rPr lang="zh-CN" altLang="en-US" sz="2600" b="1" dirty="0" smtClean="0">
                <a:solidFill>
                  <a:srgbClr val="FF0000"/>
                </a:solidFill>
                <a:latin typeface="楷体" panose="02010609060101010101" pitchFamily="49" charset="-122"/>
                <a:ea typeface="楷体" panose="02010609060101010101" pitchFamily="49" charset="-122"/>
              </a:rPr>
              <a:t>知觉与幻觉是</a:t>
            </a:r>
            <a:r>
              <a:rPr lang="zh-CN" altLang="en-US" sz="2600" b="1" dirty="0" smtClean="0">
                <a:solidFill>
                  <a:srgbClr val="FF0000"/>
                </a:solidFill>
                <a:latin typeface="楷体" panose="02010609060101010101" pitchFamily="49" charset="-122"/>
                <a:ea typeface="楷体" panose="02010609060101010101" pitchFamily="49" charset="-122"/>
              </a:rPr>
              <a:t>合一的</a:t>
            </a:r>
            <a:endParaRPr lang="en-US" altLang="zh-CN" sz="2600" b="1" dirty="0">
              <a:latin typeface="楷体" panose="02010609060101010101" pitchFamily="49" charset="-122"/>
              <a:ea typeface="楷体" panose="02010609060101010101" pitchFamily="49" charset="-122"/>
            </a:endParaRPr>
          </a:p>
          <a:p>
            <a:pPr lvl="1">
              <a:lnSpc>
                <a:spcPct val="80000"/>
              </a:lnSpc>
            </a:pPr>
            <a:r>
              <a:rPr lang="zh-CN" altLang="en-US" sz="2200" b="1" dirty="0" smtClean="0">
                <a:latin typeface="楷体" panose="02010609060101010101" pitchFamily="49" charset="-122"/>
                <a:ea typeface="楷体" panose="02010609060101010101" pitchFamily="49" charset="-122"/>
              </a:rPr>
              <a:t>一方面</a:t>
            </a:r>
            <a:r>
              <a:rPr lang="zh-CN" altLang="en-US" sz="2200" b="1" dirty="0" smtClean="0">
                <a:latin typeface="楷体" panose="02010609060101010101" pitchFamily="49" charset="-122"/>
                <a:ea typeface="楷体" panose="02010609060101010101" pitchFamily="49" charset="-122"/>
              </a:rPr>
              <a:t>，身体的感官分明还在发挥作用，能接受各种可感觉的信息</a:t>
            </a:r>
            <a:r>
              <a:rPr lang="zh-CN" altLang="en-US" sz="2200" b="1" dirty="0" smtClean="0">
                <a:latin typeface="楷体" panose="02010609060101010101" pitchFamily="49" charset="-122"/>
                <a:ea typeface="楷体" panose="02010609060101010101" pitchFamily="49" charset="-122"/>
              </a:rPr>
              <a:t>；</a:t>
            </a:r>
            <a:endParaRPr lang="en-US" altLang="zh-CN" sz="2200" b="1" dirty="0" smtClean="0">
              <a:latin typeface="楷体" panose="02010609060101010101" pitchFamily="49" charset="-122"/>
              <a:ea typeface="楷体" panose="02010609060101010101" pitchFamily="49" charset="-122"/>
            </a:endParaRPr>
          </a:p>
          <a:p>
            <a:pPr lvl="1">
              <a:lnSpc>
                <a:spcPct val="80000"/>
              </a:lnSpc>
            </a:pPr>
            <a:r>
              <a:rPr lang="zh-CN" altLang="en-US" sz="2400" b="1" dirty="0" smtClean="0">
                <a:latin typeface="楷体" panose="02010609060101010101" pitchFamily="49" charset="-122"/>
                <a:ea typeface="楷体" panose="02010609060101010101" pitchFamily="49" charset="-122"/>
              </a:rPr>
              <a:t>另</a:t>
            </a:r>
            <a:r>
              <a:rPr lang="zh-CN" altLang="en-US" sz="2400" b="1" dirty="0" smtClean="0">
                <a:latin typeface="楷体" panose="02010609060101010101" pitchFamily="49" charset="-122"/>
                <a:ea typeface="楷体" panose="02010609060101010101" pitchFamily="49" charset="-122"/>
              </a:rPr>
              <a:t>一方面，身体对自身的直接知觉被完全屏蔽，人只能通过想像整合视觉、听觉和触觉等感觉，所获得的是没有真实性保障的知觉</a:t>
            </a:r>
            <a:r>
              <a:rPr lang="zh-CN" altLang="en-US" sz="2400" b="1" dirty="0" smtClean="0">
                <a:latin typeface="楷体" panose="02010609060101010101" pitchFamily="49" charset="-122"/>
                <a:ea typeface="楷体" panose="02010609060101010101" pitchFamily="49" charset="-122"/>
              </a:rPr>
              <a:t>。</a:t>
            </a:r>
            <a:endParaRPr lang="en-US" altLang="zh-CN" sz="2400" b="1" dirty="0" smtClean="0">
              <a:latin typeface="楷体" panose="02010609060101010101" pitchFamily="49" charset="-122"/>
              <a:ea typeface="楷体" panose="02010609060101010101" pitchFamily="49" charset="-122"/>
            </a:endParaRPr>
          </a:p>
          <a:p>
            <a:pPr marL="228600" lvl="1" indent="0">
              <a:lnSpc>
                <a:spcPct val="80000"/>
              </a:lnSpc>
              <a:buNone/>
            </a:pPr>
            <a:endParaRPr lang="en-US" altLang="zh-CN" sz="2400" b="1" dirty="0" smtClean="0">
              <a:latin typeface="楷体" panose="02010609060101010101" pitchFamily="49" charset="-122"/>
              <a:ea typeface="楷体" panose="02010609060101010101" pitchFamily="49" charset="-122"/>
            </a:endParaRPr>
          </a:p>
          <a:p>
            <a:pPr marL="228600" lvl="1" indent="0">
              <a:lnSpc>
                <a:spcPct val="80000"/>
              </a:lnSpc>
              <a:buNone/>
            </a:pPr>
            <a:r>
              <a:rPr lang="zh-CN" altLang="en-US" sz="2400" b="1" dirty="0" smtClean="0">
                <a:latin typeface="楷体" panose="02010609060101010101" pitchFamily="49" charset="-122"/>
                <a:ea typeface="楷体" panose="02010609060101010101" pitchFamily="49" charset="-122"/>
              </a:rPr>
              <a:t>这种知觉同时</a:t>
            </a:r>
            <a:r>
              <a:rPr lang="zh-CN" altLang="en-US" sz="2400" b="1" dirty="0" smtClean="0">
                <a:latin typeface="楷体" panose="02010609060101010101" pitchFamily="49" charset="-122"/>
                <a:ea typeface="楷体" panose="02010609060101010101" pitchFamily="49" charset="-122"/>
              </a:rPr>
              <a:t>具有知觉和幻觉的性质，或者说虚拟实在的建构其实是一个使虚拟幻觉变得像真实知觉的过程。因此可被称为</a:t>
            </a:r>
            <a:r>
              <a:rPr lang="en-US" altLang="zh-CN" sz="2400" b="1" dirty="0" smtClean="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知觉－幻觉</a:t>
            </a:r>
            <a:r>
              <a:rPr lang="en-US" altLang="zh-CN" sz="2400" b="1" dirty="0" smtClean="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42940" y="595312"/>
            <a:ext cx="7775575" cy="900907"/>
          </a:xfrm>
        </p:spPr>
        <p:txBody>
          <a:bodyPr/>
          <a:lstStyle/>
          <a:p>
            <a:pPr algn="ctr" eaLnBrk="1" hangingPunct="1">
              <a:defRPr/>
            </a:pPr>
            <a:r>
              <a:rPr lang="zh-CN" altLang="en-US" sz="3400" b="1" dirty="0" smtClean="0">
                <a:solidFill>
                  <a:schemeClr val="tx1"/>
                </a:solidFill>
                <a:latin typeface="楷体_GB2312" pitchFamily="49" charset="-122"/>
                <a:ea typeface="楷体_GB2312" pitchFamily="49" charset="-122"/>
              </a:rPr>
              <a:t>特征（</a:t>
            </a:r>
            <a:r>
              <a:rPr lang="en-US" altLang="zh-CN" sz="3400" b="1" dirty="0" smtClean="0">
                <a:solidFill>
                  <a:schemeClr val="tx1"/>
                </a:solidFill>
                <a:latin typeface="楷体_GB2312" pitchFamily="49" charset="-122"/>
                <a:ea typeface="楷体_GB2312" pitchFamily="49" charset="-122"/>
              </a:rPr>
              <a:t>3</a:t>
            </a:r>
            <a:r>
              <a:rPr lang="zh-CN" altLang="en-US" sz="3400" b="1" dirty="0" smtClean="0">
                <a:solidFill>
                  <a:schemeClr val="tx1"/>
                </a:solidFill>
                <a:latin typeface="楷体_GB2312" pitchFamily="49" charset="-122"/>
                <a:ea typeface="楷体_GB2312" pitchFamily="49" charset="-122"/>
              </a:rPr>
              <a:t>）：融合性</a:t>
            </a:r>
          </a:p>
        </p:txBody>
      </p:sp>
      <p:sp>
        <p:nvSpPr>
          <p:cNvPr id="5123" name="Rectangle 3"/>
          <p:cNvSpPr>
            <a:spLocks noGrp="1" noChangeArrowheads="1"/>
          </p:cNvSpPr>
          <p:nvPr>
            <p:ph idx="1"/>
          </p:nvPr>
        </p:nvSpPr>
        <p:spPr>
          <a:xfrm>
            <a:off x="533400" y="1651000"/>
            <a:ext cx="8305800" cy="3571876"/>
          </a:xfrm>
        </p:spPr>
        <p:txBody>
          <a:bodyPr>
            <a:normAutofit/>
          </a:bodyPr>
          <a:lstStyle/>
          <a:p>
            <a:pPr eaLnBrk="1" hangingPunct="1"/>
            <a:r>
              <a:rPr lang="zh-CN" altLang="en-US" sz="2500" b="1" dirty="0" smtClean="0">
                <a:latin typeface="楷体" panose="02010609060101010101" pitchFamily="49" charset="-122"/>
                <a:ea typeface="楷体" panose="02010609060101010101" pitchFamily="49" charset="-122"/>
              </a:rPr>
              <a:t>新媒体（互联网）是一种</a:t>
            </a:r>
            <a:r>
              <a:rPr lang="zh-CN" altLang="en-US" sz="2500" b="1" dirty="0" smtClean="0">
                <a:solidFill>
                  <a:srgbClr val="FF0000"/>
                </a:solidFill>
                <a:latin typeface="楷体" panose="02010609060101010101" pitchFamily="49" charset="-122"/>
                <a:ea typeface="楷体" panose="02010609060101010101" pitchFamily="49" charset="-122"/>
              </a:rPr>
              <a:t>融媒体</a:t>
            </a:r>
            <a:endParaRPr lang="en-US" altLang="zh-CN" sz="2500" b="1" dirty="0" smtClean="0">
              <a:solidFill>
                <a:srgbClr val="FF0000"/>
              </a:solidFill>
              <a:latin typeface="楷体" panose="02010609060101010101" pitchFamily="49" charset="-122"/>
              <a:ea typeface="楷体" panose="02010609060101010101" pitchFamily="49" charset="-122"/>
            </a:endParaRPr>
          </a:p>
          <a:p>
            <a:pPr eaLnBrk="1" hangingPunct="1">
              <a:buFont typeface="Wingdings" panose="05000000000000000000" pitchFamily="2" charset="2"/>
              <a:buChar char="Ø"/>
            </a:pPr>
            <a:r>
              <a:rPr lang="zh-CN" altLang="en-US" sz="2500" b="1" dirty="0" smtClean="0">
                <a:latin typeface="楷体" panose="02010609060101010101" pitchFamily="49" charset="-122"/>
                <a:ea typeface="楷体" panose="02010609060101010101" pitchFamily="49" charset="-122"/>
              </a:rPr>
              <a:t>新媒体（互联网）融合了自我传播、人际传播、组织传播、大众传播等多种传播模式于一体。</a:t>
            </a:r>
            <a:endParaRPr lang="en-US" altLang="zh-CN" sz="2500" b="1" dirty="0" smtClean="0">
              <a:latin typeface="楷体" panose="02010609060101010101" pitchFamily="49" charset="-122"/>
              <a:ea typeface="楷体" panose="02010609060101010101" pitchFamily="49" charset="-122"/>
            </a:endParaRPr>
          </a:p>
          <a:p>
            <a:pPr eaLnBrk="1" hangingPunct="1">
              <a:buFont typeface="Wingdings" panose="05000000000000000000" pitchFamily="2" charset="2"/>
              <a:buChar char="Ø"/>
            </a:pPr>
            <a:r>
              <a:rPr lang="zh-CN" altLang="en-US" sz="2500" b="1" dirty="0" smtClean="0">
                <a:latin typeface="楷体" panose="02010609060101010101" pitchFamily="49" charset="-122"/>
                <a:ea typeface="楷体" panose="02010609060101010101" pitchFamily="49" charset="-122"/>
              </a:rPr>
              <a:t>新媒体（互联网）融合了报纸、广播、电视等各种媒体形式于一体。</a:t>
            </a:r>
            <a:endParaRPr lang="en-US" altLang="zh-CN" sz="2500" b="1" dirty="0" smtClean="0">
              <a:latin typeface="楷体" panose="02010609060101010101" pitchFamily="49" charset="-122"/>
              <a:ea typeface="楷体" panose="02010609060101010101" pitchFamily="49" charset="-122"/>
            </a:endParaRPr>
          </a:p>
          <a:p>
            <a:pPr eaLnBrk="1" hangingPunct="1">
              <a:buFont typeface="Wingdings" panose="05000000000000000000" pitchFamily="2" charset="2"/>
              <a:buChar char="Ø"/>
            </a:pPr>
            <a:r>
              <a:rPr lang="zh-CN" altLang="en-US" sz="2500" b="1" dirty="0" smtClean="0">
                <a:latin typeface="楷体" panose="02010609060101010101" pitchFamily="49" charset="-122"/>
                <a:ea typeface="楷体" panose="02010609060101010101" pitchFamily="49" charset="-122"/>
              </a:rPr>
              <a:t>新媒体（互联网）融合了声音、图像、文字、动漫等多种新闻呈现方式于一体。</a:t>
            </a:r>
            <a:endParaRPr lang="en-US" altLang="zh-CN" sz="2500" b="1" dirty="0" smtClean="0">
              <a:latin typeface="楷体" panose="02010609060101010101" pitchFamily="49" charset="-122"/>
              <a:ea typeface="楷体" panose="02010609060101010101" pitchFamily="49" charset="-122"/>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825500"/>
            <a:ext cx="7772400" cy="698500"/>
          </a:xfrm>
        </p:spPr>
        <p:txBody>
          <a:bodyPr>
            <a:normAutofit fontScale="90000"/>
          </a:bodyPr>
          <a:lstStyle/>
          <a:p>
            <a:pPr eaLnBrk="1" hangingPunct="1">
              <a:defRPr/>
            </a:pPr>
            <a:r>
              <a:rPr lang="zh-CN" altLang="en-US" sz="3400" b="1" dirty="0" smtClean="0">
                <a:solidFill>
                  <a:schemeClr val="tx1"/>
                </a:solidFill>
                <a:latin typeface="楷体_GB2312" pitchFamily="49" charset="-122"/>
                <a:ea typeface="楷体_GB2312" pitchFamily="49" charset="-122"/>
              </a:rPr>
              <a:t>特征（</a:t>
            </a:r>
            <a:r>
              <a:rPr lang="en-US" altLang="zh-CN" sz="3400" b="1" dirty="0" smtClean="0">
                <a:solidFill>
                  <a:schemeClr val="tx1"/>
                </a:solidFill>
                <a:latin typeface="楷体_GB2312" pitchFamily="49" charset="-122"/>
                <a:ea typeface="楷体_GB2312" pitchFamily="49" charset="-122"/>
              </a:rPr>
              <a:t>4</a:t>
            </a:r>
            <a:r>
              <a:rPr lang="zh-CN" altLang="en-US" sz="3400" b="1" dirty="0" smtClean="0">
                <a:solidFill>
                  <a:schemeClr val="tx1"/>
                </a:solidFill>
                <a:latin typeface="楷体_GB2312" pitchFamily="49" charset="-122"/>
                <a:ea typeface="楷体_GB2312" pitchFamily="49" charset="-122"/>
              </a:rPr>
              <a:t>）：互动性</a:t>
            </a:r>
            <a:r>
              <a:rPr lang="zh-TW" altLang="en-US" sz="3400" b="1" dirty="0" smtClean="0">
                <a:solidFill>
                  <a:schemeClr val="tx1"/>
                </a:solidFill>
                <a:latin typeface="楷体_GB2312" pitchFamily="49" charset="-122"/>
                <a:ea typeface="楷体_GB2312" pitchFamily="49" charset="-122"/>
              </a:rPr>
              <a:t>（</a:t>
            </a:r>
            <a:r>
              <a:rPr lang="en-US" altLang="zh-TW" sz="3400" b="1" dirty="0" smtClean="0">
                <a:solidFill>
                  <a:schemeClr val="tx1"/>
                </a:solidFill>
                <a:latin typeface="楷体_GB2312" pitchFamily="49" charset="-122"/>
                <a:ea typeface="楷体_GB2312" pitchFamily="49" charset="-122"/>
              </a:rPr>
              <a:t>INTERACTIVITY）</a:t>
            </a:r>
            <a:endParaRPr lang="zh-TW" altLang="en-US" sz="3400" b="1" dirty="0" smtClean="0">
              <a:solidFill>
                <a:schemeClr val="tx1"/>
              </a:solidFill>
              <a:latin typeface="楷体_GB2312" pitchFamily="49" charset="-122"/>
              <a:ea typeface="楷体_GB2312" pitchFamily="49" charset="-122"/>
            </a:endParaRPr>
          </a:p>
        </p:txBody>
      </p:sp>
      <p:sp>
        <p:nvSpPr>
          <p:cNvPr id="13315" name="Rectangle 3"/>
          <p:cNvSpPr>
            <a:spLocks noGrp="1" noChangeArrowheads="1"/>
          </p:cNvSpPr>
          <p:nvPr>
            <p:ph idx="1"/>
          </p:nvPr>
        </p:nvSpPr>
        <p:spPr>
          <a:xfrm>
            <a:off x="857224" y="1785930"/>
            <a:ext cx="7653366" cy="3337736"/>
          </a:xfrm>
        </p:spPr>
        <p:txBody>
          <a:bodyPr>
            <a:normAutofit fontScale="92500" lnSpcReduction="20000"/>
          </a:bodyPr>
          <a:lstStyle/>
          <a:p>
            <a:pPr eaLnBrk="1" hangingPunct="1"/>
            <a:r>
              <a:rPr lang="en-US" altLang="zh-CN" sz="2400" b="1" dirty="0" smtClean="0">
                <a:latin typeface="楷体" panose="02010609060101010101" pitchFamily="49" charset="-122"/>
                <a:ea typeface="楷体" panose="02010609060101010101" pitchFamily="49" charset="-122"/>
              </a:rPr>
              <a:t>Walther, Gay &amp; Hancock</a:t>
            </a:r>
            <a:r>
              <a:rPr lang="zh-CN" altLang="en-US" sz="2600" b="1" dirty="0" smtClean="0">
                <a:latin typeface="楷体" panose="02010609060101010101" pitchFamily="49" charset="-122"/>
                <a:ea typeface="楷体" panose="02010609060101010101" pitchFamily="49" charset="-122"/>
              </a:rPr>
              <a:t>（</a:t>
            </a:r>
            <a:r>
              <a:rPr lang="en-US" altLang="zh-CN" sz="2600" b="1" dirty="0" smtClean="0">
                <a:latin typeface="楷体" panose="02010609060101010101" pitchFamily="49" charset="-122"/>
                <a:ea typeface="楷体" panose="02010609060101010101" pitchFamily="49" charset="-122"/>
              </a:rPr>
              <a:t>2005</a:t>
            </a:r>
            <a:r>
              <a:rPr lang="zh-CN" altLang="en-US" sz="2600" b="1" dirty="0" smtClean="0">
                <a:latin typeface="楷体" panose="02010609060101010101" pitchFamily="49" charset="-122"/>
                <a:ea typeface="楷体" panose="02010609060101010101" pitchFamily="49" charset="-122"/>
              </a:rPr>
              <a:t>）在回顾</a:t>
            </a:r>
            <a:r>
              <a:rPr lang="en-US" altLang="zh-CN" sz="2600" b="1" dirty="0" smtClean="0">
                <a:latin typeface="楷体" panose="02010609060101010101" pitchFamily="49" charset="-122"/>
                <a:ea typeface="楷体" panose="02010609060101010101" pitchFamily="49" charset="-122"/>
              </a:rPr>
              <a:t>10</a:t>
            </a:r>
            <a:r>
              <a:rPr lang="zh-CN" altLang="en-US" sz="2600" b="1" dirty="0" smtClean="0">
                <a:latin typeface="楷体" panose="02010609060101010101" pitchFamily="49" charset="-122"/>
                <a:ea typeface="楷体" panose="02010609060101010101" pitchFamily="49" charset="-122"/>
              </a:rPr>
              <a:t>年来传播和技术学者对互联网的研究时，在综合了多位学者的研究成果的基础上认为：“在互联网等新媒介技术勃兴的背景下，‘互动性’的概念主要指传播的双方在扮演讯息的发送者和接收者上角色可互换及相互影响的程度”。</a:t>
            </a:r>
            <a:endParaRPr lang="en-US" altLang="zh-CN" sz="2600" b="1" dirty="0" smtClean="0">
              <a:latin typeface="楷体" panose="02010609060101010101" pitchFamily="49" charset="-122"/>
              <a:ea typeface="楷体" panose="02010609060101010101" pitchFamily="49" charset="-122"/>
            </a:endParaRPr>
          </a:p>
          <a:p>
            <a:pPr eaLnBrk="1" hangingPunct="1"/>
            <a:r>
              <a:rPr lang="zh-CN" altLang="en-US" sz="2600" b="1" dirty="0" smtClean="0">
                <a:latin typeface="楷体" panose="02010609060101010101" pitchFamily="49" charset="-122"/>
                <a:ea typeface="楷体" panose="02010609060101010101" pitchFamily="49" charset="-122"/>
              </a:rPr>
              <a:t>既需要测量可互换（互动）的</a:t>
            </a:r>
            <a:r>
              <a:rPr lang="zh-CN" altLang="en-US" sz="2600" b="1" dirty="0" smtClean="0">
                <a:solidFill>
                  <a:srgbClr val="FF0000"/>
                </a:solidFill>
                <a:latin typeface="楷体" panose="02010609060101010101" pitchFamily="49" charset="-122"/>
                <a:ea typeface="楷体" panose="02010609060101010101" pitchFamily="49" charset="-122"/>
              </a:rPr>
              <a:t>渠道</a:t>
            </a:r>
            <a:r>
              <a:rPr lang="zh-CN" altLang="en-US" sz="2600" b="1" dirty="0" smtClean="0">
                <a:latin typeface="楷体" panose="02010609060101010101" pitchFamily="49" charset="-122"/>
                <a:ea typeface="楷体" panose="02010609060101010101" pitchFamily="49" charset="-122"/>
              </a:rPr>
              <a:t>，也需要测量</a:t>
            </a:r>
            <a:r>
              <a:rPr lang="zh-CN" altLang="en-US" sz="2600" b="1" dirty="0" smtClean="0">
                <a:solidFill>
                  <a:srgbClr val="FF0000"/>
                </a:solidFill>
                <a:latin typeface="楷体" panose="02010609060101010101" pitchFamily="49" charset="-122"/>
                <a:ea typeface="楷体" panose="02010609060101010101" pitchFamily="49" charset="-122"/>
              </a:rPr>
              <a:t>互相影响的程度</a:t>
            </a:r>
            <a:r>
              <a:rPr lang="zh-CN" altLang="en-US" sz="2600" b="1" dirty="0" smtClean="0">
                <a:latin typeface="楷体" panose="02010609060101010101" pitchFamily="49" charset="-122"/>
                <a:ea typeface="楷体" panose="02010609060101010101" pitchFamily="49" charset="-122"/>
              </a:rPr>
              <a:t>。</a:t>
            </a:r>
            <a:endParaRPr lang="en-US" altLang="zh-CN" sz="2600" b="1" dirty="0" smtClean="0">
              <a:latin typeface="楷体" panose="02010609060101010101" pitchFamily="49" charset="-122"/>
              <a:ea typeface="楷体" panose="02010609060101010101" pitchFamily="49" charset="-122"/>
            </a:endParaRPr>
          </a:p>
          <a:p>
            <a:pPr eaLnBrk="1" hangingPunct="1"/>
            <a:r>
              <a:rPr lang="zh-CN" altLang="en-US" sz="2800" b="1" dirty="0" smtClean="0">
                <a:latin typeface="楷体" panose="02010609060101010101" pitchFamily="49" charset="-122"/>
                <a:ea typeface="楷体" panose="02010609060101010101" pitchFamily="49" charset="-122"/>
              </a:rPr>
              <a:t>新</a:t>
            </a:r>
            <a:r>
              <a:rPr lang="zh-CN" altLang="zh-CN" sz="2800" b="1" dirty="0" smtClean="0">
                <a:latin typeface="楷体" panose="02010609060101010101" pitchFamily="49" charset="-122"/>
                <a:ea typeface="楷体" panose="02010609060101010101" pitchFamily="49" charset="-122"/>
              </a:rPr>
              <a:t>媒体是一种强烈的双向交互媒体。</a:t>
            </a:r>
          </a:p>
          <a:p>
            <a:pPr eaLnBrk="1" hangingPunct="1">
              <a:buFont typeface="Wingdings" panose="05000000000000000000" pitchFamily="2" charset="2"/>
              <a:buNone/>
            </a:pPr>
            <a:endParaRPr lang="zh-TW" altLang="en-US" sz="2600" b="1" dirty="0" smtClean="0">
              <a:latin typeface="楷体_GB2312" pitchFamily="49" charset="-122"/>
              <a:ea typeface="楷体_GB2312" pitchFamily="49" charset="-122"/>
            </a:endParaRPr>
          </a:p>
          <a:p>
            <a:pPr eaLnBrk="1" hangingPunct="1">
              <a:buFont typeface="Wingdings" panose="05000000000000000000" pitchFamily="2" charset="2"/>
              <a:buNone/>
            </a:pPr>
            <a:endParaRPr lang="zh-TW" altLang="en-US" sz="2600" b="1" dirty="0" smtClean="0">
              <a:latin typeface="楷体_GB2312" pitchFamily="49" charset="-122"/>
              <a:ea typeface="楷体_GB2312"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857224" y="416702"/>
            <a:ext cx="7772400" cy="952500"/>
          </a:xfrm>
        </p:spPr>
        <p:txBody>
          <a:bodyPr/>
          <a:lstStyle/>
          <a:p>
            <a:pPr>
              <a:defRPr/>
            </a:pPr>
            <a:r>
              <a:rPr lang="zh-CN" altLang="en-US" sz="3800" b="1" dirty="0" smtClean="0">
                <a:solidFill>
                  <a:schemeClr val="tx1"/>
                </a:solidFill>
                <a:latin typeface="楷体_GB2312" pitchFamily="49" charset="-122"/>
                <a:ea typeface="楷体_GB2312" pitchFamily="49" charset="-122"/>
              </a:rPr>
              <a:t>特征（</a:t>
            </a:r>
            <a:r>
              <a:rPr lang="en-US" altLang="zh-CN" sz="3800" b="1" dirty="0" smtClean="0">
                <a:solidFill>
                  <a:schemeClr val="tx1"/>
                </a:solidFill>
                <a:latin typeface="楷体_GB2312" pitchFamily="49" charset="-122"/>
                <a:ea typeface="楷体_GB2312" pitchFamily="49" charset="-122"/>
              </a:rPr>
              <a:t>5</a:t>
            </a:r>
            <a:r>
              <a:rPr lang="zh-CN" altLang="en-US" sz="3800" b="1" dirty="0" smtClean="0">
                <a:solidFill>
                  <a:schemeClr val="tx1"/>
                </a:solidFill>
                <a:latin typeface="楷体_GB2312" pitchFamily="49" charset="-122"/>
                <a:ea typeface="楷体_GB2312" pitchFamily="49" charset="-122"/>
              </a:rPr>
              <a:t>）：自主性</a:t>
            </a:r>
          </a:p>
        </p:txBody>
      </p:sp>
      <p:sp>
        <p:nvSpPr>
          <p:cNvPr id="19459" name="Rectangle 3"/>
          <p:cNvSpPr>
            <a:spLocks noGrp="1" noChangeArrowheads="1"/>
          </p:cNvSpPr>
          <p:nvPr>
            <p:ph idx="1"/>
          </p:nvPr>
        </p:nvSpPr>
        <p:spPr>
          <a:xfrm>
            <a:off x="642910" y="1547804"/>
            <a:ext cx="8143932" cy="3869559"/>
          </a:xfrm>
        </p:spPr>
        <p:txBody>
          <a:bodyPr/>
          <a:lstStyle/>
          <a:p>
            <a:pPr>
              <a:buFont typeface="Wingdings" panose="05000000000000000000" pitchFamily="2" charset="2"/>
              <a:buChar char="Ø"/>
            </a:pPr>
            <a:r>
              <a:rPr lang="zh-CN" altLang="en-US" sz="2800" b="1" dirty="0" smtClean="0">
                <a:latin typeface="楷体" panose="02010609060101010101" pitchFamily="49" charset="-122"/>
                <a:ea typeface="楷体" panose="02010609060101010101" pitchFamily="49" charset="-122"/>
              </a:rPr>
              <a:t>媒体内容的生产从原先的生产中心（例如报社、电视台、出版社等中心化专业化生产机构）转向媒体平台的边缘（例如媒体平台中的各个个人节点），用户创造内容（</a:t>
            </a:r>
            <a:r>
              <a:rPr lang="en-US" altLang="zh-CN" sz="2800" b="1" dirty="0" smtClean="0">
                <a:latin typeface="楷体" panose="02010609060101010101" pitchFamily="49" charset="-122"/>
                <a:ea typeface="楷体" panose="02010609060101010101" pitchFamily="49" charset="-122"/>
              </a:rPr>
              <a:t>UGC</a:t>
            </a:r>
            <a:r>
              <a:rPr lang="zh-CN" altLang="en-US" sz="2800" b="1" dirty="0" smtClean="0">
                <a:latin typeface="楷体" panose="02010609060101010101" pitchFamily="49" charset="-122"/>
                <a:ea typeface="楷体" panose="02010609060101010101" pitchFamily="49" charset="-122"/>
              </a:rPr>
              <a:t>，</a:t>
            </a:r>
            <a:r>
              <a:rPr lang="en-US" altLang="zh-CN" sz="2800" b="1" dirty="0" smtClean="0">
                <a:latin typeface="楷体" panose="02010609060101010101" pitchFamily="49" charset="-122"/>
                <a:ea typeface="楷体" panose="02010609060101010101" pitchFamily="49" charset="-122"/>
              </a:rPr>
              <a:t>PGC,OGC</a:t>
            </a:r>
            <a:r>
              <a:rPr lang="zh-CN" altLang="en-US" sz="2800" b="1" dirty="0" smtClean="0">
                <a:latin typeface="楷体" panose="02010609060101010101" pitchFamily="49" charset="-122"/>
                <a:ea typeface="楷体" panose="02010609060101010101" pitchFamily="49" charset="-122"/>
              </a:rPr>
              <a:t>）成为新媒体的一个重要特点。</a:t>
            </a:r>
          </a:p>
          <a:p>
            <a:r>
              <a:rPr lang="zh-CN" altLang="en-US" sz="2800" b="1" dirty="0" smtClean="0">
                <a:latin typeface="楷体" panose="02010609060101010101" pitchFamily="49" charset="-122"/>
                <a:ea typeface="楷体" panose="02010609060101010101" pitchFamily="49" charset="-122"/>
              </a:rPr>
              <a:t>新</a:t>
            </a:r>
            <a:r>
              <a:rPr lang="zh-CN" altLang="zh-CN" sz="2800" b="1" dirty="0" smtClean="0">
                <a:latin typeface="楷体" panose="02010609060101010101" pitchFamily="49" charset="-122"/>
                <a:ea typeface="楷体" panose="02010609060101010101" pitchFamily="49" charset="-122"/>
              </a:rPr>
              <a:t>媒体内容的生产</a:t>
            </a:r>
            <a:r>
              <a:rPr lang="zh-CN" altLang="en-US" sz="2800" b="1" dirty="0" smtClean="0">
                <a:latin typeface="楷体" panose="02010609060101010101" pitchFamily="49" charset="-122"/>
                <a:ea typeface="楷体" panose="02010609060101010101" pitchFamily="49" charset="-122"/>
              </a:rPr>
              <a:t>、</a:t>
            </a:r>
            <a:r>
              <a:rPr lang="zh-CN" altLang="zh-CN" sz="2800" b="1" dirty="0" smtClean="0">
                <a:latin typeface="楷体" panose="02010609060101010101" pitchFamily="49" charset="-122"/>
                <a:ea typeface="楷体" panose="02010609060101010101" pitchFamily="49" charset="-122"/>
              </a:rPr>
              <a:t>传播与获取越来越个性化，同时成本急剧降低，长尾的特征极其明显。</a:t>
            </a:r>
            <a:endParaRPr lang="zh-CN" altLang="en-US" sz="2800" b="1" dirty="0" smtClean="0">
              <a:latin typeface="楷体" panose="02010609060101010101" pitchFamily="49" charset="-122"/>
              <a:ea typeface="楷体" panose="02010609060101010101" pitchFamily="49" charset="-122"/>
            </a:endParaRPr>
          </a:p>
        </p:txBody>
      </p:sp>
    </p:spTree>
  </p:cSld>
  <p:clrMapOvr>
    <a:masterClrMapping/>
  </p:clrMapOvr>
</p:sld>
</file>

<file path=ppt/theme/theme1.xml><?xml version="1.0" encoding="utf-8"?>
<a:theme xmlns:a="http://schemas.openxmlformats.org/drawingml/2006/main" name="优势">
  <a:themeElements>
    <a:clrScheme name="优势">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优势">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优势">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优势.thmx</Template>
  <TotalTime>46</TotalTime>
  <Words>1155</Words>
  <Application>Microsoft Macintosh PowerPoint</Application>
  <PresentationFormat>全屏显示(16:10)</PresentationFormat>
  <Paragraphs>86</Paragraphs>
  <Slides>18</Slides>
  <Notes>2</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优势</vt:lpstr>
      <vt:lpstr>新媒体传播的总体特征</vt:lpstr>
      <vt:lpstr>特征（1）：技术驱动</vt:lpstr>
      <vt:lpstr>特征（2）：虚拟实在（virtual reality）</vt:lpstr>
      <vt:lpstr>虚拟现实的三个要素</vt:lpstr>
      <vt:lpstr>虚拟实在（virtual reality）</vt:lpstr>
      <vt:lpstr>虚拟实在（virtual reality）</vt:lpstr>
      <vt:lpstr>特征（3）：融合性</vt:lpstr>
      <vt:lpstr>特征（4）：互动性（INTERACTIVITY）</vt:lpstr>
      <vt:lpstr>特征（5）：自主性</vt:lpstr>
      <vt:lpstr>特征（5）：自主性</vt:lpstr>
      <vt:lpstr>特征（6）：即时性</vt:lpstr>
      <vt:lpstr>特征（6）：即时性</vt:lpstr>
      <vt:lpstr>特征（7）：移动性</vt:lpstr>
      <vt:lpstr>特征（8）：可计算性</vt:lpstr>
      <vt:lpstr>特征（8）可计算性 网络传播的结构：小世界网络与无标度网络</vt:lpstr>
      <vt:lpstr>小世界网络</vt:lpstr>
      <vt:lpstr>无标度网络</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网络传播的总体特征</dc:title>
  <dc:creator>xr</dc:creator>
  <cp:lastModifiedBy>chengjun wang</cp:lastModifiedBy>
  <cp:revision>117</cp:revision>
  <dcterms:created xsi:type="dcterms:W3CDTF">2003-02-28T16:19:00Z</dcterms:created>
  <dcterms:modified xsi:type="dcterms:W3CDTF">2019-09-21T05:05:20Z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