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6" r:id="rId4"/>
  </p:sldMasterIdLst>
  <p:sldIdLst>
    <p:sldId id="264" r:id="rId5"/>
    <p:sldId id="257" r:id="rId6"/>
    <p:sldId id="258" r:id="rId7"/>
    <p:sldId id="259" r:id="rId8"/>
    <p:sldId id="260" r:id="rId9"/>
    <p:sldId id="266" r:id="rId10"/>
    <p:sldId id="265" r:id="rId11"/>
    <p:sldId id="267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E66DF8-9186-45ED-BF71-5400C1F2FD3E}" v="62" dt="2021-04-10T16:02:57.161"/>
    <p1510:client id="{8A10290F-D3FA-4CFA-9723-3D6141B32186}" v="18" dt="2021-04-10T15:56:04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7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5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4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1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66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2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9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9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0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0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E5AE-94E4-4A0C-9DE8-D94CBABF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257203"/>
            <a:ext cx="9875520" cy="2504091"/>
          </a:xfrm>
        </p:spPr>
        <p:txBody>
          <a:bodyPr>
            <a:normAutofit/>
          </a:bodyPr>
          <a:lstStyle/>
          <a:p>
            <a:pPr algn="ctr"/>
            <a:r>
              <a:rPr lang="en-CA" sz="4800" dirty="0"/>
              <a:t>AIDI_1100_01_FINAL PROJECT</a:t>
            </a:r>
            <a:br>
              <a:rPr lang="en-CA" sz="4800" b="1" u="sng" dirty="0"/>
            </a:br>
            <a:r>
              <a:rPr lang="en-US" sz="4800" b="1" dirty="0"/>
              <a:t>Group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9369A-AC20-42AF-BC42-B3A02103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495" y="4336330"/>
            <a:ext cx="5840022" cy="1912070"/>
          </a:xfrm>
        </p:spPr>
        <p:txBody>
          <a:bodyPr/>
          <a:lstStyle/>
          <a:p>
            <a:pPr marL="45720" indent="0" algn="r">
              <a:buNone/>
            </a:pPr>
            <a:r>
              <a:rPr lang="en-US" dirty="0" err="1"/>
              <a:t>Garaye</a:t>
            </a:r>
            <a:r>
              <a:rPr lang="en-US" dirty="0"/>
              <a:t>, </a:t>
            </a:r>
            <a:r>
              <a:rPr lang="en-US" dirty="0" err="1"/>
              <a:t>Amanpreet</a:t>
            </a:r>
            <a:r>
              <a:rPr lang="en-US" dirty="0"/>
              <a:t> Kaur                         100811632</a:t>
            </a:r>
          </a:p>
          <a:p>
            <a:pPr marL="45720" indent="0" algn="r">
              <a:buNone/>
            </a:pPr>
            <a:r>
              <a:rPr lang="en-US" dirty="0" err="1"/>
              <a:t>Ndiweni</a:t>
            </a:r>
            <a:r>
              <a:rPr lang="en-US" dirty="0"/>
              <a:t>, </a:t>
            </a:r>
            <a:r>
              <a:rPr lang="en-US" dirty="0" err="1"/>
              <a:t>Cliford</a:t>
            </a:r>
            <a:r>
              <a:rPr lang="en-US" dirty="0"/>
              <a:t>                                        100688129  </a:t>
            </a:r>
          </a:p>
          <a:p>
            <a:pPr marL="45720" indent="0" algn="r">
              <a:buNone/>
            </a:pPr>
            <a:r>
              <a:rPr lang="en-US" dirty="0"/>
              <a:t> Guevara Calderon, Bayron Jose           100813642  </a:t>
            </a:r>
          </a:p>
          <a:p>
            <a:pPr marL="45720" indent="0" algn="r">
              <a:buNone/>
            </a:pPr>
            <a:r>
              <a:rPr lang="en-US" dirty="0"/>
              <a:t>Manchanda, Robin                                    100811316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27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641" y="553918"/>
            <a:ext cx="9987417" cy="63534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oogle Sans"/>
              </a:rPr>
              <a:t>Plots for Close Price and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291" y="1333934"/>
            <a:ext cx="9905999" cy="755251"/>
          </a:xfrm>
        </p:spPr>
        <p:txBody>
          <a:bodyPr/>
          <a:lstStyle/>
          <a:p>
            <a:pPr marL="45720" indent="0">
              <a:buNone/>
            </a:pPr>
            <a:r>
              <a:rPr lang="en-US" sz="2400" b="1" dirty="0">
                <a:solidFill>
                  <a:srgbClr val="222222"/>
                </a:solidFill>
                <a:latin typeface="Google Sans"/>
              </a:rPr>
              <a:t>Agnico Eagle Mines Limited (AEM)</a:t>
            </a:r>
            <a:br>
              <a:rPr lang="en-US" sz="2000" b="1" dirty="0">
                <a:solidFill>
                  <a:srgbClr val="222222"/>
                </a:solidFill>
                <a:latin typeface="Google San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Canadian Mining company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81150-CFE2-4033-998F-A0835D035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91" y="2239101"/>
            <a:ext cx="4658498" cy="38692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FAC29A-D526-4672-941D-9A7CD0AFB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806" y="2244348"/>
            <a:ext cx="4794068" cy="40468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7620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796" y="473714"/>
            <a:ext cx="9081889" cy="682226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796" y="3894476"/>
            <a:ext cx="9725474" cy="23855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Computational efficiencies:</a:t>
            </a:r>
          </a:p>
          <a:p>
            <a:pPr marL="342900" indent="-342900" defTabSz="457200">
              <a:lnSpc>
                <a:spcPct val="110000"/>
              </a:lnSpc>
              <a:spcBef>
                <a:spcPts val="1000"/>
              </a:spcBef>
              <a:buFont typeface="Wingdings 3" charset="2"/>
              <a:buChar char=""/>
            </a:pPr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CA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</a:t>
            </a:r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instead of a list was used to save memory and discard duplicated news between different scans.</a:t>
            </a:r>
          </a:p>
          <a:p>
            <a:pPr marL="342900" indent="-342900" defTabSz="457200">
              <a:lnSpc>
                <a:spcPct val="110000"/>
              </a:lnSpc>
              <a:spcBef>
                <a:spcPts val="1000"/>
              </a:spcBef>
              <a:buFont typeface="Wingdings 3" charset="2"/>
              <a:buChar char=""/>
            </a:pPr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scheduler and a sleep call were used rather than an infinite loop to save CPU time.</a:t>
            </a:r>
          </a:p>
          <a:p>
            <a:pPr marL="342900" indent="-342900" defTabSz="457200">
              <a:lnSpc>
                <a:spcPct val="110000"/>
              </a:lnSpc>
              <a:spcBef>
                <a:spcPts val="1000"/>
              </a:spcBef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get most of the symbols from the website, on the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run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pages from 2 to 8 are retrieved by the scanner. Later, first two pages are retrieved. 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1EB4D2-5A14-4399-816E-2DD734F7E059}"/>
              </a:ext>
            </a:extLst>
          </p:cNvPr>
          <p:cNvSpPr txBox="1">
            <a:spLocks/>
          </p:cNvSpPr>
          <p:nvPr/>
        </p:nvSpPr>
        <p:spPr>
          <a:xfrm>
            <a:off x="1043796" y="1206611"/>
            <a:ext cx="9368287" cy="25027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Our module is able to scan and parse news from the newswire website, extracting headline and paragraph</a:t>
            </a:r>
          </a:p>
          <a:p>
            <a:r>
              <a:rPr lang="en-US" sz="2000" dirty="0"/>
              <a:t>Stock symbols were searched into the parsed news</a:t>
            </a:r>
          </a:p>
          <a:p>
            <a:r>
              <a:rPr lang="en-CA" sz="2000" dirty="0"/>
              <a:t>Symbol frequency was calculated</a:t>
            </a:r>
          </a:p>
          <a:p>
            <a:r>
              <a:rPr lang="en-US" sz="2000" dirty="0"/>
              <a:t>Plotted symbols found by Yahoo Finance.</a:t>
            </a:r>
          </a:p>
          <a:p>
            <a:r>
              <a:rPr lang="en-US" sz="2000" dirty="0"/>
              <a:t>Plotted the Volume data and Close data</a:t>
            </a:r>
          </a:p>
        </p:txBody>
      </p:sp>
    </p:spTree>
    <p:extLst>
      <p:ext uri="{BB962C8B-B14F-4D97-AF65-F5344CB8AC3E}">
        <p14:creationId xmlns:p14="http://schemas.microsoft.com/office/powerpoint/2010/main" val="345717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034" y="465827"/>
            <a:ext cx="10253932" cy="868260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034" y="1334087"/>
            <a:ext cx="10253932" cy="489980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CA" dirty="0"/>
              <a:t>A python module was created in order to perform the specific tasks of the assignment, including: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CA" dirty="0"/>
              <a:t>Periodically scanning and parsing news from </a:t>
            </a:r>
            <a:br>
              <a:rPr lang="en-CA" dirty="0"/>
            </a:br>
            <a:r>
              <a:rPr lang="en-CA" u="sng" dirty="0">
                <a:solidFill>
                  <a:schemeClr val="tx1"/>
                </a:solidFill>
              </a:rPr>
              <a:t>https://www.prnewswire.com/news-releases/news-releases-list/</a:t>
            </a:r>
          </a:p>
          <a:p>
            <a:pPr>
              <a:lnSpc>
                <a:spcPct val="150000"/>
              </a:lnSpc>
            </a:pPr>
            <a:r>
              <a:rPr lang="en-CA" dirty="0"/>
              <a:t>Searching the content of the news to find a stock symbol TSX.</a:t>
            </a:r>
          </a:p>
          <a:p>
            <a:pPr>
              <a:lnSpc>
                <a:spcPct val="150000"/>
              </a:lnSpc>
            </a:pPr>
            <a:r>
              <a:rPr lang="en-US" dirty="0"/>
              <a:t>Keeping track on a file of the number of occurrences of each symbol.</a:t>
            </a:r>
          </a:p>
          <a:p>
            <a:pPr>
              <a:lnSpc>
                <a:spcPct val="150000"/>
              </a:lnSpc>
            </a:pPr>
            <a:r>
              <a:rPr lang="en-US" dirty="0"/>
              <a:t>Using Matplotlib to create visualizations of the volume and closing price of every stock symbol.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US" dirty="0"/>
            </a:br>
            <a:r>
              <a:rPr lang="en-US" dirty="0"/>
              <a:t>Additionally, our solution employs a </a:t>
            </a:r>
            <a:r>
              <a:rPr lang="en-US" i="1" dirty="0"/>
              <a:t>scheduler</a:t>
            </a:r>
            <a:r>
              <a:rPr lang="en-US" dirty="0"/>
              <a:t> which search for new content and symbols in the background at the specified intervals.</a:t>
            </a:r>
          </a:p>
        </p:txBody>
      </p:sp>
    </p:spTree>
    <p:extLst>
      <p:ext uri="{BB962C8B-B14F-4D97-AF65-F5344CB8AC3E}">
        <p14:creationId xmlns:p14="http://schemas.microsoft.com/office/powerpoint/2010/main" val="369991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872" y="514709"/>
            <a:ext cx="10196285" cy="796506"/>
          </a:xfrm>
        </p:spPr>
        <p:txBody>
          <a:bodyPr>
            <a:normAutofit/>
          </a:bodyPr>
          <a:lstStyle/>
          <a:p>
            <a:r>
              <a:rPr lang="en-CA" sz="4000" dirty="0"/>
              <a:t>Coding Strategies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872" y="1519235"/>
            <a:ext cx="9905999" cy="1068690"/>
          </a:xfrm>
        </p:spPr>
        <p:txBody>
          <a:bodyPr/>
          <a:lstStyle/>
          <a:p>
            <a:r>
              <a:rPr lang="en-CA" sz="2000" b="1" dirty="0"/>
              <a:t>Overall structure</a:t>
            </a:r>
            <a:r>
              <a:rPr lang="en-CA" sz="2000" dirty="0"/>
              <a:t>: A separate module was created for the tasks for parsing the news, retrieving stock symbols and showing the graphs. A scheduler keeps fetching more news and symbols at specific intervals.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C1987-80BA-488C-80A8-E54FC6F05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73" y="2701054"/>
            <a:ext cx="10380028" cy="312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4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884" y="613953"/>
            <a:ext cx="10187795" cy="59834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CA" sz="2000" b="1" dirty="0"/>
              <a:t>Scheduler: </a:t>
            </a:r>
            <a:r>
              <a:rPr lang="en-CA" sz="2000" dirty="0"/>
              <a:t>Schedule library is used to scan the website periodically.</a:t>
            </a:r>
          </a:p>
          <a:p>
            <a:pPr>
              <a:lnSpc>
                <a:spcPct val="110000"/>
              </a:lnSpc>
            </a:pPr>
            <a:endParaRPr lang="en-CA" sz="2000" b="1" dirty="0"/>
          </a:p>
          <a:p>
            <a:pPr>
              <a:lnSpc>
                <a:spcPct val="110000"/>
              </a:lnSpc>
            </a:pPr>
            <a:endParaRPr lang="en-CA" sz="2000" b="1" dirty="0"/>
          </a:p>
          <a:p>
            <a:pPr>
              <a:lnSpc>
                <a:spcPct val="110000"/>
              </a:lnSpc>
            </a:pPr>
            <a:endParaRPr lang="en-CA" sz="2000" b="1" dirty="0"/>
          </a:p>
          <a:p>
            <a:pPr>
              <a:lnSpc>
                <a:spcPct val="110000"/>
              </a:lnSpc>
            </a:pPr>
            <a:endParaRPr lang="en-CA" sz="2000" b="1" dirty="0"/>
          </a:p>
          <a:p>
            <a:pPr>
              <a:lnSpc>
                <a:spcPct val="110000"/>
              </a:lnSpc>
            </a:pPr>
            <a:endParaRPr lang="en-CA" sz="2000" b="1" dirty="0"/>
          </a:p>
          <a:p>
            <a:pPr>
              <a:lnSpc>
                <a:spcPct val="110000"/>
              </a:lnSpc>
            </a:pPr>
            <a:endParaRPr lang="en-CA" sz="2000" b="1" dirty="0"/>
          </a:p>
          <a:p>
            <a:pPr>
              <a:lnSpc>
                <a:spcPct val="110000"/>
              </a:lnSpc>
            </a:pPr>
            <a:endParaRPr lang="en-CA" sz="2000" b="1" dirty="0"/>
          </a:p>
          <a:p>
            <a:pPr>
              <a:lnSpc>
                <a:spcPct val="110000"/>
              </a:lnSpc>
            </a:pPr>
            <a:r>
              <a:rPr lang="en-CA" sz="2000" b="1" dirty="0"/>
              <a:t>News parsing. </a:t>
            </a:r>
            <a:r>
              <a:rPr lang="en-CA" sz="2000" dirty="0"/>
              <a:t>The library Beautiful Soup was employed for the job of fetching and traversing the web site:</a:t>
            </a:r>
            <a:br>
              <a:rPr lang="en-CA" sz="2000" dirty="0"/>
            </a:br>
            <a:r>
              <a:rPr lang="en-CA" sz="2000" dirty="0"/>
              <a:t>1. First, we navigate to the specific HTML container with the list of news by CSS class selector</a:t>
            </a:r>
          </a:p>
          <a:p>
            <a:pPr marL="233363" indent="0">
              <a:lnSpc>
                <a:spcPct val="110000"/>
              </a:lnSpc>
              <a:buNone/>
            </a:pPr>
            <a:r>
              <a:rPr lang="en-US" sz="2000" dirty="0"/>
              <a:t>2. Then we extract the title and summary/paragraph of the each new in the current page</a:t>
            </a:r>
          </a:p>
          <a:p>
            <a:pPr marL="233363" indent="0">
              <a:lnSpc>
                <a:spcPct val="110000"/>
              </a:lnSpc>
              <a:buNone/>
            </a:pPr>
            <a:r>
              <a:rPr lang="en-US" sz="2000" dirty="0"/>
              <a:t>3. We add the results to a dictionary for future use.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1CB13B-74F8-43EA-915A-49713215F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453" y="1134826"/>
            <a:ext cx="9459093" cy="311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7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0ECCC-1948-45B0-96F3-506308B74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2D25D8-6D86-4728-93D1-E0EE82969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18" y="371048"/>
            <a:ext cx="10659963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8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3CF13-905A-4121-BB31-35B345399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533399"/>
            <a:ext cx="9872871" cy="5601929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Saving the parsed news: </a:t>
            </a:r>
            <a:r>
              <a:rPr lang="en-US" dirty="0"/>
              <a:t>Dictionary with headlines and paragraphs is converted to data frame with pandas library.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C5475-5E80-44F7-9941-41FDCDF27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1" y="2929874"/>
            <a:ext cx="9145276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3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5912-EE09-4573-9611-9030C3873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674" y="1162665"/>
            <a:ext cx="9872871" cy="4038600"/>
          </a:xfrm>
        </p:spPr>
        <p:txBody>
          <a:bodyPr/>
          <a:lstStyle/>
          <a:p>
            <a:r>
              <a:rPr lang="en-CA" sz="2400" b="1" dirty="0"/>
              <a:t>Symbol retrieval</a:t>
            </a:r>
            <a:r>
              <a:rPr lang="en-CA" sz="2400" dirty="0"/>
              <a:t>: stock symbols were extracted from the articles’ paragraphs by extracting the text inside the tokens (TSX:**)</a:t>
            </a:r>
          </a:p>
          <a:p>
            <a:pPr marL="45720" indent="0"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4DDE55-46C1-407D-BEF7-A92689CFD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44" y="2705366"/>
            <a:ext cx="8591477" cy="269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8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DA908-CFDD-46C3-A728-690985785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62116"/>
            <a:ext cx="9872871" cy="5633884"/>
          </a:xfrm>
        </p:spPr>
        <p:txBody>
          <a:bodyPr/>
          <a:lstStyle/>
          <a:p>
            <a:r>
              <a:rPr lang="en-US" dirty="0"/>
              <a:t>Saving the symbols with their occurrence frequencies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BA35F-C98E-4B60-8E9E-42C1A5D78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70719"/>
            <a:ext cx="10564699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4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842" y="474454"/>
            <a:ext cx="10404970" cy="1777042"/>
          </a:xfrm>
        </p:spPr>
        <p:txBody>
          <a:bodyPr>
            <a:normAutofit/>
          </a:bodyPr>
          <a:lstStyle/>
          <a:p>
            <a:pPr marL="342900" indent="-169863"/>
            <a:r>
              <a:rPr lang="en-CA" sz="2000" b="1" dirty="0"/>
              <a:t>Extracting stock market data and plotting results:</a:t>
            </a:r>
          </a:p>
          <a:p>
            <a:pPr marL="396875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2000" dirty="0"/>
              <a:t>1. The package </a:t>
            </a:r>
            <a:r>
              <a:rPr lang="en-CA" sz="2000" i="1" dirty="0" err="1"/>
              <a:t>yfinance</a:t>
            </a:r>
            <a:r>
              <a:rPr lang="en-CA" sz="2000" dirty="0"/>
              <a:t> was used to query the Yahoo API and get each symbol stock history</a:t>
            </a:r>
          </a:p>
          <a:p>
            <a:pPr marL="396875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2000" dirty="0"/>
              <a:t>2. We took only the last 10 days.</a:t>
            </a:r>
          </a:p>
          <a:p>
            <a:pPr marL="396875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2000" dirty="0"/>
              <a:t>3. Finally, we plot the </a:t>
            </a:r>
            <a:r>
              <a:rPr lang="en-CA" sz="2000" i="1" dirty="0"/>
              <a:t>Volume</a:t>
            </a:r>
            <a:r>
              <a:rPr lang="en-CA" sz="2000" dirty="0"/>
              <a:t> and </a:t>
            </a:r>
            <a:r>
              <a:rPr lang="en-CA" sz="2000" i="1" dirty="0"/>
              <a:t>Closing Price </a:t>
            </a:r>
            <a:r>
              <a:rPr lang="en-CA" sz="2000" dirty="0"/>
              <a:t>information using </a:t>
            </a:r>
            <a:r>
              <a:rPr lang="en-CA" sz="2000" i="1" dirty="0"/>
              <a:t>matplotlib.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F48A4-524A-4690-A4D2-BD4669865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687" y="2352415"/>
            <a:ext cx="9346626" cy="403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6328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7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34B63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40BA9AD2CABE4C8B8E2EE0B72ED278" ma:contentTypeVersion="6" ma:contentTypeDescription="Create a new document." ma:contentTypeScope="" ma:versionID="1d65d3f2f53b63f2fa6651f7cc121dfb">
  <xsd:schema xmlns:xsd="http://www.w3.org/2001/XMLSchema" xmlns:xs="http://www.w3.org/2001/XMLSchema" xmlns:p="http://schemas.microsoft.com/office/2006/metadata/properties" xmlns:ns2="c977a027-98aa-4bbe-8060-62e9e9673d96" targetNamespace="http://schemas.microsoft.com/office/2006/metadata/properties" ma:root="true" ma:fieldsID="700454a26b0bbdc1988add2ecc952134" ns2:_="">
    <xsd:import namespace="c977a027-98aa-4bbe-8060-62e9e9673d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77a027-98aa-4bbe-8060-62e9e9673d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683768-78BA-4307-BE63-84B158BED8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77a027-98aa-4bbe-8060-62e9e9673d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3CFC9C-602E-4106-AB07-201C2E1F6DB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EE25265-4604-4E00-9714-72CD9EFD95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3502</TotalTime>
  <Words>491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Candara</vt:lpstr>
      <vt:lpstr>Corbel</vt:lpstr>
      <vt:lpstr>Google Sans</vt:lpstr>
      <vt:lpstr>Wingdings 3</vt:lpstr>
      <vt:lpstr>Basis</vt:lpstr>
      <vt:lpstr>AIDI_1100_01_FINAL PROJECT Group 5</vt:lpstr>
      <vt:lpstr>Introduction</vt:lpstr>
      <vt:lpstr>Coding Strategies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Plots for Close Price and Volume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AIDI_1100_01_FINAL PROJECT Group 5</dc:title>
  <dc:creator>Amanpreet kaur Garaye</dc:creator>
  <cp:lastModifiedBy>ROBIN MANCHANDA</cp:lastModifiedBy>
  <cp:revision>49</cp:revision>
  <dcterms:created xsi:type="dcterms:W3CDTF">2021-04-07T05:02:56Z</dcterms:created>
  <dcterms:modified xsi:type="dcterms:W3CDTF">2021-04-16T05:17:52Z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0x010100F140BA9AD2CABE4C8B8E2EE0B72ED278</vt:lpwstr>
  </property>
</Properties>
</file>