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10"/>
  </p:notesMasterIdLst>
  <p:sldIdLst>
    <p:sldId id="321" r:id="rId6"/>
    <p:sldId id="345" r:id="rId7"/>
    <p:sldId id="352" r:id="rId8"/>
    <p:sldId id="355" r:id="rId9"/>
  </p:sldIdLst>
  <p:sldSz cx="9144000" cy="5143500" type="screen16x9"/>
  <p:notesSz cx="10287000" cy="18288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0F3"/>
    <a:srgbClr val="4472C4"/>
    <a:srgbClr val="4F81BD"/>
    <a:srgbClr val="FFFFFF"/>
    <a:srgbClr val="00823B"/>
    <a:srgbClr val="FACA3F"/>
    <a:srgbClr val="E6E600"/>
    <a:srgbClr val="1D74BA"/>
    <a:srgbClr val="0040DD"/>
    <a:srgbClr val="C4C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244" autoAdjust="0"/>
  </p:normalViewPr>
  <p:slideViewPr>
    <p:cSldViewPr snapToGrid="0">
      <p:cViewPr varScale="1">
        <p:scale>
          <a:sx n="109" d="100"/>
          <a:sy n="109" d="100"/>
        </p:scale>
        <p:origin x="730" y="82"/>
      </p:cViewPr>
      <p:guideLst>
        <p:guide orient="horz" pos="1080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A66F7-E82F-4FDD-838F-EFB5D0ED0D0B}" type="datetimeFigureOut">
              <a:t>2024-01-27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5029-DBF9-4CA1-B907-CB616F02A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출처</a:t>
            </a:r>
            <a:r>
              <a:rPr lang="en-US" altLang="ko-KR"/>
              <a:t>: </a:t>
            </a:r>
            <a:r>
              <a:rPr lang="ko-KR" altLang="en-US" sz="1200" b="1"/>
              <a:t>http://kodaf.or.kr/bbs/board.php?bo_table=B12&amp;wr_id=161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5029-DBF9-4CA1-B907-CB616F02AA7B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4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5029-DBF9-4CA1-B907-CB616F02AA7B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5212"/>
            <a:ext cx="3886200" cy="735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7321"/>
            <a:ext cx="1028700" cy="292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321"/>
            <a:ext cx="3009900" cy="292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2"/>
            <a:ext cx="7348374" cy="53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5"/>
            <a:ext cx="7348374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9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9" y="4677985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7" y="172154"/>
            <a:ext cx="1220830" cy="33835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78" y="71895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3001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44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5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4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8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9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2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10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275-7B5C-4DA5-A1FB-A988515F264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E201-511D-4BE7-962D-66093D2AC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5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761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50C33AF-BAE7-4948-9E46-332963FD4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4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50C33AF-BAE7-4948-9E46-332963FD4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51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9A0DEF1-13E3-4AB8-B1DB-B92CCB1CADA0}"/>
              </a:ext>
            </a:extLst>
          </p:cNvPr>
          <p:cNvSpPr/>
          <p:nvPr userDrawn="1"/>
        </p:nvSpPr>
        <p:spPr>
          <a:xfrm>
            <a:off x="5866247" y="0"/>
            <a:ext cx="3277754" cy="5143500"/>
          </a:xfrm>
          <a:custGeom>
            <a:avLst/>
            <a:gdLst>
              <a:gd name="connsiteX0" fmla="*/ 1714500 w 4370338"/>
              <a:gd name="connsiteY0" fmla="*/ 0 h 6858000"/>
              <a:gd name="connsiteX1" fmla="*/ 4370338 w 4370338"/>
              <a:gd name="connsiteY1" fmla="*/ 0 h 6858000"/>
              <a:gd name="connsiteX2" fmla="*/ 4370338 w 4370338"/>
              <a:gd name="connsiteY2" fmla="*/ 6858000 h 6858000"/>
              <a:gd name="connsiteX3" fmla="*/ 0 w 43703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0338" h="6858000">
                <a:moveTo>
                  <a:pt x="1714500" y="0"/>
                </a:moveTo>
                <a:lnTo>
                  <a:pt x="4370338" y="0"/>
                </a:lnTo>
                <a:lnTo>
                  <a:pt x="437033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AF83C4-2E12-4707-AAA5-1089DF5E29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80" y="678659"/>
            <a:ext cx="2046467" cy="3950495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18000"/>
              </a:prstClr>
            </a:outerShdw>
          </a:effec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D23F5FA-CB63-435B-929F-43933A52A8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2542" y="1095376"/>
            <a:ext cx="1776990" cy="3119438"/>
          </a:xfrm>
          <a:prstGeom prst="roundRect">
            <a:avLst>
              <a:gd name="adj" fmla="val 2819"/>
            </a:avLst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19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FAAB8-FA67-4EB0-A52D-0B02FF824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4770" y="528640"/>
            <a:ext cx="1057277" cy="1057277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521020B-99AE-4D79-A7DA-DA4A86B9D9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770" y="2050259"/>
            <a:ext cx="1057277" cy="1057277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6E85AF8-56B9-4DA8-A9B0-E109235C8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4770" y="3571877"/>
            <a:ext cx="1057277" cy="1057277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41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5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D6C5C-071D-4778-9662-C76B7621F3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821907"/>
            <a:ext cx="9144000" cy="1321594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0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087438"/>
            <a:ext cx="2020094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67556"/>
            <a:ext cx="2020888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87438"/>
            <a:ext cx="2020888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36527"/>
            <a:ext cx="1504157" cy="5810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7" y="136527"/>
            <a:ext cx="2555875" cy="292655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717550"/>
            <a:ext cx="1504157" cy="2345532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400302"/>
            <a:ext cx="2743200" cy="28336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06388"/>
            <a:ext cx="2743200" cy="20574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683671"/>
            <a:ext cx="2743200" cy="402431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7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7"/>
            <a:ext cx="1447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7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�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�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32DDF5DD-BEA4-DCF6-055C-90409141004B}"/>
              </a:ext>
            </a:extLst>
          </p:cNvPr>
          <p:cNvSpPr/>
          <p:nvPr/>
        </p:nvSpPr>
        <p:spPr>
          <a:xfrm>
            <a:off x="3362276" y="-5441"/>
            <a:ext cx="5781724" cy="5143500"/>
          </a:xfrm>
          <a:custGeom>
            <a:avLst/>
            <a:gdLst>
              <a:gd name="connsiteX0" fmla="*/ 2381250 w 7143750"/>
              <a:gd name="connsiteY0" fmla="*/ 0 h 6858002"/>
              <a:gd name="connsiteX1" fmla="*/ 7143750 w 7143750"/>
              <a:gd name="connsiteY1" fmla="*/ 0 h 6858002"/>
              <a:gd name="connsiteX2" fmla="*/ 7143750 w 7143750"/>
              <a:gd name="connsiteY2" fmla="*/ 6858000 h 6858002"/>
              <a:gd name="connsiteX3" fmla="*/ 2844165 w 7143750"/>
              <a:gd name="connsiteY3" fmla="*/ 6858000 h 6858002"/>
              <a:gd name="connsiteX4" fmla="*/ 2844165 w 7143750"/>
              <a:gd name="connsiteY4" fmla="*/ 6858002 h 6858002"/>
              <a:gd name="connsiteX5" fmla="*/ 0 w 7143750"/>
              <a:gd name="connsiteY5" fmla="*/ 6858002 h 6858002"/>
              <a:gd name="connsiteX6" fmla="*/ 1714500 w 7143750"/>
              <a:gd name="connsiteY6" fmla="*/ 3 h 6858002"/>
              <a:gd name="connsiteX7" fmla="*/ 2381250 w 7143750"/>
              <a:gd name="connsiteY7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43750" h="6858002">
                <a:moveTo>
                  <a:pt x="2381250" y="0"/>
                </a:moveTo>
                <a:lnTo>
                  <a:pt x="7143750" y="0"/>
                </a:lnTo>
                <a:lnTo>
                  <a:pt x="7143750" y="6858000"/>
                </a:lnTo>
                <a:lnTo>
                  <a:pt x="2844165" y="6858000"/>
                </a:lnTo>
                <a:lnTo>
                  <a:pt x="2844165" y="6858002"/>
                </a:lnTo>
                <a:lnTo>
                  <a:pt x="0" y="6858002"/>
                </a:lnTo>
                <a:lnTo>
                  <a:pt x="1714500" y="3"/>
                </a:lnTo>
                <a:lnTo>
                  <a:pt x="2381250" y="3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1">
              <a:defRPr/>
            </a:pPr>
            <a:endParaRPr lang="ko-KR" altLang="en-US" sz="1800" kern="0">
              <a:solidFill>
                <a:prstClr val="white"/>
              </a:solidFill>
              <a:latin typeface="Noto Sans"/>
              <a:ea typeface="맑은 고딕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59EDD9-337E-7317-88F6-8F0D5E6C5537}"/>
              </a:ext>
            </a:extLst>
          </p:cNvPr>
          <p:cNvGrpSpPr/>
          <p:nvPr/>
        </p:nvGrpSpPr>
        <p:grpSpPr>
          <a:xfrm>
            <a:off x="3763446" y="1942370"/>
            <a:ext cx="831310" cy="831310"/>
            <a:chOff x="5713611" y="1720939"/>
            <a:chExt cx="991502" cy="99150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E6BB910-54B1-7D3B-5963-BD66BAFCF30A}"/>
                </a:ext>
              </a:extLst>
            </p:cNvPr>
            <p:cNvSpPr/>
            <p:nvPr/>
          </p:nvSpPr>
          <p:spPr>
            <a:xfrm>
              <a:off x="5713611" y="1720939"/>
              <a:ext cx="991502" cy="99150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algn="ctr" latinLnBrk="1">
                <a:defRPr/>
              </a:pPr>
              <a:endParaRPr lang="ko-KR" altLang="en-US" sz="180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A4F7185-4C1E-D50E-EB40-DB4D279B03F8}"/>
                </a:ext>
              </a:extLst>
            </p:cNvPr>
            <p:cNvGrpSpPr/>
            <p:nvPr/>
          </p:nvGrpSpPr>
          <p:grpSpPr>
            <a:xfrm>
              <a:off x="5959616" y="1985385"/>
              <a:ext cx="501367" cy="491116"/>
              <a:chOff x="1758950" y="3976688"/>
              <a:chExt cx="854075" cy="836613"/>
            </a:xfrm>
            <a:solidFill>
              <a:srgbClr val="00B0F0">
                <a:lumMod val="60000"/>
                <a:lumOff val="40000"/>
              </a:srgbClr>
            </a:solidFill>
          </p:grpSpPr>
          <p:sp>
            <p:nvSpPr>
              <p:cNvPr id="69" name="Freeform 171">
                <a:extLst>
                  <a:ext uri="{FF2B5EF4-FFF2-40B4-BE49-F238E27FC236}">
                    <a16:creationId xmlns:a16="http://schemas.microsoft.com/office/drawing/2014/main" id="{9A65B004-6E57-B159-3B10-9778C6B1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3976688"/>
                <a:ext cx="531812" cy="836613"/>
              </a:xfrm>
              <a:custGeom>
                <a:avLst/>
                <a:gdLst>
                  <a:gd name="T0" fmla="*/ 138 w 147"/>
                  <a:gd name="T1" fmla="*/ 231 h 231"/>
                  <a:gd name="T2" fmla="*/ 8 w 147"/>
                  <a:gd name="T3" fmla="*/ 231 h 231"/>
                  <a:gd name="T4" fmla="*/ 0 w 147"/>
                  <a:gd name="T5" fmla="*/ 223 h 231"/>
                  <a:gd name="T6" fmla="*/ 0 w 147"/>
                  <a:gd name="T7" fmla="*/ 144 h 231"/>
                  <a:gd name="T8" fmla="*/ 9 w 147"/>
                  <a:gd name="T9" fmla="*/ 144 h 231"/>
                  <a:gd name="T10" fmla="*/ 9 w 147"/>
                  <a:gd name="T11" fmla="*/ 222 h 231"/>
                  <a:gd name="T12" fmla="*/ 137 w 147"/>
                  <a:gd name="T13" fmla="*/ 222 h 231"/>
                  <a:gd name="T14" fmla="*/ 137 w 147"/>
                  <a:gd name="T15" fmla="*/ 9 h 231"/>
                  <a:gd name="T16" fmla="*/ 9 w 147"/>
                  <a:gd name="T17" fmla="*/ 9 h 231"/>
                  <a:gd name="T18" fmla="*/ 9 w 147"/>
                  <a:gd name="T19" fmla="*/ 68 h 231"/>
                  <a:gd name="T20" fmla="*/ 0 w 147"/>
                  <a:gd name="T21" fmla="*/ 68 h 231"/>
                  <a:gd name="T22" fmla="*/ 0 w 147"/>
                  <a:gd name="T23" fmla="*/ 9 h 231"/>
                  <a:gd name="T24" fmla="*/ 8 w 147"/>
                  <a:gd name="T25" fmla="*/ 0 h 231"/>
                  <a:gd name="T26" fmla="*/ 138 w 147"/>
                  <a:gd name="T27" fmla="*/ 0 h 231"/>
                  <a:gd name="T28" fmla="*/ 147 w 147"/>
                  <a:gd name="T29" fmla="*/ 9 h 231"/>
                  <a:gd name="T30" fmla="*/ 147 w 147"/>
                  <a:gd name="T31" fmla="*/ 223 h 231"/>
                  <a:gd name="T32" fmla="*/ 138 w 147"/>
                  <a:gd name="T3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" h="231">
                    <a:moveTo>
                      <a:pt x="138" y="231"/>
                    </a:moveTo>
                    <a:cubicBezTo>
                      <a:pt x="8" y="231"/>
                      <a:pt x="8" y="231"/>
                      <a:pt x="8" y="231"/>
                    </a:cubicBezTo>
                    <a:cubicBezTo>
                      <a:pt x="4" y="231"/>
                      <a:pt x="0" y="228"/>
                      <a:pt x="0" y="223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137" y="222"/>
                      <a:pt x="137" y="222"/>
                      <a:pt x="137" y="222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3" y="0"/>
                      <a:pt x="147" y="4"/>
                      <a:pt x="147" y="9"/>
                    </a:cubicBezTo>
                    <a:cubicBezTo>
                      <a:pt x="147" y="223"/>
                      <a:pt x="147" y="223"/>
                      <a:pt x="147" y="223"/>
                    </a:cubicBezTo>
                    <a:cubicBezTo>
                      <a:pt x="147" y="228"/>
                      <a:pt x="143" y="231"/>
                      <a:pt x="138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0" name="Freeform 221">
                <a:extLst>
                  <a:ext uri="{FF2B5EF4-FFF2-40B4-BE49-F238E27FC236}">
                    <a16:creationId xmlns:a16="http://schemas.microsoft.com/office/drawing/2014/main" id="{943E2927-C3CA-DCDC-45D6-38C307CD0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3125" y="4654551"/>
                <a:ext cx="93662" cy="96838"/>
              </a:xfrm>
              <a:custGeom>
                <a:avLst/>
                <a:gdLst>
                  <a:gd name="T0" fmla="*/ 13 w 26"/>
                  <a:gd name="T1" fmla="*/ 27 h 27"/>
                  <a:gd name="T2" fmla="*/ 0 w 26"/>
                  <a:gd name="T3" fmla="*/ 13 h 27"/>
                  <a:gd name="T4" fmla="*/ 13 w 26"/>
                  <a:gd name="T5" fmla="*/ 0 h 27"/>
                  <a:gd name="T6" fmla="*/ 26 w 26"/>
                  <a:gd name="T7" fmla="*/ 13 h 27"/>
                  <a:gd name="T8" fmla="*/ 13 w 26"/>
                  <a:gd name="T9" fmla="*/ 27 h 27"/>
                  <a:gd name="T10" fmla="*/ 13 w 26"/>
                  <a:gd name="T11" fmla="*/ 8 h 27"/>
                  <a:gd name="T12" fmla="*/ 8 w 26"/>
                  <a:gd name="T13" fmla="*/ 13 h 27"/>
                  <a:gd name="T14" fmla="*/ 13 w 26"/>
                  <a:gd name="T15" fmla="*/ 19 h 27"/>
                  <a:gd name="T16" fmla="*/ 19 w 26"/>
                  <a:gd name="T17" fmla="*/ 13 h 27"/>
                  <a:gd name="T18" fmla="*/ 13 w 2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7">
                    <a:moveTo>
                      <a:pt x="13" y="27"/>
                    </a:move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1" y="0"/>
                      <a:pt x="26" y="6"/>
                      <a:pt x="26" y="13"/>
                    </a:cubicBezTo>
                    <a:cubicBezTo>
                      <a:pt x="26" y="21"/>
                      <a:pt x="21" y="27"/>
                      <a:pt x="13" y="27"/>
                    </a:cubicBezTo>
                    <a:close/>
                    <a:moveTo>
                      <a:pt x="13" y="8"/>
                    </a:moveTo>
                    <a:cubicBezTo>
                      <a:pt x="10" y="8"/>
                      <a:pt x="8" y="10"/>
                      <a:pt x="8" y="13"/>
                    </a:cubicBezTo>
                    <a:cubicBezTo>
                      <a:pt x="8" y="17"/>
                      <a:pt x="10" y="19"/>
                      <a:pt x="13" y="19"/>
                    </a:cubicBezTo>
                    <a:cubicBezTo>
                      <a:pt x="17" y="19"/>
                      <a:pt x="19" y="17"/>
                      <a:pt x="19" y="13"/>
                    </a:cubicBezTo>
                    <a:cubicBezTo>
                      <a:pt x="19" y="10"/>
                      <a:pt x="17" y="8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1" name="Rectangle 222">
                <a:extLst>
                  <a:ext uri="{FF2B5EF4-FFF2-40B4-BE49-F238E27FC236}">
                    <a16:creationId xmlns:a16="http://schemas.microsoft.com/office/drawing/2014/main" id="{6DD45878-9BAB-A1BF-FB7D-B9E9F4A25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688" y="4106863"/>
                <a:ext cx="492125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2" name="Rectangle 223">
                <a:extLst>
                  <a:ext uri="{FF2B5EF4-FFF2-40B4-BE49-F238E27FC236}">
                    <a16:creationId xmlns:a16="http://schemas.microsoft.com/office/drawing/2014/main" id="{2BBCF15A-24CD-18C9-1182-0E451D3F5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688" y="4584701"/>
                <a:ext cx="4953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3" name="Freeform 224">
                <a:extLst>
                  <a:ext uri="{FF2B5EF4-FFF2-40B4-BE49-F238E27FC236}">
                    <a16:creationId xmlns:a16="http://schemas.microsoft.com/office/drawing/2014/main" id="{420C90E7-1693-4533-30AE-C56A83FBB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5188" y="4044951"/>
                <a:ext cx="109537" cy="25400"/>
              </a:xfrm>
              <a:custGeom>
                <a:avLst/>
                <a:gdLst>
                  <a:gd name="T0" fmla="*/ 30 w 30"/>
                  <a:gd name="T1" fmla="*/ 4 h 7"/>
                  <a:gd name="T2" fmla="*/ 27 w 30"/>
                  <a:gd name="T3" fmla="*/ 7 h 7"/>
                  <a:gd name="T4" fmla="*/ 3 w 30"/>
                  <a:gd name="T5" fmla="*/ 7 h 7"/>
                  <a:gd name="T6" fmla="*/ 0 w 30"/>
                  <a:gd name="T7" fmla="*/ 4 h 7"/>
                  <a:gd name="T8" fmla="*/ 0 w 30"/>
                  <a:gd name="T9" fmla="*/ 3 h 7"/>
                  <a:gd name="T10" fmla="*/ 3 w 30"/>
                  <a:gd name="T11" fmla="*/ 0 h 7"/>
                  <a:gd name="T12" fmla="*/ 27 w 30"/>
                  <a:gd name="T13" fmla="*/ 0 h 7"/>
                  <a:gd name="T14" fmla="*/ 30 w 30"/>
                  <a:gd name="T15" fmla="*/ 3 h 7"/>
                  <a:gd name="T16" fmla="*/ 30 w 30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7">
                    <a:moveTo>
                      <a:pt x="30" y="4"/>
                    </a:moveTo>
                    <a:cubicBezTo>
                      <a:pt x="30" y="6"/>
                      <a:pt x="29" y="7"/>
                      <a:pt x="27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30" y="1"/>
                      <a:pt x="30" y="3"/>
                    </a:cubicBezTo>
                    <a:lnTo>
                      <a:pt x="3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4" name="Freeform 225">
                <a:extLst>
                  <a:ext uri="{FF2B5EF4-FFF2-40B4-BE49-F238E27FC236}">
                    <a16:creationId xmlns:a16="http://schemas.microsoft.com/office/drawing/2014/main" id="{CB2251C0-2FAD-45E6-D56C-72F7B1C505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8950" y="4211638"/>
                <a:ext cx="457200" cy="296863"/>
              </a:xfrm>
              <a:custGeom>
                <a:avLst/>
                <a:gdLst>
                  <a:gd name="T0" fmla="*/ 119 w 126"/>
                  <a:gd name="T1" fmla="*/ 82 h 82"/>
                  <a:gd name="T2" fmla="*/ 8 w 126"/>
                  <a:gd name="T3" fmla="*/ 82 h 82"/>
                  <a:gd name="T4" fmla="*/ 0 w 126"/>
                  <a:gd name="T5" fmla="*/ 75 h 82"/>
                  <a:gd name="T6" fmla="*/ 0 w 126"/>
                  <a:gd name="T7" fmla="*/ 7 h 82"/>
                  <a:gd name="T8" fmla="*/ 8 w 126"/>
                  <a:gd name="T9" fmla="*/ 0 h 82"/>
                  <a:gd name="T10" fmla="*/ 119 w 126"/>
                  <a:gd name="T11" fmla="*/ 0 h 82"/>
                  <a:gd name="T12" fmla="*/ 126 w 126"/>
                  <a:gd name="T13" fmla="*/ 7 h 82"/>
                  <a:gd name="T14" fmla="*/ 126 w 126"/>
                  <a:gd name="T15" fmla="*/ 75 h 82"/>
                  <a:gd name="T16" fmla="*/ 119 w 126"/>
                  <a:gd name="T17" fmla="*/ 82 h 82"/>
                  <a:gd name="T18" fmla="*/ 9 w 126"/>
                  <a:gd name="T19" fmla="*/ 74 h 82"/>
                  <a:gd name="T20" fmla="*/ 118 w 126"/>
                  <a:gd name="T21" fmla="*/ 74 h 82"/>
                  <a:gd name="T22" fmla="*/ 118 w 126"/>
                  <a:gd name="T23" fmla="*/ 8 h 82"/>
                  <a:gd name="T24" fmla="*/ 9 w 126"/>
                  <a:gd name="T25" fmla="*/ 8 h 82"/>
                  <a:gd name="T26" fmla="*/ 9 w 126"/>
                  <a:gd name="T27" fmla="*/ 7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6" h="82">
                    <a:moveTo>
                      <a:pt x="119" y="82"/>
                    </a:moveTo>
                    <a:cubicBezTo>
                      <a:pt x="8" y="82"/>
                      <a:pt x="8" y="82"/>
                      <a:pt x="8" y="82"/>
                    </a:cubicBezTo>
                    <a:cubicBezTo>
                      <a:pt x="4" y="82"/>
                      <a:pt x="0" y="79"/>
                      <a:pt x="0" y="7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3" y="0"/>
                      <a:pt x="126" y="3"/>
                      <a:pt x="126" y="7"/>
                    </a:cubicBezTo>
                    <a:cubicBezTo>
                      <a:pt x="126" y="75"/>
                      <a:pt x="126" y="75"/>
                      <a:pt x="126" y="75"/>
                    </a:cubicBezTo>
                    <a:cubicBezTo>
                      <a:pt x="126" y="79"/>
                      <a:pt x="123" y="82"/>
                      <a:pt x="119" y="82"/>
                    </a:cubicBezTo>
                    <a:close/>
                    <a:moveTo>
                      <a:pt x="9" y="74"/>
                    </a:moveTo>
                    <a:cubicBezTo>
                      <a:pt x="118" y="74"/>
                      <a:pt x="118" y="74"/>
                      <a:pt x="118" y="74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9" y="8"/>
                      <a:pt x="9" y="8"/>
                      <a:pt x="9" y="8"/>
                    </a:cubicBezTo>
                    <a:lnTo>
                      <a:pt x="9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5" name="Rectangle 226">
                <a:extLst>
                  <a:ext uri="{FF2B5EF4-FFF2-40B4-BE49-F238E27FC236}">
                    <a16:creationId xmlns:a16="http://schemas.microsoft.com/office/drawing/2014/main" id="{D850D4E7-7726-210B-52A0-E71A0BAAF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4313238"/>
                <a:ext cx="422275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6" name="Rectangle 227">
                <a:extLst>
                  <a:ext uri="{FF2B5EF4-FFF2-40B4-BE49-F238E27FC236}">
                    <a16:creationId xmlns:a16="http://schemas.microsoft.com/office/drawing/2014/main" id="{E9858FBF-3EC0-FF79-DE6F-798BBEF6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438" y="4375151"/>
                <a:ext cx="130175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7" name="Rectangle 228">
                <a:extLst>
                  <a:ext uri="{FF2B5EF4-FFF2-40B4-BE49-F238E27FC236}">
                    <a16:creationId xmlns:a16="http://schemas.microsoft.com/office/drawing/2014/main" id="{2CB008D4-7E36-34D7-6FDB-F02F249FF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238" y="4375151"/>
                <a:ext cx="98425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8" name="Rectangle 229">
                <a:extLst>
                  <a:ext uri="{FF2B5EF4-FFF2-40B4-BE49-F238E27FC236}">
                    <a16:creationId xmlns:a16="http://schemas.microsoft.com/office/drawing/2014/main" id="{EB5A33C9-9119-40FE-F76E-B227AA148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300" y="4313238"/>
                <a:ext cx="319087" cy="325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79" name="Rectangle 230">
                <a:extLst>
                  <a:ext uri="{FF2B5EF4-FFF2-40B4-BE49-F238E27FC236}">
                    <a16:creationId xmlns:a16="http://schemas.microsoft.com/office/drawing/2014/main" id="{4F65F7A5-9841-AC84-CFC2-567CA8F8B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925" y="4375151"/>
                <a:ext cx="20637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0" name="Rectangle 231">
                <a:extLst>
                  <a:ext uri="{FF2B5EF4-FFF2-40B4-BE49-F238E27FC236}">
                    <a16:creationId xmlns:a16="http://schemas.microsoft.com/office/drawing/2014/main" id="{7C654E85-AED7-D3DD-B1BF-4C4F8A10B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613" y="4375151"/>
                <a:ext cx="11112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1" name="Rectangle 232">
                <a:extLst>
                  <a:ext uri="{FF2B5EF4-FFF2-40B4-BE49-F238E27FC236}">
                    <a16:creationId xmlns:a16="http://schemas.microsoft.com/office/drawing/2014/main" id="{DD684098-CBF8-3F18-C055-03177B9FB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013" y="4375151"/>
                <a:ext cx="20637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2" name="Rectangle 233">
                <a:extLst>
                  <a:ext uri="{FF2B5EF4-FFF2-40B4-BE49-F238E27FC236}">
                    <a16:creationId xmlns:a16="http://schemas.microsoft.com/office/drawing/2014/main" id="{1C01BB06-553E-5C6B-3698-E0364072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613" y="4375151"/>
                <a:ext cx="25400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3" name="Rectangle 234">
                <a:extLst>
                  <a:ext uri="{FF2B5EF4-FFF2-40B4-BE49-F238E27FC236}">
                    <a16:creationId xmlns:a16="http://schemas.microsoft.com/office/drawing/2014/main" id="{7322355F-AA3A-9AD9-0861-AEAA60BF9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538" y="4375151"/>
                <a:ext cx="25400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4" name="Rectangle 235">
                <a:extLst>
                  <a:ext uri="{FF2B5EF4-FFF2-40B4-BE49-F238E27FC236}">
                    <a16:creationId xmlns:a16="http://schemas.microsoft.com/office/drawing/2014/main" id="{11DFEB46-6C83-A3D6-426B-63F46F756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700" y="4375151"/>
                <a:ext cx="11112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5" name="Rectangle 236">
                <a:extLst>
                  <a:ext uri="{FF2B5EF4-FFF2-40B4-BE49-F238E27FC236}">
                    <a16:creationId xmlns:a16="http://schemas.microsoft.com/office/drawing/2014/main" id="{AF5F9A27-AD87-AAAB-0458-16416918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163" y="4375151"/>
                <a:ext cx="11112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6" name="Freeform 316">
                <a:extLst>
                  <a:ext uri="{FF2B5EF4-FFF2-40B4-BE49-F238E27FC236}">
                    <a16:creationId xmlns:a16="http://schemas.microsoft.com/office/drawing/2014/main" id="{AC982C07-D69B-D328-DD2D-A0D005B7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5838" y="4295776"/>
                <a:ext cx="76200" cy="85725"/>
              </a:xfrm>
              <a:custGeom>
                <a:avLst/>
                <a:gdLst>
                  <a:gd name="T0" fmla="*/ 22 w 48"/>
                  <a:gd name="T1" fmla="*/ 54 h 54"/>
                  <a:gd name="T2" fmla="*/ 0 w 48"/>
                  <a:gd name="T3" fmla="*/ 54 h 54"/>
                  <a:gd name="T4" fmla="*/ 0 w 48"/>
                  <a:gd name="T5" fmla="*/ 0 h 54"/>
                  <a:gd name="T6" fmla="*/ 48 w 48"/>
                  <a:gd name="T7" fmla="*/ 0 h 54"/>
                  <a:gd name="T8" fmla="*/ 48 w 48"/>
                  <a:gd name="T9" fmla="*/ 23 h 54"/>
                  <a:gd name="T10" fmla="*/ 22 w 48"/>
                  <a:gd name="T11" fmla="*/ 23 h 54"/>
                  <a:gd name="T12" fmla="*/ 22 w 48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4">
                    <a:moveTo>
                      <a:pt x="22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23"/>
                    </a:lnTo>
                    <a:lnTo>
                      <a:pt x="22" y="23"/>
                    </a:lnTo>
                    <a:lnTo>
                      <a:pt x="22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7" name="Freeform 317">
                <a:extLst>
                  <a:ext uri="{FF2B5EF4-FFF2-40B4-BE49-F238E27FC236}">
                    <a16:creationId xmlns:a16="http://schemas.microsoft.com/office/drawing/2014/main" id="{22877232-0135-7DB8-13ED-CCEF55C6C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650" y="4295776"/>
                <a:ext cx="79375" cy="85725"/>
              </a:xfrm>
              <a:custGeom>
                <a:avLst/>
                <a:gdLst>
                  <a:gd name="T0" fmla="*/ 50 w 50"/>
                  <a:gd name="T1" fmla="*/ 54 h 54"/>
                  <a:gd name="T2" fmla="*/ 28 w 50"/>
                  <a:gd name="T3" fmla="*/ 54 h 54"/>
                  <a:gd name="T4" fmla="*/ 28 w 50"/>
                  <a:gd name="T5" fmla="*/ 23 h 54"/>
                  <a:gd name="T6" fmla="*/ 0 w 50"/>
                  <a:gd name="T7" fmla="*/ 23 h 54"/>
                  <a:gd name="T8" fmla="*/ 0 w 50"/>
                  <a:gd name="T9" fmla="*/ 0 h 54"/>
                  <a:gd name="T10" fmla="*/ 50 w 50"/>
                  <a:gd name="T11" fmla="*/ 0 h 54"/>
                  <a:gd name="T12" fmla="*/ 50 w 50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4">
                    <a:moveTo>
                      <a:pt x="50" y="54"/>
                    </a:moveTo>
                    <a:lnTo>
                      <a:pt x="28" y="54"/>
                    </a:lnTo>
                    <a:lnTo>
                      <a:pt x="28" y="2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50" y="0"/>
                    </a:lnTo>
                    <a:lnTo>
                      <a:pt x="5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8" name="Freeform 318">
                <a:extLst>
                  <a:ext uri="{FF2B5EF4-FFF2-40B4-BE49-F238E27FC236}">
                    <a16:creationId xmlns:a16="http://schemas.microsoft.com/office/drawing/2014/main" id="{1C682AD8-C1EF-779A-86CF-EFC312476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5838" y="4570413"/>
                <a:ext cx="76200" cy="87313"/>
              </a:xfrm>
              <a:custGeom>
                <a:avLst/>
                <a:gdLst>
                  <a:gd name="T0" fmla="*/ 48 w 48"/>
                  <a:gd name="T1" fmla="*/ 55 h 55"/>
                  <a:gd name="T2" fmla="*/ 0 w 48"/>
                  <a:gd name="T3" fmla="*/ 55 h 55"/>
                  <a:gd name="T4" fmla="*/ 0 w 48"/>
                  <a:gd name="T5" fmla="*/ 0 h 55"/>
                  <a:gd name="T6" fmla="*/ 22 w 48"/>
                  <a:gd name="T7" fmla="*/ 0 h 55"/>
                  <a:gd name="T8" fmla="*/ 22 w 48"/>
                  <a:gd name="T9" fmla="*/ 32 h 55"/>
                  <a:gd name="T10" fmla="*/ 48 w 48"/>
                  <a:gd name="T11" fmla="*/ 32 h 55"/>
                  <a:gd name="T12" fmla="*/ 48 w 48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5">
                    <a:moveTo>
                      <a:pt x="48" y="5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32"/>
                    </a:lnTo>
                    <a:lnTo>
                      <a:pt x="48" y="32"/>
                    </a:lnTo>
                    <a:lnTo>
                      <a:pt x="4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  <p:sp>
            <p:nvSpPr>
              <p:cNvPr id="89" name="Freeform 319">
                <a:extLst>
                  <a:ext uri="{FF2B5EF4-FFF2-40B4-BE49-F238E27FC236}">
                    <a16:creationId xmlns:a16="http://schemas.microsoft.com/office/drawing/2014/main" id="{79064B8D-749D-3299-A656-49FF9DBCF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650" y="4570413"/>
                <a:ext cx="79375" cy="87313"/>
              </a:xfrm>
              <a:custGeom>
                <a:avLst/>
                <a:gdLst>
                  <a:gd name="T0" fmla="*/ 50 w 50"/>
                  <a:gd name="T1" fmla="*/ 55 h 55"/>
                  <a:gd name="T2" fmla="*/ 0 w 50"/>
                  <a:gd name="T3" fmla="*/ 55 h 55"/>
                  <a:gd name="T4" fmla="*/ 0 w 50"/>
                  <a:gd name="T5" fmla="*/ 32 h 55"/>
                  <a:gd name="T6" fmla="*/ 28 w 50"/>
                  <a:gd name="T7" fmla="*/ 32 h 55"/>
                  <a:gd name="T8" fmla="*/ 28 w 50"/>
                  <a:gd name="T9" fmla="*/ 0 h 55"/>
                  <a:gd name="T10" fmla="*/ 50 w 50"/>
                  <a:gd name="T11" fmla="*/ 0 h 55"/>
                  <a:gd name="T12" fmla="*/ 50 w 50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5">
                    <a:moveTo>
                      <a:pt x="50" y="55"/>
                    </a:moveTo>
                    <a:lnTo>
                      <a:pt x="0" y="55"/>
                    </a:lnTo>
                    <a:lnTo>
                      <a:pt x="0" y="32"/>
                    </a:lnTo>
                    <a:lnTo>
                      <a:pt x="28" y="32"/>
                    </a:lnTo>
                    <a:lnTo>
                      <a:pt x="28" y="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latinLnBrk="1">
                  <a:defRPr/>
                </a:pPr>
                <a:endParaRPr lang="ko-KR" altLang="en-US" sz="1800" kern="0">
                  <a:solidFill>
                    <a:prstClr val="black"/>
                  </a:solidFill>
                  <a:latin typeface="Noto Sans"/>
                  <a:ea typeface="맑은 고딕"/>
                </a:endParaRP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449068B-3B47-8770-C4C4-AC5D265A672B}"/>
              </a:ext>
            </a:extLst>
          </p:cNvPr>
          <p:cNvSpPr txBox="1"/>
          <p:nvPr/>
        </p:nvSpPr>
        <p:spPr>
          <a:xfrm>
            <a:off x="5003444" y="1923090"/>
            <a:ext cx="3931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2400" b="1">
                <a:solidFill>
                  <a:prstClr val="white"/>
                </a:solidFill>
                <a:latin typeface="Noto Sans"/>
                <a:ea typeface="맑은 고딕"/>
              </a:rPr>
              <a:t>공공빅데이터 기반의 </a:t>
            </a:r>
            <a:endParaRPr lang="en-US" altLang="ko-KR" sz="2400" b="1">
              <a:solidFill>
                <a:prstClr val="white"/>
              </a:solidFill>
              <a:latin typeface="Noto Sans"/>
              <a:ea typeface="맑은 고딕"/>
            </a:endParaRPr>
          </a:p>
          <a:p>
            <a:pPr latinLnBrk="1"/>
            <a:r>
              <a:rPr lang="ko-KR" altLang="en-US" sz="2400" b="1">
                <a:solidFill>
                  <a:prstClr val="white"/>
                </a:solidFill>
                <a:latin typeface="Noto Sans"/>
                <a:ea typeface="맑은 고딕"/>
              </a:rPr>
              <a:t>장애인 전용 주차구역</a:t>
            </a:r>
            <a:endParaRPr lang="en-US" altLang="ko-KR" sz="2400" b="1">
              <a:solidFill>
                <a:prstClr val="white"/>
              </a:solidFill>
              <a:latin typeface="Noto Sans"/>
              <a:ea typeface="맑은 고딕"/>
            </a:endParaRPr>
          </a:p>
          <a:p>
            <a:pPr latinLnBrk="1"/>
            <a:r>
              <a:rPr lang="ko-KR" altLang="en-US" sz="2400" b="1">
                <a:solidFill>
                  <a:prstClr val="white"/>
                </a:solidFill>
                <a:latin typeface="Noto Sans"/>
                <a:ea typeface="맑은 고딕"/>
              </a:rPr>
              <a:t>위반 스마트센서 설치 </a:t>
            </a:r>
            <a:endParaRPr lang="en-US" altLang="ko-KR" sz="2400" b="1">
              <a:solidFill>
                <a:prstClr val="white"/>
              </a:solidFill>
              <a:latin typeface="Noto Sans"/>
              <a:ea typeface="맑은 고딕"/>
            </a:endParaRPr>
          </a:p>
          <a:p>
            <a:pPr latinLnBrk="1"/>
            <a:r>
              <a:rPr lang="ko-KR" altLang="en-US" sz="2400" b="1">
                <a:solidFill>
                  <a:prstClr val="white"/>
                </a:solidFill>
                <a:latin typeface="Noto Sans"/>
                <a:ea typeface="맑은 고딕"/>
              </a:rPr>
              <a:t>우선설치 지역 </a:t>
            </a:r>
            <a:endParaRPr lang="en-US" altLang="ko-KR" sz="2400" b="1">
              <a:solidFill>
                <a:prstClr val="white"/>
              </a:solidFill>
              <a:latin typeface="Noto Sans"/>
              <a:ea typeface="맑은 고딕"/>
            </a:endParaRPr>
          </a:p>
          <a:p>
            <a:pPr latinLnBrk="1"/>
            <a:r>
              <a:rPr lang="ko-KR" altLang="en-US" sz="2400" b="1">
                <a:solidFill>
                  <a:prstClr val="white"/>
                </a:solidFill>
                <a:latin typeface="Noto Sans"/>
                <a:ea typeface="맑은 고딕"/>
              </a:rPr>
              <a:t>최적 입지선정 </a:t>
            </a:r>
            <a:endParaRPr lang="ko-KR" altLang="en-US" sz="2400" dirty="0">
              <a:solidFill>
                <a:prstClr val="white"/>
              </a:solidFill>
              <a:latin typeface="Noto Sans"/>
              <a:ea typeface="맑은 고딕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66CBFC-4E4C-2752-77C7-CE214CE2ACB3}"/>
              </a:ext>
            </a:extLst>
          </p:cNvPr>
          <p:cNvSpPr txBox="1"/>
          <p:nvPr/>
        </p:nvSpPr>
        <p:spPr>
          <a:xfrm>
            <a:off x="5049742" y="1674208"/>
            <a:ext cx="3931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b="1">
                <a:solidFill>
                  <a:srgbClr val="FFDA3F"/>
                </a:solidFill>
                <a:effectLst>
                  <a:outerShdw blurRad="190500" sx="102000" sy="102000" algn="ctr" rotWithShape="0">
                    <a:prstClr val="black">
                      <a:alpha val="30000"/>
                    </a:prstClr>
                  </a:outerShdw>
                </a:effectLst>
                <a:latin typeface="Noto Sans"/>
                <a:ea typeface="맑은 고딕"/>
              </a:rPr>
              <a:t>빅데이터 활용 미래 사회문제 해결 </a:t>
            </a:r>
            <a:endParaRPr lang="ko-KR" altLang="en-US" sz="1200" dirty="0">
              <a:solidFill>
                <a:prstClr val="white"/>
              </a:solidFill>
              <a:effectLst>
                <a:outerShdw blurRad="190500" sx="102000" sy="102000" algn="ctr" rotWithShape="0">
                  <a:prstClr val="black">
                    <a:alpha val="30000"/>
                  </a:prstClr>
                </a:outerShdw>
              </a:effectLst>
              <a:latin typeface="Noto Sans"/>
              <a:ea typeface="맑은 고딕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25EE5E3-5D30-9635-77D9-1C9240F5E65D}"/>
              </a:ext>
            </a:extLst>
          </p:cNvPr>
          <p:cNvGrpSpPr/>
          <p:nvPr/>
        </p:nvGrpSpPr>
        <p:grpSpPr>
          <a:xfrm>
            <a:off x="451088" y="925168"/>
            <a:ext cx="4143668" cy="3489681"/>
            <a:chOff x="902176" y="1850331"/>
            <a:chExt cx="8287336" cy="697936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5C6212C-1651-0998-C35A-2CA6FBB415E5}"/>
                </a:ext>
              </a:extLst>
            </p:cNvPr>
            <p:cNvGrpSpPr/>
            <p:nvPr/>
          </p:nvGrpSpPr>
          <p:grpSpPr>
            <a:xfrm>
              <a:off x="938183" y="1850331"/>
              <a:ext cx="8251329" cy="6979361"/>
              <a:chOff x="7051040" y="1511041"/>
              <a:chExt cx="5689798" cy="4812698"/>
            </a:xfrm>
          </p:grpSpPr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5DE44091-1103-A310-C40B-BAD3937C10D4}"/>
                  </a:ext>
                </a:extLst>
              </p:cNvPr>
              <p:cNvSpPr/>
              <p:nvPr/>
            </p:nvSpPr>
            <p:spPr>
              <a:xfrm>
                <a:off x="7051040" y="2258179"/>
                <a:ext cx="1564640" cy="960120"/>
              </a:xfrm>
              <a:custGeom>
                <a:avLst/>
                <a:gdLst>
                  <a:gd name="connsiteX0" fmla="*/ 0 w 1564640"/>
                  <a:gd name="connsiteY0" fmla="*/ 960120 h 960120"/>
                  <a:gd name="connsiteX1" fmla="*/ 1559560 w 1564640"/>
                  <a:gd name="connsiteY1" fmla="*/ 71120 h 960120"/>
                  <a:gd name="connsiteX2" fmla="*/ 1564640 w 1564640"/>
                  <a:gd name="connsiteY2" fmla="*/ 0 h 960120"/>
                  <a:gd name="connsiteX3" fmla="*/ 0 w 1564640"/>
                  <a:gd name="connsiteY3" fmla="*/ 960120 h 960120"/>
                  <a:gd name="connsiteX0" fmla="*/ 0 w 1564640"/>
                  <a:gd name="connsiteY0" fmla="*/ 960120 h 960120"/>
                  <a:gd name="connsiteX1" fmla="*/ 1559560 w 1564640"/>
                  <a:gd name="connsiteY1" fmla="*/ 71120 h 960120"/>
                  <a:gd name="connsiteX2" fmla="*/ 1564640 w 1564640"/>
                  <a:gd name="connsiteY2" fmla="*/ 0 h 960120"/>
                  <a:gd name="connsiteX3" fmla="*/ 736600 w 1564640"/>
                  <a:gd name="connsiteY3" fmla="*/ 444381 h 960120"/>
                  <a:gd name="connsiteX4" fmla="*/ 0 w 1564640"/>
                  <a:gd name="connsiteY4" fmla="*/ 960120 h 96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640" h="960120">
                    <a:moveTo>
                      <a:pt x="0" y="960120"/>
                    </a:moveTo>
                    <a:lnTo>
                      <a:pt x="1559560" y="71120"/>
                    </a:lnTo>
                    <a:lnTo>
                      <a:pt x="1564640" y="0"/>
                    </a:lnTo>
                    <a:cubicBezTo>
                      <a:pt x="1293707" y="161674"/>
                      <a:pt x="1007533" y="282707"/>
                      <a:pt x="736600" y="444381"/>
                    </a:cubicBezTo>
                    <a:lnTo>
                      <a:pt x="0" y="960120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1">
                  <a:defRPr/>
                </a:pPr>
                <a:endParaRPr lang="ko-KR" altLang="en-US" sz="1800" kern="0">
                  <a:solidFill>
                    <a:prstClr val="white"/>
                  </a:solidFill>
                  <a:latin typeface="Noto Sans"/>
                  <a:ea typeface="맑은 고딕"/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064E2F41-4798-0485-9894-4A6FE0B9884A}"/>
                  </a:ext>
                </a:extLst>
              </p:cNvPr>
              <p:cNvGrpSpPr/>
              <p:nvPr/>
            </p:nvGrpSpPr>
            <p:grpSpPr>
              <a:xfrm>
                <a:off x="7115441" y="1511041"/>
                <a:ext cx="5625397" cy="4812698"/>
                <a:chOff x="6943991" y="1341540"/>
                <a:chExt cx="5625397" cy="4812698"/>
              </a:xfrm>
            </p:grpSpPr>
            <p:pic>
              <p:nvPicPr>
                <p:cNvPr id="114" name="그림 113">
                  <a:extLst>
                    <a:ext uri="{FF2B5EF4-FFF2-40B4-BE49-F238E27FC236}">
                      <a16:creationId xmlns:a16="http://schemas.microsoft.com/office/drawing/2014/main" id="{407E8892-E9D3-DF9A-56F2-49552C5BD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43991" y="1341540"/>
                  <a:ext cx="5625397" cy="4812698"/>
                </a:xfrm>
                <a:prstGeom prst="rect">
                  <a:avLst/>
                </a:prstGeom>
              </p:spPr>
            </p:pic>
            <p:sp>
              <p:nvSpPr>
                <p:cNvPr id="115" name="자유형: 도형 114">
                  <a:extLst>
                    <a:ext uri="{FF2B5EF4-FFF2-40B4-BE49-F238E27FC236}">
                      <a16:creationId xmlns:a16="http://schemas.microsoft.com/office/drawing/2014/main" id="{7106E205-318E-DF4D-B9FC-D72477C37C69}"/>
                    </a:ext>
                  </a:extLst>
                </p:cNvPr>
                <p:cNvSpPr/>
                <p:nvPr/>
              </p:nvSpPr>
              <p:spPr>
                <a:xfrm>
                  <a:off x="7494270" y="1684020"/>
                  <a:ext cx="815340" cy="632460"/>
                </a:xfrm>
                <a:custGeom>
                  <a:avLst/>
                  <a:gdLst>
                    <a:gd name="connsiteX0" fmla="*/ 3810 w 815340"/>
                    <a:gd name="connsiteY0" fmla="*/ 445770 h 632460"/>
                    <a:gd name="connsiteX1" fmla="*/ 803910 w 815340"/>
                    <a:gd name="connsiteY1" fmla="*/ 0 h 632460"/>
                    <a:gd name="connsiteX2" fmla="*/ 815340 w 815340"/>
                    <a:gd name="connsiteY2" fmla="*/ 167640 h 632460"/>
                    <a:gd name="connsiteX3" fmla="*/ 0 w 815340"/>
                    <a:gd name="connsiteY3" fmla="*/ 632460 h 632460"/>
                    <a:gd name="connsiteX4" fmla="*/ 3810 w 815340"/>
                    <a:gd name="connsiteY4" fmla="*/ 445770 h 632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5340" h="632460">
                      <a:moveTo>
                        <a:pt x="3810" y="445770"/>
                      </a:moveTo>
                      <a:lnTo>
                        <a:pt x="803910" y="0"/>
                      </a:lnTo>
                      <a:lnTo>
                        <a:pt x="815340" y="167640"/>
                      </a:lnTo>
                      <a:lnTo>
                        <a:pt x="0" y="632460"/>
                      </a:lnTo>
                      <a:lnTo>
                        <a:pt x="3810" y="445770"/>
                      </a:lnTo>
                      <a:close/>
                    </a:path>
                  </a:pathLst>
                </a:custGeom>
                <a:solidFill>
                  <a:srgbClr val="D6E3F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latinLnBrk="1">
                    <a:defRPr/>
                  </a:pPr>
                  <a:endParaRPr lang="ko-KR" altLang="en-US" sz="1800" kern="0">
                    <a:solidFill>
                      <a:prstClr val="white"/>
                    </a:solidFill>
                    <a:latin typeface="Noto Sans"/>
                    <a:ea typeface="맑은 고딕"/>
                  </a:endParaRPr>
                </a:p>
              </p:txBody>
            </p:sp>
          </p:grp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8011148-8556-F381-CF49-2C3951402399}"/>
                  </a:ext>
                </a:extLst>
              </p:cNvPr>
              <p:cNvSpPr/>
              <p:nvPr/>
            </p:nvSpPr>
            <p:spPr>
              <a:xfrm>
                <a:off x="7406640" y="3025140"/>
                <a:ext cx="1398270" cy="861060"/>
              </a:xfrm>
              <a:custGeom>
                <a:avLst/>
                <a:gdLst>
                  <a:gd name="connsiteX0" fmla="*/ 0 w 1398270"/>
                  <a:gd name="connsiteY0" fmla="*/ 861060 h 861060"/>
                  <a:gd name="connsiteX1" fmla="*/ 1398270 w 1398270"/>
                  <a:gd name="connsiteY1" fmla="*/ 57150 h 861060"/>
                  <a:gd name="connsiteX2" fmla="*/ 1398270 w 1398270"/>
                  <a:gd name="connsiteY2" fmla="*/ 0 h 861060"/>
                  <a:gd name="connsiteX3" fmla="*/ 0 w 1398270"/>
                  <a:gd name="connsiteY3" fmla="*/ 861060 h 861060"/>
                  <a:gd name="connsiteX0" fmla="*/ 0 w 1398270"/>
                  <a:gd name="connsiteY0" fmla="*/ 861060 h 861060"/>
                  <a:gd name="connsiteX1" fmla="*/ 1398270 w 1398270"/>
                  <a:gd name="connsiteY1" fmla="*/ 57150 h 861060"/>
                  <a:gd name="connsiteX2" fmla="*/ 1398270 w 1398270"/>
                  <a:gd name="connsiteY2" fmla="*/ 0 h 861060"/>
                  <a:gd name="connsiteX3" fmla="*/ 697230 w 1398270"/>
                  <a:gd name="connsiteY3" fmla="*/ 293370 h 861060"/>
                  <a:gd name="connsiteX4" fmla="*/ 0 w 1398270"/>
                  <a:gd name="connsiteY4" fmla="*/ 861060 h 861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270" h="861060">
                    <a:moveTo>
                      <a:pt x="0" y="861060"/>
                    </a:moveTo>
                    <a:lnTo>
                      <a:pt x="1398270" y="57150"/>
                    </a:lnTo>
                    <a:lnTo>
                      <a:pt x="1398270" y="0"/>
                    </a:lnTo>
                    <a:cubicBezTo>
                      <a:pt x="1179830" y="130810"/>
                      <a:pt x="915670" y="162560"/>
                      <a:pt x="697230" y="293370"/>
                    </a:cubicBezTo>
                    <a:lnTo>
                      <a:pt x="0" y="86106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1">
                  <a:defRPr/>
                </a:pPr>
                <a:endParaRPr lang="ko-KR" altLang="en-US" sz="1800" kern="0">
                  <a:solidFill>
                    <a:prstClr val="white"/>
                  </a:solidFill>
                  <a:latin typeface="Noto Sans"/>
                  <a:ea typeface="맑은 고딕"/>
                </a:endParaRPr>
              </a:p>
            </p:txBody>
          </p:sp>
          <p:pic>
            <p:nvPicPr>
              <p:cNvPr id="112" name="그림 111" descr="원, 상징, 그래픽, 폰트이(가) 표시된 사진&#10;&#10;자동 생성된 설명">
                <a:extLst>
                  <a:ext uri="{FF2B5EF4-FFF2-40B4-BE49-F238E27FC236}">
                    <a16:creationId xmlns:a16="http://schemas.microsoft.com/office/drawing/2014/main" id="{10D5E5E3-5383-FA08-3F2B-6D6F19E26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1904" y="3365287"/>
                <a:ext cx="693467" cy="693467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3F784C1F-9EAE-B2AE-8A04-6F118F3ED0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377" t="10765" r="13357" b="11946"/>
              <a:stretch/>
            </p:blipFill>
            <p:spPr>
              <a:xfrm>
                <a:off x="7300843" y="1795324"/>
                <a:ext cx="1504067" cy="149646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isometricRightUp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85B5023-24D2-D103-2CBF-69A2A899789E}"/>
                </a:ext>
              </a:extLst>
            </p:cNvPr>
            <p:cNvSpPr/>
            <p:nvPr/>
          </p:nvSpPr>
          <p:spPr>
            <a:xfrm>
              <a:off x="902176" y="2369606"/>
              <a:ext cx="671512" cy="2449427"/>
            </a:xfrm>
            <a:custGeom>
              <a:avLst/>
              <a:gdLst>
                <a:gd name="connsiteX0" fmla="*/ 221226 w 796413"/>
                <a:gd name="connsiteY0" fmla="*/ 221226 h 1799304"/>
                <a:gd name="connsiteX1" fmla="*/ 0 w 796413"/>
                <a:gd name="connsiteY1" fmla="*/ 1799304 h 1799304"/>
                <a:gd name="connsiteX2" fmla="*/ 752168 w 796413"/>
                <a:gd name="connsiteY2" fmla="*/ 1430594 h 1799304"/>
                <a:gd name="connsiteX3" fmla="*/ 796413 w 796413"/>
                <a:gd name="connsiteY3" fmla="*/ 0 h 1799304"/>
                <a:gd name="connsiteX4" fmla="*/ 221226 w 796413"/>
                <a:gd name="connsiteY4" fmla="*/ 221226 h 1799304"/>
                <a:gd name="connsiteX0" fmla="*/ 221226 w 757968"/>
                <a:gd name="connsiteY0" fmla="*/ 211142 h 1789220"/>
                <a:gd name="connsiteX1" fmla="*/ 0 w 757968"/>
                <a:gd name="connsiteY1" fmla="*/ 1789220 h 1789220"/>
                <a:gd name="connsiteX2" fmla="*/ 752168 w 757968"/>
                <a:gd name="connsiteY2" fmla="*/ 1420510 h 1789220"/>
                <a:gd name="connsiteX3" fmla="*/ 757968 w 757968"/>
                <a:gd name="connsiteY3" fmla="*/ 0 h 1789220"/>
                <a:gd name="connsiteX4" fmla="*/ 221226 w 757968"/>
                <a:gd name="connsiteY4" fmla="*/ 211142 h 1789220"/>
                <a:gd name="connsiteX0" fmla="*/ 221226 w 781837"/>
                <a:gd name="connsiteY0" fmla="*/ 211142 h 1944876"/>
                <a:gd name="connsiteX1" fmla="*/ 0 w 781837"/>
                <a:gd name="connsiteY1" fmla="*/ 1789220 h 1944876"/>
                <a:gd name="connsiteX2" fmla="*/ 781741 w 781837"/>
                <a:gd name="connsiteY2" fmla="*/ 1944876 h 1944876"/>
                <a:gd name="connsiteX3" fmla="*/ 757968 w 781837"/>
                <a:gd name="connsiteY3" fmla="*/ 0 h 1944876"/>
                <a:gd name="connsiteX4" fmla="*/ 221226 w 781837"/>
                <a:gd name="connsiteY4" fmla="*/ 211142 h 194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837" h="1944876">
                  <a:moveTo>
                    <a:pt x="221226" y="211142"/>
                  </a:moveTo>
                  <a:lnTo>
                    <a:pt x="0" y="1789220"/>
                  </a:lnTo>
                  <a:lnTo>
                    <a:pt x="781741" y="1944876"/>
                  </a:lnTo>
                  <a:cubicBezTo>
                    <a:pt x="783674" y="1471373"/>
                    <a:pt x="756035" y="473503"/>
                    <a:pt x="757968" y="0"/>
                  </a:cubicBezTo>
                  <a:lnTo>
                    <a:pt x="221226" y="2111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</p:grpSp>
    </p:spTree>
    <p:extLst>
      <p:ext uri="{BB962C8B-B14F-4D97-AF65-F5344CB8AC3E}">
        <p14:creationId xmlns:p14="http://schemas.microsoft.com/office/powerpoint/2010/main" val="17722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74E6EE23-2755-6A96-D3FD-DAC210C4834A}"/>
              </a:ext>
            </a:extLst>
          </p:cNvPr>
          <p:cNvSpPr/>
          <p:nvPr/>
        </p:nvSpPr>
        <p:spPr>
          <a:xfrm>
            <a:off x="349845" y="725301"/>
            <a:ext cx="8341226" cy="3967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" dirty="0"/>
              <a:t>스마트 센서 장비 원리​</a:t>
            </a:r>
          </a:p>
          <a:p>
            <a:pPr algn="ctr"/>
            <a:endParaRPr lang="ko-KR" altLang="en-US" sz="450" dirty="0"/>
          </a:p>
          <a:p>
            <a:pPr algn="ctr"/>
            <a:r>
              <a:rPr lang="ko-KR" altLang="en-US" sz="450" dirty="0"/>
              <a:t>차량 감지 </a:t>
            </a:r>
            <a:r>
              <a:rPr lang="en-US" altLang="ko-KR" sz="450" dirty="0"/>
              <a:t>-&gt; </a:t>
            </a:r>
            <a:r>
              <a:rPr lang="ko-KR" altLang="en-US" sz="450" dirty="0"/>
              <a:t>영상촬영 </a:t>
            </a:r>
            <a:r>
              <a:rPr lang="en-US" altLang="ko-KR" sz="450" dirty="0"/>
              <a:t>-&gt; </a:t>
            </a:r>
            <a:r>
              <a:rPr lang="ko-KR" altLang="en-US" sz="450" dirty="0"/>
              <a:t>번호판독 </a:t>
            </a:r>
            <a:r>
              <a:rPr lang="en-US" altLang="ko-KR" sz="450" dirty="0"/>
              <a:t>-&gt;  </a:t>
            </a:r>
            <a:r>
              <a:rPr lang="ko-KR" altLang="en-US" sz="450" dirty="0" err="1"/>
              <a:t>경광등점멸</a:t>
            </a:r>
            <a:r>
              <a:rPr lang="ko-KR" altLang="en-US" sz="450" dirty="0"/>
              <a:t> </a:t>
            </a:r>
            <a:r>
              <a:rPr lang="en-US" altLang="ko-KR" sz="450" dirty="0"/>
              <a:t>-&gt; </a:t>
            </a:r>
            <a:r>
              <a:rPr lang="ko-KR" altLang="en-US" sz="450" dirty="0"/>
              <a:t>안내방송 </a:t>
            </a:r>
            <a:r>
              <a:rPr lang="en-US" altLang="ko-KR" sz="450" dirty="0"/>
              <a:t>-&gt; </a:t>
            </a:r>
            <a:r>
              <a:rPr lang="ko-KR" altLang="en-US" sz="450" dirty="0"/>
              <a:t>위반전송</a:t>
            </a:r>
            <a:r>
              <a:rPr lang="en-US" altLang="ko-KR" sz="450" dirty="0"/>
              <a:t>-&gt; </a:t>
            </a:r>
            <a:r>
              <a:rPr lang="ko-KR" altLang="en-US" sz="450" dirty="0"/>
              <a:t>확인후 조치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3538968-F1AF-95AC-5157-7B0FF1FC9141}"/>
              </a:ext>
            </a:extLst>
          </p:cNvPr>
          <p:cNvSpPr/>
          <p:nvPr/>
        </p:nvSpPr>
        <p:spPr>
          <a:xfrm>
            <a:off x="548752" y="296320"/>
            <a:ext cx="4243879" cy="3539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1">
              <a:lnSpc>
                <a:spcPct val="80000"/>
              </a:lnSpc>
              <a:spcAft>
                <a:spcPts val="100"/>
              </a:spcAft>
            </a:pP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주제선정 및 분석의 필요성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5272C5F-AF52-993B-99D8-72BB46E213F4}"/>
              </a:ext>
            </a:extLst>
          </p:cNvPr>
          <p:cNvGrpSpPr/>
          <p:nvPr/>
        </p:nvGrpSpPr>
        <p:grpSpPr>
          <a:xfrm>
            <a:off x="2" y="352412"/>
            <a:ext cx="399559" cy="169607"/>
            <a:chOff x="0" y="4401084"/>
            <a:chExt cx="1715222" cy="212655"/>
          </a:xfrm>
        </p:grpSpPr>
        <p:sp>
          <p:nvSpPr>
            <p:cNvPr id="148" name="양쪽 모서리가 둥근 사각형 4">
              <a:extLst>
                <a:ext uri="{FF2B5EF4-FFF2-40B4-BE49-F238E27FC236}">
                  <a16:creationId xmlns:a16="http://schemas.microsoft.com/office/drawing/2014/main" id="{307F7CD5-9213-2763-2B5C-5E639ADA3A9F}"/>
                </a:ext>
              </a:extLst>
            </p:cNvPr>
            <p:cNvSpPr/>
            <p:nvPr/>
          </p:nvSpPr>
          <p:spPr>
            <a:xfrm rot="5400000" flipH="1">
              <a:off x="1142911" y="4041427"/>
              <a:ext cx="212654" cy="9319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1">
                <a:defRPr/>
              </a:pPr>
              <a:endParaRPr lang="ko-KR" altLang="en-US" sz="180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19D4F20-34E5-BB6B-EBAD-C7F9DF9C1718}"/>
                </a:ext>
              </a:extLst>
            </p:cNvPr>
            <p:cNvSpPr/>
            <p:nvPr/>
          </p:nvSpPr>
          <p:spPr>
            <a:xfrm rot="16200000">
              <a:off x="238354" y="4162730"/>
              <a:ext cx="212654" cy="689362"/>
            </a:xfrm>
            <a:prstGeom prst="rect">
              <a:avLst/>
            </a:prstGeom>
            <a:solidFill>
              <a:srgbClr val="1841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1">
                <a:defRPr/>
              </a:pPr>
              <a:endParaRPr lang="ko-KR" altLang="en-US" sz="180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709540C-96BE-B75E-59AB-DA202D6BDA90}"/>
              </a:ext>
            </a:extLst>
          </p:cNvPr>
          <p:cNvSpPr/>
          <p:nvPr/>
        </p:nvSpPr>
        <p:spPr>
          <a:xfrm>
            <a:off x="167642" y="434340"/>
            <a:ext cx="8793903" cy="4404360"/>
          </a:xfrm>
          <a:custGeom>
            <a:avLst/>
            <a:gdLst>
              <a:gd name="connsiteX0" fmla="*/ 6385560 w 17160240"/>
              <a:gd name="connsiteY0" fmla="*/ 0 h 8808720"/>
              <a:gd name="connsiteX1" fmla="*/ 17160240 w 17160240"/>
              <a:gd name="connsiteY1" fmla="*/ 0 h 8808720"/>
              <a:gd name="connsiteX2" fmla="*/ 17160240 w 17160240"/>
              <a:gd name="connsiteY2" fmla="*/ 8808720 h 8808720"/>
              <a:gd name="connsiteX3" fmla="*/ 0 w 17160240"/>
              <a:gd name="connsiteY3" fmla="*/ 8808720 h 8808720"/>
              <a:gd name="connsiteX4" fmla="*/ 0 w 17160240"/>
              <a:gd name="connsiteY4" fmla="*/ 457200 h 88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0240" h="8808720">
                <a:moveTo>
                  <a:pt x="6385560" y="0"/>
                </a:moveTo>
                <a:lnTo>
                  <a:pt x="17160240" y="0"/>
                </a:lnTo>
                <a:lnTo>
                  <a:pt x="17160240" y="8808720"/>
                </a:lnTo>
                <a:lnTo>
                  <a:pt x="0" y="8808720"/>
                </a:lnTo>
                <a:lnTo>
                  <a:pt x="0" y="457200"/>
                </a:lnTo>
              </a:path>
            </a:pathLst>
          </a:cu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84B370-A39A-765D-4CB4-C95EB9CB416A}"/>
              </a:ext>
            </a:extLst>
          </p:cNvPr>
          <p:cNvGrpSpPr/>
          <p:nvPr/>
        </p:nvGrpSpPr>
        <p:grpSpPr>
          <a:xfrm>
            <a:off x="3737376" y="340613"/>
            <a:ext cx="3662393" cy="200055"/>
            <a:chOff x="3370869" y="368128"/>
            <a:chExt cx="3662393" cy="20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291481-912D-139F-BCBE-C85A12275AAD}"/>
                </a:ext>
              </a:extLst>
            </p:cNvPr>
            <p:cNvSpPr txBox="1"/>
            <p:nvPr/>
          </p:nvSpPr>
          <p:spPr>
            <a:xfrm>
              <a:off x="3370869" y="368128"/>
              <a:ext cx="3662393" cy="2000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r" latinLnBrk="1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빅데이터 활용 미래 사회문제 해결 </a:t>
              </a:r>
              <a:r>
                <a:rPr lang="en-US" altLang="ko-KR" sz="7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700" b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장애인 전용주차구역 입지선정</a:t>
              </a:r>
              <a:r>
                <a:rPr lang="en-US" altLang="ko-KR" sz="700" b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700" b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</a:t>
              </a:r>
              <a:endParaRPr lang="ko-KR" altLang="en-US" sz="7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0A4A677-A2FE-6254-9DBD-44AD83518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314" y="414410"/>
              <a:ext cx="824373" cy="1035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B07EB1-086C-2F39-EBB4-4ACC5B0B365B}"/>
              </a:ext>
            </a:extLst>
          </p:cNvPr>
          <p:cNvSpPr txBox="1"/>
          <p:nvPr/>
        </p:nvSpPr>
        <p:spPr>
          <a:xfrm>
            <a:off x="548751" y="879924"/>
            <a:ext cx="7901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▶ 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“</a:t>
            </a:r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장애인 </a:t>
            </a:r>
            <a:r>
              <a:rPr lang="ko-KR" alt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주차증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? </a:t>
            </a:r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그냥 프린트해 써요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“…</a:t>
            </a:r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근절 안되는 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얌체주차족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＇(</a:t>
            </a:r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출처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: </a:t>
            </a:r>
            <a:r>
              <a:rPr lang="ko-KR" altLang="en-US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한국일보</a:t>
            </a:r>
            <a:r>
              <a:rPr lang="en-US" altLang="ko-KR" sz="13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. 2024.01.19)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3781-1FC2-C9BA-A12A-A06EE3280B1B}"/>
              </a:ext>
            </a:extLst>
          </p:cNvPr>
          <p:cNvSpPr txBox="1"/>
          <p:nvPr/>
        </p:nvSpPr>
        <p:spPr>
          <a:xfrm>
            <a:off x="667798" y="1261968"/>
            <a:ext cx="30695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국민권익위원회에 따르면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2019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45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만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9,116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건이던 불법주차 신고는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2021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125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만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1,028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지난해엔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162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만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7,195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건으로 늘었다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감염병이 맹위를 떨친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(84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만 건대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을 제외하곤 급증세가 꺾이지 않고 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서울의 한 구청 관계자는 “일주일에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건은 꾸준히 신고가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들어온다”고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말했다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7EF22-6874-5E61-16B9-74F70C5E7BCA}"/>
              </a:ext>
            </a:extLst>
          </p:cNvPr>
          <p:cNvSpPr txBox="1"/>
          <p:nvPr/>
        </p:nvSpPr>
        <p:spPr>
          <a:xfrm>
            <a:off x="548750" y="2857719"/>
            <a:ext cx="70718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300">
                <a:solidFill>
                  <a:schemeClr val="bg1"/>
                </a:solidFill>
                <a:highlight>
                  <a:srgbClr val="4F81BD"/>
                </a:highlight>
                <a:latin typeface="+mn-ea"/>
              </a:rPr>
              <a:t>▶방문 빈도수가 높은 장소 우선으로 도입되고 있는 </a:t>
            </a:r>
            <a:r>
              <a:rPr lang="en-US" altLang="ko-KR" sz="1300">
                <a:solidFill>
                  <a:schemeClr val="bg1"/>
                </a:solidFill>
                <a:highlight>
                  <a:srgbClr val="4F81BD"/>
                </a:highlight>
                <a:latin typeface="+mn-ea"/>
              </a:rPr>
              <a:t>IOT </a:t>
            </a:r>
            <a:r>
              <a:rPr lang="ko-KR" altLang="en-US" sz="1300">
                <a:solidFill>
                  <a:schemeClr val="bg1"/>
                </a:solidFill>
                <a:highlight>
                  <a:srgbClr val="4F81BD"/>
                </a:highlight>
                <a:latin typeface="+mn-ea"/>
              </a:rPr>
              <a:t>기반 장애인 스마트 센서 </a:t>
            </a:r>
            <a:endParaRPr lang="en-US" altLang="ko-KR" sz="1300">
              <a:solidFill>
                <a:schemeClr val="bg1"/>
              </a:solidFill>
              <a:highlight>
                <a:srgbClr val="4F81BD"/>
              </a:highligh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02D0B-C408-03D7-31E2-1E68EA0EC455}"/>
              </a:ext>
            </a:extLst>
          </p:cNvPr>
          <p:cNvSpPr txBox="1"/>
          <p:nvPr/>
        </p:nvSpPr>
        <p:spPr>
          <a:xfrm>
            <a:off x="3365556" y="3073315"/>
            <a:ext cx="3336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http://kodaf.or.kr/bbs/board.php?bo_table=B12&amp;wr_id=161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F88654-39C6-A29F-C6D2-7874F37F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0" y="3291715"/>
            <a:ext cx="1708231" cy="309506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947274F-7AB4-DA37-AB98-507167B53C2C}"/>
              </a:ext>
            </a:extLst>
          </p:cNvPr>
          <p:cNvGrpSpPr/>
          <p:nvPr/>
        </p:nvGrpSpPr>
        <p:grpSpPr>
          <a:xfrm>
            <a:off x="839223" y="3744872"/>
            <a:ext cx="1831466" cy="659546"/>
            <a:chOff x="10612847" y="6706500"/>
            <a:chExt cx="3662931" cy="131909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5785A5-703F-F2A2-D987-34DF581C2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704" t="24317" r="31121" b="31884"/>
            <a:stretch/>
          </p:blipFill>
          <p:spPr>
            <a:xfrm>
              <a:off x="10612847" y="6736510"/>
              <a:ext cx="1170765" cy="1289081"/>
            </a:xfrm>
            <a:prstGeom prst="rect">
              <a:avLst/>
            </a:prstGeom>
          </p:spPr>
        </p:pic>
        <p:grpSp>
          <p:nvGrpSpPr>
            <p:cNvPr id="575" name="그룹 574">
              <a:extLst>
                <a:ext uri="{FF2B5EF4-FFF2-40B4-BE49-F238E27FC236}">
                  <a16:creationId xmlns:a16="http://schemas.microsoft.com/office/drawing/2014/main" id="{F6E46BC2-2E90-9FCA-446E-92322E7D794D}"/>
                </a:ext>
              </a:extLst>
            </p:cNvPr>
            <p:cNvGrpSpPr/>
            <p:nvPr/>
          </p:nvGrpSpPr>
          <p:grpSpPr>
            <a:xfrm>
              <a:off x="11005535" y="6706500"/>
              <a:ext cx="3270243" cy="1204561"/>
              <a:chOff x="11005535" y="6706500"/>
              <a:chExt cx="3270243" cy="120456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285FCD8-20A9-FA9E-2D4D-B01F7E599A9F}"/>
                  </a:ext>
                </a:extLst>
              </p:cNvPr>
              <p:cNvSpPr/>
              <p:nvPr/>
            </p:nvSpPr>
            <p:spPr>
              <a:xfrm>
                <a:off x="11005535" y="6794915"/>
                <a:ext cx="561508" cy="561508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40D865B-330A-98C4-3A8E-B0347E397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3742" y="7075669"/>
                <a:ext cx="66367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619F45B-2553-67B0-FCE5-D50A5B56E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9548"/>
              <a:stretch/>
            </p:blipFill>
            <p:spPr>
              <a:xfrm>
                <a:off x="12403372" y="6706500"/>
                <a:ext cx="1872406" cy="1204561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3ECC13-0B50-1D05-E58F-641BE94EAA57}"/>
              </a:ext>
            </a:extLst>
          </p:cNvPr>
          <p:cNvGrpSpPr/>
          <p:nvPr/>
        </p:nvGrpSpPr>
        <p:grpSpPr>
          <a:xfrm>
            <a:off x="2759532" y="3798167"/>
            <a:ext cx="1652392" cy="521674"/>
            <a:chOff x="7516105" y="1721640"/>
            <a:chExt cx="2775975" cy="52835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7D8B02B-603C-A5B1-85F6-957E28B47407}"/>
                </a:ext>
              </a:extLst>
            </p:cNvPr>
            <p:cNvSpPr/>
            <p:nvPr/>
          </p:nvSpPr>
          <p:spPr>
            <a:xfrm>
              <a:off x="7517913" y="1721640"/>
              <a:ext cx="2774167" cy="291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ysClr val="windowText" lastClr="000000"/>
                  </a:solidFill>
                  <a:latin typeface="+mj-ea"/>
                  <a:ea typeface="+mj-ea"/>
                </a:rPr>
                <a:t>정상차량 진입시</a:t>
              </a:r>
              <a:r>
                <a:rPr lang="ko-KR" altLang="en-US" sz="1100" b="1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녹색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5DCB1A-2645-701E-BD78-53CD3F745A59}"/>
                </a:ext>
              </a:extLst>
            </p:cNvPr>
            <p:cNvSpPr/>
            <p:nvPr/>
          </p:nvSpPr>
          <p:spPr>
            <a:xfrm>
              <a:off x="7516105" y="1996887"/>
              <a:ext cx="2774167" cy="253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ysClr val="windowText" lastClr="000000"/>
                  </a:solidFill>
                  <a:latin typeface="+mj-ea"/>
                  <a:ea typeface="+mj-ea"/>
                </a:rPr>
                <a:t>위반차량 진입시 적색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FD4F35B-DEAD-2ED8-F14C-F3D317F29F54}"/>
              </a:ext>
            </a:extLst>
          </p:cNvPr>
          <p:cNvGrpSpPr/>
          <p:nvPr/>
        </p:nvGrpSpPr>
        <p:grpSpPr>
          <a:xfrm flipH="1">
            <a:off x="8190132" y="4183382"/>
            <a:ext cx="604023" cy="542055"/>
            <a:chOff x="1095706" y="2592659"/>
            <a:chExt cx="1477348" cy="1223051"/>
          </a:xfrm>
        </p:grpSpPr>
        <p:sp>
          <p:nvSpPr>
            <p:cNvPr id="27" name="Freeform 882">
              <a:extLst>
                <a:ext uri="{FF2B5EF4-FFF2-40B4-BE49-F238E27FC236}">
                  <a16:creationId xmlns:a16="http://schemas.microsoft.com/office/drawing/2014/main" id="{25B1BF04-1BD3-3517-C268-B45F49C7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459" y="3468574"/>
              <a:ext cx="137240" cy="137240"/>
            </a:xfrm>
            <a:custGeom>
              <a:avLst/>
              <a:gdLst>
                <a:gd name="T0" fmla="*/ 155 w 504"/>
                <a:gd name="T1" fmla="*/ 0 h 502"/>
                <a:gd name="T2" fmla="*/ 162 w 504"/>
                <a:gd name="T3" fmla="*/ 73 h 502"/>
                <a:gd name="T4" fmla="*/ 0 w 504"/>
                <a:gd name="T5" fmla="*/ 378 h 502"/>
                <a:gd name="T6" fmla="*/ 362 w 504"/>
                <a:gd name="T7" fmla="*/ 502 h 502"/>
                <a:gd name="T8" fmla="*/ 504 w 504"/>
                <a:gd name="T9" fmla="*/ 114 h 502"/>
                <a:gd name="T10" fmla="*/ 155 w 504"/>
                <a:gd name="T11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502">
                  <a:moveTo>
                    <a:pt x="155" y="0"/>
                  </a:moveTo>
                  <a:cubicBezTo>
                    <a:pt x="159" y="23"/>
                    <a:pt x="162" y="48"/>
                    <a:pt x="162" y="73"/>
                  </a:cubicBezTo>
                  <a:cubicBezTo>
                    <a:pt x="162" y="199"/>
                    <a:pt x="98" y="311"/>
                    <a:pt x="0" y="378"/>
                  </a:cubicBezTo>
                  <a:lnTo>
                    <a:pt x="362" y="502"/>
                  </a:lnTo>
                  <a:cubicBezTo>
                    <a:pt x="369" y="361"/>
                    <a:pt x="419" y="226"/>
                    <a:pt x="504" y="114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28" name="Freeform 883">
              <a:extLst>
                <a:ext uri="{FF2B5EF4-FFF2-40B4-BE49-F238E27FC236}">
                  <a16:creationId xmlns:a16="http://schemas.microsoft.com/office/drawing/2014/main" id="{B7B512F4-0746-5D23-87F1-99327E6B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865" y="3266751"/>
              <a:ext cx="157423" cy="161459"/>
            </a:xfrm>
            <a:custGeom>
              <a:avLst/>
              <a:gdLst>
                <a:gd name="T0" fmla="*/ 0 w 578"/>
                <a:gd name="T1" fmla="*/ 281 h 594"/>
                <a:gd name="T2" fmla="*/ 0 w 578"/>
                <a:gd name="T3" fmla="*/ 594 h 594"/>
                <a:gd name="T4" fmla="*/ 578 w 578"/>
                <a:gd name="T5" fmla="*/ 0 h 594"/>
                <a:gd name="T6" fmla="*/ 280 w 578"/>
                <a:gd name="T7" fmla="*/ 0 h 594"/>
                <a:gd name="T8" fmla="*/ 0 w 578"/>
                <a:gd name="T9" fmla="*/ 281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594">
                  <a:moveTo>
                    <a:pt x="0" y="281"/>
                  </a:moveTo>
                  <a:lnTo>
                    <a:pt x="0" y="594"/>
                  </a:lnTo>
                  <a:cubicBezTo>
                    <a:pt x="316" y="548"/>
                    <a:pt x="560" y="302"/>
                    <a:pt x="578" y="0"/>
                  </a:cubicBezTo>
                  <a:lnTo>
                    <a:pt x="280" y="0"/>
                  </a:lnTo>
                  <a:cubicBezTo>
                    <a:pt x="264" y="148"/>
                    <a:pt x="147" y="265"/>
                    <a:pt x="0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29" name="Freeform 884">
              <a:extLst>
                <a:ext uri="{FF2B5EF4-FFF2-40B4-BE49-F238E27FC236}">
                  <a16:creationId xmlns:a16="http://schemas.microsoft.com/office/drawing/2014/main" id="{8D27E5DD-4462-DB05-A5B1-8E876E58B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517" y="3488755"/>
              <a:ext cx="254299" cy="306771"/>
            </a:xfrm>
            <a:custGeom>
              <a:avLst/>
              <a:gdLst>
                <a:gd name="T0" fmla="*/ 197 w 947"/>
                <a:gd name="T1" fmla="*/ 0 h 1136"/>
                <a:gd name="T2" fmla="*/ 159 w 947"/>
                <a:gd name="T3" fmla="*/ 43 h 1136"/>
                <a:gd name="T4" fmla="*/ 0 w 947"/>
                <a:gd name="T5" fmla="*/ 461 h 1136"/>
                <a:gd name="T6" fmla="*/ 0 w 947"/>
                <a:gd name="T7" fmla="*/ 1136 h 1136"/>
                <a:gd name="T8" fmla="*/ 199 w 947"/>
                <a:gd name="T9" fmla="*/ 1136 h 1136"/>
                <a:gd name="T10" fmla="*/ 199 w 947"/>
                <a:gd name="T11" fmla="*/ 273 h 1136"/>
                <a:gd name="T12" fmla="*/ 234 w 947"/>
                <a:gd name="T13" fmla="*/ 238 h 1136"/>
                <a:gd name="T14" fmla="*/ 268 w 947"/>
                <a:gd name="T15" fmla="*/ 273 h 1136"/>
                <a:gd name="T16" fmla="*/ 268 w 947"/>
                <a:gd name="T17" fmla="*/ 1136 h 1136"/>
                <a:gd name="T18" fmla="*/ 759 w 947"/>
                <a:gd name="T19" fmla="*/ 1136 h 1136"/>
                <a:gd name="T20" fmla="*/ 759 w 947"/>
                <a:gd name="T21" fmla="*/ 273 h 1136"/>
                <a:gd name="T22" fmla="*/ 794 w 947"/>
                <a:gd name="T23" fmla="*/ 238 h 1136"/>
                <a:gd name="T24" fmla="*/ 829 w 947"/>
                <a:gd name="T25" fmla="*/ 273 h 1136"/>
                <a:gd name="T26" fmla="*/ 829 w 947"/>
                <a:gd name="T27" fmla="*/ 1136 h 1136"/>
                <a:gd name="T28" fmla="*/ 947 w 947"/>
                <a:gd name="T29" fmla="*/ 1136 h 1136"/>
                <a:gd name="T30" fmla="*/ 947 w 947"/>
                <a:gd name="T31" fmla="*/ 510 h 1136"/>
                <a:gd name="T32" fmla="*/ 687 w 947"/>
                <a:gd name="T33" fmla="*/ 0 h 1136"/>
                <a:gd name="T34" fmla="*/ 197 w 947"/>
                <a:gd name="T35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7" h="1136">
                  <a:moveTo>
                    <a:pt x="197" y="0"/>
                  </a:moveTo>
                  <a:lnTo>
                    <a:pt x="159" y="43"/>
                  </a:lnTo>
                  <a:cubicBezTo>
                    <a:pt x="57" y="159"/>
                    <a:pt x="0" y="307"/>
                    <a:pt x="0" y="461"/>
                  </a:cubicBezTo>
                  <a:lnTo>
                    <a:pt x="0" y="1136"/>
                  </a:lnTo>
                  <a:lnTo>
                    <a:pt x="199" y="1136"/>
                  </a:lnTo>
                  <a:lnTo>
                    <a:pt x="199" y="273"/>
                  </a:lnTo>
                  <a:cubicBezTo>
                    <a:pt x="199" y="253"/>
                    <a:pt x="214" y="238"/>
                    <a:pt x="234" y="238"/>
                  </a:cubicBezTo>
                  <a:cubicBezTo>
                    <a:pt x="253" y="238"/>
                    <a:pt x="268" y="253"/>
                    <a:pt x="268" y="273"/>
                  </a:cubicBezTo>
                  <a:lnTo>
                    <a:pt x="268" y="1136"/>
                  </a:lnTo>
                  <a:lnTo>
                    <a:pt x="759" y="1136"/>
                  </a:lnTo>
                  <a:lnTo>
                    <a:pt x="759" y="273"/>
                  </a:lnTo>
                  <a:cubicBezTo>
                    <a:pt x="759" y="253"/>
                    <a:pt x="775" y="238"/>
                    <a:pt x="794" y="238"/>
                  </a:cubicBezTo>
                  <a:cubicBezTo>
                    <a:pt x="813" y="238"/>
                    <a:pt x="829" y="253"/>
                    <a:pt x="829" y="273"/>
                  </a:cubicBezTo>
                  <a:lnTo>
                    <a:pt x="829" y="1136"/>
                  </a:lnTo>
                  <a:lnTo>
                    <a:pt x="947" y="1136"/>
                  </a:lnTo>
                  <a:lnTo>
                    <a:pt x="947" y="510"/>
                  </a:lnTo>
                  <a:cubicBezTo>
                    <a:pt x="947" y="308"/>
                    <a:pt x="849" y="118"/>
                    <a:pt x="687" y="0"/>
                  </a:cubicBezTo>
                  <a:lnTo>
                    <a:pt x="197" y="0"/>
                  </a:lnTo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30" name="Oval 885">
              <a:extLst>
                <a:ext uri="{FF2B5EF4-FFF2-40B4-BE49-F238E27FC236}">
                  <a16:creationId xmlns:a16="http://schemas.microsoft.com/office/drawing/2014/main" id="{0CC676F9-EC2F-F2B5-5FA9-85E331D6C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386" y="2842920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31" name="Oval 886">
              <a:extLst>
                <a:ext uri="{FF2B5EF4-FFF2-40B4-BE49-F238E27FC236}">
                  <a16:creationId xmlns:a16="http://schemas.microsoft.com/office/drawing/2014/main" id="{6ED0DD86-059D-EA4A-4E38-2AD2EE7F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543" y="2915577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48" name="Freeform 887">
              <a:extLst>
                <a:ext uri="{FF2B5EF4-FFF2-40B4-BE49-F238E27FC236}">
                  <a16:creationId xmlns:a16="http://schemas.microsoft.com/office/drawing/2014/main" id="{03E04F61-8900-C604-1171-E2517A2D0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7219" y="3408026"/>
              <a:ext cx="161459" cy="161459"/>
            </a:xfrm>
            <a:custGeom>
              <a:avLst/>
              <a:gdLst>
                <a:gd name="T0" fmla="*/ 299 w 598"/>
                <a:gd name="T1" fmla="*/ 483 h 598"/>
                <a:gd name="T2" fmla="*/ 116 w 598"/>
                <a:gd name="T3" fmla="*/ 299 h 598"/>
                <a:gd name="T4" fmla="*/ 299 w 598"/>
                <a:gd name="T5" fmla="*/ 115 h 598"/>
                <a:gd name="T6" fmla="*/ 483 w 598"/>
                <a:gd name="T7" fmla="*/ 299 h 598"/>
                <a:gd name="T8" fmla="*/ 299 w 598"/>
                <a:gd name="T9" fmla="*/ 483 h 598"/>
                <a:gd name="T10" fmla="*/ 598 w 598"/>
                <a:gd name="T11" fmla="*/ 299 h 598"/>
                <a:gd name="T12" fmla="*/ 299 w 598"/>
                <a:gd name="T13" fmla="*/ 0 h 598"/>
                <a:gd name="T14" fmla="*/ 0 w 598"/>
                <a:gd name="T15" fmla="*/ 299 h 598"/>
                <a:gd name="T16" fmla="*/ 299 w 598"/>
                <a:gd name="T17" fmla="*/ 598 h 598"/>
                <a:gd name="T18" fmla="*/ 598 w 598"/>
                <a:gd name="T19" fmla="*/ 29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8" h="598">
                  <a:moveTo>
                    <a:pt x="299" y="483"/>
                  </a:moveTo>
                  <a:cubicBezTo>
                    <a:pt x="198" y="483"/>
                    <a:pt x="116" y="400"/>
                    <a:pt x="116" y="299"/>
                  </a:cubicBezTo>
                  <a:cubicBezTo>
                    <a:pt x="116" y="198"/>
                    <a:pt x="198" y="115"/>
                    <a:pt x="299" y="115"/>
                  </a:cubicBezTo>
                  <a:cubicBezTo>
                    <a:pt x="401" y="115"/>
                    <a:pt x="483" y="198"/>
                    <a:pt x="483" y="299"/>
                  </a:cubicBezTo>
                  <a:cubicBezTo>
                    <a:pt x="483" y="400"/>
                    <a:pt x="401" y="483"/>
                    <a:pt x="299" y="483"/>
                  </a:cubicBezTo>
                  <a:close/>
                  <a:moveTo>
                    <a:pt x="598" y="299"/>
                  </a:moveTo>
                  <a:cubicBezTo>
                    <a:pt x="598" y="134"/>
                    <a:pt x="465" y="0"/>
                    <a:pt x="299" y="0"/>
                  </a:cubicBezTo>
                  <a:cubicBezTo>
                    <a:pt x="135" y="0"/>
                    <a:pt x="0" y="134"/>
                    <a:pt x="0" y="299"/>
                  </a:cubicBezTo>
                  <a:cubicBezTo>
                    <a:pt x="0" y="464"/>
                    <a:pt x="135" y="598"/>
                    <a:pt x="299" y="598"/>
                  </a:cubicBezTo>
                  <a:cubicBezTo>
                    <a:pt x="465" y="598"/>
                    <a:pt x="598" y="464"/>
                    <a:pt x="598" y="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49" name="Freeform 888">
              <a:extLst>
                <a:ext uri="{FF2B5EF4-FFF2-40B4-BE49-F238E27FC236}">
                  <a16:creationId xmlns:a16="http://schemas.microsoft.com/office/drawing/2014/main" id="{EF46FC91-2FE1-71CC-D91E-16577E929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896" y="3129511"/>
              <a:ext cx="197788" cy="302736"/>
            </a:xfrm>
            <a:custGeom>
              <a:avLst/>
              <a:gdLst>
                <a:gd name="T0" fmla="*/ 198 w 727"/>
                <a:gd name="T1" fmla="*/ 463 h 1115"/>
                <a:gd name="T2" fmla="*/ 137 w 727"/>
                <a:gd name="T3" fmla="*/ 391 h 1115"/>
                <a:gd name="T4" fmla="*/ 198 w 727"/>
                <a:gd name="T5" fmla="*/ 319 h 1115"/>
                <a:gd name="T6" fmla="*/ 259 w 727"/>
                <a:gd name="T7" fmla="*/ 391 h 1115"/>
                <a:gd name="T8" fmla="*/ 198 w 727"/>
                <a:gd name="T9" fmla="*/ 463 h 1115"/>
                <a:gd name="T10" fmla="*/ 727 w 727"/>
                <a:gd name="T11" fmla="*/ 1113 h 1115"/>
                <a:gd name="T12" fmla="*/ 727 w 727"/>
                <a:gd name="T13" fmla="*/ 793 h 1115"/>
                <a:gd name="T14" fmla="*/ 443 w 727"/>
                <a:gd name="T15" fmla="*/ 478 h 1115"/>
                <a:gd name="T16" fmla="*/ 514 w 727"/>
                <a:gd name="T17" fmla="*/ 279 h 1115"/>
                <a:gd name="T18" fmla="*/ 235 w 727"/>
                <a:gd name="T19" fmla="*/ 0 h 1115"/>
                <a:gd name="T20" fmla="*/ 0 w 727"/>
                <a:gd name="T21" fmla="*/ 478 h 1115"/>
                <a:gd name="T22" fmla="*/ 32 w 727"/>
                <a:gd name="T23" fmla="*/ 669 h 1115"/>
                <a:gd name="T24" fmla="*/ 41 w 727"/>
                <a:gd name="T25" fmla="*/ 668 h 1115"/>
                <a:gd name="T26" fmla="*/ 181 w 727"/>
                <a:gd name="T27" fmla="*/ 609 h 1115"/>
                <a:gd name="T28" fmla="*/ 230 w 727"/>
                <a:gd name="T29" fmla="*/ 609 h 1115"/>
                <a:gd name="T30" fmla="*/ 230 w 727"/>
                <a:gd name="T31" fmla="*/ 658 h 1115"/>
                <a:gd name="T32" fmla="*/ 59 w 727"/>
                <a:gd name="T33" fmla="*/ 735 h 1115"/>
                <a:gd name="T34" fmla="*/ 688 w 727"/>
                <a:gd name="T35" fmla="*/ 1115 h 1115"/>
                <a:gd name="T36" fmla="*/ 727 w 727"/>
                <a:gd name="T37" fmla="*/ 111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7" h="1115">
                  <a:moveTo>
                    <a:pt x="198" y="463"/>
                  </a:moveTo>
                  <a:cubicBezTo>
                    <a:pt x="164" y="463"/>
                    <a:pt x="137" y="431"/>
                    <a:pt x="137" y="391"/>
                  </a:cubicBezTo>
                  <a:cubicBezTo>
                    <a:pt x="137" y="351"/>
                    <a:pt x="164" y="319"/>
                    <a:pt x="198" y="319"/>
                  </a:cubicBezTo>
                  <a:cubicBezTo>
                    <a:pt x="232" y="319"/>
                    <a:pt x="259" y="351"/>
                    <a:pt x="259" y="391"/>
                  </a:cubicBezTo>
                  <a:cubicBezTo>
                    <a:pt x="259" y="431"/>
                    <a:pt x="232" y="463"/>
                    <a:pt x="198" y="463"/>
                  </a:cubicBezTo>
                  <a:close/>
                  <a:moveTo>
                    <a:pt x="727" y="1113"/>
                  </a:moveTo>
                  <a:lnTo>
                    <a:pt x="727" y="793"/>
                  </a:lnTo>
                  <a:cubicBezTo>
                    <a:pt x="568" y="776"/>
                    <a:pt x="443" y="642"/>
                    <a:pt x="443" y="478"/>
                  </a:cubicBezTo>
                  <a:cubicBezTo>
                    <a:pt x="443" y="402"/>
                    <a:pt x="470" y="334"/>
                    <a:pt x="514" y="279"/>
                  </a:cubicBezTo>
                  <a:lnTo>
                    <a:pt x="235" y="0"/>
                  </a:lnTo>
                  <a:cubicBezTo>
                    <a:pt x="92" y="117"/>
                    <a:pt x="0" y="288"/>
                    <a:pt x="0" y="478"/>
                  </a:cubicBezTo>
                  <a:cubicBezTo>
                    <a:pt x="0" y="545"/>
                    <a:pt x="11" y="609"/>
                    <a:pt x="32" y="669"/>
                  </a:cubicBezTo>
                  <a:cubicBezTo>
                    <a:pt x="35" y="669"/>
                    <a:pt x="38" y="668"/>
                    <a:pt x="41" y="668"/>
                  </a:cubicBezTo>
                  <a:cubicBezTo>
                    <a:pt x="93" y="668"/>
                    <a:pt x="143" y="647"/>
                    <a:pt x="181" y="609"/>
                  </a:cubicBezTo>
                  <a:cubicBezTo>
                    <a:pt x="195" y="596"/>
                    <a:pt x="216" y="596"/>
                    <a:pt x="230" y="609"/>
                  </a:cubicBezTo>
                  <a:cubicBezTo>
                    <a:pt x="244" y="623"/>
                    <a:pt x="244" y="645"/>
                    <a:pt x="230" y="658"/>
                  </a:cubicBezTo>
                  <a:cubicBezTo>
                    <a:pt x="184" y="705"/>
                    <a:pt x="123" y="731"/>
                    <a:pt x="59" y="735"/>
                  </a:cubicBezTo>
                  <a:cubicBezTo>
                    <a:pt x="166" y="958"/>
                    <a:pt x="407" y="1115"/>
                    <a:pt x="688" y="1115"/>
                  </a:cubicBezTo>
                  <a:cubicBezTo>
                    <a:pt x="702" y="1115"/>
                    <a:pt x="714" y="1114"/>
                    <a:pt x="727" y="1113"/>
                  </a:cubicBez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0" name="Freeform 889">
              <a:extLst>
                <a:ext uri="{FF2B5EF4-FFF2-40B4-BE49-F238E27FC236}">
                  <a16:creationId xmlns:a16="http://schemas.microsoft.com/office/drawing/2014/main" id="{332A28AE-0322-7AC4-EDBC-0FA1F2A1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673" y="3315188"/>
              <a:ext cx="129167" cy="153386"/>
            </a:xfrm>
            <a:custGeom>
              <a:avLst/>
              <a:gdLst>
                <a:gd name="T0" fmla="*/ 485 w 485"/>
                <a:gd name="T1" fmla="*/ 271 h 556"/>
                <a:gd name="T2" fmla="*/ 259 w 485"/>
                <a:gd name="T3" fmla="*/ 0 h 556"/>
                <a:gd name="T4" fmla="*/ 91 w 485"/>
                <a:gd name="T5" fmla="*/ 237 h 556"/>
                <a:gd name="T6" fmla="*/ 91 w 485"/>
                <a:gd name="T7" fmla="*/ 237 h 556"/>
                <a:gd name="T8" fmla="*/ 91 w 485"/>
                <a:gd name="T9" fmla="*/ 237 h 556"/>
                <a:gd name="T10" fmla="*/ 0 w 485"/>
                <a:gd name="T11" fmla="*/ 354 h 556"/>
                <a:gd name="T12" fmla="*/ 171 w 485"/>
                <a:gd name="T13" fmla="*/ 556 h 556"/>
                <a:gd name="T14" fmla="*/ 485 w 485"/>
                <a:gd name="T15" fmla="*/ 271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5" h="556">
                  <a:moveTo>
                    <a:pt x="485" y="271"/>
                  </a:moveTo>
                  <a:lnTo>
                    <a:pt x="259" y="0"/>
                  </a:lnTo>
                  <a:lnTo>
                    <a:pt x="91" y="237"/>
                  </a:lnTo>
                  <a:lnTo>
                    <a:pt x="91" y="237"/>
                  </a:lnTo>
                  <a:lnTo>
                    <a:pt x="91" y="237"/>
                  </a:lnTo>
                  <a:cubicBezTo>
                    <a:pt x="62" y="278"/>
                    <a:pt x="31" y="316"/>
                    <a:pt x="0" y="354"/>
                  </a:cubicBezTo>
                  <a:cubicBezTo>
                    <a:pt x="18" y="377"/>
                    <a:pt x="63" y="431"/>
                    <a:pt x="171" y="556"/>
                  </a:cubicBezTo>
                  <a:cubicBezTo>
                    <a:pt x="204" y="405"/>
                    <a:pt x="330" y="290"/>
                    <a:pt x="485" y="271"/>
                  </a:cubicBezTo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1" name="Freeform 890">
              <a:extLst>
                <a:ext uri="{FF2B5EF4-FFF2-40B4-BE49-F238E27FC236}">
                  <a16:creationId xmlns:a16="http://schemas.microsoft.com/office/drawing/2014/main" id="{17D8AEF8-1F89-058F-6128-9A2C506F1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541" y="3210240"/>
              <a:ext cx="48438" cy="44402"/>
            </a:xfrm>
            <a:custGeom>
              <a:avLst/>
              <a:gdLst>
                <a:gd name="T0" fmla="*/ 144 w 180"/>
                <a:gd name="T1" fmla="*/ 151 h 166"/>
                <a:gd name="T2" fmla="*/ 175 w 180"/>
                <a:gd name="T3" fmla="*/ 107 h 166"/>
                <a:gd name="T4" fmla="*/ 179 w 180"/>
                <a:gd name="T5" fmla="*/ 87 h 166"/>
                <a:gd name="T6" fmla="*/ 168 w 180"/>
                <a:gd name="T7" fmla="*/ 70 h 166"/>
                <a:gd name="T8" fmla="*/ 77 w 180"/>
                <a:gd name="T9" fmla="*/ 5 h 166"/>
                <a:gd name="T10" fmla="*/ 61 w 180"/>
                <a:gd name="T11" fmla="*/ 0 h 166"/>
                <a:gd name="T12" fmla="*/ 57 w 180"/>
                <a:gd name="T13" fmla="*/ 1 h 166"/>
                <a:gd name="T14" fmla="*/ 39 w 180"/>
                <a:gd name="T15" fmla="*/ 12 h 166"/>
                <a:gd name="T16" fmla="*/ 9 w 180"/>
                <a:gd name="T17" fmla="*/ 55 h 166"/>
                <a:gd name="T18" fmla="*/ 15 w 180"/>
                <a:gd name="T19" fmla="*/ 93 h 166"/>
                <a:gd name="T20" fmla="*/ 106 w 180"/>
                <a:gd name="T21" fmla="*/ 157 h 166"/>
                <a:gd name="T22" fmla="*/ 144 w 180"/>
                <a:gd name="T2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166">
                  <a:moveTo>
                    <a:pt x="144" y="151"/>
                  </a:moveTo>
                  <a:lnTo>
                    <a:pt x="175" y="107"/>
                  </a:lnTo>
                  <a:cubicBezTo>
                    <a:pt x="179" y="101"/>
                    <a:pt x="180" y="94"/>
                    <a:pt x="179" y="87"/>
                  </a:cubicBezTo>
                  <a:cubicBezTo>
                    <a:pt x="178" y="80"/>
                    <a:pt x="174" y="74"/>
                    <a:pt x="168" y="70"/>
                  </a:cubicBezTo>
                  <a:lnTo>
                    <a:pt x="77" y="5"/>
                  </a:lnTo>
                  <a:cubicBezTo>
                    <a:pt x="72" y="2"/>
                    <a:pt x="67" y="0"/>
                    <a:pt x="61" y="0"/>
                  </a:cubicBezTo>
                  <a:cubicBezTo>
                    <a:pt x="60" y="0"/>
                    <a:pt x="58" y="1"/>
                    <a:pt x="57" y="1"/>
                  </a:cubicBezTo>
                  <a:cubicBezTo>
                    <a:pt x="50" y="2"/>
                    <a:pt x="44" y="6"/>
                    <a:pt x="39" y="12"/>
                  </a:cubicBezTo>
                  <a:lnTo>
                    <a:pt x="9" y="55"/>
                  </a:lnTo>
                  <a:cubicBezTo>
                    <a:pt x="0" y="67"/>
                    <a:pt x="3" y="84"/>
                    <a:pt x="15" y="93"/>
                  </a:cubicBezTo>
                  <a:lnTo>
                    <a:pt x="106" y="157"/>
                  </a:lnTo>
                  <a:cubicBezTo>
                    <a:pt x="119" y="166"/>
                    <a:pt x="135" y="163"/>
                    <a:pt x="144" y="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2" name="Freeform 891">
              <a:extLst>
                <a:ext uri="{FF2B5EF4-FFF2-40B4-BE49-F238E27FC236}">
                  <a16:creationId xmlns:a16="http://schemas.microsoft.com/office/drawing/2014/main" id="{739D61C8-B26A-5D82-1BE9-95C0CA0C9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760" y="3169875"/>
              <a:ext cx="52475" cy="44402"/>
            </a:xfrm>
            <a:custGeom>
              <a:avLst/>
              <a:gdLst>
                <a:gd name="T0" fmla="*/ 106 w 183"/>
                <a:gd name="T1" fmla="*/ 156 h 162"/>
                <a:gd name="T2" fmla="*/ 126 w 183"/>
                <a:gd name="T3" fmla="*/ 161 h 162"/>
                <a:gd name="T4" fmla="*/ 143 w 183"/>
                <a:gd name="T5" fmla="*/ 150 h 162"/>
                <a:gd name="T6" fmla="*/ 174 w 183"/>
                <a:gd name="T7" fmla="*/ 107 h 162"/>
                <a:gd name="T8" fmla="*/ 167 w 183"/>
                <a:gd name="T9" fmla="*/ 69 h 162"/>
                <a:gd name="T10" fmla="*/ 77 w 183"/>
                <a:gd name="T11" fmla="*/ 4 h 162"/>
                <a:gd name="T12" fmla="*/ 61 w 183"/>
                <a:gd name="T13" fmla="*/ 0 h 162"/>
                <a:gd name="T14" fmla="*/ 56 w 183"/>
                <a:gd name="T15" fmla="*/ 0 h 162"/>
                <a:gd name="T16" fmla="*/ 39 w 183"/>
                <a:gd name="T17" fmla="*/ 11 h 162"/>
                <a:gd name="T18" fmla="*/ 8 w 183"/>
                <a:gd name="T19" fmla="*/ 54 h 162"/>
                <a:gd name="T20" fmla="*/ 15 w 183"/>
                <a:gd name="T21" fmla="*/ 92 h 162"/>
                <a:gd name="T22" fmla="*/ 106 w 183"/>
                <a:gd name="T23" fmla="*/ 15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62">
                  <a:moveTo>
                    <a:pt x="106" y="156"/>
                  </a:moveTo>
                  <a:cubicBezTo>
                    <a:pt x="112" y="160"/>
                    <a:pt x="119" y="162"/>
                    <a:pt x="126" y="161"/>
                  </a:cubicBezTo>
                  <a:cubicBezTo>
                    <a:pt x="133" y="160"/>
                    <a:pt x="139" y="156"/>
                    <a:pt x="143" y="150"/>
                  </a:cubicBezTo>
                  <a:lnTo>
                    <a:pt x="174" y="107"/>
                  </a:lnTo>
                  <a:cubicBezTo>
                    <a:pt x="183" y="94"/>
                    <a:pt x="180" y="77"/>
                    <a:pt x="167" y="69"/>
                  </a:cubicBezTo>
                  <a:lnTo>
                    <a:pt x="77" y="4"/>
                  </a:lnTo>
                  <a:cubicBezTo>
                    <a:pt x="72" y="1"/>
                    <a:pt x="66" y="0"/>
                    <a:pt x="61" y="0"/>
                  </a:cubicBezTo>
                  <a:cubicBezTo>
                    <a:pt x="59" y="0"/>
                    <a:pt x="58" y="0"/>
                    <a:pt x="56" y="0"/>
                  </a:cubicBezTo>
                  <a:cubicBezTo>
                    <a:pt x="49" y="1"/>
                    <a:pt x="43" y="5"/>
                    <a:pt x="39" y="11"/>
                  </a:cubicBezTo>
                  <a:lnTo>
                    <a:pt x="8" y="54"/>
                  </a:lnTo>
                  <a:cubicBezTo>
                    <a:pt x="0" y="66"/>
                    <a:pt x="3" y="83"/>
                    <a:pt x="15" y="92"/>
                  </a:cubicBezTo>
                  <a:lnTo>
                    <a:pt x="106" y="1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3" name="Freeform 892">
              <a:extLst>
                <a:ext uri="{FF2B5EF4-FFF2-40B4-BE49-F238E27FC236}">
                  <a16:creationId xmlns:a16="http://schemas.microsoft.com/office/drawing/2014/main" id="{73C2DAE7-23AE-CBF0-1A8F-24DF97F83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603" y="3161802"/>
              <a:ext cx="266407" cy="270445"/>
            </a:xfrm>
            <a:custGeom>
              <a:avLst/>
              <a:gdLst>
                <a:gd name="T0" fmla="*/ 786 w 984"/>
                <a:gd name="T1" fmla="*/ 202 h 998"/>
                <a:gd name="T2" fmla="*/ 847 w 984"/>
                <a:gd name="T3" fmla="*/ 274 h 998"/>
                <a:gd name="T4" fmla="*/ 786 w 984"/>
                <a:gd name="T5" fmla="*/ 346 h 998"/>
                <a:gd name="T6" fmla="*/ 725 w 984"/>
                <a:gd name="T7" fmla="*/ 274 h 998"/>
                <a:gd name="T8" fmla="*/ 786 w 984"/>
                <a:gd name="T9" fmla="*/ 202 h 998"/>
                <a:gd name="T10" fmla="*/ 318 w 984"/>
                <a:gd name="T11" fmla="*/ 169 h 998"/>
                <a:gd name="T12" fmla="*/ 191 w 984"/>
                <a:gd name="T13" fmla="*/ 232 h 998"/>
                <a:gd name="T14" fmla="*/ 278 w 984"/>
                <a:gd name="T15" fmla="*/ 446 h 998"/>
                <a:gd name="T16" fmla="*/ 291 w 984"/>
                <a:gd name="T17" fmla="*/ 469 h 998"/>
                <a:gd name="T18" fmla="*/ 0 w 984"/>
                <a:gd name="T19" fmla="*/ 935 h 998"/>
                <a:gd name="T20" fmla="*/ 296 w 984"/>
                <a:gd name="T21" fmla="*/ 998 h 998"/>
                <a:gd name="T22" fmla="*/ 474 w 984"/>
                <a:gd name="T23" fmla="*/ 976 h 998"/>
                <a:gd name="T24" fmla="*/ 474 w 984"/>
                <a:gd name="T25" fmla="*/ 976 h 998"/>
                <a:gd name="T26" fmla="*/ 925 w 984"/>
                <a:gd name="T27" fmla="*/ 618 h 998"/>
                <a:gd name="T28" fmla="*/ 754 w 984"/>
                <a:gd name="T29" fmla="*/ 542 h 998"/>
                <a:gd name="T30" fmla="*/ 754 w 984"/>
                <a:gd name="T31" fmla="*/ 493 h 998"/>
                <a:gd name="T32" fmla="*/ 803 w 984"/>
                <a:gd name="T33" fmla="*/ 493 h 998"/>
                <a:gd name="T34" fmla="*/ 944 w 984"/>
                <a:gd name="T35" fmla="*/ 551 h 998"/>
                <a:gd name="T36" fmla="*/ 952 w 984"/>
                <a:gd name="T37" fmla="*/ 553 h 998"/>
                <a:gd name="T38" fmla="*/ 984 w 984"/>
                <a:gd name="T39" fmla="*/ 361 h 998"/>
                <a:gd name="T40" fmla="*/ 862 w 984"/>
                <a:gd name="T41" fmla="*/ 0 h 998"/>
                <a:gd name="T42" fmla="*/ 318 w 984"/>
                <a:gd name="T43" fmla="*/ 16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4" h="998">
                  <a:moveTo>
                    <a:pt x="786" y="202"/>
                  </a:moveTo>
                  <a:cubicBezTo>
                    <a:pt x="820" y="202"/>
                    <a:pt x="847" y="234"/>
                    <a:pt x="847" y="274"/>
                  </a:cubicBezTo>
                  <a:cubicBezTo>
                    <a:pt x="847" y="314"/>
                    <a:pt x="820" y="346"/>
                    <a:pt x="786" y="346"/>
                  </a:cubicBezTo>
                  <a:cubicBezTo>
                    <a:pt x="752" y="346"/>
                    <a:pt x="725" y="314"/>
                    <a:pt x="725" y="274"/>
                  </a:cubicBezTo>
                  <a:cubicBezTo>
                    <a:pt x="725" y="234"/>
                    <a:pt x="752" y="202"/>
                    <a:pt x="786" y="202"/>
                  </a:cubicBezTo>
                  <a:close/>
                  <a:moveTo>
                    <a:pt x="318" y="169"/>
                  </a:moveTo>
                  <a:cubicBezTo>
                    <a:pt x="263" y="158"/>
                    <a:pt x="213" y="182"/>
                    <a:pt x="191" y="232"/>
                  </a:cubicBezTo>
                  <a:cubicBezTo>
                    <a:pt x="167" y="285"/>
                    <a:pt x="176" y="372"/>
                    <a:pt x="278" y="446"/>
                  </a:cubicBezTo>
                  <a:cubicBezTo>
                    <a:pt x="285" y="451"/>
                    <a:pt x="290" y="459"/>
                    <a:pt x="291" y="469"/>
                  </a:cubicBezTo>
                  <a:cubicBezTo>
                    <a:pt x="293" y="480"/>
                    <a:pt x="329" y="734"/>
                    <a:pt x="0" y="935"/>
                  </a:cubicBezTo>
                  <a:cubicBezTo>
                    <a:pt x="90" y="975"/>
                    <a:pt x="190" y="998"/>
                    <a:pt x="296" y="998"/>
                  </a:cubicBezTo>
                  <a:cubicBezTo>
                    <a:pt x="358" y="998"/>
                    <a:pt x="417" y="990"/>
                    <a:pt x="474" y="976"/>
                  </a:cubicBezTo>
                  <a:lnTo>
                    <a:pt x="474" y="976"/>
                  </a:lnTo>
                  <a:cubicBezTo>
                    <a:pt x="676" y="925"/>
                    <a:pt x="842" y="793"/>
                    <a:pt x="925" y="618"/>
                  </a:cubicBezTo>
                  <a:cubicBezTo>
                    <a:pt x="861" y="614"/>
                    <a:pt x="801" y="588"/>
                    <a:pt x="754" y="542"/>
                  </a:cubicBezTo>
                  <a:cubicBezTo>
                    <a:pt x="741" y="528"/>
                    <a:pt x="741" y="506"/>
                    <a:pt x="754" y="493"/>
                  </a:cubicBezTo>
                  <a:cubicBezTo>
                    <a:pt x="768" y="479"/>
                    <a:pt x="790" y="479"/>
                    <a:pt x="803" y="493"/>
                  </a:cubicBezTo>
                  <a:cubicBezTo>
                    <a:pt x="841" y="530"/>
                    <a:pt x="891" y="551"/>
                    <a:pt x="944" y="551"/>
                  </a:cubicBezTo>
                  <a:cubicBezTo>
                    <a:pt x="947" y="551"/>
                    <a:pt x="949" y="552"/>
                    <a:pt x="952" y="553"/>
                  </a:cubicBezTo>
                  <a:cubicBezTo>
                    <a:pt x="973" y="492"/>
                    <a:pt x="984" y="428"/>
                    <a:pt x="984" y="361"/>
                  </a:cubicBezTo>
                  <a:cubicBezTo>
                    <a:pt x="984" y="227"/>
                    <a:pt x="939" y="103"/>
                    <a:pt x="862" y="0"/>
                  </a:cubicBezTo>
                  <a:cubicBezTo>
                    <a:pt x="797" y="75"/>
                    <a:pt x="624" y="231"/>
                    <a:pt x="318" y="169"/>
                  </a:cubicBezTo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4" name="Freeform 893">
              <a:extLst>
                <a:ext uri="{FF2B5EF4-FFF2-40B4-BE49-F238E27FC236}">
                  <a16:creationId xmlns:a16="http://schemas.microsoft.com/office/drawing/2014/main" id="{4C505779-59D0-8FFC-DD32-6A2ABC73E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017" y="3129511"/>
              <a:ext cx="52475" cy="44402"/>
            </a:xfrm>
            <a:custGeom>
              <a:avLst/>
              <a:gdLst>
                <a:gd name="T0" fmla="*/ 107 w 183"/>
                <a:gd name="T1" fmla="*/ 157 h 163"/>
                <a:gd name="T2" fmla="*/ 127 w 183"/>
                <a:gd name="T3" fmla="*/ 162 h 163"/>
                <a:gd name="T4" fmla="*/ 144 w 183"/>
                <a:gd name="T5" fmla="*/ 151 h 163"/>
                <a:gd name="T6" fmla="*/ 175 w 183"/>
                <a:gd name="T7" fmla="*/ 108 h 163"/>
                <a:gd name="T8" fmla="*/ 168 w 183"/>
                <a:gd name="T9" fmla="*/ 70 h 163"/>
                <a:gd name="T10" fmla="*/ 77 w 183"/>
                <a:gd name="T11" fmla="*/ 5 h 163"/>
                <a:gd name="T12" fmla="*/ 62 w 183"/>
                <a:gd name="T13" fmla="*/ 0 h 163"/>
                <a:gd name="T14" fmla="*/ 57 w 183"/>
                <a:gd name="T15" fmla="*/ 1 h 163"/>
                <a:gd name="T16" fmla="*/ 39 w 183"/>
                <a:gd name="T17" fmla="*/ 12 h 163"/>
                <a:gd name="T18" fmla="*/ 9 w 183"/>
                <a:gd name="T19" fmla="*/ 55 h 163"/>
                <a:gd name="T20" fmla="*/ 15 w 183"/>
                <a:gd name="T21" fmla="*/ 93 h 163"/>
                <a:gd name="T22" fmla="*/ 107 w 183"/>
                <a:gd name="T23" fmla="*/ 15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63">
                  <a:moveTo>
                    <a:pt x="107" y="157"/>
                  </a:moveTo>
                  <a:cubicBezTo>
                    <a:pt x="113" y="161"/>
                    <a:pt x="120" y="163"/>
                    <a:pt x="127" y="162"/>
                  </a:cubicBezTo>
                  <a:cubicBezTo>
                    <a:pt x="134" y="160"/>
                    <a:pt x="140" y="157"/>
                    <a:pt x="144" y="151"/>
                  </a:cubicBezTo>
                  <a:lnTo>
                    <a:pt x="175" y="108"/>
                  </a:lnTo>
                  <a:cubicBezTo>
                    <a:pt x="183" y="95"/>
                    <a:pt x="180" y="78"/>
                    <a:pt x="168" y="70"/>
                  </a:cubicBezTo>
                  <a:lnTo>
                    <a:pt x="77" y="5"/>
                  </a:lnTo>
                  <a:cubicBezTo>
                    <a:pt x="73" y="2"/>
                    <a:pt x="67" y="0"/>
                    <a:pt x="62" y="0"/>
                  </a:cubicBezTo>
                  <a:cubicBezTo>
                    <a:pt x="60" y="0"/>
                    <a:pt x="58" y="1"/>
                    <a:pt x="57" y="1"/>
                  </a:cubicBezTo>
                  <a:cubicBezTo>
                    <a:pt x="50" y="2"/>
                    <a:pt x="44" y="6"/>
                    <a:pt x="39" y="12"/>
                  </a:cubicBezTo>
                  <a:lnTo>
                    <a:pt x="9" y="55"/>
                  </a:lnTo>
                  <a:cubicBezTo>
                    <a:pt x="0" y="67"/>
                    <a:pt x="3" y="84"/>
                    <a:pt x="15" y="93"/>
                  </a:cubicBezTo>
                  <a:lnTo>
                    <a:pt x="107" y="15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5" name="Freeform 894">
              <a:extLst>
                <a:ext uri="{FF2B5EF4-FFF2-40B4-BE49-F238E27FC236}">
                  <a16:creationId xmlns:a16="http://schemas.microsoft.com/office/drawing/2014/main" id="{57B3ABC8-8DBA-FC0B-0B04-C57217D8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911" y="3290969"/>
              <a:ext cx="637762" cy="504560"/>
            </a:xfrm>
            <a:custGeom>
              <a:avLst/>
              <a:gdLst>
                <a:gd name="T0" fmla="*/ 1906 w 2362"/>
                <a:gd name="T1" fmla="*/ 0 h 1871"/>
                <a:gd name="T2" fmla="*/ 790 w 2362"/>
                <a:gd name="T3" fmla="*/ 566 h 1871"/>
                <a:gd name="T4" fmla="*/ 769 w 2362"/>
                <a:gd name="T5" fmla="*/ 565 h 1871"/>
                <a:gd name="T6" fmla="*/ 577 w 2362"/>
                <a:gd name="T7" fmla="*/ 589 h 1871"/>
                <a:gd name="T8" fmla="*/ 323 w 2362"/>
                <a:gd name="T9" fmla="*/ 547 h 1871"/>
                <a:gd name="T10" fmla="*/ 63 w 2362"/>
                <a:gd name="T11" fmla="*/ 1015 h 1871"/>
                <a:gd name="T12" fmla="*/ 0 w 2362"/>
                <a:gd name="T13" fmla="*/ 1871 h 1871"/>
                <a:gd name="T14" fmla="*/ 946 w 2362"/>
                <a:gd name="T15" fmla="*/ 1871 h 1871"/>
                <a:gd name="T16" fmla="*/ 946 w 2362"/>
                <a:gd name="T17" fmla="*/ 1202 h 1871"/>
                <a:gd name="T18" fmla="*/ 577 w 2362"/>
                <a:gd name="T19" fmla="*/ 1242 h 1871"/>
                <a:gd name="T20" fmla="*/ 542 w 2362"/>
                <a:gd name="T21" fmla="*/ 1208 h 1871"/>
                <a:gd name="T22" fmla="*/ 577 w 2362"/>
                <a:gd name="T23" fmla="*/ 1173 h 1871"/>
                <a:gd name="T24" fmla="*/ 2362 w 2362"/>
                <a:gd name="T25" fmla="*/ 321 h 1871"/>
                <a:gd name="T26" fmla="*/ 1906 w 2362"/>
                <a:gd name="T27" fmla="*/ 0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2" h="1871">
                  <a:moveTo>
                    <a:pt x="1906" y="0"/>
                  </a:moveTo>
                  <a:cubicBezTo>
                    <a:pt x="1787" y="99"/>
                    <a:pt x="1206" y="566"/>
                    <a:pt x="790" y="566"/>
                  </a:cubicBezTo>
                  <a:cubicBezTo>
                    <a:pt x="783" y="566"/>
                    <a:pt x="776" y="565"/>
                    <a:pt x="769" y="565"/>
                  </a:cubicBezTo>
                  <a:cubicBezTo>
                    <a:pt x="708" y="580"/>
                    <a:pt x="644" y="589"/>
                    <a:pt x="577" y="589"/>
                  </a:cubicBezTo>
                  <a:cubicBezTo>
                    <a:pt x="488" y="589"/>
                    <a:pt x="402" y="574"/>
                    <a:pt x="323" y="547"/>
                  </a:cubicBezTo>
                  <a:cubicBezTo>
                    <a:pt x="282" y="574"/>
                    <a:pt x="136" y="690"/>
                    <a:pt x="63" y="1015"/>
                  </a:cubicBezTo>
                  <a:cubicBezTo>
                    <a:pt x="11" y="1246"/>
                    <a:pt x="2" y="1736"/>
                    <a:pt x="0" y="1871"/>
                  </a:cubicBezTo>
                  <a:lnTo>
                    <a:pt x="946" y="1871"/>
                  </a:lnTo>
                  <a:lnTo>
                    <a:pt x="946" y="1202"/>
                  </a:lnTo>
                  <a:cubicBezTo>
                    <a:pt x="729" y="1241"/>
                    <a:pt x="581" y="1242"/>
                    <a:pt x="577" y="1242"/>
                  </a:cubicBezTo>
                  <a:cubicBezTo>
                    <a:pt x="558" y="1242"/>
                    <a:pt x="542" y="1227"/>
                    <a:pt x="542" y="1208"/>
                  </a:cubicBezTo>
                  <a:cubicBezTo>
                    <a:pt x="542" y="1188"/>
                    <a:pt x="558" y="1173"/>
                    <a:pt x="577" y="1173"/>
                  </a:cubicBezTo>
                  <a:cubicBezTo>
                    <a:pt x="589" y="1173"/>
                    <a:pt x="1734" y="1162"/>
                    <a:pt x="2362" y="321"/>
                  </a:cubicBezTo>
                  <a:lnTo>
                    <a:pt x="1906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6" name="Oval 895">
              <a:extLst>
                <a:ext uri="{FF2B5EF4-FFF2-40B4-BE49-F238E27FC236}">
                  <a16:creationId xmlns:a16="http://schemas.microsoft.com/office/drawing/2014/main" id="{CCF661E0-1C70-97D0-99C3-FBC5E5B37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656" y="3456463"/>
              <a:ext cx="64583" cy="64583"/>
            </a:xfrm>
            <a:prstGeom prst="ellipse">
              <a:avLst/>
            </a:pr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7" name="Freeform 896">
              <a:extLst>
                <a:ext uri="{FF2B5EF4-FFF2-40B4-BE49-F238E27FC236}">
                  <a16:creationId xmlns:a16="http://schemas.microsoft.com/office/drawing/2014/main" id="{AC3E577B-0340-AAE5-F69A-3D33D050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619" y="3085108"/>
              <a:ext cx="330990" cy="318882"/>
            </a:xfrm>
            <a:custGeom>
              <a:avLst/>
              <a:gdLst>
                <a:gd name="T0" fmla="*/ 616 w 1209"/>
                <a:gd name="T1" fmla="*/ 767 h 1173"/>
                <a:gd name="T2" fmla="*/ 519 w 1209"/>
                <a:gd name="T3" fmla="*/ 479 h 1173"/>
                <a:gd name="T4" fmla="*/ 724 w 1209"/>
                <a:gd name="T5" fmla="*/ 376 h 1173"/>
                <a:gd name="T6" fmla="*/ 1209 w 1209"/>
                <a:gd name="T7" fmla="*/ 221 h 1173"/>
                <a:gd name="T8" fmla="*/ 688 w 1209"/>
                <a:gd name="T9" fmla="*/ 0 h 1173"/>
                <a:gd name="T10" fmla="*/ 0 w 1209"/>
                <a:gd name="T11" fmla="*/ 636 h 1173"/>
                <a:gd name="T12" fmla="*/ 319 w 1209"/>
                <a:gd name="T13" fmla="*/ 1173 h 1173"/>
                <a:gd name="T14" fmla="*/ 616 w 1209"/>
                <a:gd name="T15" fmla="*/ 767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9" h="1173">
                  <a:moveTo>
                    <a:pt x="616" y="767"/>
                  </a:moveTo>
                  <a:cubicBezTo>
                    <a:pt x="494" y="670"/>
                    <a:pt x="487" y="552"/>
                    <a:pt x="519" y="479"/>
                  </a:cubicBezTo>
                  <a:cubicBezTo>
                    <a:pt x="554" y="400"/>
                    <a:pt x="637" y="358"/>
                    <a:pt x="724" y="376"/>
                  </a:cubicBezTo>
                  <a:cubicBezTo>
                    <a:pt x="1015" y="435"/>
                    <a:pt x="1164" y="280"/>
                    <a:pt x="1209" y="221"/>
                  </a:cubicBezTo>
                  <a:cubicBezTo>
                    <a:pt x="1082" y="86"/>
                    <a:pt x="896" y="0"/>
                    <a:pt x="688" y="0"/>
                  </a:cubicBezTo>
                  <a:cubicBezTo>
                    <a:pt x="309" y="0"/>
                    <a:pt x="0" y="285"/>
                    <a:pt x="0" y="636"/>
                  </a:cubicBezTo>
                  <a:cubicBezTo>
                    <a:pt x="0" y="862"/>
                    <a:pt x="128" y="1060"/>
                    <a:pt x="319" y="1173"/>
                  </a:cubicBezTo>
                  <a:cubicBezTo>
                    <a:pt x="605" y="1015"/>
                    <a:pt x="618" y="819"/>
                    <a:pt x="616" y="767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8" name="Freeform 897">
              <a:extLst>
                <a:ext uri="{FF2B5EF4-FFF2-40B4-BE49-F238E27FC236}">
                  <a16:creationId xmlns:a16="http://schemas.microsoft.com/office/drawing/2014/main" id="{6DAFC64E-0732-3A6A-89DB-C99350D74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687" y="3125473"/>
              <a:ext cx="222007" cy="238153"/>
            </a:xfrm>
            <a:custGeom>
              <a:avLst/>
              <a:gdLst>
                <a:gd name="T0" fmla="*/ 269 w 817"/>
                <a:gd name="T1" fmla="*/ 305 h 867"/>
                <a:gd name="T2" fmla="*/ 238 w 817"/>
                <a:gd name="T3" fmla="*/ 348 h 867"/>
                <a:gd name="T4" fmla="*/ 183 w 817"/>
                <a:gd name="T5" fmla="*/ 384 h 867"/>
                <a:gd name="T6" fmla="*/ 167 w 817"/>
                <a:gd name="T7" fmla="*/ 449 h 867"/>
                <a:gd name="T8" fmla="*/ 137 w 817"/>
                <a:gd name="T9" fmla="*/ 492 h 867"/>
                <a:gd name="T10" fmla="*/ 58 w 817"/>
                <a:gd name="T11" fmla="*/ 532 h 867"/>
                <a:gd name="T12" fmla="*/ 18 w 817"/>
                <a:gd name="T13" fmla="*/ 522 h 867"/>
                <a:gd name="T14" fmla="*/ 0 w 817"/>
                <a:gd name="T15" fmla="*/ 549 h 867"/>
                <a:gd name="T16" fmla="*/ 452 w 817"/>
                <a:gd name="T17" fmla="*/ 867 h 867"/>
                <a:gd name="T18" fmla="*/ 793 w 817"/>
                <a:gd name="T19" fmla="*/ 386 h 867"/>
                <a:gd name="T20" fmla="*/ 785 w 817"/>
                <a:gd name="T21" fmla="*/ 290 h 867"/>
                <a:gd name="T22" fmla="*/ 689 w 817"/>
                <a:gd name="T23" fmla="*/ 295 h 867"/>
                <a:gd name="T24" fmla="*/ 589 w 817"/>
                <a:gd name="T25" fmla="*/ 411 h 867"/>
                <a:gd name="T26" fmla="*/ 540 w 817"/>
                <a:gd name="T27" fmla="*/ 414 h 867"/>
                <a:gd name="T28" fmla="*/ 537 w 817"/>
                <a:gd name="T29" fmla="*/ 365 h 867"/>
                <a:gd name="T30" fmla="*/ 637 w 817"/>
                <a:gd name="T31" fmla="*/ 249 h 867"/>
                <a:gd name="T32" fmla="*/ 657 w 817"/>
                <a:gd name="T33" fmla="*/ 232 h 867"/>
                <a:gd name="T34" fmla="*/ 630 w 817"/>
                <a:gd name="T35" fmla="*/ 140 h 867"/>
                <a:gd name="T36" fmla="*/ 558 w 817"/>
                <a:gd name="T37" fmla="*/ 133 h 867"/>
                <a:gd name="T38" fmla="*/ 439 w 817"/>
                <a:gd name="T39" fmla="*/ 284 h 867"/>
                <a:gd name="T40" fmla="*/ 409 w 817"/>
                <a:gd name="T41" fmla="*/ 302 h 867"/>
                <a:gd name="T42" fmla="*/ 392 w 817"/>
                <a:gd name="T43" fmla="*/ 297 h 867"/>
                <a:gd name="T44" fmla="*/ 379 w 817"/>
                <a:gd name="T45" fmla="*/ 250 h 867"/>
                <a:gd name="T46" fmla="*/ 497 w 817"/>
                <a:gd name="T47" fmla="*/ 95 h 867"/>
                <a:gd name="T48" fmla="*/ 437 w 817"/>
                <a:gd name="T49" fmla="*/ 10 h 867"/>
                <a:gd name="T50" fmla="*/ 375 w 817"/>
                <a:gd name="T51" fmla="*/ 19 h 867"/>
                <a:gd name="T52" fmla="*/ 358 w 817"/>
                <a:gd name="T53" fmla="*/ 37 h 867"/>
                <a:gd name="T54" fmla="*/ 370 w 817"/>
                <a:gd name="T55" fmla="*/ 160 h 867"/>
                <a:gd name="T56" fmla="*/ 340 w 817"/>
                <a:gd name="T57" fmla="*/ 204 h 867"/>
                <a:gd name="T58" fmla="*/ 285 w 817"/>
                <a:gd name="T59" fmla="*/ 240 h 867"/>
                <a:gd name="T60" fmla="*/ 269 w 817"/>
                <a:gd name="T61" fmla="*/ 30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7" h="867">
                  <a:moveTo>
                    <a:pt x="269" y="305"/>
                  </a:moveTo>
                  <a:lnTo>
                    <a:pt x="238" y="348"/>
                  </a:lnTo>
                  <a:cubicBezTo>
                    <a:pt x="225" y="366"/>
                    <a:pt x="205" y="379"/>
                    <a:pt x="183" y="384"/>
                  </a:cubicBezTo>
                  <a:cubicBezTo>
                    <a:pt x="185" y="407"/>
                    <a:pt x="181" y="430"/>
                    <a:pt x="167" y="449"/>
                  </a:cubicBezTo>
                  <a:lnTo>
                    <a:pt x="137" y="492"/>
                  </a:lnTo>
                  <a:cubicBezTo>
                    <a:pt x="118" y="518"/>
                    <a:pt x="88" y="532"/>
                    <a:pt x="58" y="532"/>
                  </a:cubicBezTo>
                  <a:cubicBezTo>
                    <a:pt x="44" y="532"/>
                    <a:pt x="31" y="528"/>
                    <a:pt x="18" y="522"/>
                  </a:cubicBezTo>
                  <a:cubicBezTo>
                    <a:pt x="11" y="533"/>
                    <a:pt x="5" y="541"/>
                    <a:pt x="0" y="549"/>
                  </a:cubicBezTo>
                  <a:lnTo>
                    <a:pt x="452" y="867"/>
                  </a:lnTo>
                  <a:lnTo>
                    <a:pt x="793" y="386"/>
                  </a:lnTo>
                  <a:cubicBezTo>
                    <a:pt x="817" y="356"/>
                    <a:pt x="813" y="314"/>
                    <a:pt x="785" y="290"/>
                  </a:cubicBezTo>
                  <a:cubicBezTo>
                    <a:pt x="757" y="265"/>
                    <a:pt x="714" y="268"/>
                    <a:pt x="689" y="295"/>
                  </a:cubicBezTo>
                  <a:lnTo>
                    <a:pt x="589" y="411"/>
                  </a:lnTo>
                  <a:cubicBezTo>
                    <a:pt x="576" y="425"/>
                    <a:pt x="555" y="427"/>
                    <a:pt x="540" y="414"/>
                  </a:cubicBezTo>
                  <a:cubicBezTo>
                    <a:pt x="526" y="402"/>
                    <a:pt x="524" y="380"/>
                    <a:pt x="537" y="365"/>
                  </a:cubicBezTo>
                  <a:lnTo>
                    <a:pt x="637" y="249"/>
                  </a:lnTo>
                  <a:cubicBezTo>
                    <a:pt x="643" y="243"/>
                    <a:pt x="650" y="237"/>
                    <a:pt x="657" y="232"/>
                  </a:cubicBezTo>
                  <a:cubicBezTo>
                    <a:pt x="675" y="198"/>
                    <a:pt x="657" y="161"/>
                    <a:pt x="630" y="140"/>
                  </a:cubicBezTo>
                  <a:cubicBezTo>
                    <a:pt x="610" y="125"/>
                    <a:pt x="580" y="113"/>
                    <a:pt x="558" y="133"/>
                  </a:cubicBezTo>
                  <a:cubicBezTo>
                    <a:pt x="491" y="192"/>
                    <a:pt x="439" y="283"/>
                    <a:pt x="439" y="284"/>
                  </a:cubicBezTo>
                  <a:cubicBezTo>
                    <a:pt x="433" y="295"/>
                    <a:pt x="421" y="302"/>
                    <a:pt x="409" y="302"/>
                  </a:cubicBezTo>
                  <a:cubicBezTo>
                    <a:pt x="403" y="302"/>
                    <a:pt x="397" y="300"/>
                    <a:pt x="392" y="297"/>
                  </a:cubicBezTo>
                  <a:cubicBezTo>
                    <a:pt x="375" y="288"/>
                    <a:pt x="369" y="267"/>
                    <a:pt x="379" y="250"/>
                  </a:cubicBezTo>
                  <a:cubicBezTo>
                    <a:pt x="380" y="246"/>
                    <a:pt x="429" y="161"/>
                    <a:pt x="497" y="95"/>
                  </a:cubicBezTo>
                  <a:cubicBezTo>
                    <a:pt x="490" y="56"/>
                    <a:pt x="467" y="22"/>
                    <a:pt x="437" y="10"/>
                  </a:cubicBezTo>
                  <a:cubicBezTo>
                    <a:pt x="415" y="0"/>
                    <a:pt x="394" y="4"/>
                    <a:pt x="375" y="19"/>
                  </a:cubicBezTo>
                  <a:cubicBezTo>
                    <a:pt x="372" y="22"/>
                    <a:pt x="367" y="27"/>
                    <a:pt x="358" y="37"/>
                  </a:cubicBezTo>
                  <a:cubicBezTo>
                    <a:pt x="391" y="70"/>
                    <a:pt x="398" y="121"/>
                    <a:pt x="370" y="160"/>
                  </a:cubicBezTo>
                  <a:lnTo>
                    <a:pt x="340" y="204"/>
                  </a:lnTo>
                  <a:cubicBezTo>
                    <a:pt x="327" y="222"/>
                    <a:pt x="307" y="235"/>
                    <a:pt x="285" y="240"/>
                  </a:cubicBezTo>
                  <a:cubicBezTo>
                    <a:pt x="287" y="262"/>
                    <a:pt x="282" y="285"/>
                    <a:pt x="269" y="305"/>
                  </a:cubicBezTo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59" name="Freeform 898">
              <a:extLst>
                <a:ext uri="{FF2B5EF4-FFF2-40B4-BE49-F238E27FC236}">
                  <a16:creationId xmlns:a16="http://schemas.microsoft.com/office/drawing/2014/main" id="{F27DA533-751D-E548-3C26-234C08B86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626" y="3085108"/>
              <a:ext cx="294663" cy="165496"/>
            </a:xfrm>
            <a:custGeom>
              <a:avLst/>
              <a:gdLst>
                <a:gd name="T0" fmla="*/ 470 w 1083"/>
                <a:gd name="T1" fmla="*/ 317 h 601"/>
                <a:gd name="T2" fmla="*/ 785 w 1083"/>
                <a:gd name="T3" fmla="*/ 601 h 601"/>
                <a:gd name="T4" fmla="*/ 1083 w 1083"/>
                <a:gd name="T5" fmla="*/ 601 h 601"/>
                <a:gd name="T6" fmla="*/ 396 w 1083"/>
                <a:gd name="T7" fmla="*/ 0 h 601"/>
                <a:gd name="T8" fmla="*/ 0 w 1083"/>
                <a:gd name="T9" fmla="*/ 117 h 601"/>
                <a:gd name="T10" fmla="*/ 271 w 1083"/>
                <a:gd name="T11" fmla="*/ 388 h 601"/>
                <a:gd name="T12" fmla="*/ 470 w 1083"/>
                <a:gd name="T13" fmla="*/ 31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3" h="601">
                  <a:moveTo>
                    <a:pt x="470" y="317"/>
                  </a:moveTo>
                  <a:cubicBezTo>
                    <a:pt x="634" y="317"/>
                    <a:pt x="768" y="442"/>
                    <a:pt x="785" y="601"/>
                  </a:cubicBezTo>
                  <a:lnTo>
                    <a:pt x="1083" y="601"/>
                  </a:lnTo>
                  <a:cubicBezTo>
                    <a:pt x="1063" y="267"/>
                    <a:pt x="763" y="0"/>
                    <a:pt x="396" y="0"/>
                  </a:cubicBezTo>
                  <a:cubicBezTo>
                    <a:pt x="248" y="0"/>
                    <a:pt x="112" y="43"/>
                    <a:pt x="0" y="117"/>
                  </a:cubicBezTo>
                  <a:lnTo>
                    <a:pt x="271" y="388"/>
                  </a:lnTo>
                  <a:cubicBezTo>
                    <a:pt x="326" y="344"/>
                    <a:pt x="394" y="317"/>
                    <a:pt x="470" y="3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60" name="Freeform 899">
              <a:extLst>
                <a:ext uri="{FF2B5EF4-FFF2-40B4-BE49-F238E27FC236}">
                  <a16:creationId xmlns:a16="http://schemas.microsoft.com/office/drawing/2014/main" id="{F4F3F756-CAA4-E8C6-3D6A-EBAA3668F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028" y="3440317"/>
              <a:ext cx="121094" cy="32292"/>
            </a:xfrm>
            <a:custGeom>
              <a:avLst/>
              <a:gdLst>
                <a:gd name="T0" fmla="*/ 297 w 447"/>
                <a:gd name="T1" fmla="*/ 28 h 108"/>
                <a:gd name="T2" fmla="*/ 223 w 447"/>
                <a:gd name="T3" fmla="*/ 31 h 108"/>
                <a:gd name="T4" fmla="*/ 0 w 447"/>
                <a:gd name="T5" fmla="*/ 0 h 108"/>
                <a:gd name="T6" fmla="*/ 0 w 447"/>
                <a:gd name="T7" fmla="*/ 108 h 108"/>
                <a:gd name="T8" fmla="*/ 447 w 447"/>
                <a:gd name="T9" fmla="*/ 108 h 108"/>
                <a:gd name="T10" fmla="*/ 447 w 447"/>
                <a:gd name="T11" fmla="*/ 0 h 108"/>
                <a:gd name="T12" fmla="*/ 297 w 447"/>
                <a:gd name="T13" fmla="*/ 28 h 108"/>
                <a:gd name="T14" fmla="*/ 297 w 447"/>
                <a:gd name="T15" fmla="*/ 28 h 108"/>
                <a:gd name="T16" fmla="*/ 297 w 447"/>
                <a:gd name="T17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108">
                  <a:moveTo>
                    <a:pt x="297" y="28"/>
                  </a:moveTo>
                  <a:cubicBezTo>
                    <a:pt x="272" y="30"/>
                    <a:pt x="248" y="31"/>
                    <a:pt x="223" y="31"/>
                  </a:cubicBezTo>
                  <a:cubicBezTo>
                    <a:pt x="145" y="31"/>
                    <a:pt x="70" y="20"/>
                    <a:pt x="0" y="0"/>
                  </a:cubicBezTo>
                  <a:lnTo>
                    <a:pt x="0" y="108"/>
                  </a:lnTo>
                  <a:lnTo>
                    <a:pt x="447" y="108"/>
                  </a:lnTo>
                  <a:lnTo>
                    <a:pt x="447" y="0"/>
                  </a:lnTo>
                  <a:cubicBezTo>
                    <a:pt x="399" y="14"/>
                    <a:pt x="349" y="23"/>
                    <a:pt x="297" y="28"/>
                  </a:cubicBezTo>
                  <a:cubicBezTo>
                    <a:pt x="297" y="28"/>
                    <a:pt x="297" y="28"/>
                    <a:pt x="297" y="28"/>
                  </a:cubicBezTo>
                  <a:cubicBezTo>
                    <a:pt x="297" y="28"/>
                    <a:pt x="297" y="28"/>
                    <a:pt x="297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61" name="Oval 900">
              <a:extLst>
                <a:ext uri="{FF2B5EF4-FFF2-40B4-BE49-F238E27FC236}">
                  <a16:creationId xmlns:a16="http://schemas.microsoft.com/office/drawing/2014/main" id="{1E42D552-ACDE-8F60-210A-5761212C8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539" y="3234459"/>
              <a:ext cx="52475" cy="48438"/>
            </a:xfrm>
            <a:prstGeom prst="ellipse">
              <a:avLst/>
            </a:pr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89" name="Freeform 901">
              <a:extLst>
                <a:ext uri="{FF2B5EF4-FFF2-40B4-BE49-F238E27FC236}">
                  <a16:creationId xmlns:a16="http://schemas.microsoft.com/office/drawing/2014/main" id="{745A3867-0941-1D81-B9BA-42FD29E79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174" y="3190056"/>
              <a:ext cx="133205" cy="137240"/>
            </a:xfrm>
            <a:custGeom>
              <a:avLst/>
              <a:gdLst>
                <a:gd name="T0" fmla="*/ 250 w 500"/>
                <a:gd name="T1" fmla="*/ 413 h 500"/>
                <a:gd name="T2" fmla="*/ 86 w 500"/>
                <a:gd name="T3" fmla="*/ 250 h 500"/>
                <a:gd name="T4" fmla="*/ 250 w 500"/>
                <a:gd name="T5" fmla="*/ 86 h 500"/>
                <a:gd name="T6" fmla="*/ 413 w 500"/>
                <a:gd name="T7" fmla="*/ 250 h 500"/>
                <a:gd name="T8" fmla="*/ 250 w 500"/>
                <a:gd name="T9" fmla="*/ 413 h 500"/>
                <a:gd name="T10" fmla="*/ 500 w 500"/>
                <a:gd name="T11" fmla="*/ 250 h 500"/>
                <a:gd name="T12" fmla="*/ 250 w 500"/>
                <a:gd name="T13" fmla="*/ 0 h 500"/>
                <a:gd name="T14" fmla="*/ 0 w 500"/>
                <a:gd name="T15" fmla="*/ 250 h 500"/>
                <a:gd name="T16" fmla="*/ 250 w 500"/>
                <a:gd name="T17" fmla="*/ 500 h 500"/>
                <a:gd name="T18" fmla="*/ 500 w 500"/>
                <a:gd name="T19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500">
                  <a:moveTo>
                    <a:pt x="250" y="413"/>
                  </a:moveTo>
                  <a:cubicBezTo>
                    <a:pt x="160" y="413"/>
                    <a:pt x="86" y="340"/>
                    <a:pt x="86" y="250"/>
                  </a:cubicBezTo>
                  <a:cubicBezTo>
                    <a:pt x="86" y="159"/>
                    <a:pt x="160" y="86"/>
                    <a:pt x="250" y="86"/>
                  </a:cubicBezTo>
                  <a:cubicBezTo>
                    <a:pt x="340" y="86"/>
                    <a:pt x="413" y="159"/>
                    <a:pt x="413" y="250"/>
                  </a:cubicBezTo>
                  <a:cubicBezTo>
                    <a:pt x="413" y="340"/>
                    <a:pt x="340" y="413"/>
                    <a:pt x="250" y="413"/>
                  </a:cubicBezTo>
                  <a:close/>
                  <a:moveTo>
                    <a:pt x="500" y="250"/>
                  </a:moveTo>
                  <a:cubicBezTo>
                    <a:pt x="500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ubicBezTo>
                    <a:pt x="0" y="388"/>
                    <a:pt x="112" y="500"/>
                    <a:pt x="250" y="500"/>
                  </a:cubicBezTo>
                  <a:cubicBezTo>
                    <a:pt x="388" y="500"/>
                    <a:pt x="500" y="388"/>
                    <a:pt x="500" y="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0" name="Freeform 902">
              <a:extLst>
                <a:ext uri="{FF2B5EF4-FFF2-40B4-BE49-F238E27FC236}">
                  <a16:creationId xmlns:a16="http://schemas.microsoft.com/office/drawing/2014/main" id="{CA537899-E8BD-1900-1A88-E2AF6905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906" y="2871177"/>
              <a:ext cx="117059" cy="121094"/>
            </a:xfrm>
            <a:custGeom>
              <a:avLst/>
              <a:gdLst>
                <a:gd name="T0" fmla="*/ 222 w 443"/>
                <a:gd name="T1" fmla="*/ 0 h 443"/>
                <a:gd name="T2" fmla="*/ 0 w 443"/>
                <a:gd name="T3" fmla="*/ 221 h 443"/>
                <a:gd name="T4" fmla="*/ 222 w 443"/>
                <a:gd name="T5" fmla="*/ 443 h 443"/>
                <a:gd name="T6" fmla="*/ 443 w 443"/>
                <a:gd name="T7" fmla="*/ 221 h 443"/>
                <a:gd name="T8" fmla="*/ 222 w 443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222" y="0"/>
                  </a:moveTo>
                  <a:cubicBezTo>
                    <a:pt x="175" y="96"/>
                    <a:pt x="97" y="174"/>
                    <a:pt x="0" y="221"/>
                  </a:cubicBezTo>
                  <a:cubicBezTo>
                    <a:pt x="97" y="268"/>
                    <a:pt x="175" y="347"/>
                    <a:pt x="222" y="443"/>
                  </a:cubicBezTo>
                  <a:cubicBezTo>
                    <a:pt x="269" y="347"/>
                    <a:pt x="347" y="268"/>
                    <a:pt x="443" y="221"/>
                  </a:cubicBezTo>
                  <a:cubicBezTo>
                    <a:pt x="347" y="174"/>
                    <a:pt x="269" y="96"/>
                    <a:pt x="222" y="0"/>
                  </a:cubicBez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1" name="Oval 903">
              <a:extLst>
                <a:ext uri="{FF2B5EF4-FFF2-40B4-BE49-F238E27FC236}">
                  <a16:creationId xmlns:a16="http://schemas.microsoft.com/office/drawing/2014/main" id="{3A700614-3890-AD26-BFD4-A470214AD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355" y="2689534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3" name="Oval 904">
              <a:extLst>
                <a:ext uri="{FF2B5EF4-FFF2-40B4-BE49-F238E27FC236}">
                  <a16:creationId xmlns:a16="http://schemas.microsoft.com/office/drawing/2014/main" id="{FCAFA3B3-0DF7-7783-53AA-7866E2A83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652" y="2608805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4" name="Oval 905">
              <a:extLst>
                <a:ext uri="{FF2B5EF4-FFF2-40B4-BE49-F238E27FC236}">
                  <a16:creationId xmlns:a16="http://schemas.microsoft.com/office/drawing/2014/main" id="{36D430AE-CA3A-E172-C0EC-8B00E8F9C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666" y="2705680"/>
              <a:ext cx="32292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5" name="Oval 906">
              <a:extLst>
                <a:ext uri="{FF2B5EF4-FFF2-40B4-BE49-F238E27FC236}">
                  <a16:creationId xmlns:a16="http://schemas.microsoft.com/office/drawing/2014/main" id="{65BC7983-1B51-823B-2566-402A8A80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11" y="2774302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6" name="Oval 907">
              <a:extLst>
                <a:ext uri="{FF2B5EF4-FFF2-40B4-BE49-F238E27FC236}">
                  <a16:creationId xmlns:a16="http://schemas.microsoft.com/office/drawing/2014/main" id="{250C67F7-E92F-A5BD-FC24-56734CEB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890" y="2903468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7" name="Oval 908">
              <a:extLst>
                <a:ext uri="{FF2B5EF4-FFF2-40B4-BE49-F238E27FC236}">
                  <a16:creationId xmlns:a16="http://schemas.microsoft.com/office/drawing/2014/main" id="{A3B6C956-9BB3-9914-FF90-BA96C734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901" y="2955941"/>
              <a:ext cx="36329" cy="36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499" name="Oval 909">
              <a:extLst>
                <a:ext uri="{FF2B5EF4-FFF2-40B4-BE49-F238E27FC236}">
                  <a16:creationId xmlns:a16="http://schemas.microsoft.com/office/drawing/2014/main" id="{BE26CA78-20E9-B26B-5C62-6D7FDBCB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353" y="3214275"/>
              <a:ext cx="36329" cy="40365"/>
            </a:xfrm>
            <a:prstGeom prst="ellipse">
              <a:avLst/>
            </a:pr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00" name="Oval 910">
              <a:extLst>
                <a:ext uri="{FF2B5EF4-FFF2-40B4-BE49-F238E27FC236}">
                  <a16:creationId xmlns:a16="http://schemas.microsoft.com/office/drawing/2014/main" id="{78D17690-B7A5-D30F-622F-D3ABA49B4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226" y="3214275"/>
              <a:ext cx="36329" cy="40365"/>
            </a:xfrm>
            <a:prstGeom prst="ellipse">
              <a:avLst/>
            </a:pr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01" name="Freeform 912">
              <a:extLst>
                <a:ext uri="{FF2B5EF4-FFF2-40B4-BE49-F238E27FC236}">
                  <a16:creationId xmlns:a16="http://schemas.microsoft.com/office/drawing/2014/main" id="{B18FA515-86A9-84BA-66F4-2ADB6D204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510" y="3440317"/>
              <a:ext cx="96875" cy="96875"/>
            </a:xfrm>
            <a:custGeom>
              <a:avLst/>
              <a:gdLst>
                <a:gd name="T0" fmla="*/ 183 w 367"/>
                <a:gd name="T1" fmla="*/ 298 h 367"/>
                <a:gd name="T2" fmla="*/ 69 w 367"/>
                <a:gd name="T3" fmla="*/ 184 h 367"/>
                <a:gd name="T4" fmla="*/ 183 w 367"/>
                <a:gd name="T5" fmla="*/ 69 h 367"/>
                <a:gd name="T6" fmla="*/ 298 w 367"/>
                <a:gd name="T7" fmla="*/ 184 h 367"/>
                <a:gd name="T8" fmla="*/ 183 w 367"/>
                <a:gd name="T9" fmla="*/ 298 h 367"/>
                <a:gd name="T10" fmla="*/ 183 w 367"/>
                <a:gd name="T11" fmla="*/ 0 h 367"/>
                <a:gd name="T12" fmla="*/ 0 w 367"/>
                <a:gd name="T13" fmla="*/ 184 h 367"/>
                <a:gd name="T14" fmla="*/ 183 w 367"/>
                <a:gd name="T15" fmla="*/ 367 h 367"/>
                <a:gd name="T16" fmla="*/ 367 w 367"/>
                <a:gd name="T17" fmla="*/ 184 h 367"/>
                <a:gd name="T18" fmla="*/ 183 w 367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7">
                  <a:moveTo>
                    <a:pt x="183" y="298"/>
                  </a:moveTo>
                  <a:cubicBezTo>
                    <a:pt x="121" y="298"/>
                    <a:pt x="69" y="247"/>
                    <a:pt x="69" y="184"/>
                  </a:cubicBezTo>
                  <a:cubicBezTo>
                    <a:pt x="69" y="121"/>
                    <a:pt x="121" y="69"/>
                    <a:pt x="183" y="69"/>
                  </a:cubicBezTo>
                  <a:cubicBezTo>
                    <a:pt x="247" y="69"/>
                    <a:pt x="298" y="121"/>
                    <a:pt x="298" y="184"/>
                  </a:cubicBezTo>
                  <a:cubicBezTo>
                    <a:pt x="298" y="247"/>
                    <a:pt x="247" y="298"/>
                    <a:pt x="183" y="298"/>
                  </a:cubicBezTo>
                  <a:close/>
                  <a:moveTo>
                    <a:pt x="183" y="0"/>
                  </a:moveTo>
                  <a:cubicBezTo>
                    <a:pt x="82" y="0"/>
                    <a:pt x="0" y="82"/>
                    <a:pt x="0" y="184"/>
                  </a:cubicBezTo>
                  <a:cubicBezTo>
                    <a:pt x="0" y="285"/>
                    <a:pt x="82" y="367"/>
                    <a:pt x="183" y="367"/>
                  </a:cubicBezTo>
                  <a:cubicBezTo>
                    <a:pt x="285" y="367"/>
                    <a:pt x="367" y="285"/>
                    <a:pt x="367" y="184"/>
                  </a:cubicBezTo>
                  <a:cubicBezTo>
                    <a:pt x="367" y="82"/>
                    <a:pt x="285" y="0"/>
                    <a:pt x="183" y="0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03" name="Freeform 913">
              <a:extLst>
                <a:ext uri="{FF2B5EF4-FFF2-40B4-BE49-F238E27FC236}">
                  <a16:creationId xmlns:a16="http://schemas.microsoft.com/office/drawing/2014/main" id="{90286962-6D3F-17FD-1E0A-F63E0945DF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474" y="3068962"/>
              <a:ext cx="1323961" cy="746748"/>
            </a:xfrm>
            <a:custGeom>
              <a:avLst/>
              <a:gdLst>
                <a:gd name="T0" fmla="*/ 4820 w 4892"/>
                <a:gd name="T1" fmla="*/ 739 h 2762"/>
                <a:gd name="T2" fmla="*/ 4523 w 4892"/>
                <a:gd name="T3" fmla="*/ 2693 h 2762"/>
                <a:gd name="T4" fmla="*/ 4453 w 4892"/>
                <a:gd name="T5" fmla="*/ 2693 h 2762"/>
                <a:gd name="T6" fmla="*/ 3893 w 4892"/>
                <a:gd name="T7" fmla="*/ 1830 h 2762"/>
                <a:gd name="T8" fmla="*/ 3853 w 4892"/>
                <a:gd name="T9" fmla="*/ 1600 h 2762"/>
                <a:gd name="T10" fmla="*/ 3627 w 4892"/>
                <a:gd name="T11" fmla="*/ 1982 h 2762"/>
                <a:gd name="T12" fmla="*/ 3769 w 4892"/>
                <a:gd name="T13" fmla="*/ 1595 h 2762"/>
                <a:gd name="T14" fmla="*/ 3059 w 4892"/>
                <a:gd name="T15" fmla="*/ 1254 h 2762"/>
                <a:gd name="T16" fmla="*/ 2620 w 4892"/>
                <a:gd name="T17" fmla="*/ 1155 h 2762"/>
                <a:gd name="T18" fmla="*/ 3014 w 4892"/>
                <a:gd name="T19" fmla="*/ 1189 h 2762"/>
                <a:gd name="T20" fmla="*/ 723 w 4892"/>
                <a:gd name="T21" fmla="*/ 2030 h 2762"/>
                <a:gd name="T22" fmla="*/ 181 w 4892"/>
                <a:gd name="T23" fmla="*/ 2693 h 2762"/>
                <a:gd name="T24" fmla="*/ 950 w 4892"/>
                <a:gd name="T25" fmla="*/ 1387 h 2762"/>
                <a:gd name="T26" fmla="*/ 758 w 4892"/>
                <a:gd name="T27" fmla="*/ 1995 h 2762"/>
                <a:gd name="T28" fmla="*/ 1279 w 4892"/>
                <a:gd name="T29" fmla="*/ 290 h 2762"/>
                <a:gd name="T30" fmla="*/ 389 w 4892"/>
                <a:gd name="T31" fmla="*/ 1242 h 2762"/>
                <a:gd name="T32" fmla="*/ 1406 w 4892"/>
                <a:gd name="T33" fmla="*/ 895 h 2762"/>
                <a:gd name="T34" fmla="*/ 1387 w 4892"/>
                <a:gd name="T35" fmla="*/ 962 h 2762"/>
                <a:gd name="T36" fmla="*/ 462 w 4892"/>
                <a:gd name="T37" fmla="*/ 1279 h 2762"/>
                <a:gd name="T38" fmla="*/ 780 w 4892"/>
                <a:gd name="T39" fmla="*/ 513 h 2762"/>
                <a:gd name="T40" fmla="*/ 2107 w 4892"/>
                <a:gd name="T41" fmla="*/ 533 h 2762"/>
                <a:gd name="T42" fmla="*/ 2236 w 4892"/>
                <a:gd name="T43" fmla="*/ 591 h 2762"/>
                <a:gd name="T44" fmla="*/ 2174 w 4892"/>
                <a:gd name="T45" fmla="*/ 678 h 2762"/>
                <a:gd name="T46" fmla="*/ 2226 w 4892"/>
                <a:gd name="T47" fmla="*/ 378 h 2762"/>
                <a:gd name="T48" fmla="*/ 2344 w 4892"/>
                <a:gd name="T49" fmla="*/ 485 h 2762"/>
                <a:gd name="T50" fmla="*/ 2185 w 4892"/>
                <a:gd name="T51" fmla="*/ 470 h 2762"/>
                <a:gd name="T52" fmla="*/ 2328 w 4892"/>
                <a:gd name="T53" fmla="*/ 234 h 2762"/>
                <a:gd name="T54" fmla="*/ 2446 w 4892"/>
                <a:gd name="T55" fmla="*/ 341 h 2762"/>
                <a:gd name="T56" fmla="*/ 2286 w 4892"/>
                <a:gd name="T57" fmla="*/ 326 h 2762"/>
                <a:gd name="T58" fmla="*/ 2490 w 4892"/>
                <a:gd name="T59" fmla="*/ 257 h 2762"/>
                <a:gd name="T60" fmla="*/ 2511 w 4892"/>
                <a:gd name="T61" fmla="*/ 470 h 2762"/>
                <a:gd name="T62" fmla="*/ 2690 w 4892"/>
                <a:gd name="T63" fmla="*/ 353 h 2762"/>
                <a:gd name="T64" fmla="*/ 2668 w 4892"/>
                <a:gd name="T65" fmla="*/ 585 h 2762"/>
                <a:gd name="T66" fmla="*/ 2917 w 4892"/>
                <a:gd name="T67" fmla="*/ 510 h 2762"/>
                <a:gd name="T68" fmla="*/ 2150 w 4892"/>
                <a:gd name="T69" fmla="*/ 742 h 2762"/>
                <a:gd name="T70" fmla="*/ 2315 w 4892"/>
                <a:gd name="T71" fmla="*/ 604 h 2762"/>
                <a:gd name="T72" fmla="*/ 2472 w 4892"/>
                <a:gd name="T73" fmla="*/ 424 h 2762"/>
                <a:gd name="T74" fmla="*/ 3627 w 4892"/>
                <a:gd name="T75" fmla="*/ 837 h 2762"/>
                <a:gd name="T76" fmla="*/ 3681 w 4892"/>
                <a:gd name="T77" fmla="*/ 227 h 2762"/>
                <a:gd name="T78" fmla="*/ 4173 w 4892"/>
                <a:gd name="T79" fmla="*/ 1340 h 2762"/>
                <a:gd name="T80" fmla="*/ 4358 w 4892"/>
                <a:gd name="T81" fmla="*/ 1380 h 2762"/>
                <a:gd name="T82" fmla="*/ 4134 w 4892"/>
                <a:gd name="T83" fmla="*/ 1411 h 2762"/>
                <a:gd name="T84" fmla="*/ 4208 w 4892"/>
                <a:gd name="T85" fmla="*/ 955 h 2762"/>
                <a:gd name="T86" fmla="*/ 4208 w 4892"/>
                <a:gd name="T87" fmla="*/ 955 h 2762"/>
                <a:gd name="T88" fmla="*/ 4208 w 4892"/>
                <a:gd name="T89" fmla="*/ 386 h 2762"/>
                <a:gd name="T90" fmla="*/ 4892 w 4892"/>
                <a:gd name="T91" fmla="*/ 705 h 2762"/>
                <a:gd name="T92" fmla="*/ 3654 w 4892"/>
                <a:gd name="T93" fmla="*/ 160 h 2762"/>
                <a:gd name="T94" fmla="*/ 3816 w 4892"/>
                <a:gd name="T95" fmla="*/ 1537 h 2762"/>
                <a:gd name="T96" fmla="*/ 2980 w 4892"/>
                <a:gd name="T97" fmla="*/ 648 h 2762"/>
                <a:gd name="T98" fmla="*/ 2691 w 4892"/>
                <a:gd name="T99" fmla="*/ 277 h 2762"/>
                <a:gd name="T100" fmla="*/ 2388 w 4892"/>
                <a:gd name="T101" fmla="*/ 182 h 2762"/>
                <a:gd name="T102" fmla="*/ 2207 w 4892"/>
                <a:gd name="T103" fmla="*/ 312 h 2762"/>
                <a:gd name="T104" fmla="*/ 2051 w 4892"/>
                <a:gd name="T105" fmla="*/ 493 h 2762"/>
                <a:gd name="T106" fmla="*/ 2059 w 4892"/>
                <a:gd name="T107" fmla="*/ 755 h 2762"/>
                <a:gd name="T108" fmla="*/ 1349 w 4892"/>
                <a:gd name="T109" fmla="*/ 265 h 2762"/>
                <a:gd name="T110" fmla="*/ 372 w 4892"/>
                <a:gd name="T111" fmla="*/ 1312 h 2762"/>
                <a:gd name="T112" fmla="*/ 122 w 4892"/>
                <a:gd name="T113" fmla="*/ 2752 h 2762"/>
                <a:gd name="T114" fmla="*/ 1197 w 4892"/>
                <a:gd name="T115" fmla="*/ 2011 h 2762"/>
                <a:gd name="T116" fmla="*/ 3175 w 4892"/>
                <a:gd name="T117" fmla="*/ 1900 h 2762"/>
                <a:gd name="T118" fmla="*/ 3928 w 4892"/>
                <a:gd name="T119" fmla="*/ 2762 h 2762"/>
                <a:gd name="T120" fmla="*/ 4710 w 4892"/>
                <a:gd name="T121" fmla="*/ 2067 h 2762"/>
                <a:gd name="T122" fmla="*/ 4892 w 4892"/>
                <a:gd name="T123" fmla="*/ 705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92" h="2762">
                  <a:moveTo>
                    <a:pt x="4243" y="1333"/>
                  </a:moveTo>
                  <a:lnTo>
                    <a:pt x="4243" y="1020"/>
                  </a:lnTo>
                  <a:cubicBezTo>
                    <a:pt x="4390" y="1004"/>
                    <a:pt x="4507" y="887"/>
                    <a:pt x="4524" y="739"/>
                  </a:cubicBezTo>
                  <a:lnTo>
                    <a:pt x="4820" y="739"/>
                  </a:lnTo>
                  <a:cubicBezTo>
                    <a:pt x="4803" y="1041"/>
                    <a:pt x="4559" y="1287"/>
                    <a:pt x="4243" y="1333"/>
                  </a:cubicBezTo>
                  <a:close/>
                  <a:moveTo>
                    <a:pt x="4641" y="2067"/>
                  </a:moveTo>
                  <a:lnTo>
                    <a:pt x="4641" y="2693"/>
                  </a:lnTo>
                  <a:lnTo>
                    <a:pt x="4523" y="2693"/>
                  </a:lnTo>
                  <a:lnTo>
                    <a:pt x="4523" y="1830"/>
                  </a:lnTo>
                  <a:cubicBezTo>
                    <a:pt x="4523" y="1811"/>
                    <a:pt x="4507" y="1795"/>
                    <a:pt x="4488" y="1795"/>
                  </a:cubicBezTo>
                  <a:cubicBezTo>
                    <a:pt x="4469" y="1795"/>
                    <a:pt x="4453" y="1811"/>
                    <a:pt x="4453" y="1830"/>
                  </a:cubicBezTo>
                  <a:lnTo>
                    <a:pt x="4453" y="2693"/>
                  </a:lnTo>
                  <a:lnTo>
                    <a:pt x="3962" y="2693"/>
                  </a:lnTo>
                  <a:lnTo>
                    <a:pt x="3962" y="1830"/>
                  </a:lnTo>
                  <a:cubicBezTo>
                    <a:pt x="3962" y="1811"/>
                    <a:pt x="3947" y="1795"/>
                    <a:pt x="3928" y="1795"/>
                  </a:cubicBezTo>
                  <a:cubicBezTo>
                    <a:pt x="3908" y="1795"/>
                    <a:pt x="3893" y="1811"/>
                    <a:pt x="3893" y="1830"/>
                  </a:cubicBezTo>
                  <a:lnTo>
                    <a:pt x="3893" y="2693"/>
                  </a:lnTo>
                  <a:lnTo>
                    <a:pt x="3694" y="2693"/>
                  </a:lnTo>
                  <a:lnTo>
                    <a:pt x="3694" y="2019"/>
                  </a:lnTo>
                  <a:cubicBezTo>
                    <a:pt x="3694" y="1864"/>
                    <a:pt x="3751" y="1716"/>
                    <a:pt x="3853" y="1600"/>
                  </a:cubicBezTo>
                  <a:lnTo>
                    <a:pt x="3891" y="1557"/>
                  </a:lnTo>
                  <a:lnTo>
                    <a:pt x="4381" y="1557"/>
                  </a:lnTo>
                  <a:cubicBezTo>
                    <a:pt x="4543" y="1676"/>
                    <a:pt x="4641" y="1865"/>
                    <a:pt x="4641" y="2067"/>
                  </a:cubicBezTo>
                  <a:close/>
                  <a:moveTo>
                    <a:pt x="3627" y="1982"/>
                  </a:moveTo>
                  <a:lnTo>
                    <a:pt x="3264" y="1858"/>
                  </a:lnTo>
                  <a:cubicBezTo>
                    <a:pt x="3362" y="1792"/>
                    <a:pt x="3427" y="1680"/>
                    <a:pt x="3427" y="1553"/>
                  </a:cubicBezTo>
                  <a:cubicBezTo>
                    <a:pt x="3427" y="1528"/>
                    <a:pt x="3424" y="1504"/>
                    <a:pt x="3420" y="1480"/>
                  </a:cubicBezTo>
                  <a:lnTo>
                    <a:pt x="3769" y="1595"/>
                  </a:lnTo>
                  <a:cubicBezTo>
                    <a:pt x="3684" y="1706"/>
                    <a:pt x="3634" y="1841"/>
                    <a:pt x="3627" y="1982"/>
                  </a:cubicBezTo>
                  <a:close/>
                  <a:moveTo>
                    <a:pt x="3059" y="1852"/>
                  </a:moveTo>
                  <a:cubicBezTo>
                    <a:pt x="2894" y="1852"/>
                    <a:pt x="2759" y="1718"/>
                    <a:pt x="2759" y="1553"/>
                  </a:cubicBezTo>
                  <a:cubicBezTo>
                    <a:pt x="2759" y="1388"/>
                    <a:pt x="2894" y="1254"/>
                    <a:pt x="3059" y="1254"/>
                  </a:cubicBezTo>
                  <a:cubicBezTo>
                    <a:pt x="3224" y="1254"/>
                    <a:pt x="3357" y="1388"/>
                    <a:pt x="3357" y="1553"/>
                  </a:cubicBezTo>
                  <a:cubicBezTo>
                    <a:pt x="3357" y="1718"/>
                    <a:pt x="3224" y="1852"/>
                    <a:pt x="3059" y="1852"/>
                  </a:cubicBezTo>
                  <a:close/>
                  <a:moveTo>
                    <a:pt x="2528" y="1272"/>
                  </a:moveTo>
                  <a:cubicBezTo>
                    <a:pt x="2560" y="1235"/>
                    <a:pt x="2591" y="1196"/>
                    <a:pt x="2620" y="1155"/>
                  </a:cubicBezTo>
                  <a:lnTo>
                    <a:pt x="2620" y="1155"/>
                  </a:lnTo>
                  <a:lnTo>
                    <a:pt x="2620" y="1155"/>
                  </a:lnTo>
                  <a:lnTo>
                    <a:pt x="2789" y="918"/>
                  </a:lnTo>
                  <a:lnTo>
                    <a:pt x="3014" y="1189"/>
                  </a:lnTo>
                  <a:cubicBezTo>
                    <a:pt x="2858" y="1208"/>
                    <a:pt x="2732" y="1323"/>
                    <a:pt x="2699" y="1474"/>
                  </a:cubicBezTo>
                  <a:cubicBezTo>
                    <a:pt x="2591" y="1349"/>
                    <a:pt x="2547" y="1295"/>
                    <a:pt x="2528" y="1272"/>
                  </a:cubicBezTo>
                  <a:close/>
                  <a:moveTo>
                    <a:pt x="758" y="1995"/>
                  </a:moveTo>
                  <a:cubicBezTo>
                    <a:pt x="739" y="1995"/>
                    <a:pt x="723" y="2011"/>
                    <a:pt x="723" y="2030"/>
                  </a:cubicBezTo>
                  <a:cubicBezTo>
                    <a:pt x="723" y="2049"/>
                    <a:pt x="739" y="2064"/>
                    <a:pt x="758" y="2064"/>
                  </a:cubicBezTo>
                  <a:cubicBezTo>
                    <a:pt x="762" y="2064"/>
                    <a:pt x="909" y="2063"/>
                    <a:pt x="1127" y="2024"/>
                  </a:cubicBezTo>
                  <a:lnTo>
                    <a:pt x="1127" y="2693"/>
                  </a:lnTo>
                  <a:lnTo>
                    <a:pt x="181" y="2693"/>
                  </a:lnTo>
                  <a:cubicBezTo>
                    <a:pt x="183" y="2559"/>
                    <a:pt x="192" y="2068"/>
                    <a:pt x="244" y="1837"/>
                  </a:cubicBezTo>
                  <a:cubicBezTo>
                    <a:pt x="317" y="1512"/>
                    <a:pt x="463" y="1396"/>
                    <a:pt x="504" y="1369"/>
                  </a:cubicBezTo>
                  <a:cubicBezTo>
                    <a:pt x="583" y="1396"/>
                    <a:pt x="669" y="1411"/>
                    <a:pt x="758" y="1411"/>
                  </a:cubicBezTo>
                  <a:cubicBezTo>
                    <a:pt x="825" y="1411"/>
                    <a:pt x="889" y="1402"/>
                    <a:pt x="950" y="1387"/>
                  </a:cubicBezTo>
                  <a:cubicBezTo>
                    <a:pt x="957" y="1388"/>
                    <a:pt x="964" y="1388"/>
                    <a:pt x="971" y="1388"/>
                  </a:cubicBezTo>
                  <a:cubicBezTo>
                    <a:pt x="1387" y="1388"/>
                    <a:pt x="1968" y="921"/>
                    <a:pt x="2087" y="822"/>
                  </a:cubicBezTo>
                  <a:lnTo>
                    <a:pt x="2543" y="1143"/>
                  </a:lnTo>
                  <a:cubicBezTo>
                    <a:pt x="1915" y="1984"/>
                    <a:pt x="770" y="1995"/>
                    <a:pt x="758" y="1995"/>
                  </a:cubicBezTo>
                  <a:close/>
                  <a:moveTo>
                    <a:pt x="389" y="1242"/>
                  </a:moveTo>
                  <a:cubicBezTo>
                    <a:pt x="197" y="1129"/>
                    <a:pt x="69" y="931"/>
                    <a:pt x="69" y="705"/>
                  </a:cubicBezTo>
                  <a:cubicBezTo>
                    <a:pt x="69" y="354"/>
                    <a:pt x="379" y="69"/>
                    <a:pt x="758" y="69"/>
                  </a:cubicBezTo>
                  <a:cubicBezTo>
                    <a:pt x="966" y="69"/>
                    <a:pt x="1153" y="155"/>
                    <a:pt x="1279" y="290"/>
                  </a:cubicBezTo>
                  <a:cubicBezTo>
                    <a:pt x="1234" y="349"/>
                    <a:pt x="1085" y="505"/>
                    <a:pt x="794" y="445"/>
                  </a:cubicBezTo>
                  <a:cubicBezTo>
                    <a:pt x="707" y="427"/>
                    <a:pt x="624" y="469"/>
                    <a:pt x="589" y="548"/>
                  </a:cubicBezTo>
                  <a:cubicBezTo>
                    <a:pt x="557" y="622"/>
                    <a:pt x="564" y="739"/>
                    <a:pt x="686" y="836"/>
                  </a:cubicBezTo>
                  <a:cubicBezTo>
                    <a:pt x="688" y="889"/>
                    <a:pt x="675" y="1084"/>
                    <a:pt x="389" y="1242"/>
                  </a:cubicBezTo>
                  <a:close/>
                  <a:moveTo>
                    <a:pt x="1324" y="344"/>
                  </a:moveTo>
                  <a:cubicBezTo>
                    <a:pt x="1401" y="447"/>
                    <a:pt x="1446" y="571"/>
                    <a:pt x="1446" y="705"/>
                  </a:cubicBezTo>
                  <a:cubicBezTo>
                    <a:pt x="1446" y="772"/>
                    <a:pt x="1435" y="836"/>
                    <a:pt x="1415" y="897"/>
                  </a:cubicBezTo>
                  <a:cubicBezTo>
                    <a:pt x="1412" y="896"/>
                    <a:pt x="1409" y="895"/>
                    <a:pt x="1406" y="895"/>
                  </a:cubicBezTo>
                  <a:cubicBezTo>
                    <a:pt x="1353" y="895"/>
                    <a:pt x="1303" y="874"/>
                    <a:pt x="1265" y="837"/>
                  </a:cubicBezTo>
                  <a:cubicBezTo>
                    <a:pt x="1252" y="823"/>
                    <a:pt x="1230" y="823"/>
                    <a:pt x="1216" y="837"/>
                  </a:cubicBezTo>
                  <a:cubicBezTo>
                    <a:pt x="1203" y="850"/>
                    <a:pt x="1203" y="872"/>
                    <a:pt x="1216" y="886"/>
                  </a:cubicBezTo>
                  <a:cubicBezTo>
                    <a:pt x="1263" y="932"/>
                    <a:pt x="1323" y="958"/>
                    <a:pt x="1387" y="962"/>
                  </a:cubicBezTo>
                  <a:cubicBezTo>
                    <a:pt x="1304" y="1137"/>
                    <a:pt x="1138" y="1269"/>
                    <a:pt x="936" y="1320"/>
                  </a:cubicBezTo>
                  <a:lnTo>
                    <a:pt x="936" y="1320"/>
                  </a:lnTo>
                  <a:cubicBezTo>
                    <a:pt x="879" y="1334"/>
                    <a:pt x="820" y="1342"/>
                    <a:pt x="758" y="1342"/>
                  </a:cubicBezTo>
                  <a:cubicBezTo>
                    <a:pt x="652" y="1342"/>
                    <a:pt x="552" y="1319"/>
                    <a:pt x="462" y="1279"/>
                  </a:cubicBezTo>
                  <a:cubicBezTo>
                    <a:pt x="790" y="1078"/>
                    <a:pt x="755" y="824"/>
                    <a:pt x="753" y="813"/>
                  </a:cubicBezTo>
                  <a:cubicBezTo>
                    <a:pt x="752" y="803"/>
                    <a:pt x="747" y="795"/>
                    <a:pt x="740" y="790"/>
                  </a:cubicBezTo>
                  <a:cubicBezTo>
                    <a:pt x="638" y="716"/>
                    <a:pt x="630" y="629"/>
                    <a:pt x="653" y="576"/>
                  </a:cubicBezTo>
                  <a:cubicBezTo>
                    <a:pt x="675" y="526"/>
                    <a:pt x="725" y="502"/>
                    <a:pt x="780" y="513"/>
                  </a:cubicBezTo>
                  <a:cubicBezTo>
                    <a:pt x="1085" y="575"/>
                    <a:pt x="1259" y="419"/>
                    <a:pt x="1324" y="344"/>
                  </a:cubicBezTo>
                  <a:close/>
                  <a:moveTo>
                    <a:pt x="2083" y="614"/>
                  </a:moveTo>
                  <a:cubicBezTo>
                    <a:pt x="2071" y="605"/>
                    <a:pt x="2068" y="588"/>
                    <a:pt x="2077" y="576"/>
                  </a:cubicBezTo>
                  <a:lnTo>
                    <a:pt x="2107" y="533"/>
                  </a:lnTo>
                  <a:cubicBezTo>
                    <a:pt x="2111" y="527"/>
                    <a:pt x="2118" y="523"/>
                    <a:pt x="2125" y="522"/>
                  </a:cubicBezTo>
                  <a:cubicBezTo>
                    <a:pt x="2126" y="522"/>
                    <a:pt x="2128" y="522"/>
                    <a:pt x="2129" y="522"/>
                  </a:cubicBezTo>
                  <a:cubicBezTo>
                    <a:pt x="2135" y="522"/>
                    <a:pt x="2140" y="523"/>
                    <a:pt x="2145" y="526"/>
                  </a:cubicBezTo>
                  <a:lnTo>
                    <a:pt x="2236" y="591"/>
                  </a:lnTo>
                  <a:cubicBezTo>
                    <a:pt x="2242" y="595"/>
                    <a:pt x="2246" y="601"/>
                    <a:pt x="2247" y="608"/>
                  </a:cubicBezTo>
                  <a:cubicBezTo>
                    <a:pt x="2248" y="615"/>
                    <a:pt x="2247" y="623"/>
                    <a:pt x="2242" y="629"/>
                  </a:cubicBezTo>
                  <a:lnTo>
                    <a:pt x="2212" y="672"/>
                  </a:lnTo>
                  <a:cubicBezTo>
                    <a:pt x="2203" y="684"/>
                    <a:pt x="2186" y="687"/>
                    <a:pt x="2174" y="678"/>
                  </a:cubicBezTo>
                  <a:lnTo>
                    <a:pt x="2083" y="614"/>
                  </a:lnTo>
                  <a:close/>
                  <a:moveTo>
                    <a:pt x="2178" y="432"/>
                  </a:moveTo>
                  <a:lnTo>
                    <a:pt x="2209" y="389"/>
                  </a:lnTo>
                  <a:cubicBezTo>
                    <a:pt x="2213" y="383"/>
                    <a:pt x="2219" y="379"/>
                    <a:pt x="2226" y="378"/>
                  </a:cubicBezTo>
                  <a:cubicBezTo>
                    <a:pt x="2228" y="378"/>
                    <a:pt x="2230" y="378"/>
                    <a:pt x="2231" y="378"/>
                  </a:cubicBezTo>
                  <a:cubicBezTo>
                    <a:pt x="2236" y="378"/>
                    <a:pt x="2242" y="379"/>
                    <a:pt x="2247" y="382"/>
                  </a:cubicBezTo>
                  <a:lnTo>
                    <a:pt x="2338" y="447"/>
                  </a:lnTo>
                  <a:cubicBezTo>
                    <a:pt x="2350" y="455"/>
                    <a:pt x="2353" y="472"/>
                    <a:pt x="2344" y="485"/>
                  </a:cubicBezTo>
                  <a:lnTo>
                    <a:pt x="2314" y="528"/>
                  </a:lnTo>
                  <a:cubicBezTo>
                    <a:pt x="2310" y="534"/>
                    <a:pt x="2303" y="538"/>
                    <a:pt x="2296" y="539"/>
                  </a:cubicBezTo>
                  <a:cubicBezTo>
                    <a:pt x="2289" y="540"/>
                    <a:pt x="2282" y="538"/>
                    <a:pt x="2276" y="534"/>
                  </a:cubicBezTo>
                  <a:lnTo>
                    <a:pt x="2185" y="470"/>
                  </a:lnTo>
                  <a:cubicBezTo>
                    <a:pt x="2173" y="461"/>
                    <a:pt x="2170" y="444"/>
                    <a:pt x="2178" y="432"/>
                  </a:cubicBezTo>
                  <a:close/>
                  <a:moveTo>
                    <a:pt x="2280" y="288"/>
                  </a:moveTo>
                  <a:lnTo>
                    <a:pt x="2310" y="245"/>
                  </a:lnTo>
                  <a:cubicBezTo>
                    <a:pt x="2315" y="239"/>
                    <a:pt x="2321" y="235"/>
                    <a:pt x="2328" y="234"/>
                  </a:cubicBezTo>
                  <a:cubicBezTo>
                    <a:pt x="2329" y="234"/>
                    <a:pt x="2331" y="234"/>
                    <a:pt x="2333" y="234"/>
                  </a:cubicBezTo>
                  <a:cubicBezTo>
                    <a:pt x="2338" y="234"/>
                    <a:pt x="2343" y="235"/>
                    <a:pt x="2348" y="238"/>
                  </a:cubicBezTo>
                  <a:lnTo>
                    <a:pt x="2439" y="303"/>
                  </a:lnTo>
                  <a:cubicBezTo>
                    <a:pt x="2451" y="311"/>
                    <a:pt x="2454" y="328"/>
                    <a:pt x="2446" y="341"/>
                  </a:cubicBezTo>
                  <a:lnTo>
                    <a:pt x="2415" y="384"/>
                  </a:lnTo>
                  <a:cubicBezTo>
                    <a:pt x="2411" y="390"/>
                    <a:pt x="2405" y="393"/>
                    <a:pt x="2398" y="395"/>
                  </a:cubicBezTo>
                  <a:cubicBezTo>
                    <a:pt x="2391" y="396"/>
                    <a:pt x="2384" y="394"/>
                    <a:pt x="2377" y="390"/>
                  </a:cubicBezTo>
                  <a:lnTo>
                    <a:pt x="2286" y="326"/>
                  </a:lnTo>
                  <a:cubicBezTo>
                    <a:pt x="2274" y="317"/>
                    <a:pt x="2271" y="300"/>
                    <a:pt x="2280" y="288"/>
                  </a:cubicBezTo>
                  <a:close/>
                  <a:moveTo>
                    <a:pt x="2472" y="424"/>
                  </a:moveTo>
                  <a:lnTo>
                    <a:pt x="2502" y="380"/>
                  </a:lnTo>
                  <a:cubicBezTo>
                    <a:pt x="2530" y="342"/>
                    <a:pt x="2523" y="290"/>
                    <a:pt x="2490" y="257"/>
                  </a:cubicBezTo>
                  <a:cubicBezTo>
                    <a:pt x="2499" y="247"/>
                    <a:pt x="2504" y="242"/>
                    <a:pt x="2507" y="239"/>
                  </a:cubicBezTo>
                  <a:cubicBezTo>
                    <a:pt x="2526" y="224"/>
                    <a:pt x="2547" y="220"/>
                    <a:pt x="2569" y="230"/>
                  </a:cubicBezTo>
                  <a:cubicBezTo>
                    <a:pt x="2599" y="242"/>
                    <a:pt x="2622" y="276"/>
                    <a:pt x="2629" y="315"/>
                  </a:cubicBezTo>
                  <a:cubicBezTo>
                    <a:pt x="2561" y="381"/>
                    <a:pt x="2512" y="466"/>
                    <a:pt x="2511" y="470"/>
                  </a:cubicBezTo>
                  <a:cubicBezTo>
                    <a:pt x="2501" y="487"/>
                    <a:pt x="2507" y="508"/>
                    <a:pt x="2524" y="517"/>
                  </a:cubicBezTo>
                  <a:cubicBezTo>
                    <a:pt x="2529" y="520"/>
                    <a:pt x="2535" y="522"/>
                    <a:pt x="2541" y="522"/>
                  </a:cubicBezTo>
                  <a:cubicBezTo>
                    <a:pt x="2553" y="522"/>
                    <a:pt x="2564" y="515"/>
                    <a:pt x="2571" y="504"/>
                  </a:cubicBezTo>
                  <a:cubicBezTo>
                    <a:pt x="2571" y="503"/>
                    <a:pt x="2622" y="412"/>
                    <a:pt x="2690" y="353"/>
                  </a:cubicBezTo>
                  <a:cubicBezTo>
                    <a:pt x="2712" y="333"/>
                    <a:pt x="2742" y="345"/>
                    <a:pt x="2762" y="360"/>
                  </a:cubicBezTo>
                  <a:cubicBezTo>
                    <a:pt x="2789" y="381"/>
                    <a:pt x="2807" y="418"/>
                    <a:pt x="2789" y="452"/>
                  </a:cubicBezTo>
                  <a:cubicBezTo>
                    <a:pt x="2782" y="457"/>
                    <a:pt x="2775" y="463"/>
                    <a:pt x="2769" y="469"/>
                  </a:cubicBezTo>
                  <a:lnTo>
                    <a:pt x="2668" y="585"/>
                  </a:lnTo>
                  <a:cubicBezTo>
                    <a:pt x="2656" y="600"/>
                    <a:pt x="2658" y="622"/>
                    <a:pt x="2672" y="634"/>
                  </a:cubicBezTo>
                  <a:cubicBezTo>
                    <a:pt x="2687" y="647"/>
                    <a:pt x="2708" y="645"/>
                    <a:pt x="2721" y="631"/>
                  </a:cubicBezTo>
                  <a:lnTo>
                    <a:pt x="2821" y="515"/>
                  </a:lnTo>
                  <a:cubicBezTo>
                    <a:pt x="2847" y="488"/>
                    <a:pt x="2889" y="485"/>
                    <a:pt x="2917" y="510"/>
                  </a:cubicBezTo>
                  <a:cubicBezTo>
                    <a:pt x="2945" y="534"/>
                    <a:pt x="2949" y="576"/>
                    <a:pt x="2925" y="606"/>
                  </a:cubicBezTo>
                  <a:lnTo>
                    <a:pt x="2584" y="1087"/>
                  </a:lnTo>
                  <a:lnTo>
                    <a:pt x="2132" y="769"/>
                  </a:lnTo>
                  <a:cubicBezTo>
                    <a:pt x="2137" y="761"/>
                    <a:pt x="2143" y="753"/>
                    <a:pt x="2150" y="742"/>
                  </a:cubicBezTo>
                  <a:cubicBezTo>
                    <a:pt x="2162" y="748"/>
                    <a:pt x="2176" y="752"/>
                    <a:pt x="2190" y="752"/>
                  </a:cubicBezTo>
                  <a:cubicBezTo>
                    <a:pt x="2220" y="752"/>
                    <a:pt x="2250" y="738"/>
                    <a:pt x="2269" y="712"/>
                  </a:cubicBezTo>
                  <a:lnTo>
                    <a:pt x="2299" y="669"/>
                  </a:lnTo>
                  <a:cubicBezTo>
                    <a:pt x="2313" y="650"/>
                    <a:pt x="2317" y="627"/>
                    <a:pt x="2315" y="604"/>
                  </a:cubicBezTo>
                  <a:cubicBezTo>
                    <a:pt x="2337" y="599"/>
                    <a:pt x="2357" y="586"/>
                    <a:pt x="2370" y="568"/>
                  </a:cubicBezTo>
                  <a:lnTo>
                    <a:pt x="2401" y="525"/>
                  </a:lnTo>
                  <a:cubicBezTo>
                    <a:pt x="2415" y="505"/>
                    <a:pt x="2419" y="482"/>
                    <a:pt x="2417" y="460"/>
                  </a:cubicBezTo>
                  <a:cubicBezTo>
                    <a:pt x="2439" y="455"/>
                    <a:pt x="2459" y="442"/>
                    <a:pt x="2472" y="424"/>
                  </a:cubicBezTo>
                  <a:close/>
                  <a:moveTo>
                    <a:pt x="3505" y="962"/>
                  </a:moveTo>
                  <a:cubicBezTo>
                    <a:pt x="3569" y="958"/>
                    <a:pt x="3630" y="932"/>
                    <a:pt x="3676" y="886"/>
                  </a:cubicBezTo>
                  <a:cubicBezTo>
                    <a:pt x="3690" y="872"/>
                    <a:pt x="3690" y="850"/>
                    <a:pt x="3676" y="837"/>
                  </a:cubicBezTo>
                  <a:cubicBezTo>
                    <a:pt x="3662" y="823"/>
                    <a:pt x="3640" y="823"/>
                    <a:pt x="3627" y="837"/>
                  </a:cubicBezTo>
                  <a:cubicBezTo>
                    <a:pt x="3589" y="874"/>
                    <a:pt x="3539" y="895"/>
                    <a:pt x="3486" y="895"/>
                  </a:cubicBezTo>
                  <a:cubicBezTo>
                    <a:pt x="3483" y="895"/>
                    <a:pt x="3480" y="896"/>
                    <a:pt x="3478" y="897"/>
                  </a:cubicBezTo>
                  <a:cubicBezTo>
                    <a:pt x="3457" y="836"/>
                    <a:pt x="3446" y="772"/>
                    <a:pt x="3446" y="705"/>
                  </a:cubicBezTo>
                  <a:cubicBezTo>
                    <a:pt x="3446" y="515"/>
                    <a:pt x="3537" y="344"/>
                    <a:pt x="3681" y="227"/>
                  </a:cubicBezTo>
                  <a:lnTo>
                    <a:pt x="3960" y="506"/>
                  </a:lnTo>
                  <a:cubicBezTo>
                    <a:pt x="3916" y="561"/>
                    <a:pt x="3889" y="629"/>
                    <a:pt x="3889" y="705"/>
                  </a:cubicBezTo>
                  <a:cubicBezTo>
                    <a:pt x="3889" y="869"/>
                    <a:pt x="4013" y="1003"/>
                    <a:pt x="4173" y="1020"/>
                  </a:cubicBezTo>
                  <a:lnTo>
                    <a:pt x="4173" y="1340"/>
                  </a:lnTo>
                  <a:cubicBezTo>
                    <a:pt x="4160" y="1341"/>
                    <a:pt x="4147" y="1342"/>
                    <a:pt x="4134" y="1342"/>
                  </a:cubicBezTo>
                  <a:cubicBezTo>
                    <a:pt x="3853" y="1342"/>
                    <a:pt x="3612" y="1186"/>
                    <a:pt x="3505" y="962"/>
                  </a:cubicBezTo>
                  <a:close/>
                  <a:moveTo>
                    <a:pt x="4208" y="1408"/>
                  </a:moveTo>
                  <a:cubicBezTo>
                    <a:pt x="4260" y="1403"/>
                    <a:pt x="4310" y="1394"/>
                    <a:pt x="4358" y="1380"/>
                  </a:cubicBezTo>
                  <a:lnTo>
                    <a:pt x="4358" y="1488"/>
                  </a:lnTo>
                  <a:lnTo>
                    <a:pt x="3910" y="1488"/>
                  </a:lnTo>
                  <a:lnTo>
                    <a:pt x="3910" y="1380"/>
                  </a:lnTo>
                  <a:cubicBezTo>
                    <a:pt x="3981" y="1400"/>
                    <a:pt x="4056" y="1411"/>
                    <a:pt x="4134" y="1411"/>
                  </a:cubicBezTo>
                  <a:cubicBezTo>
                    <a:pt x="4159" y="1411"/>
                    <a:pt x="4183" y="1410"/>
                    <a:pt x="4207" y="1408"/>
                  </a:cubicBezTo>
                  <a:cubicBezTo>
                    <a:pt x="4208" y="1408"/>
                    <a:pt x="4208" y="1408"/>
                    <a:pt x="4208" y="1408"/>
                  </a:cubicBezTo>
                  <a:cubicBezTo>
                    <a:pt x="4208" y="1408"/>
                    <a:pt x="4208" y="1408"/>
                    <a:pt x="4208" y="1408"/>
                  </a:cubicBezTo>
                  <a:close/>
                  <a:moveTo>
                    <a:pt x="4208" y="955"/>
                  </a:moveTo>
                  <a:cubicBezTo>
                    <a:pt x="4070" y="955"/>
                    <a:pt x="3958" y="843"/>
                    <a:pt x="3958" y="705"/>
                  </a:cubicBezTo>
                  <a:cubicBezTo>
                    <a:pt x="3958" y="567"/>
                    <a:pt x="4070" y="455"/>
                    <a:pt x="4208" y="455"/>
                  </a:cubicBezTo>
                  <a:cubicBezTo>
                    <a:pt x="4346" y="455"/>
                    <a:pt x="4458" y="567"/>
                    <a:pt x="4458" y="705"/>
                  </a:cubicBezTo>
                  <a:cubicBezTo>
                    <a:pt x="4458" y="843"/>
                    <a:pt x="4346" y="955"/>
                    <a:pt x="4208" y="955"/>
                  </a:cubicBezTo>
                  <a:close/>
                  <a:moveTo>
                    <a:pt x="4134" y="69"/>
                  </a:moveTo>
                  <a:cubicBezTo>
                    <a:pt x="4501" y="69"/>
                    <a:pt x="4801" y="336"/>
                    <a:pt x="4820" y="670"/>
                  </a:cubicBezTo>
                  <a:lnTo>
                    <a:pt x="4524" y="670"/>
                  </a:lnTo>
                  <a:cubicBezTo>
                    <a:pt x="4506" y="511"/>
                    <a:pt x="4372" y="386"/>
                    <a:pt x="4208" y="386"/>
                  </a:cubicBezTo>
                  <a:cubicBezTo>
                    <a:pt x="4132" y="386"/>
                    <a:pt x="4064" y="413"/>
                    <a:pt x="4009" y="457"/>
                  </a:cubicBezTo>
                  <a:lnTo>
                    <a:pt x="3738" y="186"/>
                  </a:lnTo>
                  <a:cubicBezTo>
                    <a:pt x="3850" y="112"/>
                    <a:pt x="3987" y="69"/>
                    <a:pt x="4134" y="69"/>
                  </a:cubicBezTo>
                  <a:close/>
                  <a:moveTo>
                    <a:pt x="4892" y="705"/>
                  </a:moveTo>
                  <a:cubicBezTo>
                    <a:pt x="4891" y="316"/>
                    <a:pt x="4552" y="0"/>
                    <a:pt x="4134" y="0"/>
                  </a:cubicBezTo>
                  <a:cubicBezTo>
                    <a:pt x="3961" y="0"/>
                    <a:pt x="3802" y="55"/>
                    <a:pt x="3674" y="146"/>
                  </a:cubicBezTo>
                  <a:cubicBezTo>
                    <a:pt x="3668" y="147"/>
                    <a:pt x="3662" y="150"/>
                    <a:pt x="3658" y="155"/>
                  </a:cubicBezTo>
                  <a:cubicBezTo>
                    <a:pt x="3656" y="156"/>
                    <a:pt x="3655" y="158"/>
                    <a:pt x="3654" y="160"/>
                  </a:cubicBezTo>
                  <a:cubicBezTo>
                    <a:pt x="3485" y="289"/>
                    <a:pt x="3377" y="486"/>
                    <a:pt x="3377" y="705"/>
                  </a:cubicBezTo>
                  <a:cubicBezTo>
                    <a:pt x="3377" y="998"/>
                    <a:pt x="3568" y="1249"/>
                    <a:pt x="3841" y="1356"/>
                  </a:cubicBezTo>
                  <a:lnTo>
                    <a:pt x="3841" y="1509"/>
                  </a:lnTo>
                  <a:lnTo>
                    <a:pt x="3816" y="1537"/>
                  </a:lnTo>
                  <a:lnTo>
                    <a:pt x="3392" y="1398"/>
                  </a:lnTo>
                  <a:cubicBezTo>
                    <a:pt x="3339" y="1286"/>
                    <a:pt x="3232" y="1205"/>
                    <a:pt x="3104" y="1189"/>
                  </a:cubicBezTo>
                  <a:lnTo>
                    <a:pt x="2830" y="859"/>
                  </a:lnTo>
                  <a:lnTo>
                    <a:pt x="2980" y="648"/>
                  </a:lnTo>
                  <a:cubicBezTo>
                    <a:pt x="3026" y="590"/>
                    <a:pt x="3018" y="506"/>
                    <a:pt x="2963" y="458"/>
                  </a:cubicBezTo>
                  <a:cubicBezTo>
                    <a:pt x="2934" y="433"/>
                    <a:pt x="2899" y="422"/>
                    <a:pt x="2865" y="424"/>
                  </a:cubicBezTo>
                  <a:cubicBezTo>
                    <a:pt x="2865" y="376"/>
                    <a:pt x="2839" y="333"/>
                    <a:pt x="2806" y="306"/>
                  </a:cubicBezTo>
                  <a:cubicBezTo>
                    <a:pt x="2770" y="277"/>
                    <a:pt x="2728" y="269"/>
                    <a:pt x="2691" y="277"/>
                  </a:cubicBezTo>
                  <a:cubicBezTo>
                    <a:pt x="2675" y="227"/>
                    <a:pt x="2640" y="185"/>
                    <a:pt x="2596" y="166"/>
                  </a:cubicBezTo>
                  <a:cubicBezTo>
                    <a:pt x="2551" y="146"/>
                    <a:pt x="2502" y="154"/>
                    <a:pt x="2463" y="186"/>
                  </a:cubicBezTo>
                  <a:cubicBezTo>
                    <a:pt x="2456" y="192"/>
                    <a:pt x="2446" y="203"/>
                    <a:pt x="2435" y="215"/>
                  </a:cubicBezTo>
                  <a:lnTo>
                    <a:pt x="2388" y="182"/>
                  </a:lnTo>
                  <a:cubicBezTo>
                    <a:pt x="2367" y="167"/>
                    <a:pt x="2342" y="161"/>
                    <a:pt x="2316" y="166"/>
                  </a:cubicBezTo>
                  <a:cubicBezTo>
                    <a:pt x="2291" y="170"/>
                    <a:pt x="2269" y="184"/>
                    <a:pt x="2254" y="205"/>
                  </a:cubicBezTo>
                  <a:lnTo>
                    <a:pt x="2223" y="248"/>
                  </a:lnTo>
                  <a:cubicBezTo>
                    <a:pt x="2209" y="268"/>
                    <a:pt x="2205" y="290"/>
                    <a:pt x="2207" y="312"/>
                  </a:cubicBezTo>
                  <a:cubicBezTo>
                    <a:pt x="2185" y="318"/>
                    <a:pt x="2165" y="330"/>
                    <a:pt x="2152" y="349"/>
                  </a:cubicBezTo>
                  <a:lnTo>
                    <a:pt x="2121" y="392"/>
                  </a:lnTo>
                  <a:cubicBezTo>
                    <a:pt x="2108" y="412"/>
                    <a:pt x="2104" y="434"/>
                    <a:pt x="2106" y="456"/>
                  </a:cubicBezTo>
                  <a:cubicBezTo>
                    <a:pt x="2084" y="462"/>
                    <a:pt x="2064" y="474"/>
                    <a:pt x="2051" y="493"/>
                  </a:cubicBezTo>
                  <a:lnTo>
                    <a:pt x="2020" y="536"/>
                  </a:lnTo>
                  <a:cubicBezTo>
                    <a:pt x="1990" y="580"/>
                    <a:pt x="2000" y="640"/>
                    <a:pt x="2043" y="670"/>
                  </a:cubicBezTo>
                  <a:lnTo>
                    <a:pt x="2092" y="705"/>
                  </a:lnTo>
                  <a:cubicBezTo>
                    <a:pt x="2075" y="730"/>
                    <a:pt x="2063" y="748"/>
                    <a:pt x="2059" y="755"/>
                  </a:cubicBezTo>
                  <a:cubicBezTo>
                    <a:pt x="2017" y="791"/>
                    <a:pt x="1584" y="1152"/>
                    <a:pt x="1201" y="1276"/>
                  </a:cubicBezTo>
                  <a:cubicBezTo>
                    <a:pt x="1391" y="1148"/>
                    <a:pt x="1515" y="940"/>
                    <a:pt x="1515" y="705"/>
                  </a:cubicBezTo>
                  <a:cubicBezTo>
                    <a:pt x="1515" y="541"/>
                    <a:pt x="1454" y="389"/>
                    <a:pt x="1352" y="269"/>
                  </a:cubicBezTo>
                  <a:cubicBezTo>
                    <a:pt x="1351" y="267"/>
                    <a:pt x="1350" y="266"/>
                    <a:pt x="1349" y="265"/>
                  </a:cubicBezTo>
                  <a:cubicBezTo>
                    <a:pt x="1210" y="103"/>
                    <a:pt x="997" y="0"/>
                    <a:pt x="758" y="0"/>
                  </a:cubicBezTo>
                  <a:cubicBezTo>
                    <a:pt x="340" y="0"/>
                    <a:pt x="0" y="316"/>
                    <a:pt x="0" y="705"/>
                  </a:cubicBezTo>
                  <a:cubicBezTo>
                    <a:pt x="0" y="963"/>
                    <a:pt x="149" y="1187"/>
                    <a:pt x="370" y="1311"/>
                  </a:cubicBezTo>
                  <a:cubicBezTo>
                    <a:pt x="371" y="1311"/>
                    <a:pt x="372" y="1312"/>
                    <a:pt x="372" y="1312"/>
                  </a:cubicBezTo>
                  <a:cubicBezTo>
                    <a:pt x="391" y="1322"/>
                    <a:pt x="409" y="1331"/>
                    <a:pt x="428" y="1340"/>
                  </a:cubicBezTo>
                  <a:cubicBezTo>
                    <a:pt x="358" y="1399"/>
                    <a:pt x="240" y="1537"/>
                    <a:pt x="176" y="1822"/>
                  </a:cubicBezTo>
                  <a:cubicBezTo>
                    <a:pt x="115" y="2097"/>
                    <a:pt x="112" y="2702"/>
                    <a:pt x="112" y="2728"/>
                  </a:cubicBezTo>
                  <a:cubicBezTo>
                    <a:pt x="112" y="2737"/>
                    <a:pt x="115" y="2746"/>
                    <a:pt x="122" y="2752"/>
                  </a:cubicBezTo>
                  <a:cubicBezTo>
                    <a:pt x="128" y="2759"/>
                    <a:pt x="137" y="2762"/>
                    <a:pt x="146" y="2762"/>
                  </a:cubicBezTo>
                  <a:lnTo>
                    <a:pt x="1162" y="2762"/>
                  </a:lnTo>
                  <a:cubicBezTo>
                    <a:pt x="1181" y="2762"/>
                    <a:pt x="1197" y="2747"/>
                    <a:pt x="1197" y="2728"/>
                  </a:cubicBezTo>
                  <a:lnTo>
                    <a:pt x="1197" y="2011"/>
                  </a:lnTo>
                  <a:cubicBezTo>
                    <a:pt x="1564" y="1936"/>
                    <a:pt x="2090" y="1756"/>
                    <a:pt x="2482" y="1325"/>
                  </a:cubicBezTo>
                  <a:cubicBezTo>
                    <a:pt x="2514" y="1367"/>
                    <a:pt x="2576" y="1438"/>
                    <a:pt x="2692" y="1571"/>
                  </a:cubicBezTo>
                  <a:cubicBezTo>
                    <a:pt x="2702" y="1766"/>
                    <a:pt x="2862" y="1921"/>
                    <a:pt x="3059" y="1921"/>
                  </a:cubicBezTo>
                  <a:cubicBezTo>
                    <a:pt x="3100" y="1921"/>
                    <a:pt x="3138" y="1913"/>
                    <a:pt x="3175" y="1900"/>
                  </a:cubicBezTo>
                  <a:lnTo>
                    <a:pt x="3625" y="2054"/>
                  </a:lnTo>
                  <a:lnTo>
                    <a:pt x="3625" y="2728"/>
                  </a:lnTo>
                  <a:cubicBezTo>
                    <a:pt x="3625" y="2747"/>
                    <a:pt x="3641" y="2762"/>
                    <a:pt x="3660" y="2762"/>
                  </a:cubicBezTo>
                  <a:lnTo>
                    <a:pt x="3928" y="2762"/>
                  </a:lnTo>
                  <a:lnTo>
                    <a:pt x="4488" y="2762"/>
                  </a:lnTo>
                  <a:lnTo>
                    <a:pt x="4675" y="2762"/>
                  </a:lnTo>
                  <a:cubicBezTo>
                    <a:pt x="4694" y="2762"/>
                    <a:pt x="4710" y="2747"/>
                    <a:pt x="4710" y="2728"/>
                  </a:cubicBezTo>
                  <a:lnTo>
                    <a:pt x="4710" y="2067"/>
                  </a:lnTo>
                  <a:cubicBezTo>
                    <a:pt x="4710" y="1845"/>
                    <a:pt x="4604" y="1638"/>
                    <a:pt x="4427" y="1506"/>
                  </a:cubicBezTo>
                  <a:lnTo>
                    <a:pt x="4427" y="1356"/>
                  </a:lnTo>
                  <a:cubicBezTo>
                    <a:pt x="4700" y="1249"/>
                    <a:pt x="4892" y="998"/>
                    <a:pt x="4892" y="705"/>
                  </a:cubicBezTo>
                  <a:lnTo>
                    <a:pt x="4892" y="705"/>
                  </a:lnTo>
                  <a:lnTo>
                    <a:pt x="4892" y="705"/>
                  </a:lnTo>
                  <a:lnTo>
                    <a:pt x="4892" y="705"/>
                  </a:ln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06" name="Freeform 914">
              <a:extLst>
                <a:ext uri="{FF2B5EF4-FFF2-40B4-BE49-F238E27FC236}">
                  <a16:creationId xmlns:a16="http://schemas.microsoft.com/office/drawing/2014/main" id="{8CB8677E-4954-4A8C-B3DD-57DCBE45B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579" y="2834847"/>
              <a:ext cx="189715" cy="193750"/>
            </a:xfrm>
            <a:custGeom>
              <a:avLst/>
              <a:gdLst>
                <a:gd name="T0" fmla="*/ 354 w 708"/>
                <a:gd name="T1" fmla="*/ 581 h 713"/>
                <a:gd name="T2" fmla="*/ 132 w 708"/>
                <a:gd name="T3" fmla="*/ 359 h 713"/>
                <a:gd name="T4" fmla="*/ 354 w 708"/>
                <a:gd name="T5" fmla="*/ 138 h 713"/>
                <a:gd name="T6" fmla="*/ 575 w 708"/>
                <a:gd name="T7" fmla="*/ 359 h 713"/>
                <a:gd name="T8" fmla="*/ 354 w 708"/>
                <a:gd name="T9" fmla="*/ 581 h 713"/>
                <a:gd name="T10" fmla="*/ 708 w 708"/>
                <a:gd name="T11" fmla="*/ 359 h 713"/>
                <a:gd name="T12" fmla="*/ 683 w 708"/>
                <a:gd name="T13" fmla="*/ 326 h 713"/>
                <a:gd name="T14" fmla="*/ 387 w 708"/>
                <a:gd name="T15" fmla="*/ 30 h 713"/>
                <a:gd name="T16" fmla="*/ 320 w 708"/>
                <a:gd name="T17" fmla="*/ 31 h 713"/>
                <a:gd name="T18" fmla="*/ 25 w 708"/>
                <a:gd name="T19" fmla="*/ 326 h 713"/>
                <a:gd name="T20" fmla="*/ 0 w 708"/>
                <a:gd name="T21" fmla="*/ 359 h 713"/>
                <a:gd name="T22" fmla="*/ 25 w 708"/>
                <a:gd name="T23" fmla="*/ 393 h 713"/>
                <a:gd name="T24" fmla="*/ 320 w 708"/>
                <a:gd name="T25" fmla="*/ 688 h 713"/>
                <a:gd name="T26" fmla="*/ 354 w 708"/>
                <a:gd name="T27" fmla="*/ 713 h 713"/>
                <a:gd name="T28" fmla="*/ 387 w 708"/>
                <a:gd name="T29" fmla="*/ 688 h 713"/>
                <a:gd name="T30" fmla="*/ 682 w 708"/>
                <a:gd name="T31" fmla="*/ 393 h 713"/>
                <a:gd name="T32" fmla="*/ 708 w 708"/>
                <a:gd name="T33" fmla="*/ 359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8" h="713">
                  <a:moveTo>
                    <a:pt x="354" y="581"/>
                  </a:moveTo>
                  <a:cubicBezTo>
                    <a:pt x="307" y="485"/>
                    <a:pt x="228" y="406"/>
                    <a:pt x="132" y="359"/>
                  </a:cubicBezTo>
                  <a:cubicBezTo>
                    <a:pt x="228" y="312"/>
                    <a:pt x="307" y="234"/>
                    <a:pt x="354" y="138"/>
                  </a:cubicBezTo>
                  <a:cubicBezTo>
                    <a:pt x="401" y="234"/>
                    <a:pt x="479" y="312"/>
                    <a:pt x="575" y="359"/>
                  </a:cubicBezTo>
                  <a:cubicBezTo>
                    <a:pt x="479" y="406"/>
                    <a:pt x="401" y="485"/>
                    <a:pt x="354" y="581"/>
                  </a:cubicBezTo>
                  <a:close/>
                  <a:moveTo>
                    <a:pt x="708" y="359"/>
                  </a:moveTo>
                  <a:cubicBezTo>
                    <a:pt x="708" y="343"/>
                    <a:pt x="698" y="330"/>
                    <a:pt x="683" y="326"/>
                  </a:cubicBezTo>
                  <a:cubicBezTo>
                    <a:pt x="539" y="287"/>
                    <a:pt x="425" y="174"/>
                    <a:pt x="387" y="30"/>
                  </a:cubicBezTo>
                  <a:cubicBezTo>
                    <a:pt x="379" y="0"/>
                    <a:pt x="328" y="0"/>
                    <a:pt x="320" y="31"/>
                  </a:cubicBezTo>
                  <a:cubicBezTo>
                    <a:pt x="282" y="174"/>
                    <a:pt x="169" y="287"/>
                    <a:pt x="25" y="326"/>
                  </a:cubicBezTo>
                  <a:cubicBezTo>
                    <a:pt x="10" y="330"/>
                    <a:pt x="0" y="343"/>
                    <a:pt x="0" y="359"/>
                  </a:cubicBezTo>
                  <a:cubicBezTo>
                    <a:pt x="0" y="375"/>
                    <a:pt x="10" y="389"/>
                    <a:pt x="25" y="393"/>
                  </a:cubicBezTo>
                  <a:cubicBezTo>
                    <a:pt x="169" y="431"/>
                    <a:pt x="282" y="544"/>
                    <a:pt x="320" y="688"/>
                  </a:cubicBezTo>
                  <a:cubicBezTo>
                    <a:pt x="324" y="703"/>
                    <a:pt x="338" y="713"/>
                    <a:pt x="354" y="713"/>
                  </a:cubicBezTo>
                  <a:cubicBezTo>
                    <a:pt x="370" y="713"/>
                    <a:pt x="383" y="703"/>
                    <a:pt x="387" y="688"/>
                  </a:cubicBezTo>
                  <a:cubicBezTo>
                    <a:pt x="425" y="544"/>
                    <a:pt x="539" y="431"/>
                    <a:pt x="682" y="393"/>
                  </a:cubicBezTo>
                  <a:cubicBezTo>
                    <a:pt x="698" y="389"/>
                    <a:pt x="708" y="375"/>
                    <a:pt x="708" y="359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07" name="Freeform 915">
              <a:extLst>
                <a:ext uri="{FF2B5EF4-FFF2-40B4-BE49-F238E27FC236}">
                  <a16:creationId xmlns:a16="http://schemas.microsoft.com/office/drawing/2014/main" id="{2536D011-DD15-0758-27B7-5AE70449E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765" y="2685499"/>
              <a:ext cx="484376" cy="145313"/>
            </a:xfrm>
            <a:custGeom>
              <a:avLst/>
              <a:gdLst>
                <a:gd name="T0" fmla="*/ 136 w 1792"/>
                <a:gd name="T1" fmla="*/ 325 h 528"/>
                <a:gd name="T2" fmla="*/ 203 w 1792"/>
                <a:gd name="T3" fmla="*/ 392 h 528"/>
                <a:gd name="T4" fmla="*/ 136 w 1792"/>
                <a:gd name="T5" fmla="*/ 459 h 528"/>
                <a:gd name="T6" fmla="*/ 70 w 1792"/>
                <a:gd name="T7" fmla="*/ 392 h 528"/>
                <a:gd name="T8" fmla="*/ 136 w 1792"/>
                <a:gd name="T9" fmla="*/ 325 h 528"/>
                <a:gd name="T10" fmla="*/ 1656 w 1792"/>
                <a:gd name="T11" fmla="*/ 69 h 528"/>
                <a:gd name="T12" fmla="*/ 1722 w 1792"/>
                <a:gd name="T13" fmla="*/ 136 h 528"/>
                <a:gd name="T14" fmla="*/ 1656 w 1792"/>
                <a:gd name="T15" fmla="*/ 203 h 528"/>
                <a:gd name="T16" fmla="*/ 1589 w 1792"/>
                <a:gd name="T17" fmla="*/ 136 h 528"/>
                <a:gd name="T18" fmla="*/ 1656 w 1792"/>
                <a:gd name="T19" fmla="*/ 69 h 528"/>
                <a:gd name="T20" fmla="*/ 136 w 1792"/>
                <a:gd name="T21" fmla="*/ 528 h 528"/>
                <a:gd name="T22" fmla="*/ 267 w 1792"/>
                <a:gd name="T23" fmla="*/ 427 h 528"/>
                <a:gd name="T24" fmla="*/ 890 w 1792"/>
                <a:gd name="T25" fmla="*/ 427 h 528"/>
                <a:gd name="T26" fmla="*/ 915 w 1792"/>
                <a:gd name="T27" fmla="*/ 417 h 528"/>
                <a:gd name="T28" fmla="*/ 1161 w 1792"/>
                <a:gd name="T29" fmla="*/ 171 h 528"/>
                <a:gd name="T30" fmla="*/ 1524 w 1792"/>
                <a:gd name="T31" fmla="*/ 171 h 528"/>
                <a:gd name="T32" fmla="*/ 1656 w 1792"/>
                <a:gd name="T33" fmla="*/ 272 h 528"/>
                <a:gd name="T34" fmla="*/ 1792 w 1792"/>
                <a:gd name="T35" fmla="*/ 136 h 528"/>
                <a:gd name="T36" fmla="*/ 1656 w 1792"/>
                <a:gd name="T37" fmla="*/ 0 h 528"/>
                <a:gd name="T38" fmla="*/ 1524 w 1792"/>
                <a:gd name="T39" fmla="*/ 101 h 528"/>
                <a:gd name="T40" fmla="*/ 1147 w 1792"/>
                <a:gd name="T41" fmla="*/ 101 h 528"/>
                <a:gd name="T42" fmla="*/ 1122 w 1792"/>
                <a:gd name="T43" fmla="*/ 111 h 528"/>
                <a:gd name="T44" fmla="*/ 876 w 1792"/>
                <a:gd name="T45" fmla="*/ 358 h 528"/>
                <a:gd name="T46" fmla="*/ 267 w 1792"/>
                <a:gd name="T47" fmla="*/ 358 h 528"/>
                <a:gd name="T48" fmla="*/ 136 w 1792"/>
                <a:gd name="T49" fmla="*/ 256 h 528"/>
                <a:gd name="T50" fmla="*/ 0 w 1792"/>
                <a:gd name="T51" fmla="*/ 392 h 528"/>
                <a:gd name="T52" fmla="*/ 136 w 1792"/>
                <a:gd name="T5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92" h="528">
                  <a:moveTo>
                    <a:pt x="136" y="325"/>
                  </a:moveTo>
                  <a:cubicBezTo>
                    <a:pt x="173" y="325"/>
                    <a:pt x="203" y="355"/>
                    <a:pt x="203" y="392"/>
                  </a:cubicBezTo>
                  <a:cubicBezTo>
                    <a:pt x="203" y="429"/>
                    <a:pt x="173" y="459"/>
                    <a:pt x="136" y="459"/>
                  </a:cubicBezTo>
                  <a:cubicBezTo>
                    <a:pt x="100" y="459"/>
                    <a:pt x="70" y="429"/>
                    <a:pt x="70" y="392"/>
                  </a:cubicBezTo>
                  <a:cubicBezTo>
                    <a:pt x="70" y="355"/>
                    <a:pt x="100" y="325"/>
                    <a:pt x="136" y="325"/>
                  </a:cubicBezTo>
                  <a:close/>
                  <a:moveTo>
                    <a:pt x="1656" y="69"/>
                  </a:moveTo>
                  <a:cubicBezTo>
                    <a:pt x="1692" y="69"/>
                    <a:pt x="1722" y="99"/>
                    <a:pt x="1722" y="136"/>
                  </a:cubicBezTo>
                  <a:cubicBezTo>
                    <a:pt x="1722" y="173"/>
                    <a:pt x="1692" y="203"/>
                    <a:pt x="1656" y="203"/>
                  </a:cubicBezTo>
                  <a:cubicBezTo>
                    <a:pt x="1618" y="203"/>
                    <a:pt x="1589" y="173"/>
                    <a:pt x="1589" y="136"/>
                  </a:cubicBezTo>
                  <a:cubicBezTo>
                    <a:pt x="1589" y="99"/>
                    <a:pt x="1618" y="69"/>
                    <a:pt x="1656" y="69"/>
                  </a:cubicBezTo>
                  <a:close/>
                  <a:moveTo>
                    <a:pt x="136" y="528"/>
                  </a:moveTo>
                  <a:cubicBezTo>
                    <a:pt x="199" y="528"/>
                    <a:pt x="252" y="485"/>
                    <a:pt x="267" y="427"/>
                  </a:cubicBezTo>
                  <a:lnTo>
                    <a:pt x="890" y="427"/>
                  </a:lnTo>
                  <a:cubicBezTo>
                    <a:pt x="899" y="427"/>
                    <a:pt x="908" y="423"/>
                    <a:pt x="915" y="417"/>
                  </a:cubicBezTo>
                  <a:lnTo>
                    <a:pt x="1161" y="171"/>
                  </a:lnTo>
                  <a:lnTo>
                    <a:pt x="1524" y="171"/>
                  </a:lnTo>
                  <a:cubicBezTo>
                    <a:pt x="1540" y="229"/>
                    <a:pt x="1592" y="272"/>
                    <a:pt x="1656" y="272"/>
                  </a:cubicBezTo>
                  <a:cubicBezTo>
                    <a:pt x="1731" y="272"/>
                    <a:pt x="1792" y="211"/>
                    <a:pt x="1792" y="136"/>
                  </a:cubicBezTo>
                  <a:cubicBezTo>
                    <a:pt x="1792" y="61"/>
                    <a:pt x="1731" y="0"/>
                    <a:pt x="1656" y="0"/>
                  </a:cubicBezTo>
                  <a:cubicBezTo>
                    <a:pt x="1592" y="0"/>
                    <a:pt x="1540" y="43"/>
                    <a:pt x="1524" y="101"/>
                  </a:cubicBezTo>
                  <a:lnTo>
                    <a:pt x="1147" y="101"/>
                  </a:lnTo>
                  <a:cubicBezTo>
                    <a:pt x="1138" y="101"/>
                    <a:pt x="1129" y="105"/>
                    <a:pt x="1122" y="111"/>
                  </a:cubicBezTo>
                  <a:lnTo>
                    <a:pt x="876" y="358"/>
                  </a:lnTo>
                  <a:lnTo>
                    <a:pt x="267" y="358"/>
                  </a:lnTo>
                  <a:cubicBezTo>
                    <a:pt x="252" y="299"/>
                    <a:pt x="199" y="256"/>
                    <a:pt x="136" y="256"/>
                  </a:cubicBezTo>
                  <a:cubicBezTo>
                    <a:pt x="61" y="256"/>
                    <a:pt x="0" y="317"/>
                    <a:pt x="0" y="392"/>
                  </a:cubicBezTo>
                  <a:cubicBezTo>
                    <a:pt x="0" y="467"/>
                    <a:pt x="61" y="528"/>
                    <a:pt x="136" y="528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08" name="Freeform 916">
              <a:extLst>
                <a:ext uri="{FF2B5EF4-FFF2-40B4-BE49-F238E27FC236}">
                  <a16:creationId xmlns:a16="http://schemas.microsoft.com/office/drawing/2014/main" id="{5B3F4A48-71DA-6E6F-D0F4-DC33DF7C0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0240" y="2822739"/>
              <a:ext cx="532814" cy="145313"/>
            </a:xfrm>
            <a:custGeom>
              <a:avLst/>
              <a:gdLst>
                <a:gd name="T0" fmla="*/ 1830 w 1966"/>
                <a:gd name="T1" fmla="*/ 467 h 536"/>
                <a:gd name="T2" fmla="*/ 1763 w 1966"/>
                <a:gd name="T3" fmla="*/ 400 h 536"/>
                <a:gd name="T4" fmla="*/ 1830 w 1966"/>
                <a:gd name="T5" fmla="*/ 333 h 536"/>
                <a:gd name="T6" fmla="*/ 1897 w 1966"/>
                <a:gd name="T7" fmla="*/ 400 h 536"/>
                <a:gd name="T8" fmla="*/ 1830 w 1966"/>
                <a:gd name="T9" fmla="*/ 467 h 536"/>
                <a:gd name="T10" fmla="*/ 136 w 1966"/>
                <a:gd name="T11" fmla="*/ 203 h 536"/>
                <a:gd name="T12" fmla="*/ 69 w 1966"/>
                <a:gd name="T13" fmla="*/ 136 h 536"/>
                <a:gd name="T14" fmla="*/ 136 w 1966"/>
                <a:gd name="T15" fmla="*/ 69 h 536"/>
                <a:gd name="T16" fmla="*/ 203 w 1966"/>
                <a:gd name="T17" fmla="*/ 136 h 536"/>
                <a:gd name="T18" fmla="*/ 136 w 1966"/>
                <a:gd name="T19" fmla="*/ 203 h 536"/>
                <a:gd name="T20" fmla="*/ 1830 w 1966"/>
                <a:gd name="T21" fmla="*/ 263 h 536"/>
                <a:gd name="T22" fmla="*/ 1699 w 1966"/>
                <a:gd name="T23" fmla="*/ 365 h 536"/>
                <a:gd name="T24" fmla="*/ 1026 w 1966"/>
                <a:gd name="T25" fmla="*/ 365 h 536"/>
                <a:gd name="T26" fmla="*/ 772 w 1966"/>
                <a:gd name="T27" fmla="*/ 111 h 536"/>
                <a:gd name="T28" fmla="*/ 748 w 1966"/>
                <a:gd name="T29" fmla="*/ 101 h 536"/>
                <a:gd name="T30" fmla="*/ 267 w 1966"/>
                <a:gd name="T31" fmla="*/ 101 h 536"/>
                <a:gd name="T32" fmla="*/ 136 w 1966"/>
                <a:gd name="T33" fmla="*/ 0 h 536"/>
                <a:gd name="T34" fmla="*/ 0 w 1966"/>
                <a:gd name="T35" fmla="*/ 136 h 536"/>
                <a:gd name="T36" fmla="*/ 136 w 1966"/>
                <a:gd name="T37" fmla="*/ 272 h 536"/>
                <a:gd name="T38" fmla="*/ 267 w 1966"/>
                <a:gd name="T39" fmla="*/ 171 h 536"/>
                <a:gd name="T40" fmla="*/ 733 w 1966"/>
                <a:gd name="T41" fmla="*/ 171 h 536"/>
                <a:gd name="T42" fmla="*/ 987 w 1966"/>
                <a:gd name="T43" fmla="*/ 424 h 536"/>
                <a:gd name="T44" fmla="*/ 1012 w 1966"/>
                <a:gd name="T45" fmla="*/ 434 h 536"/>
                <a:gd name="T46" fmla="*/ 1699 w 1966"/>
                <a:gd name="T47" fmla="*/ 434 h 536"/>
                <a:gd name="T48" fmla="*/ 1830 w 1966"/>
                <a:gd name="T49" fmla="*/ 536 h 536"/>
                <a:gd name="T50" fmla="*/ 1966 w 1966"/>
                <a:gd name="T51" fmla="*/ 400 h 536"/>
                <a:gd name="T52" fmla="*/ 1830 w 1966"/>
                <a:gd name="T53" fmla="*/ 26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66" h="536">
                  <a:moveTo>
                    <a:pt x="1830" y="467"/>
                  </a:moveTo>
                  <a:cubicBezTo>
                    <a:pt x="1793" y="467"/>
                    <a:pt x="1763" y="436"/>
                    <a:pt x="1763" y="400"/>
                  </a:cubicBezTo>
                  <a:cubicBezTo>
                    <a:pt x="1763" y="363"/>
                    <a:pt x="1793" y="333"/>
                    <a:pt x="1830" y="333"/>
                  </a:cubicBezTo>
                  <a:cubicBezTo>
                    <a:pt x="1867" y="333"/>
                    <a:pt x="1897" y="363"/>
                    <a:pt x="1897" y="400"/>
                  </a:cubicBezTo>
                  <a:cubicBezTo>
                    <a:pt x="1897" y="436"/>
                    <a:pt x="1867" y="467"/>
                    <a:pt x="1830" y="467"/>
                  </a:cubicBezTo>
                  <a:close/>
                  <a:moveTo>
                    <a:pt x="136" y="203"/>
                  </a:moveTo>
                  <a:cubicBezTo>
                    <a:pt x="99" y="203"/>
                    <a:pt x="69" y="173"/>
                    <a:pt x="69" y="136"/>
                  </a:cubicBezTo>
                  <a:cubicBezTo>
                    <a:pt x="69" y="99"/>
                    <a:pt x="99" y="69"/>
                    <a:pt x="136" y="69"/>
                  </a:cubicBezTo>
                  <a:cubicBezTo>
                    <a:pt x="173" y="69"/>
                    <a:pt x="203" y="99"/>
                    <a:pt x="203" y="136"/>
                  </a:cubicBezTo>
                  <a:cubicBezTo>
                    <a:pt x="203" y="173"/>
                    <a:pt x="173" y="203"/>
                    <a:pt x="136" y="203"/>
                  </a:cubicBezTo>
                  <a:close/>
                  <a:moveTo>
                    <a:pt x="1830" y="263"/>
                  </a:moveTo>
                  <a:cubicBezTo>
                    <a:pt x="1767" y="263"/>
                    <a:pt x="1714" y="307"/>
                    <a:pt x="1699" y="365"/>
                  </a:cubicBezTo>
                  <a:lnTo>
                    <a:pt x="1026" y="365"/>
                  </a:lnTo>
                  <a:lnTo>
                    <a:pt x="772" y="111"/>
                  </a:lnTo>
                  <a:cubicBezTo>
                    <a:pt x="766" y="105"/>
                    <a:pt x="757" y="101"/>
                    <a:pt x="748" y="101"/>
                  </a:cubicBezTo>
                  <a:lnTo>
                    <a:pt x="267" y="101"/>
                  </a:lnTo>
                  <a:cubicBezTo>
                    <a:pt x="252" y="43"/>
                    <a:pt x="199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ubicBezTo>
                    <a:pt x="0" y="211"/>
                    <a:pt x="61" y="272"/>
                    <a:pt x="136" y="272"/>
                  </a:cubicBezTo>
                  <a:cubicBezTo>
                    <a:pt x="199" y="272"/>
                    <a:pt x="252" y="229"/>
                    <a:pt x="267" y="171"/>
                  </a:cubicBezTo>
                  <a:lnTo>
                    <a:pt x="733" y="171"/>
                  </a:lnTo>
                  <a:lnTo>
                    <a:pt x="987" y="424"/>
                  </a:lnTo>
                  <a:cubicBezTo>
                    <a:pt x="993" y="431"/>
                    <a:pt x="1002" y="434"/>
                    <a:pt x="1012" y="434"/>
                  </a:cubicBezTo>
                  <a:lnTo>
                    <a:pt x="1699" y="434"/>
                  </a:lnTo>
                  <a:cubicBezTo>
                    <a:pt x="1714" y="493"/>
                    <a:pt x="1767" y="536"/>
                    <a:pt x="1830" y="536"/>
                  </a:cubicBezTo>
                  <a:cubicBezTo>
                    <a:pt x="1905" y="536"/>
                    <a:pt x="1966" y="475"/>
                    <a:pt x="1966" y="400"/>
                  </a:cubicBezTo>
                  <a:cubicBezTo>
                    <a:pt x="1966" y="325"/>
                    <a:pt x="1905" y="263"/>
                    <a:pt x="1830" y="263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59" name="Freeform 917">
              <a:extLst>
                <a:ext uri="{FF2B5EF4-FFF2-40B4-BE49-F238E27FC236}">
                  <a16:creationId xmlns:a16="http://schemas.microsoft.com/office/drawing/2014/main" id="{12976D36-8FD6-7774-B2E4-067C2C748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5706" y="2883285"/>
              <a:ext cx="520706" cy="129167"/>
            </a:xfrm>
            <a:custGeom>
              <a:avLst/>
              <a:gdLst>
                <a:gd name="T0" fmla="*/ 136 w 1912"/>
                <a:gd name="T1" fmla="*/ 70 h 467"/>
                <a:gd name="T2" fmla="*/ 203 w 1912"/>
                <a:gd name="T3" fmla="*/ 136 h 467"/>
                <a:gd name="T4" fmla="*/ 136 w 1912"/>
                <a:gd name="T5" fmla="*/ 203 h 467"/>
                <a:gd name="T6" fmla="*/ 69 w 1912"/>
                <a:gd name="T7" fmla="*/ 136 h 467"/>
                <a:gd name="T8" fmla="*/ 136 w 1912"/>
                <a:gd name="T9" fmla="*/ 70 h 467"/>
                <a:gd name="T10" fmla="*/ 1776 w 1912"/>
                <a:gd name="T11" fmla="*/ 264 h 467"/>
                <a:gd name="T12" fmla="*/ 1843 w 1912"/>
                <a:gd name="T13" fmla="*/ 331 h 467"/>
                <a:gd name="T14" fmla="*/ 1776 w 1912"/>
                <a:gd name="T15" fmla="*/ 397 h 467"/>
                <a:gd name="T16" fmla="*/ 1709 w 1912"/>
                <a:gd name="T17" fmla="*/ 331 h 467"/>
                <a:gd name="T18" fmla="*/ 1776 w 1912"/>
                <a:gd name="T19" fmla="*/ 264 h 467"/>
                <a:gd name="T20" fmla="*/ 136 w 1912"/>
                <a:gd name="T21" fmla="*/ 273 h 467"/>
                <a:gd name="T22" fmla="*/ 267 w 1912"/>
                <a:gd name="T23" fmla="*/ 171 h 467"/>
                <a:gd name="T24" fmla="*/ 856 w 1912"/>
                <a:gd name="T25" fmla="*/ 171 h 467"/>
                <a:gd name="T26" fmla="*/ 1040 w 1912"/>
                <a:gd name="T27" fmla="*/ 355 h 467"/>
                <a:gd name="T28" fmla="*/ 1064 w 1912"/>
                <a:gd name="T29" fmla="*/ 365 h 467"/>
                <a:gd name="T30" fmla="*/ 1645 w 1912"/>
                <a:gd name="T31" fmla="*/ 365 h 467"/>
                <a:gd name="T32" fmla="*/ 1776 w 1912"/>
                <a:gd name="T33" fmla="*/ 467 h 467"/>
                <a:gd name="T34" fmla="*/ 1912 w 1912"/>
                <a:gd name="T35" fmla="*/ 331 h 467"/>
                <a:gd name="T36" fmla="*/ 1776 w 1912"/>
                <a:gd name="T37" fmla="*/ 194 h 467"/>
                <a:gd name="T38" fmla="*/ 1645 w 1912"/>
                <a:gd name="T39" fmla="*/ 296 h 467"/>
                <a:gd name="T40" fmla="*/ 1078 w 1912"/>
                <a:gd name="T41" fmla="*/ 296 h 467"/>
                <a:gd name="T42" fmla="*/ 895 w 1912"/>
                <a:gd name="T43" fmla="*/ 112 h 467"/>
                <a:gd name="T44" fmla="*/ 870 w 1912"/>
                <a:gd name="T45" fmla="*/ 102 h 467"/>
                <a:gd name="T46" fmla="*/ 267 w 1912"/>
                <a:gd name="T47" fmla="*/ 102 h 467"/>
                <a:gd name="T48" fmla="*/ 136 w 1912"/>
                <a:gd name="T49" fmla="*/ 0 h 467"/>
                <a:gd name="T50" fmla="*/ 0 w 1912"/>
                <a:gd name="T51" fmla="*/ 136 h 467"/>
                <a:gd name="T52" fmla="*/ 136 w 1912"/>
                <a:gd name="T53" fmla="*/ 27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2" h="467">
                  <a:moveTo>
                    <a:pt x="136" y="70"/>
                  </a:moveTo>
                  <a:cubicBezTo>
                    <a:pt x="173" y="70"/>
                    <a:pt x="203" y="100"/>
                    <a:pt x="203" y="136"/>
                  </a:cubicBezTo>
                  <a:cubicBezTo>
                    <a:pt x="203" y="173"/>
                    <a:pt x="173" y="203"/>
                    <a:pt x="136" y="203"/>
                  </a:cubicBezTo>
                  <a:cubicBezTo>
                    <a:pt x="99" y="203"/>
                    <a:pt x="69" y="173"/>
                    <a:pt x="69" y="136"/>
                  </a:cubicBezTo>
                  <a:cubicBezTo>
                    <a:pt x="69" y="100"/>
                    <a:pt x="99" y="70"/>
                    <a:pt x="136" y="70"/>
                  </a:cubicBezTo>
                  <a:close/>
                  <a:moveTo>
                    <a:pt x="1776" y="264"/>
                  </a:moveTo>
                  <a:cubicBezTo>
                    <a:pt x="1813" y="264"/>
                    <a:pt x="1843" y="294"/>
                    <a:pt x="1843" y="331"/>
                  </a:cubicBezTo>
                  <a:cubicBezTo>
                    <a:pt x="1843" y="367"/>
                    <a:pt x="1813" y="397"/>
                    <a:pt x="1776" y="397"/>
                  </a:cubicBezTo>
                  <a:cubicBezTo>
                    <a:pt x="1739" y="397"/>
                    <a:pt x="1709" y="367"/>
                    <a:pt x="1709" y="331"/>
                  </a:cubicBezTo>
                  <a:cubicBezTo>
                    <a:pt x="1709" y="294"/>
                    <a:pt x="1739" y="264"/>
                    <a:pt x="1776" y="264"/>
                  </a:cubicBezTo>
                  <a:close/>
                  <a:moveTo>
                    <a:pt x="136" y="273"/>
                  </a:moveTo>
                  <a:cubicBezTo>
                    <a:pt x="199" y="273"/>
                    <a:pt x="252" y="229"/>
                    <a:pt x="267" y="171"/>
                  </a:cubicBezTo>
                  <a:lnTo>
                    <a:pt x="856" y="171"/>
                  </a:lnTo>
                  <a:lnTo>
                    <a:pt x="1040" y="355"/>
                  </a:lnTo>
                  <a:cubicBezTo>
                    <a:pt x="1046" y="362"/>
                    <a:pt x="1055" y="365"/>
                    <a:pt x="1064" y="365"/>
                  </a:cubicBezTo>
                  <a:lnTo>
                    <a:pt x="1645" y="365"/>
                  </a:lnTo>
                  <a:cubicBezTo>
                    <a:pt x="1660" y="423"/>
                    <a:pt x="1713" y="467"/>
                    <a:pt x="1776" y="467"/>
                  </a:cubicBezTo>
                  <a:cubicBezTo>
                    <a:pt x="1851" y="467"/>
                    <a:pt x="1912" y="406"/>
                    <a:pt x="1912" y="331"/>
                  </a:cubicBezTo>
                  <a:cubicBezTo>
                    <a:pt x="1912" y="255"/>
                    <a:pt x="1851" y="194"/>
                    <a:pt x="1776" y="194"/>
                  </a:cubicBezTo>
                  <a:cubicBezTo>
                    <a:pt x="1713" y="194"/>
                    <a:pt x="1660" y="238"/>
                    <a:pt x="1645" y="296"/>
                  </a:cubicBezTo>
                  <a:lnTo>
                    <a:pt x="1078" y="296"/>
                  </a:lnTo>
                  <a:lnTo>
                    <a:pt x="895" y="112"/>
                  </a:lnTo>
                  <a:cubicBezTo>
                    <a:pt x="888" y="105"/>
                    <a:pt x="880" y="102"/>
                    <a:pt x="870" y="102"/>
                  </a:cubicBezTo>
                  <a:lnTo>
                    <a:pt x="267" y="102"/>
                  </a:lnTo>
                  <a:cubicBezTo>
                    <a:pt x="252" y="44"/>
                    <a:pt x="199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ubicBezTo>
                    <a:pt x="0" y="212"/>
                    <a:pt x="61" y="273"/>
                    <a:pt x="136" y="273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0" name="Freeform 918">
              <a:extLst>
                <a:ext uri="{FF2B5EF4-FFF2-40B4-BE49-F238E27FC236}">
                  <a16:creationId xmlns:a16="http://schemas.microsoft.com/office/drawing/2014/main" id="{584C2BD1-E9F6-D04F-31DA-8394647A8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68" y="2592659"/>
              <a:ext cx="597397" cy="153386"/>
            </a:xfrm>
            <a:custGeom>
              <a:avLst/>
              <a:gdLst>
                <a:gd name="T0" fmla="*/ 136 w 2191"/>
                <a:gd name="T1" fmla="*/ 69 h 572"/>
                <a:gd name="T2" fmla="*/ 203 w 2191"/>
                <a:gd name="T3" fmla="*/ 136 h 572"/>
                <a:gd name="T4" fmla="*/ 136 w 2191"/>
                <a:gd name="T5" fmla="*/ 203 h 572"/>
                <a:gd name="T6" fmla="*/ 69 w 2191"/>
                <a:gd name="T7" fmla="*/ 136 h 572"/>
                <a:gd name="T8" fmla="*/ 136 w 2191"/>
                <a:gd name="T9" fmla="*/ 69 h 572"/>
                <a:gd name="T10" fmla="*/ 2055 w 2191"/>
                <a:gd name="T11" fmla="*/ 369 h 572"/>
                <a:gd name="T12" fmla="*/ 2122 w 2191"/>
                <a:gd name="T13" fmla="*/ 436 h 572"/>
                <a:gd name="T14" fmla="*/ 2055 w 2191"/>
                <a:gd name="T15" fmla="*/ 503 h 572"/>
                <a:gd name="T16" fmla="*/ 1988 w 2191"/>
                <a:gd name="T17" fmla="*/ 436 h 572"/>
                <a:gd name="T18" fmla="*/ 2055 w 2191"/>
                <a:gd name="T19" fmla="*/ 369 h 572"/>
                <a:gd name="T20" fmla="*/ 136 w 2191"/>
                <a:gd name="T21" fmla="*/ 272 h 572"/>
                <a:gd name="T22" fmla="*/ 267 w 2191"/>
                <a:gd name="T23" fmla="*/ 171 h 572"/>
                <a:gd name="T24" fmla="*/ 836 w 2191"/>
                <a:gd name="T25" fmla="*/ 171 h 572"/>
                <a:gd name="T26" fmla="*/ 1125 w 2191"/>
                <a:gd name="T27" fmla="*/ 460 h 572"/>
                <a:gd name="T28" fmla="*/ 1150 w 2191"/>
                <a:gd name="T29" fmla="*/ 471 h 572"/>
                <a:gd name="T30" fmla="*/ 1924 w 2191"/>
                <a:gd name="T31" fmla="*/ 471 h 572"/>
                <a:gd name="T32" fmla="*/ 2055 w 2191"/>
                <a:gd name="T33" fmla="*/ 572 h 572"/>
                <a:gd name="T34" fmla="*/ 2191 w 2191"/>
                <a:gd name="T35" fmla="*/ 436 h 572"/>
                <a:gd name="T36" fmla="*/ 2055 w 2191"/>
                <a:gd name="T37" fmla="*/ 300 h 572"/>
                <a:gd name="T38" fmla="*/ 1924 w 2191"/>
                <a:gd name="T39" fmla="*/ 401 h 572"/>
                <a:gd name="T40" fmla="*/ 1164 w 2191"/>
                <a:gd name="T41" fmla="*/ 401 h 572"/>
                <a:gd name="T42" fmla="*/ 874 w 2191"/>
                <a:gd name="T43" fmla="*/ 112 h 572"/>
                <a:gd name="T44" fmla="*/ 850 w 2191"/>
                <a:gd name="T45" fmla="*/ 101 h 572"/>
                <a:gd name="T46" fmla="*/ 267 w 2191"/>
                <a:gd name="T47" fmla="*/ 101 h 572"/>
                <a:gd name="T48" fmla="*/ 136 w 2191"/>
                <a:gd name="T49" fmla="*/ 0 h 572"/>
                <a:gd name="T50" fmla="*/ 0 w 2191"/>
                <a:gd name="T51" fmla="*/ 136 h 572"/>
                <a:gd name="T52" fmla="*/ 136 w 2191"/>
                <a:gd name="T53" fmla="*/ 2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91" h="572">
                  <a:moveTo>
                    <a:pt x="136" y="69"/>
                  </a:moveTo>
                  <a:cubicBezTo>
                    <a:pt x="172" y="69"/>
                    <a:pt x="203" y="99"/>
                    <a:pt x="203" y="136"/>
                  </a:cubicBezTo>
                  <a:cubicBezTo>
                    <a:pt x="203" y="173"/>
                    <a:pt x="172" y="203"/>
                    <a:pt x="136" y="203"/>
                  </a:cubicBezTo>
                  <a:cubicBezTo>
                    <a:pt x="99" y="203"/>
                    <a:pt x="69" y="173"/>
                    <a:pt x="69" y="136"/>
                  </a:cubicBezTo>
                  <a:cubicBezTo>
                    <a:pt x="69" y="99"/>
                    <a:pt x="99" y="69"/>
                    <a:pt x="136" y="69"/>
                  </a:cubicBezTo>
                  <a:close/>
                  <a:moveTo>
                    <a:pt x="2055" y="369"/>
                  </a:moveTo>
                  <a:cubicBezTo>
                    <a:pt x="2091" y="369"/>
                    <a:pt x="2122" y="399"/>
                    <a:pt x="2122" y="436"/>
                  </a:cubicBezTo>
                  <a:cubicBezTo>
                    <a:pt x="2122" y="473"/>
                    <a:pt x="2091" y="503"/>
                    <a:pt x="2055" y="503"/>
                  </a:cubicBezTo>
                  <a:cubicBezTo>
                    <a:pt x="2018" y="503"/>
                    <a:pt x="1988" y="473"/>
                    <a:pt x="1988" y="436"/>
                  </a:cubicBezTo>
                  <a:cubicBezTo>
                    <a:pt x="1988" y="399"/>
                    <a:pt x="2018" y="369"/>
                    <a:pt x="2055" y="369"/>
                  </a:cubicBezTo>
                  <a:close/>
                  <a:moveTo>
                    <a:pt x="136" y="272"/>
                  </a:moveTo>
                  <a:cubicBezTo>
                    <a:pt x="199" y="272"/>
                    <a:pt x="251" y="229"/>
                    <a:pt x="267" y="171"/>
                  </a:cubicBezTo>
                  <a:lnTo>
                    <a:pt x="836" y="171"/>
                  </a:lnTo>
                  <a:lnTo>
                    <a:pt x="1125" y="460"/>
                  </a:lnTo>
                  <a:cubicBezTo>
                    <a:pt x="1132" y="467"/>
                    <a:pt x="1140" y="471"/>
                    <a:pt x="1150" y="471"/>
                  </a:cubicBezTo>
                  <a:lnTo>
                    <a:pt x="1924" y="471"/>
                  </a:lnTo>
                  <a:cubicBezTo>
                    <a:pt x="1939" y="529"/>
                    <a:pt x="1992" y="572"/>
                    <a:pt x="2055" y="572"/>
                  </a:cubicBezTo>
                  <a:cubicBezTo>
                    <a:pt x="2130" y="572"/>
                    <a:pt x="2191" y="511"/>
                    <a:pt x="2191" y="436"/>
                  </a:cubicBezTo>
                  <a:cubicBezTo>
                    <a:pt x="2191" y="361"/>
                    <a:pt x="2130" y="300"/>
                    <a:pt x="2055" y="300"/>
                  </a:cubicBezTo>
                  <a:cubicBezTo>
                    <a:pt x="1992" y="300"/>
                    <a:pt x="1939" y="343"/>
                    <a:pt x="1924" y="401"/>
                  </a:cubicBezTo>
                  <a:lnTo>
                    <a:pt x="1164" y="401"/>
                  </a:lnTo>
                  <a:lnTo>
                    <a:pt x="874" y="112"/>
                  </a:lnTo>
                  <a:cubicBezTo>
                    <a:pt x="868" y="105"/>
                    <a:pt x="859" y="101"/>
                    <a:pt x="850" y="101"/>
                  </a:cubicBezTo>
                  <a:lnTo>
                    <a:pt x="267" y="101"/>
                  </a:lnTo>
                  <a:cubicBezTo>
                    <a:pt x="251" y="43"/>
                    <a:pt x="199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ubicBezTo>
                    <a:pt x="0" y="211"/>
                    <a:pt x="61" y="272"/>
                    <a:pt x="136" y="272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1" name="Freeform 919">
              <a:extLst>
                <a:ext uri="{FF2B5EF4-FFF2-40B4-BE49-F238E27FC236}">
                  <a16:creationId xmlns:a16="http://schemas.microsoft.com/office/drawing/2014/main" id="{41B3F02D-B809-E532-65DA-8123C437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687" y="2790447"/>
              <a:ext cx="40365" cy="28257"/>
            </a:xfrm>
            <a:custGeom>
              <a:avLst/>
              <a:gdLst>
                <a:gd name="T0" fmla="*/ 57 w 140"/>
                <a:gd name="T1" fmla="*/ 100 h 105"/>
                <a:gd name="T2" fmla="*/ 114 w 140"/>
                <a:gd name="T3" fmla="*/ 72 h 105"/>
                <a:gd name="T4" fmla="*/ 132 w 140"/>
                <a:gd name="T5" fmla="*/ 26 h 105"/>
                <a:gd name="T6" fmla="*/ 87 w 140"/>
                <a:gd name="T7" fmla="*/ 8 h 105"/>
                <a:gd name="T8" fmla="*/ 21 w 140"/>
                <a:gd name="T9" fmla="*/ 41 h 105"/>
                <a:gd name="T10" fmla="*/ 9 w 140"/>
                <a:gd name="T11" fmla="*/ 88 h 105"/>
                <a:gd name="T12" fmla="*/ 39 w 140"/>
                <a:gd name="T13" fmla="*/ 105 h 105"/>
                <a:gd name="T14" fmla="*/ 57 w 140"/>
                <a:gd name="T15" fmla="*/ 10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05">
                  <a:moveTo>
                    <a:pt x="57" y="100"/>
                  </a:moveTo>
                  <a:cubicBezTo>
                    <a:pt x="75" y="89"/>
                    <a:pt x="94" y="80"/>
                    <a:pt x="114" y="72"/>
                  </a:cubicBezTo>
                  <a:cubicBezTo>
                    <a:pt x="132" y="64"/>
                    <a:pt x="140" y="44"/>
                    <a:pt x="132" y="26"/>
                  </a:cubicBezTo>
                  <a:cubicBezTo>
                    <a:pt x="125" y="8"/>
                    <a:pt x="104" y="0"/>
                    <a:pt x="87" y="8"/>
                  </a:cubicBezTo>
                  <a:cubicBezTo>
                    <a:pt x="64" y="17"/>
                    <a:pt x="43" y="28"/>
                    <a:pt x="21" y="41"/>
                  </a:cubicBezTo>
                  <a:cubicBezTo>
                    <a:pt x="5" y="50"/>
                    <a:pt x="0" y="71"/>
                    <a:pt x="9" y="88"/>
                  </a:cubicBezTo>
                  <a:cubicBezTo>
                    <a:pt x="16" y="99"/>
                    <a:pt x="27" y="105"/>
                    <a:pt x="39" y="105"/>
                  </a:cubicBezTo>
                  <a:cubicBezTo>
                    <a:pt x="45" y="105"/>
                    <a:pt x="51" y="103"/>
                    <a:pt x="57" y="100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2" name="Freeform 920">
              <a:extLst>
                <a:ext uri="{FF2B5EF4-FFF2-40B4-BE49-F238E27FC236}">
                  <a16:creationId xmlns:a16="http://schemas.microsoft.com/office/drawing/2014/main" id="{5E12A5AB-65F4-5892-C4BA-C2F7FB72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621" y="2919614"/>
              <a:ext cx="20184" cy="40365"/>
            </a:xfrm>
            <a:custGeom>
              <a:avLst/>
              <a:gdLst>
                <a:gd name="T0" fmla="*/ 32 w 76"/>
                <a:gd name="T1" fmla="*/ 140 h 140"/>
                <a:gd name="T2" fmla="*/ 37 w 76"/>
                <a:gd name="T3" fmla="*/ 140 h 140"/>
                <a:gd name="T4" fmla="*/ 71 w 76"/>
                <a:gd name="T5" fmla="*/ 110 h 140"/>
                <a:gd name="T6" fmla="*/ 76 w 76"/>
                <a:gd name="T7" fmla="*/ 37 h 140"/>
                <a:gd name="T8" fmla="*/ 76 w 76"/>
                <a:gd name="T9" fmla="*/ 32 h 140"/>
                <a:gd name="T10" fmla="*/ 42 w 76"/>
                <a:gd name="T11" fmla="*/ 0 h 140"/>
                <a:gd name="T12" fmla="*/ 7 w 76"/>
                <a:gd name="T13" fmla="*/ 37 h 140"/>
                <a:gd name="T14" fmla="*/ 3 w 76"/>
                <a:gd name="T15" fmla="*/ 101 h 140"/>
                <a:gd name="T16" fmla="*/ 32 w 76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40">
                  <a:moveTo>
                    <a:pt x="32" y="140"/>
                  </a:moveTo>
                  <a:cubicBezTo>
                    <a:pt x="34" y="140"/>
                    <a:pt x="36" y="140"/>
                    <a:pt x="37" y="140"/>
                  </a:cubicBezTo>
                  <a:cubicBezTo>
                    <a:pt x="54" y="140"/>
                    <a:pt x="69" y="128"/>
                    <a:pt x="71" y="110"/>
                  </a:cubicBezTo>
                  <a:cubicBezTo>
                    <a:pt x="74" y="86"/>
                    <a:pt x="76" y="62"/>
                    <a:pt x="76" y="37"/>
                  </a:cubicBezTo>
                  <a:lnTo>
                    <a:pt x="76" y="32"/>
                  </a:lnTo>
                  <a:cubicBezTo>
                    <a:pt x="76" y="13"/>
                    <a:pt x="61" y="0"/>
                    <a:pt x="42" y="0"/>
                  </a:cubicBezTo>
                  <a:cubicBezTo>
                    <a:pt x="23" y="0"/>
                    <a:pt x="7" y="18"/>
                    <a:pt x="7" y="37"/>
                  </a:cubicBezTo>
                  <a:cubicBezTo>
                    <a:pt x="7" y="59"/>
                    <a:pt x="6" y="80"/>
                    <a:pt x="3" y="101"/>
                  </a:cubicBezTo>
                  <a:cubicBezTo>
                    <a:pt x="0" y="120"/>
                    <a:pt x="14" y="138"/>
                    <a:pt x="32" y="140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3" name="Freeform 921">
              <a:extLst>
                <a:ext uri="{FF2B5EF4-FFF2-40B4-BE49-F238E27FC236}">
                  <a16:creationId xmlns:a16="http://schemas.microsoft.com/office/drawing/2014/main" id="{6DA8E75F-CCE3-74EC-BD3B-DEBF988D7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79" y="3032635"/>
              <a:ext cx="36329" cy="32292"/>
            </a:xfrm>
            <a:custGeom>
              <a:avLst/>
              <a:gdLst>
                <a:gd name="T0" fmla="*/ 60 w 136"/>
                <a:gd name="T1" fmla="*/ 12 h 112"/>
                <a:gd name="T2" fmla="*/ 12 w 136"/>
                <a:gd name="T3" fmla="*/ 19 h 112"/>
                <a:gd name="T4" fmla="*/ 19 w 136"/>
                <a:gd name="T5" fmla="*/ 67 h 112"/>
                <a:gd name="T6" fmla="*/ 79 w 136"/>
                <a:gd name="T7" fmla="*/ 107 h 112"/>
                <a:gd name="T8" fmla="*/ 97 w 136"/>
                <a:gd name="T9" fmla="*/ 112 h 112"/>
                <a:gd name="T10" fmla="*/ 127 w 136"/>
                <a:gd name="T11" fmla="*/ 95 h 112"/>
                <a:gd name="T12" fmla="*/ 114 w 136"/>
                <a:gd name="T13" fmla="*/ 47 h 112"/>
                <a:gd name="T14" fmla="*/ 60 w 136"/>
                <a:gd name="T15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12">
                  <a:moveTo>
                    <a:pt x="60" y="12"/>
                  </a:moveTo>
                  <a:cubicBezTo>
                    <a:pt x="45" y="0"/>
                    <a:pt x="23" y="3"/>
                    <a:pt x="12" y="19"/>
                  </a:cubicBezTo>
                  <a:cubicBezTo>
                    <a:pt x="0" y="34"/>
                    <a:pt x="3" y="55"/>
                    <a:pt x="19" y="67"/>
                  </a:cubicBezTo>
                  <a:cubicBezTo>
                    <a:pt x="38" y="82"/>
                    <a:pt x="58" y="96"/>
                    <a:pt x="79" y="107"/>
                  </a:cubicBezTo>
                  <a:cubicBezTo>
                    <a:pt x="85" y="111"/>
                    <a:pt x="91" y="112"/>
                    <a:pt x="97" y="112"/>
                  </a:cubicBezTo>
                  <a:cubicBezTo>
                    <a:pt x="109" y="112"/>
                    <a:pt x="120" y="106"/>
                    <a:pt x="127" y="95"/>
                  </a:cubicBezTo>
                  <a:cubicBezTo>
                    <a:pt x="136" y="78"/>
                    <a:pt x="130" y="57"/>
                    <a:pt x="114" y="47"/>
                  </a:cubicBezTo>
                  <a:cubicBezTo>
                    <a:pt x="95" y="37"/>
                    <a:pt x="77" y="25"/>
                    <a:pt x="60" y="12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4" name="Freeform 922">
              <a:extLst>
                <a:ext uri="{FF2B5EF4-FFF2-40B4-BE49-F238E27FC236}">
                  <a16:creationId xmlns:a16="http://schemas.microsoft.com/office/drawing/2014/main" id="{7198DC3C-19E0-9B36-885B-C1631CA8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198" y="3060889"/>
              <a:ext cx="36329" cy="24219"/>
            </a:xfrm>
            <a:custGeom>
              <a:avLst/>
              <a:gdLst>
                <a:gd name="T0" fmla="*/ 139 w 139"/>
                <a:gd name="T1" fmla="*/ 42 h 76"/>
                <a:gd name="T2" fmla="*/ 104 w 139"/>
                <a:gd name="T3" fmla="*/ 7 h 76"/>
                <a:gd name="T4" fmla="*/ 41 w 139"/>
                <a:gd name="T5" fmla="*/ 3 h 76"/>
                <a:gd name="T6" fmla="*/ 2 w 139"/>
                <a:gd name="T7" fmla="*/ 33 h 76"/>
                <a:gd name="T8" fmla="*/ 32 w 139"/>
                <a:gd name="T9" fmla="*/ 72 h 76"/>
                <a:gd name="T10" fmla="*/ 104 w 139"/>
                <a:gd name="T11" fmla="*/ 76 h 76"/>
                <a:gd name="T12" fmla="*/ 105 w 139"/>
                <a:gd name="T13" fmla="*/ 76 h 76"/>
                <a:gd name="T14" fmla="*/ 105 w 139"/>
                <a:gd name="T15" fmla="*/ 42 h 76"/>
                <a:gd name="T16" fmla="*/ 105 w 139"/>
                <a:gd name="T17" fmla="*/ 76 h 76"/>
                <a:gd name="T18" fmla="*/ 139 w 139"/>
                <a:gd name="T19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76">
                  <a:moveTo>
                    <a:pt x="139" y="42"/>
                  </a:moveTo>
                  <a:cubicBezTo>
                    <a:pt x="139" y="23"/>
                    <a:pt x="123" y="7"/>
                    <a:pt x="104" y="7"/>
                  </a:cubicBezTo>
                  <a:cubicBezTo>
                    <a:pt x="83" y="7"/>
                    <a:pt x="62" y="6"/>
                    <a:pt x="41" y="3"/>
                  </a:cubicBezTo>
                  <a:cubicBezTo>
                    <a:pt x="22" y="0"/>
                    <a:pt x="5" y="14"/>
                    <a:pt x="2" y="33"/>
                  </a:cubicBezTo>
                  <a:cubicBezTo>
                    <a:pt x="0" y="52"/>
                    <a:pt x="13" y="70"/>
                    <a:pt x="32" y="72"/>
                  </a:cubicBezTo>
                  <a:cubicBezTo>
                    <a:pt x="55" y="75"/>
                    <a:pt x="79" y="76"/>
                    <a:pt x="104" y="76"/>
                  </a:cubicBezTo>
                  <a:lnTo>
                    <a:pt x="105" y="76"/>
                  </a:lnTo>
                  <a:lnTo>
                    <a:pt x="105" y="42"/>
                  </a:lnTo>
                  <a:lnTo>
                    <a:pt x="105" y="76"/>
                  </a:lnTo>
                  <a:cubicBezTo>
                    <a:pt x="124" y="76"/>
                    <a:pt x="139" y="61"/>
                    <a:pt x="139" y="42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5" name="Freeform 923">
              <a:extLst>
                <a:ext uri="{FF2B5EF4-FFF2-40B4-BE49-F238E27FC236}">
                  <a16:creationId xmlns:a16="http://schemas.microsoft.com/office/drawing/2014/main" id="{22190037-AA14-96F8-217F-6A9835DDE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854" y="3044744"/>
              <a:ext cx="36329" cy="28257"/>
            </a:xfrm>
            <a:custGeom>
              <a:avLst/>
              <a:gdLst>
                <a:gd name="T0" fmla="*/ 83 w 140"/>
                <a:gd name="T1" fmla="*/ 10 h 105"/>
                <a:gd name="T2" fmla="*/ 26 w 140"/>
                <a:gd name="T3" fmla="*/ 39 h 105"/>
                <a:gd name="T4" fmla="*/ 7 w 140"/>
                <a:gd name="T5" fmla="*/ 84 h 105"/>
                <a:gd name="T6" fmla="*/ 39 w 140"/>
                <a:gd name="T7" fmla="*/ 105 h 105"/>
                <a:gd name="T8" fmla="*/ 53 w 140"/>
                <a:gd name="T9" fmla="*/ 103 h 105"/>
                <a:gd name="T10" fmla="*/ 118 w 140"/>
                <a:gd name="T11" fmla="*/ 70 h 105"/>
                <a:gd name="T12" fmla="*/ 131 w 140"/>
                <a:gd name="T13" fmla="*/ 23 h 105"/>
                <a:gd name="T14" fmla="*/ 83 w 140"/>
                <a:gd name="T15" fmla="*/ 1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05">
                  <a:moveTo>
                    <a:pt x="83" y="10"/>
                  </a:moveTo>
                  <a:cubicBezTo>
                    <a:pt x="65" y="21"/>
                    <a:pt x="46" y="30"/>
                    <a:pt x="26" y="39"/>
                  </a:cubicBezTo>
                  <a:cubicBezTo>
                    <a:pt x="8" y="46"/>
                    <a:pt x="0" y="66"/>
                    <a:pt x="7" y="84"/>
                  </a:cubicBezTo>
                  <a:cubicBezTo>
                    <a:pt x="13" y="97"/>
                    <a:pt x="26" y="105"/>
                    <a:pt x="39" y="105"/>
                  </a:cubicBezTo>
                  <a:cubicBezTo>
                    <a:pt x="44" y="105"/>
                    <a:pt x="48" y="104"/>
                    <a:pt x="53" y="103"/>
                  </a:cubicBezTo>
                  <a:cubicBezTo>
                    <a:pt x="75" y="93"/>
                    <a:pt x="97" y="82"/>
                    <a:pt x="118" y="70"/>
                  </a:cubicBezTo>
                  <a:cubicBezTo>
                    <a:pt x="135" y="60"/>
                    <a:pt x="140" y="39"/>
                    <a:pt x="131" y="23"/>
                  </a:cubicBezTo>
                  <a:cubicBezTo>
                    <a:pt x="121" y="6"/>
                    <a:pt x="100" y="0"/>
                    <a:pt x="83" y="10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6" name="Freeform 924">
              <a:extLst>
                <a:ext uri="{FF2B5EF4-FFF2-40B4-BE49-F238E27FC236}">
                  <a16:creationId xmlns:a16="http://schemas.microsoft.com/office/drawing/2014/main" id="{60B3AC34-F60D-C09D-F177-B8A5BDEB0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438" y="2846958"/>
              <a:ext cx="32292" cy="36329"/>
            </a:xfrm>
            <a:custGeom>
              <a:avLst/>
              <a:gdLst>
                <a:gd name="T0" fmla="*/ 71 w 110"/>
                <a:gd name="T1" fmla="*/ 136 h 136"/>
                <a:gd name="T2" fmla="*/ 85 w 110"/>
                <a:gd name="T3" fmla="*/ 133 h 136"/>
                <a:gd name="T4" fmla="*/ 103 w 110"/>
                <a:gd name="T5" fmla="*/ 88 h 136"/>
                <a:gd name="T6" fmla="*/ 70 w 110"/>
                <a:gd name="T7" fmla="*/ 22 h 136"/>
                <a:gd name="T8" fmla="*/ 22 w 110"/>
                <a:gd name="T9" fmla="*/ 10 h 136"/>
                <a:gd name="T10" fmla="*/ 10 w 110"/>
                <a:gd name="T11" fmla="*/ 58 h 136"/>
                <a:gd name="T12" fmla="*/ 39 w 110"/>
                <a:gd name="T13" fmla="*/ 115 h 136"/>
                <a:gd name="T14" fmla="*/ 71 w 110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36">
                  <a:moveTo>
                    <a:pt x="71" y="136"/>
                  </a:moveTo>
                  <a:cubicBezTo>
                    <a:pt x="75" y="136"/>
                    <a:pt x="80" y="135"/>
                    <a:pt x="85" y="133"/>
                  </a:cubicBezTo>
                  <a:cubicBezTo>
                    <a:pt x="102" y="125"/>
                    <a:pt x="110" y="105"/>
                    <a:pt x="103" y="88"/>
                  </a:cubicBezTo>
                  <a:cubicBezTo>
                    <a:pt x="93" y="65"/>
                    <a:pt x="82" y="43"/>
                    <a:pt x="70" y="22"/>
                  </a:cubicBezTo>
                  <a:cubicBezTo>
                    <a:pt x="60" y="6"/>
                    <a:pt x="39" y="0"/>
                    <a:pt x="22" y="10"/>
                  </a:cubicBezTo>
                  <a:cubicBezTo>
                    <a:pt x="6" y="20"/>
                    <a:pt x="0" y="41"/>
                    <a:pt x="10" y="58"/>
                  </a:cubicBezTo>
                  <a:cubicBezTo>
                    <a:pt x="21" y="76"/>
                    <a:pt x="31" y="95"/>
                    <a:pt x="39" y="115"/>
                  </a:cubicBezTo>
                  <a:cubicBezTo>
                    <a:pt x="45" y="128"/>
                    <a:pt x="57" y="136"/>
                    <a:pt x="71" y="136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7" name="Freeform 925">
              <a:extLst>
                <a:ext uri="{FF2B5EF4-FFF2-40B4-BE49-F238E27FC236}">
                  <a16:creationId xmlns:a16="http://schemas.microsoft.com/office/drawing/2014/main" id="{697E4868-E16A-8F1E-816D-C579EFF42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365" y="2992271"/>
              <a:ext cx="32292" cy="36329"/>
            </a:xfrm>
            <a:custGeom>
              <a:avLst/>
              <a:gdLst>
                <a:gd name="T0" fmla="*/ 18 w 117"/>
                <a:gd name="T1" fmla="*/ 124 h 131"/>
                <a:gd name="T2" fmla="*/ 39 w 117"/>
                <a:gd name="T3" fmla="*/ 131 h 131"/>
                <a:gd name="T4" fmla="*/ 67 w 117"/>
                <a:gd name="T5" fmla="*/ 118 h 131"/>
                <a:gd name="T6" fmla="*/ 107 w 117"/>
                <a:gd name="T7" fmla="*/ 57 h 131"/>
                <a:gd name="T8" fmla="*/ 95 w 117"/>
                <a:gd name="T9" fmla="*/ 10 h 131"/>
                <a:gd name="T10" fmla="*/ 48 w 117"/>
                <a:gd name="T11" fmla="*/ 22 h 131"/>
                <a:gd name="T12" fmla="*/ 12 w 117"/>
                <a:gd name="T13" fmla="*/ 76 h 131"/>
                <a:gd name="T14" fmla="*/ 18 w 117"/>
                <a:gd name="T15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31">
                  <a:moveTo>
                    <a:pt x="18" y="124"/>
                  </a:moveTo>
                  <a:cubicBezTo>
                    <a:pt x="24" y="129"/>
                    <a:pt x="32" y="131"/>
                    <a:pt x="39" y="131"/>
                  </a:cubicBezTo>
                  <a:cubicBezTo>
                    <a:pt x="50" y="131"/>
                    <a:pt x="60" y="127"/>
                    <a:pt x="67" y="118"/>
                  </a:cubicBezTo>
                  <a:cubicBezTo>
                    <a:pt x="82" y="98"/>
                    <a:pt x="95" y="78"/>
                    <a:pt x="107" y="57"/>
                  </a:cubicBezTo>
                  <a:cubicBezTo>
                    <a:pt x="117" y="40"/>
                    <a:pt x="112" y="19"/>
                    <a:pt x="95" y="10"/>
                  </a:cubicBezTo>
                  <a:cubicBezTo>
                    <a:pt x="78" y="0"/>
                    <a:pt x="57" y="6"/>
                    <a:pt x="48" y="22"/>
                  </a:cubicBezTo>
                  <a:cubicBezTo>
                    <a:pt x="37" y="41"/>
                    <a:pt x="25" y="59"/>
                    <a:pt x="12" y="76"/>
                  </a:cubicBezTo>
                  <a:cubicBezTo>
                    <a:pt x="0" y="91"/>
                    <a:pt x="3" y="113"/>
                    <a:pt x="18" y="124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8" name="Freeform 926">
              <a:extLst>
                <a:ext uri="{FF2B5EF4-FFF2-40B4-BE49-F238E27FC236}">
                  <a16:creationId xmlns:a16="http://schemas.microsoft.com/office/drawing/2014/main" id="{050DD74C-E7FD-7B21-5E64-8A51B503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141" y="2976125"/>
              <a:ext cx="32292" cy="36329"/>
            </a:xfrm>
            <a:custGeom>
              <a:avLst/>
              <a:gdLst>
                <a:gd name="T0" fmla="*/ 26 w 109"/>
                <a:gd name="T1" fmla="*/ 8 h 136"/>
                <a:gd name="T2" fmla="*/ 7 w 109"/>
                <a:gd name="T3" fmla="*/ 53 h 136"/>
                <a:gd name="T4" fmla="*/ 40 w 109"/>
                <a:gd name="T5" fmla="*/ 118 h 136"/>
                <a:gd name="T6" fmla="*/ 70 w 109"/>
                <a:gd name="T7" fmla="*/ 136 h 136"/>
                <a:gd name="T8" fmla="*/ 87 w 109"/>
                <a:gd name="T9" fmla="*/ 131 h 136"/>
                <a:gd name="T10" fmla="*/ 99 w 109"/>
                <a:gd name="T11" fmla="*/ 83 h 136"/>
                <a:gd name="T12" fmla="*/ 71 w 109"/>
                <a:gd name="T13" fmla="*/ 26 h 136"/>
                <a:gd name="T14" fmla="*/ 26 w 109"/>
                <a:gd name="T1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36">
                  <a:moveTo>
                    <a:pt x="26" y="8"/>
                  </a:moveTo>
                  <a:cubicBezTo>
                    <a:pt x="8" y="15"/>
                    <a:pt x="0" y="35"/>
                    <a:pt x="7" y="53"/>
                  </a:cubicBezTo>
                  <a:cubicBezTo>
                    <a:pt x="16" y="75"/>
                    <a:pt x="27" y="97"/>
                    <a:pt x="40" y="118"/>
                  </a:cubicBezTo>
                  <a:cubicBezTo>
                    <a:pt x="46" y="129"/>
                    <a:pt x="58" y="136"/>
                    <a:pt x="70" y="136"/>
                  </a:cubicBezTo>
                  <a:cubicBezTo>
                    <a:pt x="76" y="136"/>
                    <a:pt x="81" y="134"/>
                    <a:pt x="87" y="131"/>
                  </a:cubicBezTo>
                  <a:cubicBezTo>
                    <a:pt x="103" y="121"/>
                    <a:pt x="109" y="100"/>
                    <a:pt x="99" y="83"/>
                  </a:cubicBezTo>
                  <a:cubicBezTo>
                    <a:pt x="89" y="65"/>
                    <a:pt x="79" y="46"/>
                    <a:pt x="71" y="26"/>
                  </a:cubicBezTo>
                  <a:cubicBezTo>
                    <a:pt x="64" y="9"/>
                    <a:pt x="43" y="0"/>
                    <a:pt x="26" y="8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69" name="Freeform 927">
              <a:extLst>
                <a:ext uri="{FF2B5EF4-FFF2-40B4-BE49-F238E27FC236}">
                  <a16:creationId xmlns:a16="http://schemas.microsoft.com/office/drawing/2014/main" id="{35D8B05D-30D5-5763-B69F-59F8501FF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068" y="2903468"/>
              <a:ext cx="20184" cy="36329"/>
            </a:xfrm>
            <a:custGeom>
              <a:avLst/>
              <a:gdLst>
                <a:gd name="T0" fmla="*/ 4 w 75"/>
                <a:gd name="T1" fmla="*/ 33 h 139"/>
                <a:gd name="T2" fmla="*/ 0 w 75"/>
                <a:gd name="T3" fmla="*/ 103 h 139"/>
                <a:gd name="T4" fmla="*/ 0 w 75"/>
                <a:gd name="T5" fmla="*/ 106 h 139"/>
                <a:gd name="T6" fmla="*/ 34 w 75"/>
                <a:gd name="T7" fmla="*/ 139 h 139"/>
                <a:gd name="T8" fmla="*/ 69 w 75"/>
                <a:gd name="T9" fmla="*/ 103 h 139"/>
                <a:gd name="T10" fmla="*/ 73 w 75"/>
                <a:gd name="T11" fmla="*/ 42 h 139"/>
                <a:gd name="T12" fmla="*/ 43 w 75"/>
                <a:gd name="T13" fmla="*/ 3 h 139"/>
                <a:gd name="T14" fmla="*/ 4 w 75"/>
                <a:gd name="T15" fmla="*/ 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39">
                  <a:moveTo>
                    <a:pt x="4" y="33"/>
                  </a:moveTo>
                  <a:cubicBezTo>
                    <a:pt x="1" y="56"/>
                    <a:pt x="0" y="79"/>
                    <a:pt x="0" y="103"/>
                  </a:cubicBezTo>
                  <a:lnTo>
                    <a:pt x="0" y="106"/>
                  </a:lnTo>
                  <a:cubicBezTo>
                    <a:pt x="0" y="125"/>
                    <a:pt x="15" y="139"/>
                    <a:pt x="34" y="139"/>
                  </a:cubicBezTo>
                  <a:cubicBezTo>
                    <a:pt x="53" y="139"/>
                    <a:pt x="69" y="122"/>
                    <a:pt x="69" y="103"/>
                  </a:cubicBezTo>
                  <a:cubicBezTo>
                    <a:pt x="69" y="82"/>
                    <a:pt x="70" y="62"/>
                    <a:pt x="73" y="42"/>
                  </a:cubicBezTo>
                  <a:cubicBezTo>
                    <a:pt x="75" y="22"/>
                    <a:pt x="62" y="5"/>
                    <a:pt x="43" y="3"/>
                  </a:cubicBezTo>
                  <a:cubicBezTo>
                    <a:pt x="24" y="0"/>
                    <a:pt x="6" y="14"/>
                    <a:pt x="4" y="33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70" name="Freeform 928">
              <a:extLst>
                <a:ext uri="{FF2B5EF4-FFF2-40B4-BE49-F238E27FC236}">
                  <a16:creationId xmlns:a16="http://schemas.microsoft.com/office/drawing/2014/main" id="{36E15BB8-6238-B3F8-0CB2-DFFB5BC0A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344" y="2778337"/>
              <a:ext cx="36329" cy="20184"/>
            </a:xfrm>
            <a:custGeom>
              <a:avLst/>
              <a:gdLst>
                <a:gd name="T0" fmla="*/ 0 w 138"/>
                <a:gd name="T1" fmla="*/ 34 h 73"/>
                <a:gd name="T2" fmla="*/ 37 w 138"/>
                <a:gd name="T3" fmla="*/ 69 h 73"/>
                <a:gd name="T4" fmla="*/ 97 w 138"/>
                <a:gd name="T5" fmla="*/ 73 h 73"/>
                <a:gd name="T6" fmla="*/ 102 w 138"/>
                <a:gd name="T7" fmla="*/ 73 h 73"/>
                <a:gd name="T8" fmla="*/ 136 w 138"/>
                <a:gd name="T9" fmla="*/ 42 h 73"/>
                <a:gd name="T10" fmla="*/ 106 w 138"/>
                <a:gd name="T11" fmla="*/ 4 h 73"/>
                <a:gd name="T12" fmla="*/ 35 w 138"/>
                <a:gd name="T13" fmla="*/ 0 h 73"/>
                <a:gd name="T14" fmla="*/ 33 w 138"/>
                <a:gd name="T15" fmla="*/ 34 h 73"/>
                <a:gd name="T16" fmla="*/ 33 w 138"/>
                <a:gd name="T17" fmla="*/ 0 h 73"/>
                <a:gd name="T18" fmla="*/ 0 w 138"/>
                <a:gd name="T19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73">
                  <a:moveTo>
                    <a:pt x="0" y="34"/>
                  </a:moveTo>
                  <a:cubicBezTo>
                    <a:pt x="0" y="54"/>
                    <a:pt x="18" y="69"/>
                    <a:pt x="37" y="69"/>
                  </a:cubicBezTo>
                  <a:cubicBezTo>
                    <a:pt x="57" y="69"/>
                    <a:pt x="78" y="70"/>
                    <a:pt x="97" y="73"/>
                  </a:cubicBezTo>
                  <a:cubicBezTo>
                    <a:pt x="99" y="73"/>
                    <a:pt x="100" y="73"/>
                    <a:pt x="102" y="73"/>
                  </a:cubicBezTo>
                  <a:cubicBezTo>
                    <a:pt x="119" y="73"/>
                    <a:pt x="134" y="60"/>
                    <a:pt x="136" y="42"/>
                  </a:cubicBezTo>
                  <a:cubicBezTo>
                    <a:pt x="138" y="23"/>
                    <a:pt x="125" y="6"/>
                    <a:pt x="106" y="4"/>
                  </a:cubicBezTo>
                  <a:cubicBezTo>
                    <a:pt x="83" y="1"/>
                    <a:pt x="58" y="1"/>
                    <a:pt x="35" y="0"/>
                  </a:cubicBezTo>
                  <a:lnTo>
                    <a:pt x="33" y="34"/>
                  </a:lnTo>
                  <a:lnTo>
                    <a:pt x="33" y="0"/>
                  </a:lnTo>
                  <a:cubicBezTo>
                    <a:pt x="14" y="0"/>
                    <a:pt x="0" y="15"/>
                    <a:pt x="0" y="34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71" name="Freeform 929">
              <a:extLst>
                <a:ext uri="{FF2B5EF4-FFF2-40B4-BE49-F238E27FC236}">
                  <a16:creationId xmlns:a16="http://schemas.microsoft.com/office/drawing/2014/main" id="{538A92F4-564E-87C0-3D75-48947DDD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965" y="2798520"/>
              <a:ext cx="36329" cy="28257"/>
            </a:xfrm>
            <a:custGeom>
              <a:avLst/>
              <a:gdLst>
                <a:gd name="T0" fmla="*/ 76 w 136"/>
                <a:gd name="T1" fmla="*/ 105 h 112"/>
                <a:gd name="T2" fmla="*/ 97 w 136"/>
                <a:gd name="T3" fmla="*/ 112 h 112"/>
                <a:gd name="T4" fmla="*/ 125 w 136"/>
                <a:gd name="T5" fmla="*/ 98 h 112"/>
                <a:gd name="T6" fmla="*/ 118 w 136"/>
                <a:gd name="T7" fmla="*/ 50 h 112"/>
                <a:gd name="T8" fmla="*/ 57 w 136"/>
                <a:gd name="T9" fmla="*/ 9 h 112"/>
                <a:gd name="T10" fmla="*/ 10 w 136"/>
                <a:gd name="T11" fmla="*/ 22 h 112"/>
                <a:gd name="T12" fmla="*/ 23 w 136"/>
                <a:gd name="T13" fmla="*/ 70 h 112"/>
                <a:gd name="T14" fmla="*/ 76 w 136"/>
                <a:gd name="T15" fmla="*/ 10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12">
                  <a:moveTo>
                    <a:pt x="76" y="105"/>
                  </a:moveTo>
                  <a:cubicBezTo>
                    <a:pt x="83" y="110"/>
                    <a:pt x="90" y="112"/>
                    <a:pt x="97" y="112"/>
                  </a:cubicBezTo>
                  <a:cubicBezTo>
                    <a:pt x="108" y="112"/>
                    <a:pt x="118" y="107"/>
                    <a:pt x="125" y="98"/>
                  </a:cubicBezTo>
                  <a:cubicBezTo>
                    <a:pt x="136" y="83"/>
                    <a:pt x="133" y="61"/>
                    <a:pt x="118" y="50"/>
                  </a:cubicBezTo>
                  <a:cubicBezTo>
                    <a:pt x="99" y="35"/>
                    <a:pt x="78" y="21"/>
                    <a:pt x="57" y="9"/>
                  </a:cubicBezTo>
                  <a:cubicBezTo>
                    <a:pt x="40" y="0"/>
                    <a:pt x="19" y="6"/>
                    <a:pt x="10" y="22"/>
                  </a:cubicBezTo>
                  <a:cubicBezTo>
                    <a:pt x="0" y="39"/>
                    <a:pt x="6" y="60"/>
                    <a:pt x="23" y="70"/>
                  </a:cubicBezTo>
                  <a:cubicBezTo>
                    <a:pt x="42" y="80"/>
                    <a:pt x="59" y="92"/>
                    <a:pt x="76" y="105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  <p:sp>
          <p:nvSpPr>
            <p:cNvPr id="572" name="Freeform 930">
              <a:extLst>
                <a:ext uri="{FF2B5EF4-FFF2-40B4-BE49-F238E27FC236}">
                  <a16:creationId xmlns:a16="http://schemas.microsoft.com/office/drawing/2014/main" id="{5AA0C0B9-5473-7CD5-0877-676E616FE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214" y="2834847"/>
              <a:ext cx="32292" cy="36329"/>
            </a:xfrm>
            <a:custGeom>
              <a:avLst/>
              <a:gdLst>
                <a:gd name="T0" fmla="*/ 22 w 116"/>
                <a:gd name="T1" fmla="*/ 127 h 131"/>
                <a:gd name="T2" fmla="*/ 39 w 116"/>
                <a:gd name="T3" fmla="*/ 131 h 131"/>
                <a:gd name="T4" fmla="*/ 69 w 116"/>
                <a:gd name="T5" fmla="*/ 114 h 131"/>
                <a:gd name="T6" fmla="*/ 105 w 116"/>
                <a:gd name="T7" fmla="*/ 60 h 131"/>
                <a:gd name="T8" fmla="*/ 98 w 116"/>
                <a:gd name="T9" fmla="*/ 12 h 131"/>
                <a:gd name="T10" fmla="*/ 49 w 116"/>
                <a:gd name="T11" fmla="*/ 19 h 131"/>
                <a:gd name="T12" fmla="*/ 9 w 116"/>
                <a:gd name="T13" fmla="*/ 80 h 131"/>
                <a:gd name="T14" fmla="*/ 22 w 116"/>
                <a:gd name="T15" fmla="*/ 1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31">
                  <a:moveTo>
                    <a:pt x="22" y="127"/>
                  </a:moveTo>
                  <a:cubicBezTo>
                    <a:pt x="28" y="130"/>
                    <a:pt x="33" y="131"/>
                    <a:pt x="39" y="131"/>
                  </a:cubicBezTo>
                  <a:cubicBezTo>
                    <a:pt x="51" y="131"/>
                    <a:pt x="63" y="125"/>
                    <a:pt x="69" y="114"/>
                  </a:cubicBezTo>
                  <a:cubicBezTo>
                    <a:pt x="80" y="95"/>
                    <a:pt x="92" y="77"/>
                    <a:pt x="105" y="60"/>
                  </a:cubicBezTo>
                  <a:cubicBezTo>
                    <a:pt x="116" y="45"/>
                    <a:pt x="113" y="23"/>
                    <a:pt x="98" y="12"/>
                  </a:cubicBezTo>
                  <a:cubicBezTo>
                    <a:pt x="83" y="0"/>
                    <a:pt x="61" y="3"/>
                    <a:pt x="49" y="19"/>
                  </a:cubicBezTo>
                  <a:cubicBezTo>
                    <a:pt x="34" y="38"/>
                    <a:pt x="21" y="58"/>
                    <a:pt x="9" y="80"/>
                  </a:cubicBezTo>
                  <a:cubicBezTo>
                    <a:pt x="0" y="96"/>
                    <a:pt x="6" y="117"/>
                    <a:pt x="22" y="127"/>
                  </a:cubicBezTo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50"/>
            </a:p>
          </p:txBody>
        </p:sp>
      </p:grpSp>
      <p:cxnSp>
        <p:nvCxnSpPr>
          <p:cNvPr id="573" name="직선 연결선 572">
            <a:extLst>
              <a:ext uri="{FF2B5EF4-FFF2-40B4-BE49-F238E27FC236}">
                <a16:creationId xmlns:a16="http://schemas.microsoft.com/office/drawing/2014/main" id="{F4D11AB1-E36A-D15D-4E95-BA28CDBA7B0E}"/>
              </a:ext>
            </a:extLst>
          </p:cNvPr>
          <p:cNvCxnSpPr/>
          <p:nvPr/>
        </p:nvCxnSpPr>
        <p:spPr>
          <a:xfrm>
            <a:off x="2751627" y="4056719"/>
            <a:ext cx="165922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2621CAA-957C-9B29-4CA9-3683693FE5CA}"/>
              </a:ext>
            </a:extLst>
          </p:cNvPr>
          <p:cNvCxnSpPr>
            <a:cxnSpLocks/>
          </p:cNvCxnSpPr>
          <p:nvPr/>
        </p:nvCxnSpPr>
        <p:spPr>
          <a:xfrm>
            <a:off x="4518660" y="4025447"/>
            <a:ext cx="2739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BC10EDF-171A-F573-EDC0-3453CD738BB6}"/>
              </a:ext>
            </a:extLst>
          </p:cNvPr>
          <p:cNvSpPr txBox="1"/>
          <p:nvPr/>
        </p:nvSpPr>
        <p:spPr>
          <a:xfrm>
            <a:off x="2702617" y="3331049"/>
            <a:ext cx="170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차량번호 인식하여</a:t>
            </a:r>
            <a:endParaRPr lang="en-US" altLang="ko-KR" b="1">
              <a:latin typeface="+mn-ea"/>
            </a:endParaRPr>
          </a:p>
          <a:p>
            <a:pPr algn="ctr"/>
            <a:r>
              <a:rPr lang="ko-KR" altLang="en-US" b="1">
                <a:latin typeface="+mn-ea"/>
              </a:rPr>
              <a:t>장애인 차량 등록 확인후</a:t>
            </a:r>
            <a:endParaRPr lang="en-US" altLang="ko-KR" b="1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77691B-0290-DDAE-A4CC-2DDD331937FF}"/>
              </a:ext>
            </a:extLst>
          </p:cNvPr>
          <p:cNvSpPr txBox="1"/>
          <p:nvPr/>
        </p:nvSpPr>
        <p:spPr>
          <a:xfrm>
            <a:off x="4792628" y="3744874"/>
            <a:ext cx="70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시스템인지  더 </a:t>
            </a:r>
            <a:r>
              <a:rPr lang="ko-KR" altLang="en-US" dirty="0" err="1"/>
              <a:t>자헤시</a:t>
            </a:r>
            <a:endParaRPr lang="ko-KR" altLang="en-US" dirty="0"/>
          </a:p>
        </p:txBody>
      </p:sp>
      <p:pic>
        <p:nvPicPr>
          <p:cNvPr id="12" name="그림 11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8F2BA8F-73BF-CD99-1C4B-873CE09FBF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4"/>
          <a:stretch/>
        </p:blipFill>
        <p:spPr>
          <a:xfrm>
            <a:off x="4095656" y="1006601"/>
            <a:ext cx="2834255" cy="1786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87C50-D481-12A4-30B6-9C0BA9901CAD}"/>
              </a:ext>
            </a:extLst>
          </p:cNvPr>
          <p:cNvSpPr txBox="1"/>
          <p:nvPr/>
        </p:nvSpPr>
        <p:spPr>
          <a:xfrm>
            <a:off x="4095656" y="710503"/>
            <a:ext cx="37860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:https://www.hankookilbo.com/News/Read/A2024011813250000709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28EBC-1140-E982-0246-D5495C8F2B11}"/>
              </a:ext>
            </a:extLst>
          </p:cNvPr>
          <p:cNvSpPr txBox="1"/>
          <p:nvPr/>
        </p:nvSpPr>
        <p:spPr>
          <a:xfrm>
            <a:off x="5536190" y="3705214"/>
            <a:ext cx="2733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스마트 센서 장비 원리​</a:t>
            </a:r>
          </a:p>
          <a:p>
            <a:endParaRPr lang="ko-KR" altLang="en-US" dirty="0"/>
          </a:p>
          <a:p>
            <a:r>
              <a:rPr lang="ko-KR" altLang="en-US" dirty="0"/>
              <a:t>차량 감지 -&gt; 영상촬영 -&gt; 번호판독 -&gt;  </a:t>
            </a:r>
            <a:r>
              <a:rPr lang="ko-KR" altLang="en-US" dirty="0" err="1"/>
              <a:t>경광등점멸</a:t>
            </a:r>
            <a:r>
              <a:rPr lang="ko-KR" altLang="en-US" dirty="0"/>
              <a:t> -&gt; 안내방송 -&gt; 위반전송-&gt; 확인후 조치</a:t>
            </a:r>
          </a:p>
        </p:txBody>
      </p:sp>
    </p:spTree>
    <p:extLst>
      <p:ext uri="{BB962C8B-B14F-4D97-AF65-F5344CB8AC3E}">
        <p14:creationId xmlns:p14="http://schemas.microsoft.com/office/powerpoint/2010/main" val="39776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3538968-F1AF-95AC-5157-7B0FF1FC9141}"/>
              </a:ext>
            </a:extLst>
          </p:cNvPr>
          <p:cNvSpPr/>
          <p:nvPr/>
        </p:nvSpPr>
        <p:spPr>
          <a:xfrm>
            <a:off x="548752" y="296320"/>
            <a:ext cx="4243879" cy="3539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1">
              <a:lnSpc>
                <a:spcPct val="80000"/>
              </a:lnSpc>
              <a:spcAft>
                <a:spcPts val="100"/>
              </a:spcAft>
            </a:pPr>
            <a:r>
              <a:rPr lang="ko-KR" altLang="en-US" sz="20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주제선정 및 분석의 필요성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5272C5F-AF52-993B-99D8-72BB46E213F4}"/>
              </a:ext>
            </a:extLst>
          </p:cNvPr>
          <p:cNvGrpSpPr/>
          <p:nvPr/>
        </p:nvGrpSpPr>
        <p:grpSpPr>
          <a:xfrm>
            <a:off x="2" y="352412"/>
            <a:ext cx="399559" cy="169607"/>
            <a:chOff x="0" y="4401084"/>
            <a:chExt cx="1715222" cy="212655"/>
          </a:xfrm>
        </p:grpSpPr>
        <p:sp>
          <p:nvSpPr>
            <p:cNvPr id="148" name="양쪽 모서리가 둥근 사각형 4">
              <a:extLst>
                <a:ext uri="{FF2B5EF4-FFF2-40B4-BE49-F238E27FC236}">
                  <a16:creationId xmlns:a16="http://schemas.microsoft.com/office/drawing/2014/main" id="{307F7CD5-9213-2763-2B5C-5E639ADA3A9F}"/>
                </a:ext>
              </a:extLst>
            </p:cNvPr>
            <p:cNvSpPr/>
            <p:nvPr/>
          </p:nvSpPr>
          <p:spPr>
            <a:xfrm rot="5400000" flipH="1">
              <a:off x="1142911" y="4041427"/>
              <a:ext cx="212654" cy="9319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1">
                <a:defRPr/>
              </a:pPr>
              <a:endParaRPr lang="ko-KR" altLang="en-US" sz="180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19D4F20-34E5-BB6B-EBAD-C7F9DF9C1718}"/>
                </a:ext>
              </a:extLst>
            </p:cNvPr>
            <p:cNvSpPr/>
            <p:nvPr/>
          </p:nvSpPr>
          <p:spPr>
            <a:xfrm rot="16200000">
              <a:off x="238354" y="4162730"/>
              <a:ext cx="212654" cy="689362"/>
            </a:xfrm>
            <a:prstGeom prst="rect">
              <a:avLst/>
            </a:prstGeom>
            <a:solidFill>
              <a:srgbClr val="1841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1">
                <a:defRPr/>
              </a:pPr>
              <a:endParaRPr lang="ko-KR" altLang="en-US" sz="180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</p:grpSp>
      <p:sp>
        <p:nvSpPr>
          <p:cNvPr id="464" name="타원 463">
            <a:extLst>
              <a:ext uri="{FF2B5EF4-FFF2-40B4-BE49-F238E27FC236}">
                <a16:creationId xmlns:a16="http://schemas.microsoft.com/office/drawing/2014/main" id="{E4F2CB98-9661-7640-B018-EEE1014E49B7}"/>
              </a:ext>
            </a:extLst>
          </p:cNvPr>
          <p:cNvSpPr/>
          <p:nvPr/>
        </p:nvSpPr>
        <p:spPr>
          <a:xfrm>
            <a:off x="1081403" y="2011231"/>
            <a:ext cx="1194808" cy="12604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200238B5-29AE-66DB-776D-1C0BA0E1B370}"/>
              </a:ext>
            </a:extLst>
          </p:cNvPr>
          <p:cNvSpPr/>
          <p:nvPr/>
        </p:nvSpPr>
        <p:spPr>
          <a:xfrm>
            <a:off x="548752" y="2392873"/>
            <a:ext cx="2260115" cy="229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466" name="Text Box 8">
            <a:extLst>
              <a:ext uri="{FF2B5EF4-FFF2-40B4-BE49-F238E27FC236}">
                <a16:creationId xmlns:a16="http://schemas.microsoft.com/office/drawing/2014/main" id="{B13612F8-F4EC-F925-0EAC-9432BB1E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609" y="2050903"/>
            <a:ext cx="866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latinLnBrk="1">
              <a:defRPr/>
            </a:pPr>
            <a:r>
              <a:rPr lang="en-US" altLang="ko-KR" sz="1800" b="1">
                <a:solidFill>
                  <a:prstClr val="white"/>
                </a:solidFill>
                <a:latin typeface="Cinzel SemiBold"/>
                <a:ea typeface="Gulim" panose="020B0600000101010101" pitchFamily="50" charset="-127"/>
              </a:rPr>
              <a:t>01</a:t>
            </a:r>
            <a:endParaRPr lang="en-US" altLang="ko-KR" sz="1800" b="1" dirty="0">
              <a:solidFill>
                <a:prstClr val="white"/>
              </a:solidFill>
              <a:latin typeface="Cinzel SemiBold"/>
              <a:ea typeface="Gulim" panose="020B0600000101010101" pitchFamily="50" charset="-127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7274D00B-846B-FB04-2C8F-39DFDDAF84FA}"/>
              </a:ext>
            </a:extLst>
          </p:cNvPr>
          <p:cNvSpPr/>
          <p:nvPr/>
        </p:nvSpPr>
        <p:spPr>
          <a:xfrm>
            <a:off x="606899" y="2453944"/>
            <a:ext cx="2143816" cy="2172614"/>
          </a:xfrm>
          <a:prstGeom prst="rect">
            <a:avLst/>
          </a:prstGeom>
          <a:noFill/>
          <a:ln w="190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01F9A17A-AFD0-1B41-7700-10B3C889A1BD}"/>
              </a:ext>
            </a:extLst>
          </p:cNvPr>
          <p:cNvGrpSpPr/>
          <p:nvPr/>
        </p:nvGrpSpPr>
        <p:grpSpPr>
          <a:xfrm>
            <a:off x="526643" y="2557882"/>
            <a:ext cx="2304333" cy="1899445"/>
            <a:chOff x="4683063" y="4245786"/>
            <a:chExt cx="2825874" cy="2012779"/>
          </a:xfrm>
        </p:grpSpPr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40DBCF97-91A7-688D-8BDB-3E2E01660618}"/>
                </a:ext>
              </a:extLst>
            </p:cNvPr>
            <p:cNvSpPr/>
            <p:nvPr/>
          </p:nvSpPr>
          <p:spPr>
            <a:xfrm>
              <a:off x="5012491" y="4649128"/>
              <a:ext cx="2167018" cy="1609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30000"/>
                </a:lnSpc>
                <a:defRPr/>
              </a:pP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장애인 시위의 주 목적이 탈시설화이다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..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이는 장애인들이 자기 주도적으로 삶을 결정하고 사회 참여를 높일 수 있도록 환경을 조성하는 것이 중요하다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.</a:t>
              </a:r>
            </a:p>
            <a:p>
              <a:pPr algn="just" latinLnBrk="1">
                <a:lnSpc>
                  <a:spcPct val="130000"/>
                </a:lnSpc>
                <a:defRPr/>
              </a:pP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따라서 우선 장애인 주차 공간을 보호하고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, 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그들이 자유롭게 이동할 수 있도록 하는 것은 사회 참여를 촉진하는 중요한 부분이다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. </a:t>
              </a: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4D7EFDF0-D785-7770-9BC4-85ABBB60D6A6}"/>
                </a:ext>
              </a:extLst>
            </p:cNvPr>
            <p:cNvSpPr/>
            <p:nvPr/>
          </p:nvSpPr>
          <p:spPr>
            <a:xfrm>
              <a:off x="4683063" y="4245786"/>
              <a:ext cx="2825874" cy="325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30000"/>
                </a:lnSpc>
                <a:defRPr/>
              </a:pPr>
              <a:r>
                <a:rPr lang="ko-KR" altLang="en-US" sz="1200" b="1" spc="150">
                  <a:solidFill>
                    <a:schemeClr val="accent2">
                      <a:lumMod val="95000"/>
                      <a:lumOff val="5000"/>
                    </a:schemeClr>
                  </a:solidFill>
                  <a:latin typeface="Cinzel SemiBold"/>
                  <a:ea typeface="맑은 고딕"/>
                </a:rPr>
                <a:t>사회적 정의와 인권 측면</a:t>
              </a:r>
              <a:endParaRPr lang="ko-KR" altLang="en-US" sz="1200" b="1" spc="150" dirty="0">
                <a:solidFill>
                  <a:schemeClr val="accent2">
                    <a:lumMod val="95000"/>
                    <a:lumOff val="5000"/>
                  </a:schemeClr>
                </a:solidFill>
                <a:latin typeface="Cinzel SemiBold"/>
                <a:ea typeface="맑은 고딕"/>
              </a:endParaRPr>
            </a:p>
          </p:txBody>
        </p:sp>
      </p:grpSp>
      <p:sp>
        <p:nvSpPr>
          <p:cNvPr id="471" name="타원 470">
            <a:extLst>
              <a:ext uri="{FF2B5EF4-FFF2-40B4-BE49-F238E27FC236}">
                <a16:creationId xmlns:a16="http://schemas.microsoft.com/office/drawing/2014/main" id="{016C8460-58E3-2E76-711C-11E311E3204B}"/>
              </a:ext>
            </a:extLst>
          </p:cNvPr>
          <p:cNvSpPr/>
          <p:nvPr/>
        </p:nvSpPr>
        <p:spPr>
          <a:xfrm>
            <a:off x="4027091" y="2011231"/>
            <a:ext cx="1194808" cy="12604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D121BCC3-9C19-0908-2AAB-1BEE3146333B}"/>
              </a:ext>
            </a:extLst>
          </p:cNvPr>
          <p:cNvSpPr/>
          <p:nvPr/>
        </p:nvSpPr>
        <p:spPr>
          <a:xfrm>
            <a:off x="3494440" y="2392873"/>
            <a:ext cx="2260115" cy="229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473" name="Text Box 8">
            <a:extLst>
              <a:ext uri="{FF2B5EF4-FFF2-40B4-BE49-F238E27FC236}">
                <a16:creationId xmlns:a16="http://schemas.microsoft.com/office/drawing/2014/main" id="{0C6CFEA5-80DB-6877-C752-7F2686302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297" y="2050903"/>
            <a:ext cx="866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latinLnBrk="1">
              <a:defRPr/>
            </a:pPr>
            <a:r>
              <a:rPr lang="en-US" altLang="ko-KR" sz="1800" b="1">
                <a:solidFill>
                  <a:prstClr val="white"/>
                </a:solidFill>
                <a:latin typeface="Cinzel SemiBold"/>
                <a:ea typeface="Gulim" panose="020B0600000101010101" pitchFamily="50" charset="-127"/>
              </a:rPr>
              <a:t>02</a:t>
            </a:r>
            <a:endParaRPr lang="en-US" altLang="ko-KR" sz="1800" b="1" dirty="0">
              <a:solidFill>
                <a:prstClr val="white"/>
              </a:solidFill>
              <a:latin typeface="Cinzel SemiBold"/>
              <a:ea typeface="Gulim" panose="020B0600000101010101" pitchFamily="50" charset="-127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D2703D2-8A82-2347-592F-612F1C66E933}"/>
              </a:ext>
            </a:extLst>
          </p:cNvPr>
          <p:cNvSpPr/>
          <p:nvPr/>
        </p:nvSpPr>
        <p:spPr>
          <a:xfrm>
            <a:off x="3552587" y="2453944"/>
            <a:ext cx="2143816" cy="2172614"/>
          </a:xfrm>
          <a:prstGeom prst="rect">
            <a:avLst/>
          </a:prstGeom>
          <a:noFill/>
          <a:ln w="190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71FD3665-1077-116E-0F7B-9737574FB115}"/>
              </a:ext>
            </a:extLst>
          </p:cNvPr>
          <p:cNvGrpSpPr/>
          <p:nvPr/>
        </p:nvGrpSpPr>
        <p:grpSpPr>
          <a:xfrm>
            <a:off x="3472331" y="2542663"/>
            <a:ext cx="2304333" cy="1754625"/>
            <a:chOff x="4683063" y="4229653"/>
            <a:chExt cx="2825874" cy="1859317"/>
          </a:xfrm>
        </p:grpSpPr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18BD367A-974D-6091-3161-E977ECE93DDA}"/>
                </a:ext>
              </a:extLst>
            </p:cNvPr>
            <p:cNvSpPr/>
            <p:nvPr/>
          </p:nvSpPr>
          <p:spPr>
            <a:xfrm>
              <a:off x="5012491" y="4649128"/>
              <a:ext cx="2167018" cy="1439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30000"/>
                </a:lnSpc>
                <a:defRPr/>
              </a:pP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장애인 주차 스티커가 부착되어 있는 차량은 장애인 전용 주차구역에 주차할 수 있다</a:t>
              </a:r>
            </a:p>
            <a:p>
              <a:pPr algn="just" latinLnBrk="1">
                <a:lnSpc>
                  <a:spcPct val="130000"/>
                </a:lnSpc>
                <a:defRPr/>
              </a:pP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위조된 스티커를 사용하여 주차하는 행위에 대해 강력한 법적 제재를 부과한다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. 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법적 처벌은 불법 주차를 예방하고 장애인 주차 구역을 보호하는 데 중요하다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.</a:t>
              </a:r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E71BDE70-C78D-13B2-2C93-12B23570705A}"/>
                </a:ext>
              </a:extLst>
            </p:cNvPr>
            <p:cNvSpPr/>
            <p:nvPr/>
          </p:nvSpPr>
          <p:spPr>
            <a:xfrm>
              <a:off x="4683063" y="4229653"/>
              <a:ext cx="2825874" cy="325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30000"/>
                </a:lnSpc>
                <a:defRPr/>
              </a:pPr>
              <a:r>
                <a:rPr lang="ko-KR" altLang="en-US" sz="1200" b="1" spc="150">
                  <a:solidFill>
                    <a:schemeClr val="accent2">
                      <a:lumMod val="95000"/>
                      <a:lumOff val="5000"/>
                    </a:schemeClr>
                  </a:solidFill>
                  <a:latin typeface="Cinzel SemiBold"/>
                  <a:ea typeface="맑은 고딕"/>
                </a:rPr>
                <a:t>법적 책임 측면</a:t>
              </a:r>
              <a:endParaRPr lang="ko-KR" altLang="en-US" sz="1200" b="1" spc="150" dirty="0">
                <a:solidFill>
                  <a:schemeClr val="accent2">
                    <a:lumMod val="95000"/>
                    <a:lumOff val="5000"/>
                  </a:schemeClr>
                </a:solidFill>
                <a:latin typeface="Cinzel SemiBold"/>
                <a:ea typeface="맑은 고딕"/>
              </a:endParaRPr>
            </a:p>
          </p:txBody>
        </p:sp>
      </p:grpSp>
      <p:sp>
        <p:nvSpPr>
          <p:cNvPr id="478" name="타원 477">
            <a:extLst>
              <a:ext uri="{FF2B5EF4-FFF2-40B4-BE49-F238E27FC236}">
                <a16:creationId xmlns:a16="http://schemas.microsoft.com/office/drawing/2014/main" id="{6F7BDB92-54A4-ECCF-9721-30436C8823C9}"/>
              </a:ext>
            </a:extLst>
          </p:cNvPr>
          <p:cNvSpPr/>
          <p:nvPr/>
        </p:nvSpPr>
        <p:spPr>
          <a:xfrm>
            <a:off x="6972779" y="2011231"/>
            <a:ext cx="1194808" cy="12604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859F754E-EAA6-B70D-F9F3-1EC8EC60A919}"/>
              </a:ext>
            </a:extLst>
          </p:cNvPr>
          <p:cNvSpPr/>
          <p:nvPr/>
        </p:nvSpPr>
        <p:spPr>
          <a:xfrm>
            <a:off x="6440127" y="2392873"/>
            <a:ext cx="2260115" cy="229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480" name="Text Box 8">
            <a:extLst>
              <a:ext uri="{FF2B5EF4-FFF2-40B4-BE49-F238E27FC236}">
                <a16:creationId xmlns:a16="http://schemas.microsoft.com/office/drawing/2014/main" id="{BA82B794-37E8-BBC5-96C6-C1055CB3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985" y="2050903"/>
            <a:ext cx="866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latinLnBrk="1">
              <a:defRPr/>
            </a:pPr>
            <a:r>
              <a:rPr lang="en-US" altLang="ko-KR" sz="1800" b="1">
                <a:solidFill>
                  <a:prstClr val="white"/>
                </a:solidFill>
                <a:latin typeface="Cinzel SemiBold"/>
                <a:ea typeface="Gulim" panose="020B0600000101010101" pitchFamily="50" charset="-127"/>
              </a:rPr>
              <a:t>03</a:t>
            </a:r>
            <a:endParaRPr lang="en-US" altLang="ko-KR" sz="1800" b="1" dirty="0">
              <a:solidFill>
                <a:prstClr val="white"/>
              </a:solidFill>
              <a:latin typeface="Cinzel SemiBold"/>
              <a:ea typeface="Gulim" panose="020B0600000101010101" pitchFamily="50" charset="-127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71F45098-DC41-E31D-53A7-AE3C6B7FCB9C}"/>
              </a:ext>
            </a:extLst>
          </p:cNvPr>
          <p:cNvSpPr/>
          <p:nvPr/>
        </p:nvSpPr>
        <p:spPr>
          <a:xfrm>
            <a:off x="6498274" y="2453944"/>
            <a:ext cx="2143816" cy="2172614"/>
          </a:xfrm>
          <a:prstGeom prst="rect">
            <a:avLst/>
          </a:prstGeom>
          <a:noFill/>
          <a:ln w="190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endParaRPr lang="ko-KR" altLang="en-US" sz="180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E80FD99B-E744-2407-265E-8F5BD2169FED}"/>
              </a:ext>
            </a:extLst>
          </p:cNvPr>
          <p:cNvGrpSpPr/>
          <p:nvPr/>
        </p:nvGrpSpPr>
        <p:grpSpPr>
          <a:xfrm>
            <a:off x="6418018" y="2571380"/>
            <a:ext cx="2304333" cy="1813678"/>
            <a:chOff x="4683063" y="4260094"/>
            <a:chExt cx="2825874" cy="1921895"/>
          </a:xfrm>
        </p:grpSpPr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43339FA7-82B1-CF8A-99BE-D48ED6B8FD76}"/>
                </a:ext>
              </a:extLst>
            </p:cNvPr>
            <p:cNvSpPr/>
            <p:nvPr/>
          </p:nvSpPr>
          <p:spPr>
            <a:xfrm>
              <a:off x="5012491" y="4649128"/>
              <a:ext cx="2167018" cy="1532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장애인 전용주차구역에는 주차위반에 대한 차적 조회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, 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과태료 부과 등을 통합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(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원스톱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)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으로 처리할 수 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`</a:t>
              </a:r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있는 자동 시스템을 설치할 수 있다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(</a:t>
              </a:r>
              <a:r>
                <a:rPr lang="en-US" altLang="ko-KR" sz="800" b="1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송파구 주차장 설치 및 관리 조례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)</a:t>
              </a:r>
              <a:endParaRPr lang="ko-KR" altLang="en-US" sz="800">
                <a:solidFill>
                  <a:srgbClr val="F5EEE6">
                    <a:lumMod val="25000"/>
                  </a:srgbClr>
                </a:solidFill>
                <a:latin typeface="Calibri"/>
                <a:ea typeface="맑은 고딕"/>
              </a:endParaRPr>
            </a:p>
            <a:p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스마트 센서 장비</a:t>
              </a:r>
              <a:r>
                <a:rPr lang="en-US" altLang="ko-KR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 원리</a:t>
              </a:r>
            </a:p>
            <a:p>
              <a:endParaRPr lang="en-US" altLang="ko-KR" sz="800">
                <a:solidFill>
                  <a:srgbClr val="F5EEE6">
                    <a:lumMod val="25000"/>
                  </a:srgbClr>
                </a:solidFill>
                <a:latin typeface="Calibri"/>
                <a:ea typeface="맑은 고딕"/>
              </a:endParaRPr>
            </a:p>
            <a:p>
              <a:r>
                <a:rPr lang="ko-KR" altLang="en-US" sz="800">
                  <a:solidFill>
                    <a:srgbClr val="F5EEE6">
                      <a:lumMod val="25000"/>
                    </a:srgbClr>
                  </a:solidFill>
                  <a:latin typeface="Calibri"/>
                  <a:ea typeface="맑은 고딕"/>
                </a:rPr>
                <a:t>차량 감지 -&gt; 영상촬영 -&gt; 번호판독 -&gt;  경광등점멸 -&gt; 안내방송 -&gt; 위반전송-&gt; 확인후 조치</a:t>
              </a:r>
              <a:endParaRPr lang="en-US" altLang="ko-KR" sz="800">
                <a:solidFill>
                  <a:srgbClr val="F5EEE6">
                    <a:lumMod val="25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AE96B13D-AD1D-29F7-4475-A19457D21113}"/>
                </a:ext>
              </a:extLst>
            </p:cNvPr>
            <p:cNvSpPr/>
            <p:nvPr/>
          </p:nvSpPr>
          <p:spPr>
            <a:xfrm>
              <a:off x="4683063" y="4260094"/>
              <a:ext cx="2825874" cy="325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30000"/>
                </a:lnSpc>
                <a:defRPr/>
              </a:pPr>
              <a:r>
                <a:rPr lang="ko-KR" altLang="en-US" sz="1200" b="1" spc="150">
                  <a:solidFill>
                    <a:schemeClr val="accent2">
                      <a:lumMod val="95000"/>
                      <a:lumOff val="5000"/>
                    </a:schemeClr>
                  </a:solidFill>
                  <a:latin typeface="Cinzel SemiBold"/>
                  <a:ea typeface="맑은 고딕"/>
                </a:rPr>
                <a:t>기술 적용 가능성</a:t>
              </a:r>
              <a:endParaRPr lang="ko-KR" altLang="en-US" sz="1200" b="1" spc="150" dirty="0">
                <a:solidFill>
                  <a:schemeClr val="accent2">
                    <a:lumMod val="95000"/>
                    <a:lumOff val="5000"/>
                  </a:schemeClr>
                </a:solidFill>
                <a:latin typeface="Cinzel SemiBold"/>
                <a:ea typeface="맑은 고딕"/>
              </a:endParaRPr>
            </a:p>
          </p:txBody>
        </p:sp>
      </p:grp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A860F0A0-F5D5-BC01-9E9A-FF1F50074499}"/>
              </a:ext>
            </a:extLst>
          </p:cNvPr>
          <p:cNvCxnSpPr/>
          <p:nvPr/>
        </p:nvCxnSpPr>
        <p:spPr>
          <a:xfrm>
            <a:off x="795270" y="2895552"/>
            <a:ext cx="17106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9691CD82-E110-C8C6-F9A6-0BCD89CDD303}"/>
              </a:ext>
            </a:extLst>
          </p:cNvPr>
          <p:cNvCxnSpPr/>
          <p:nvPr/>
        </p:nvCxnSpPr>
        <p:spPr>
          <a:xfrm>
            <a:off x="3769178" y="2895552"/>
            <a:ext cx="17106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BBF25A4B-43D4-6EC1-638F-AAFDAB4866ED}"/>
              </a:ext>
            </a:extLst>
          </p:cNvPr>
          <p:cNvCxnSpPr/>
          <p:nvPr/>
        </p:nvCxnSpPr>
        <p:spPr>
          <a:xfrm>
            <a:off x="6704305" y="2895552"/>
            <a:ext cx="17106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039BF2-3F47-CB12-B67C-D99825DC9B34}"/>
              </a:ext>
            </a:extLst>
          </p:cNvPr>
          <p:cNvSpPr txBox="1"/>
          <p:nvPr/>
        </p:nvSpPr>
        <p:spPr>
          <a:xfrm>
            <a:off x="723900" y="929640"/>
            <a:ext cx="4240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빅데이터 분석을 통한 최적의 입지선정 필요성에 대하여 </a:t>
            </a:r>
            <a:r>
              <a:rPr lang="en-US" altLang="ko-KR" sz="1000" dirty="0"/>
              <a:t>000000 </a:t>
            </a:r>
            <a:r>
              <a:rPr lang="ko-KR" altLang="en-US" sz="1000" dirty="0"/>
              <a:t>해야함</a:t>
            </a:r>
            <a:r>
              <a:rPr lang="en-US" altLang="ko-KR" sz="1000" dirty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17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F312DE0-8E26-5FDD-2897-C5CF871A0489}"/>
              </a:ext>
            </a:extLst>
          </p:cNvPr>
          <p:cNvSpPr/>
          <p:nvPr/>
        </p:nvSpPr>
        <p:spPr>
          <a:xfrm>
            <a:off x="399561" y="252877"/>
            <a:ext cx="353109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kern="0" spc="-50">
                <a:solidFill>
                  <a:srgbClr val="526474"/>
                </a:solidFill>
                <a:latin typeface="Pretendard" pitchFamily="34" charset="0"/>
                <a:cs typeface="Pretendard" pitchFamily="34" charset="0"/>
              </a:rPr>
              <a:t>장애인 주차장 불법 주차 증가</a:t>
            </a:r>
            <a:endParaRPr lang="en-US" altLang="ko-KR" sz="1600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F2F81A-FA42-8B0A-C4F8-BC9E788B853D}"/>
              </a:ext>
            </a:extLst>
          </p:cNvPr>
          <p:cNvSpPr txBox="1"/>
          <p:nvPr/>
        </p:nvSpPr>
        <p:spPr>
          <a:xfrm>
            <a:off x="414307" y="150680"/>
            <a:ext cx="308372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700">
                <a:solidFill>
                  <a:sysClr val="windowText" lastClr="000000"/>
                </a:solidFill>
                <a:latin typeface="Noto Sans"/>
                <a:ea typeface="맑은 고딕"/>
              </a:rPr>
              <a:t>빅데이터 활용 미래 사회문제 해결 </a:t>
            </a:r>
            <a:r>
              <a:rPr lang="en-US" altLang="ko-KR" sz="700">
                <a:solidFill>
                  <a:sysClr val="windowText" lastClr="000000"/>
                </a:solidFill>
                <a:latin typeface="Noto Sans"/>
                <a:ea typeface="맑은 고딕"/>
              </a:rPr>
              <a:t>/ </a:t>
            </a:r>
            <a:r>
              <a:rPr lang="ko-KR" altLang="en-US" sz="700">
                <a:solidFill>
                  <a:sysClr val="windowText" lastClr="000000"/>
                </a:solidFill>
                <a:latin typeface="Noto Sans"/>
                <a:ea typeface="맑은 고딕"/>
              </a:rPr>
              <a:t>장애인 전용주차구역 입지선정</a:t>
            </a:r>
            <a:r>
              <a:rPr lang="en-US" altLang="ko-KR" sz="700">
                <a:solidFill>
                  <a:sysClr val="windowText" lastClr="000000"/>
                </a:solidFill>
                <a:latin typeface="Noto Sans"/>
                <a:ea typeface="맑은 고딕"/>
              </a:rPr>
              <a:t> </a:t>
            </a:r>
            <a:r>
              <a:rPr lang="ko-KR" altLang="en-US" sz="700">
                <a:solidFill>
                  <a:sysClr val="windowText" lastClr="000000"/>
                </a:solidFill>
                <a:latin typeface="Noto Sans"/>
                <a:ea typeface="맑은 고딕"/>
              </a:rPr>
              <a:t> </a:t>
            </a:r>
            <a:endParaRPr lang="ko-KR" altLang="en-US" sz="700" dirty="0">
              <a:solidFill>
                <a:sysClr val="windowText" lastClr="000000"/>
              </a:solidFill>
              <a:latin typeface="Noto Sans"/>
              <a:ea typeface="맑은 고딕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655A833-D648-F4C3-4A01-6501EB0E2455}"/>
              </a:ext>
            </a:extLst>
          </p:cNvPr>
          <p:cNvGrpSpPr/>
          <p:nvPr/>
        </p:nvGrpSpPr>
        <p:grpSpPr>
          <a:xfrm>
            <a:off x="2" y="306967"/>
            <a:ext cx="399559" cy="169606"/>
            <a:chOff x="0" y="1894446"/>
            <a:chExt cx="799118" cy="339211"/>
          </a:xfrm>
        </p:grpSpPr>
        <p:sp>
          <p:nvSpPr>
            <p:cNvPr id="124" name="양쪽 모서리가 둥근 사각형 4">
              <a:extLst>
                <a:ext uri="{FF2B5EF4-FFF2-40B4-BE49-F238E27FC236}">
                  <a16:creationId xmlns:a16="http://schemas.microsoft.com/office/drawing/2014/main" id="{A0D54643-E43B-1C33-6317-493713DB80B5}"/>
                </a:ext>
              </a:extLst>
            </p:cNvPr>
            <p:cNvSpPr/>
            <p:nvPr/>
          </p:nvSpPr>
          <p:spPr>
            <a:xfrm rot="5400000" flipH="1">
              <a:off x="412411" y="1846951"/>
              <a:ext cx="339211" cy="43420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74B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1"/>
              <a:endParaRPr lang="ko-KR" altLang="en-US" sz="45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735D7D2-D222-B790-7538-20CF566DA580}"/>
                </a:ext>
              </a:extLst>
            </p:cNvPr>
            <p:cNvSpPr/>
            <p:nvPr/>
          </p:nvSpPr>
          <p:spPr>
            <a:xfrm rot="16200000">
              <a:off x="-9020" y="1903466"/>
              <a:ext cx="339211" cy="321172"/>
            </a:xfrm>
            <a:prstGeom prst="rect">
              <a:avLst/>
            </a:prstGeom>
            <a:solidFill>
              <a:srgbClr val="1841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1"/>
              <a:endParaRPr lang="ko-KR" altLang="en-US" sz="450" kern="0">
                <a:solidFill>
                  <a:prstClr val="white"/>
                </a:solidFill>
                <a:latin typeface="Noto Sans"/>
                <a:ea typeface="맑은 고딕"/>
              </a:endParaRPr>
            </a:p>
          </p:txBody>
        </p:sp>
      </p:grp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F0DC8A3-43AE-784F-FAD4-E3AC1A633AA8}"/>
              </a:ext>
            </a:extLst>
          </p:cNvPr>
          <p:cNvCxnSpPr>
            <a:cxnSpLocks/>
          </p:cNvCxnSpPr>
          <p:nvPr/>
        </p:nvCxnSpPr>
        <p:spPr>
          <a:xfrm>
            <a:off x="0" y="241546"/>
            <a:ext cx="35052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43">
            <a:extLst>
              <a:ext uri="{FF2B5EF4-FFF2-40B4-BE49-F238E27FC236}">
                <a16:creationId xmlns:a16="http://schemas.microsoft.com/office/drawing/2014/main" id="{82C334A3-1F52-3F8B-9EB8-9C2A9320DCA5}"/>
              </a:ext>
            </a:extLst>
          </p:cNvPr>
          <p:cNvSpPr/>
          <p:nvPr/>
        </p:nvSpPr>
        <p:spPr>
          <a:xfrm>
            <a:off x="7180803" y="323990"/>
            <a:ext cx="824373" cy="158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sz="55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136" name="모서리가 둥근 직사각형 43">
            <a:extLst>
              <a:ext uri="{FF2B5EF4-FFF2-40B4-BE49-F238E27FC236}">
                <a16:creationId xmlns:a16="http://schemas.microsoft.com/office/drawing/2014/main" id="{4EE9AE74-0073-C6AF-508B-F523B863CFC9}"/>
              </a:ext>
            </a:extLst>
          </p:cNvPr>
          <p:cNvSpPr/>
          <p:nvPr/>
        </p:nvSpPr>
        <p:spPr>
          <a:xfrm>
            <a:off x="7268101" y="241424"/>
            <a:ext cx="824373" cy="158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sz="550">
              <a:solidFill>
                <a:schemeClr val="tx2"/>
              </a:solidFill>
              <a:latin typeface="Montserrat" pitchFamily="2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A0A6B6-22E5-3FE5-8F35-9A7022903360}"/>
              </a:ext>
            </a:extLst>
          </p:cNvPr>
          <p:cNvCxnSpPr>
            <a:cxnSpLocks/>
          </p:cNvCxnSpPr>
          <p:nvPr/>
        </p:nvCxnSpPr>
        <p:spPr>
          <a:xfrm>
            <a:off x="3085394" y="401142"/>
            <a:ext cx="47943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3">
            <a:extLst>
              <a:ext uri="{FF2B5EF4-FFF2-40B4-BE49-F238E27FC236}">
                <a16:creationId xmlns:a16="http://schemas.microsoft.com/office/drawing/2014/main" id="{D81059DA-6AC3-C453-8669-63B50582E0C9}"/>
              </a:ext>
            </a:extLst>
          </p:cNvPr>
          <p:cNvSpPr/>
          <p:nvPr/>
        </p:nvSpPr>
        <p:spPr>
          <a:xfrm>
            <a:off x="7935876" y="286144"/>
            <a:ext cx="1051965" cy="240818"/>
          </a:xfrm>
          <a:prstGeom prst="roundRect">
            <a:avLst>
              <a:gd name="adj" fmla="val 50000"/>
            </a:avLst>
          </a:prstGeom>
          <a:solidFill>
            <a:srgbClr val="00B0F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kumimoji="1" lang="en-US" altLang="ko-Kore-KR" sz="1100" kern="0">
              <a:solidFill>
                <a:srgbClr val="BFBFBF"/>
              </a:solidFill>
              <a:latin typeface="Montserrat" pitchFamily="2" charset="0"/>
              <a:ea typeface="맑은 고딕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86B911-47B1-E7CF-1E43-8CA020CC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74" y="348491"/>
            <a:ext cx="824373" cy="1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1BD90A-1E28-4E46-11F3-FB1CC2E0EFEE}"/>
              </a:ext>
            </a:extLst>
          </p:cNvPr>
          <p:cNvSpPr/>
          <p:nvPr/>
        </p:nvSpPr>
        <p:spPr>
          <a:xfrm>
            <a:off x="454946" y="2494660"/>
            <a:ext cx="2298254" cy="2247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FE32F5-7EFC-8BB1-0E17-66603ABFE6D8}"/>
              </a:ext>
            </a:extLst>
          </p:cNvPr>
          <p:cNvSpPr/>
          <p:nvPr/>
        </p:nvSpPr>
        <p:spPr>
          <a:xfrm>
            <a:off x="3104117" y="2494660"/>
            <a:ext cx="2298254" cy="2247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E6B92-1019-9B41-26EB-0BB29DC0F6BA}"/>
              </a:ext>
            </a:extLst>
          </p:cNvPr>
          <p:cNvSpPr/>
          <p:nvPr/>
        </p:nvSpPr>
        <p:spPr>
          <a:xfrm>
            <a:off x="5749012" y="2494660"/>
            <a:ext cx="2738513" cy="2247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2D9CC-2BE7-BC33-B3FD-3748AD08453E}"/>
              </a:ext>
            </a:extLst>
          </p:cNvPr>
          <p:cNvSpPr txBox="1"/>
          <p:nvPr/>
        </p:nvSpPr>
        <p:spPr>
          <a:xfrm>
            <a:off x="887933" y="899594"/>
            <a:ext cx="2887690" cy="665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빅카인즈 분석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08779E-0A75-E562-CA0F-033958E29C1A}"/>
              </a:ext>
            </a:extLst>
          </p:cNvPr>
          <p:cNvCxnSpPr/>
          <p:nvPr/>
        </p:nvCxnSpPr>
        <p:spPr>
          <a:xfrm>
            <a:off x="2881850" y="2494661"/>
            <a:ext cx="0" cy="21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F2DECD-9DF6-F0C8-7AA1-3082CC6D6B6E}"/>
              </a:ext>
            </a:extLst>
          </p:cNvPr>
          <p:cNvCxnSpPr/>
          <p:nvPr/>
        </p:nvCxnSpPr>
        <p:spPr>
          <a:xfrm>
            <a:off x="5620363" y="2550260"/>
            <a:ext cx="0" cy="21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AE9776-97B1-B686-1946-D86DCFF9CA1B}"/>
              </a:ext>
            </a:extLst>
          </p:cNvPr>
          <p:cNvGrpSpPr/>
          <p:nvPr/>
        </p:nvGrpSpPr>
        <p:grpSpPr>
          <a:xfrm>
            <a:off x="1076610" y="2550259"/>
            <a:ext cx="7508589" cy="338554"/>
            <a:chOff x="1076610" y="2550259"/>
            <a:chExt cx="7508589" cy="3385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4C3104-F0C6-A3E2-81F6-57A5331D275E}"/>
                </a:ext>
              </a:extLst>
            </p:cNvPr>
            <p:cNvSpPr txBox="1"/>
            <p:nvPr/>
          </p:nvSpPr>
          <p:spPr>
            <a:xfrm>
              <a:off x="1076610" y="2550259"/>
              <a:ext cx="1001396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워드클라우드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AA430A-1214-424B-8793-10BABC320E37}"/>
                </a:ext>
              </a:extLst>
            </p:cNvPr>
            <p:cNvSpPr txBox="1"/>
            <p:nvPr/>
          </p:nvSpPr>
          <p:spPr>
            <a:xfrm>
              <a:off x="3399579" y="2550259"/>
              <a:ext cx="100139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연관어분석 그래프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02439C-8DCC-5EA9-6D1C-82B9B8B9C63D}"/>
                </a:ext>
              </a:extLst>
            </p:cNvPr>
            <p:cNvSpPr txBox="1"/>
            <p:nvPr/>
          </p:nvSpPr>
          <p:spPr>
            <a:xfrm>
              <a:off x="5838354" y="2550259"/>
              <a:ext cx="2746845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단어빈도수 표 및 그래프   </a:t>
              </a:r>
              <a:r>
                <a:rPr lang="en-US" altLang="ko-KR" sz="800"/>
                <a:t>/ </a:t>
              </a:r>
              <a:r>
                <a:rPr lang="ko-KR" altLang="en-US" sz="800"/>
                <a:t>이 슬라이드 넘쳐도 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8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90c9a13-fe0a-4f56-bde8-36c23687619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E60D8103C57F4BAB5CA77AFBF04AA8" ma:contentTypeVersion="5" ma:contentTypeDescription="새 문서를 만듭니다." ma:contentTypeScope="" ma:versionID="451345ebf10a611783b4913a1080cd3c">
  <xsd:schema xmlns:xsd="http://www.w3.org/2001/XMLSchema" xmlns:xs="http://www.w3.org/2001/XMLSchema" xmlns:p="http://schemas.microsoft.com/office/2006/metadata/properties" xmlns:ns3="a90c9a13-fe0a-4f56-bde8-36c23687619e" targetNamespace="http://schemas.microsoft.com/office/2006/metadata/properties" ma:root="true" ma:fieldsID="154aeaacebbc14136aa1b2c25d7e351b" ns3:_="">
    <xsd:import namespace="a90c9a13-fe0a-4f56-bde8-36c2368761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c9a13-fe0a-4f56-bde8-36c236876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F21DF6-3BA8-4A12-B872-24153CB93C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90c9a13-fe0a-4f56-bde8-36c23687619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A37EAF-DF83-452C-8327-4D883BCED428}">
  <ds:schemaRefs>
    <ds:schemaRef ds:uri="a90c9a13-fe0a-4f56-bde8-36c2368761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9AAE79-3305-44AE-9D72-5AE8B2B24B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500</TotalTime>
  <Words>430</Words>
  <Application>Microsoft Office PowerPoint</Application>
  <PresentationFormat>화면 슬라이드 쇼(16:9)</PresentationFormat>
  <Paragraphs>49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Cinzel SemiBold</vt:lpstr>
      <vt:lpstr>Pretendard</vt:lpstr>
      <vt:lpstr>나눔바른고딕</vt:lpstr>
      <vt:lpstr>Arial</vt:lpstr>
      <vt:lpstr>Calibri</vt:lpstr>
      <vt:lpstr>Calibri Light</vt:lpstr>
      <vt:lpstr>Montserrat</vt:lpstr>
      <vt:lpstr>Noto Sans</vt:lpstr>
      <vt:lpstr>Roboto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hyukjoo cha</cp:lastModifiedBy>
  <cp:revision>99</cp:revision>
  <dcterms:created xsi:type="dcterms:W3CDTF">2024-01-22T20:02:37Z</dcterms:created>
  <dcterms:modified xsi:type="dcterms:W3CDTF">2024-01-27T08:11:13Z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0x01010082E60D8103C57F4BAB5CA77AFBF04AA8</vt:lpwstr>
  </property>
</Properties>
</file>