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0" r:id="rId4"/>
    <p:sldId id="268" r:id="rId5"/>
    <p:sldId id="272" r:id="rId6"/>
    <p:sldId id="269" r:id="rId7"/>
    <p:sldId id="280" r:id="rId8"/>
    <p:sldId id="277" r:id="rId9"/>
    <p:sldId id="282" r:id="rId10"/>
    <p:sldId id="278" r:id="rId11"/>
    <p:sldId id="261" r:id="rId12"/>
    <p:sldId id="283" r:id="rId13"/>
    <p:sldId id="281" r:id="rId14"/>
    <p:sldId id="273" r:id="rId15"/>
    <p:sldId id="284" r:id="rId16"/>
    <p:sldId id="286" r:id="rId17"/>
    <p:sldId id="274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0551" autoAdjust="0"/>
  </p:normalViewPr>
  <p:slideViewPr>
    <p:cSldViewPr snapToGrid="0">
      <p:cViewPr varScale="1">
        <p:scale>
          <a:sx n="100" d="100"/>
          <a:sy n="100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AE88-100B-46C4-81F2-F25EFFF0718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DA495-F3A3-47BF-8EBF-E6AC65E52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5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7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5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app.py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Flask, render_template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#Flask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객체 인스턴스 생성</a:t>
            </a:r>
            <a:endParaRPr lang="ko-KR" altLang="en-US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접속하는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url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반원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'level'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'point'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360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'exp'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app.run(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host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등을 직접 지정하고 싶다면</a:t>
            </a:r>
            <a:endParaRPr lang="ko-KR" altLang="en-US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# app.run(host="127.0.0.1", port="5000", debug=True)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6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5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1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1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Flask,render_template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   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price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999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render_template(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'test.html'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price)</a:t>
            </a:r>
          </a:p>
          <a:p>
            <a:b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app.run(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2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A495-F3A3-47BF-8EBF-E6AC65E52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2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C5E7-D9EF-4E54-2C65-5BB08C8F6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0AAB-F4BE-AC6F-6D10-2002EBC6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25767-2959-CFA3-4E56-C30FDC13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F3CD-9B5C-0A7B-ABE8-8BC6E53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83996-F208-2332-61CE-CAF29FF0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87D6-2A2A-D0ED-5088-F6A315E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A85D5-1A5B-A885-92BA-CDDEE1249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AA61B-761B-60A6-7854-8EB0BDB5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F9F67-AEE9-56B9-67F3-770D5E88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82DEB-19BE-958A-E30C-0D8B5B3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088A5-768D-9035-73B2-19587F758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B45BC-4078-7D1C-8564-C648D9ED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29908-7ACF-3DBA-4DD6-541F89D4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07085-50EB-0B98-CA79-AE3234CC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8B783-22DE-C722-4C82-E03ACC19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F56D-2369-6443-1B25-6070806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11898-E66F-7B71-AD7C-6D169E1C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9A8F-F5F0-CD13-FE68-F4105AC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B24A3-E6EB-6A31-CF52-1D766745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CB829-6E85-17AD-8692-2E92B7F9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9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E9FC3-2863-B659-4979-39C0D04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9A806-0E1A-1345-4C90-13F1FD72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FC803-A050-7132-A10E-9D441A46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939C7-CEF7-1F50-16E4-89E2D084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15C9-EC55-C36A-7B75-E3BBE460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976D-E5E7-9ADF-57C3-DC230F29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9C55-056A-71DE-A688-1C4196F63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502F4-2652-1F41-C6CB-C93CA50E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3FD0B-0CDB-13EC-5201-1DB5C60F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CCE5A-2273-513F-EFD2-7B3AE3B6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3AA38-E932-7333-F546-89C08C48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9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9945F-86BE-0BA6-DBA7-6F786DC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B1B81-C5A0-F898-9F19-B75E5FA9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F88E8-1195-1EEB-8D1F-C520C2323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427E5C-4C57-2CBC-9A31-30D8274DB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45FD97-8A14-C371-20B7-BB630ACFF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7BC99-5500-CB6E-98B2-3AAC0585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8F6EF0-04AB-5783-C935-E91B66E7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7844D-26CE-42E2-FD8A-EC31976C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3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268B1-B0B4-BFEE-8B4D-09833BA4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172F1-A03B-65EF-F025-4A8B006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EBE700-D82C-9E48-F218-132AD982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2A3AEF-D67D-3882-A8DA-E6990331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9271D-D181-7A8F-C20B-7261F69B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D02B0-ACB3-6A05-663C-6473050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0F699-05ED-236F-8472-05029E1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5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8A779-3972-E6FE-50EA-FF89F1D2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18C5B-39E3-F266-446B-C3C6C406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139A7-A859-CA0C-1C7B-8E53DA3FB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57D68-1A82-54A9-AB2E-577BE18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6BB8-7895-5B28-F41E-0EFA2FF3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53D58-DB4B-EF15-FF63-D3211764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8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C0A78-8F4F-070E-B257-FED189EE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0BE773-9A2B-5FD6-D8B2-6D90549D4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33E6E-6202-A16B-2475-E5740515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23FEE-1427-D4FB-1819-0D20DC46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DDB03-847D-E8E1-1910-DB71712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624A2-71DC-147C-9B8F-C16DD8CD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7C14D9-8E76-E636-F469-811DF6C7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968F0-B124-011E-60A9-AB635278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DAB4F-8F20-B98C-F303-4EB9975D9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AC0B-9EA6-4F75-A34D-CD3821142A1F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45120-205A-3C75-22FA-992D500A0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DF4CB-4D3F-19C6-3975-1FA59468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ED73-6904-41EC-A46D-BF366E759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0"/>
            <a:ext cx="12192000" cy="5312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/>
              <a:t>FLASK</a:t>
            </a:r>
          </a:p>
          <a:p>
            <a:pPr algn="ctr"/>
            <a:r>
              <a:rPr lang="ko-KR" altLang="en-US" sz="9600"/>
              <a:t>기본에서 크롤링</a:t>
            </a:r>
            <a:r>
              <a:rPr lang="en-US" altLang="ko-KR" sz="9600"/>
              <a:t>&amp;DB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28184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4. get</a:t>
            </a:r>
            <a:r>
              <a:rPr lang="ko-KR" altLang="en-US" sz="2000" b="1"/>
              <a:t>과 </a:t>
            </a:r>
            <a:r>
              <a:rPr lang="en-US" altLang="ko-KR" sz="2000" b="1"/>
              <a:t>post </a:t>
            </a:r>
            <a:r>
              <a:rPr lang="ko-KR" altLang="en-US" sz="2000" b="1"/>
              <a:t>이해합니다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6235B-E4E7-DE97-DFBF-ADF8225DD0AF}"/>
              </a:ext>
            </a:extLst>
          </p:cNvPr>
          <p:cNvSpPr txBox="1"/>
          <p:nvPr/>
        </p:nvSpPr>
        <p:spPr>
          <a:xfrm>
            <a:off x="298939" y="915479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https://frhyme.github.io/python-lib/a_flask_with_button/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255D0CF-0169-50C1-66C3-5D95970E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6" y="2428958"/>
            <a:ext cx="6760552" cy="4023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871190F-CB7A-3EAF-B7D8-F1283219CCD2}"/>
              </a:ext>
            </a:extLst>
          </p:cNvPr>
          <p:cNvSpPr txBox="1"/>
          <p:nvPr/>
        </p:nvSpPr>
        <p:spPr>
          <a:xfrm>
            <a:off x="3545840" y="268252"/>
            <a:ext cx="8341360" cy="5309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b="0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GPT</a:t>
            </a:r>
            <a:r>
              <a:rPr lang="ko-KR" altLang="en-US" sz="1050" b="0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에게 질문  또는 구글 검색</a:t>
            </a:r>
            <a:endParaRPr lang="en-US" altLang="ko-KR" sz="1050" b="0" i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r>
              <a:rPr lang="en-US" altLang="ko-KR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flask</a:t>
            </a:r>
            <a:r>
              <a:rPr lang="ko-KR" altLang="en-US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에서 </a:t>
            </a:r>
            <a:r>
              <a:rPr lang="en-US" altLang="ko-KR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get</a:t>
            </a:r>
            <a:r>
              <a:rPr lang="ko-KR" altLang="en-US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과 </a:t>
            </a:r>
            <a:r>
              <a:rPr lang="en-US" altLang="ko-KR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post </a:t>
            </a:r>
            <a:r>
              <a:rPr lang="ko-KR" altLang="en-US" b="1" i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차이 검색하여 정리</a:t>
            </a:r>
            <a:endParaRPr lang="ko-KR" altLang="en-US" sz="105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ACA421-1F8B-C0FF-4155-833E54980234}"/>
              </a:ext>
            </a:extLst>
          </p:cNvPr>
          <p:cNvSpPr txBox="1"/>
          <p:nvPr/>
        </p:nvSpPr>
        <p:spPr>
          <a:xfrm>
            <a:off x="518747" y="2032564"/>
            <a:ext cx="153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app_stock.py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96E398-51B0-0D43-C94C-357DAC290AFC}"/>
              </a:ext>
            </a:extLst>
          </p:cNvPr>
          <p:cNvSpPr txBox="1"/>
          <p:nvPr/>
        </p:nvSpPr>
        <p:spPr>
          <a:xfrm>
            <a:off x="2605911" y="203256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Stock.html</a:t>
            </a:r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B48289D7-28C3-E39D-B79A-0AF8DD97EE52}"/>
              </a:ext>
            </a:extLst>
          </p:cNvPr>
          <p:cNvSpPr/>
          <p:nvPr/>
        </p:nvSpPr>
        <p:spPr>
          <a:xfrm>
            <a:off x="3789486" y="2250830"/>
            <a:ext cx="202222" cy="536331"/>
          </a:xfrm>
          <a:custGeom>
            <a:avLst/>
            <a:gdLst>
              <a:gd name="connsiteX0" fmla="*/ 0 w 184639"/>
              <a:gd name="connsiteY0" fmla="*/ 0 h 1362808"/>
              <a:gd name="connsiteX1" fmla="*/ 184639 w 184639"/>
              <a:gd name="connsiteY1" fmla="*/ 0 h 1362808"/>
              <a:gd name="connsiteX2" fmla="*/ 184639 w 184639"/>
              <a:gd name="connsiteY2" fmla="*/ 1362808 h 136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39" h="1362808">
                <a:moveTo>
                  <a:pt x="0" y="0"/>
                </a:moveTo>
                <a:lnTo>
                  <a:pt x="184639" y="0"/>
                </a:lnTo>
                <a:lnTo>
                  <a:pt x="184639" y="136280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78190B9-FAFF-4509-092D-6115CFC7D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578" y="2428958"/>
            <a:ext cx="4714062" cy="2541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BF4B1F3-D747-CE5F-9E7C-5D98F8B00740}"/>
              </a:ext>
            </a:extLst>
          </p:cNvPr>
          <p:cNvSpPr txBox="1"/>
          <p:nvPr/>
        </p:nvSpPr>
        <p:spPr>
          <a:xfrm>
            <a:off x="293535" y="1679652"/>
            <a:ext cx="1175670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 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판다스의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html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웹에서 테이블단위로 자료를 크롤링하는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pd.read_html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기능을 이용하여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get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과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post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기능을 실행하여봅니다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.</a:t>
            </a:r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E1CB95-586A-BE39-A06B-18F92B039C63}"/>
              </a:ext>
            </a:extLst>
          </p:cNvPr>
          <p:cNvSpPr txBox="1"/>
          <p:nvPr/>
        </p:nvSpPr>
        <p:spPr>
          <a:xfrm>
            <a:off x="7341578" y="5172823"/>
            <a:ext cx="4708658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 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 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슬라이드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11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번에 기본적인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get</a:t>
            </a:r>
            <a:r>
              <a:rPr lang="ko-KR" altLang="en-US" sz="1600" b="0" i="0">
                <a:solidFill>
                  <a:srgbClr val="222831"/>
                </a:solidFill>
                <a:effectLst/>
                <a:latin typeface="-apple-system"/>
              </a:rPr>
              <a:t>과 </a:t>
            </a:r>
            <a:r>
              <a:rPr lang="en-US" altLang="ko-KR" sz="1600" b="0" i="0">
                <a:solidFill>
                  <a:srgbClr val="222831"/>
                </a:solidFill>
                <a:effectLst/>
                <a:latin typeface="-apple-system"/>
              </a:rPr>
              <a:t>post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 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basic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 예제 있음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. 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보고 구문 변형 할수 있으면 진행해봄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.</a:t>
            </a:r>
          </a:p>
          <a:p>
            <a:endParaRPr lang="en-US" altLang="ko-KR" sz="1600">
              <a:solidFill>
                <a:srgbClr val="222831"/>
              </a:solidFill>
              <a:latin typeface="-apple-system"/>
            </a:endParaRPr>
          </a:p>
          <a:p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진행이 불가하면 슬라이드 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12</a:t>
            </a:r>
            <a:r>
              <a:rPr lang="ko-KR" altLang="en-US" sz="1600">
                <a:solidFill>
                  <a:srgbClr val="222831"/>
                </a:solidFill>
                <a:latin typeface="-apple-system"/>
              </a:rPr>
              <a:t>번에 있는 코드 보고 작업함</a:t>
            </a:r>
            <a:r>
              <a:rPr lang="en-US" altLang="ko-KR" sz="1600">
                <a:solidFill>
                  <a:srgbClr val="222831"/>
                </a:solidFill>
                <a:latin typeface="-apple-system"/>
              </a:rPr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5864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0B6EC-E983-6834-E43F-BBA7CF012C91}"/>
              </a:ext>
            </a:extLst>
          </p:cNvPr>
          <p:cNvSpPr/>
          <p:nvPr/>
        </p:nvSpPr>
        <p:spPr>
          <a:xfrm>
            <a:off x="219808" y="237392"/>
            <a:ext cx="11808069" cy="63720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F80B6-447B-F646-445B-070E5CA63067}"/>
              </a:ext>
            </a:extLst>
          </p:cNvPr>
          <p:cNvSpPr txBox="1"/>
          <p:nvPr/>
        </p:nvSpPr>
        <p:spPr>
          <a:xfrm>
            <a:off x="298939" y="400540"/>
            <a:ext cx="116732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참고할</a:t>
            </a:r>
            <a:r>
              <a:rPr lang="en-US" altLang="ko-KR"/>
              <a:t>) Get / post </a:t>
            </a:r>
            <a:r>
              <a:rPr lang="ko-KR" altLang="en-US"/>
              <a:t>기본 예제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C06553-7BBC-CCD1-9F63-2E0F0E8D0A6C}"/>
              </a:ext>
            </a:extLst>
          </p:cNvPr>
          <p:cNvGrpSpPr/>
          <p:nvPr/>
        </p:nvGrpSpPr>
        <p:grpSpPr>
          <a:xfrm>
            <a:off x="6060192" y="1302854"/>
            <a:ext cx="5180324" cy="4374507"/>
            <a:chOff x="7254334" y="1191024"/>
            <a:chExt cx="5180324" cy="437450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56C40B2-2B6D-9BC6-0FFC-865CF0A4E947}"/>
                </a:ext>
              </a:extLst>
            </p:cNvPr>
            <p:cNvGrpSpPr/>
            <p:nvPr/>
          </p:nvGrpSpPr>
          <p:grpSpPr>
            <a:xfrm>
              <a:off x="7254334" y="1191024"/>
              <a:ext cx="5180324" cy="4019550"/>
              <a:chOff x="647157" y="900112"/>
              <a:chExt cx="9439275" cy="505777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4D39C5A-083C-398E-7267-D95A5CCD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157" y="900112"/>
                <a:ext cx="9439275" cy="50577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E1971E-E7A3-DBF4-78A1-A1228B31AB2B}"/>
                  </a:ext>
                </a:extLst>
              </p:cNvPr>
              <p:cNvSpPr/>
              <p:nvPr/>
            </p:nvSpPr>
            <p:spPr>
              <a:xfrm>
                <a:off x="4787153" y="3872753"/>
                <a:ext cx="1844168" cy="2074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ysClr val="windowText" lastClr="000000"/>
                    </a:solidFill>
                  </a:rPr>
                  <a:t>‘test.html’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4B4822-E1CD-BFBA-E4EC-7D00C50087C6}"/>
                </a:ext>
              </a:extLst>
            </p:cNvPr>
            <p:cNvSpPr/>
            <p:nvPr/>
          </p:nvSpPr>
          <p:spPr>
            <a:xfrm>
              <a:off x="7417819" y="5125915"/>
              <a:ext cx="2426677" cy="4396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app.py</a:t>
              </a:r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CADE9B-F29A-8AAC-9FCF-CAD87130D525}"/>
              </a:ext>
            </a:extLst>
          </p:cNvPr>
          <p:cNvGrpSpPr/>
          <p:nvPr/>
        </p:nvGrpSpPr>
        <p:grpSpPr>
          <a:xfrm>
            <a:off x="830356" y="1302854"/>
            <a:ext cx="4655096" cy="5157292"/>
            <a:chOff x="381060" y="1191024"/>
            <a:chExt cx="4655096" cy="515729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F700546-09F7-FB8C-6A07-CFA56D3CA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60" y="1191024"/>
              <a:ext cx="3874417" cy="385788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9C1F8D-9C70-CA8D-7EC3-3CB3E48D0BBE}"/>
                </a:ext>
              </a:extLst>
            </p:cNvPr>
            <p:cNvSpPr/>
            <p:nvPr/>
          </p:nvSpPr>
          <p:spPr>
            <a:xfrm>
              <a:off x="650631" y="5125915"/>
              <a:ext cx="2426677" cy="4396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test.html</a:t>
              </a:r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93FF01-27BF-24C1-D993-AD9348ABF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6938"/>
            <a:stretch/>
          </p:blipFill>
          <p:spPr>
            <a:xfrm>
              <a:off x="3255799" y="3718343"/>
              <a:ext cx="1780357" cy="262997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08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B5D9B3-97CB-B475-2538-7E54510B564C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[ </a:t>
            </a:r>
            <a:r>
              <a:rPr lang="ko-KR" altLang="en-US" sz="2000" b="1"/>
              <a:t>웹크롤링 </a:t>
            </a:r>
            <a:r>
              <a:rPr lang="en-US" altLang="ko-KR" sz="2000" b="1"/>
              <a:t>&amp; GET,POST </a:t>
            </a:r>
            <a:r>
              <a:rPr lang="ko-KR" altLang="en-US" sz="2000" b="1"/>
              <a:t>실습 </a:t>
            </a:r>
            <a:r>
              <a:rPr lang="en-US" altLang="ko-KR" sz="2000" b="1"/>
              <a:t>]</a:t>
            </a:r>
            <a:endParaRPr lang="ko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3EEA0-5D48-D919-14E0-A50814745C99}"/>
              </a:ext>
            </a:extLst>
          </p:cNvPr>
          <p:cNvSpPr txBox="1"/>
          <p:nvPr/>
        </p:nvSpPr>
        <p:spPr>
          <a:xfrm>
            <a:off x="243986" y="1835594"/>
            <a:ext cx="5558937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Flask,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bs4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'stock.html'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stockName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request.form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stockName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'http://companyinfo.stock.naver.com/v1/company/c1010001.aspx?cmp_cd='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stockName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pd.read_html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datas.to_dict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"records"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pd.read_html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url,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datainfo.iloc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9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'stock.html'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datainfo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9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B9253-72C4-3556-BF39-72ACFAD294A2}"/>
              </a:ext>
            </a:extLst>
          </p:cNvPr>
          <p:cNvSpPr txBox="1"/>
          <p:nvPr/>
        </p:nvSpPr>
        <p:spPr>
          <a:xfrm>
            <a:off x="243986" y="1466260"/>
            <a:ext cx="113473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app_stock.py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8D4264-06F5-06CC-D1C5-E3D5254C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63" y="44812"/>
            <a:ext cx="4034138" cy="1422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B0F08E-1007-BC14-7F81-F0B216751FB0}"/>
              </a:ext>
            </a:extLst>
          </p:cNvPr>
          <p:cNvSpPr txBox="1"/>
          <p:nvPr/>
        </p:nvSpPr>
        <p:spPr>
          <a:xfrm>
            <a:off x="5871063" y="1835594"/>
            <a:ext cx="5558937" cy="70173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"UTF-8"&gt;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&lt;/title&gt;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 err="1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"/static/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/style.css"&gt;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종목번호를 선택합니다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"post"&gt;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종목번호를 입력하고 주식정보보기를 클릭합니다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&lt;/label&gt;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stockName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0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"submit"&gt;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주식정보보기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종목번호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{{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stockNum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종목정보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{{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datainfo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}}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제공처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최종일자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목표가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직전목표가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변동률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(%)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투자의견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직전투자의견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{% for item in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제공처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최종일자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목표가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직전목표가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변동률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(%)']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투자의견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{{ item['</a:t>
            </a:r>
            <a:r>
              <a:rPr lang="ko-KR" altLang="en-US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직전투자의견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'] }}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altLang="ko-KR" sz="9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9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DFB64-532A-9BCD-1792-05DCA29D2F2E}"/>
              </a:ext>
            </a:extLst>
          </p:cNvPr>
          <p:cNvSpPr txBox="1"/>
          <p:nvPr/>
        </p:nvSpPr>
        <p:spPr>
          <a:xfrm>
            <a:off x="5871063" y="1466260"/>
            <a:ext cx="1756828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Templates/stock.html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8A31D-23C4-2FE7-738F-301D7440BD76}"/>
              </a:ext>
            </a:extLst>
          </p:cNvPr>
          <p:cNvSpPr txBox="1"/>
          <p:nvPr/>
        </p:nvSpPr>
        <p:spPr>
          <a:xfrm>
            <a:off x="9555040" y="6719499"/>
            <a:ext cx="152958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다중</a:t>
            </a:r>
            <a:r>
              <a:rPr lang="en-US" altLang="ko-KR" sz="1200" b="1">
                <a:solidFill>
                  <a:schemeClr val="bg1"/>
                </a:solidFill>
              </a:rPr>
              <a:t>for</a:t>
            </a:r>
            <a:r>
              <a:rPr lang="ko-KR" altLang="en-US" sz="1200" b="1">
                <a:solidFill>
                  <a:schemeClr val="bg1"/>
                </a:solidFill>
              </a:rPr>
              <a:t>로 변경가능</a:t>
            </a:r>
          </a:p>
        </p:txBody>
      </p:sp>
    </p:spTree>
    <p:extLst>
      <p:ext uri="{BB962C8B-B14F-4D97-AF65-F5344CB8AC3E}">
        <p14:creationId xmlns:p14="http://schemas.microsoft.com/office/powerpoint/2010/main" val="9637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0"/>
            <a:ext cx="12192000" cy="135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8038E-A172-5581-F808-2B64A8B5350F}"/>
              </a:ext>
            </a:extLst>
          </p:cNvPr>
          <p:cNvSpPr txBox="1"/>
          <p:nvPr/>
        </p:nvSpPr>
        <p:spPr>
          <a:xfrm>
            <a:off x="216999" y="150951"/>
            <a:ext cx="1150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실습해보기 </a:t>
            </a:r>
            <a:r>
              <a:rPr lang="en-US" altLang="ko-KR">
                <a:solidFill>
                  <a:schemeClr val="bg1"/>
                </a:solidFill>
              </a:rPr>
              <a:t>[</a:t>
            </a:r>
            <a:r>
              <a:rPr lang="ko-KR" altLang="en-US">
                <a:solidFill>
                  <a:schemeClr val="bg1"/>
                </a:solidFill>
              </a:rPr>
              <a:t>기상청 공공데이터  </a:t>
            </a:r>
            <a:r>
              <a:rPr lang="en-US" altLang="ko-KR">
                <a:solidFill>
                  <a:schemeClr val="bg1"/>
                </a:solidFill>
              </a:rPr>
              <a:t>API </a:t>
            </a:r>
            <a:r>
              <a:rPr lang="ko-KR" altLang="en-US">
                <a:solidFill>
                  <a:schemeClr val="bg1"/>
                </a:solidFill>
              </a:rPr>
              <a:t>가져와 테이블로 표시하기</a:t>
            </a:r>
            <a:r>
              <a:rPr lang="en-US" altLang="ko-KR">
                <a:solidFill>
                  <a:schemeClr val="bg1"/>
                </a:solidFill>
              </a:rPr>
              <a:t>]</a:t>
            </a:r>
          </a:p>
          <a:p>
            <a:r>
              <a:rPr lang="ko-KR" altLang="en-US">
                <a:solidFill>
                  <a:schemeClr val="bg1"/>
                </a:solidFill>
              </a:rPr>
              <a:t>코드 최적화는 완성코드 복사하여</a:t>
            </a:r>
            <a:r>
              <a:rPr lang="en-US" altLang="ko-KR">
                <a:solidFill>
                  <a:schemeClr val="bg1"/>
                </a:solidFill>
              </a:rPr>
              <a:t> GPT</a:t>
            </a:r>
            <a:r>
              <a:rPr lang="ko-KR" altLang="en-US">
                <a:solidFill>
                  <a:schemeClr val="bg1"/>
                </a:solidFill>
              </a:rPr>
              <a:t>에게 최적화를 질의해도 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51A9DE-AE22-8638-9AEA-D3C61849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8" y="1732473"/>
            <a:ext cx="4490039" cy="47166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02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76383E-3F5F-A9DE-ABE2-379917026169}"/>
              </a:ext>
            </a:extLst>
          </p:cNvPr>
          <p:cNvSpPr/>
          <p:nvPr/>
        </p:nvSpPr>
        <p:spPr>
          <a:xfrm>
            <a:off x="0" y="0"/>
            <a:ext cx="12192000" cy="53127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472B-00FB-3733-9FD7-D31BDDA1F19C}"/>
              </a:ext>
            </a:extLst>
          </p:cNvPr>
          <p:cNvSpPr txBox="1"/>
          <p:nvPr/>
        </p:nvSpPr>
        <p:spPr>
          <a:xfrm>
            <a:off x="553915" y="8988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</a:rPr>
              <a:t>데이터베이스란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84D94-CAC3-BD64-909C-8B5218EB7BF8}"/>
              </a:ext>
            </a:extLst>
          </p:cNvPr>
          <p:cNvSpPr txBox="1"/>
          <p:nvPr/>
        </p:nvSpPr>
        <p:spPr>
          <a:xfrm>
            <a:off x="553915" y="161106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</a:rPr>
              <a:t>SQL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64208-E0C5-1421-8989-182CB391C23B}"/>
              </a:ext>
            </a:extLst>
          </p:cNvPr>
          <p:cNvSpPr txBox="1"/>
          <p:nvPr/>
        </p:nvSpPr>
        <p:spPr>
          <a:xfrm>
            <a:off x="659423" y="2444109"/>
            <a:ext cx="7934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주요 </a:t>
            </a:r>
            <a:r>
              <a:rPr lang="en-US" altLang="ko-KR" sz="2400" b="1">
                <a:solidFill>
                  <a:schemeClr val="bg1"/>
                </a:solidFill>
              </a:rPr>
              <a:t>RDBMS</a:t>
            </a:r>
            <a:r>
              <a:rPr lang="ko-KR" altLang="en-US" sz="2400" b="1">
                <a:solidFill>
                  <a:schemeClr val="bg1"/>
                </a:solidFill>
              </a:rPr>
              <a:t>의 종류</a:t>
            </a:r>
            <a:endParaRPr lang="en-US" altLang="ko-KR" sz="2400" b="1">
              <a:solidFill>
                <a:schemeClr val="bg1"/>
              </a:solidFill>
            </a:endParaRPr>
          </a:p>
          <a:p>
            <a:r>
              <a:rPr lang="en-US" altLang="ko-KR" sz="2400" b="1">
                <a:solidFill>
                  <a:schemeClr val="bg1"/>
                </a:solidFill>
              </a:rPr>
              <a:t>https://blog.siner.io/2021/10/11/rdbms-comparison/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1B31C-B3D3-CABF-E239-B5BE6951B8D7}"/>
              </a:ext>
            </a:extLst>
          </p:cNvPr>
          <p:cNvSpPr txBox="1"/>
          <p:nvPr/>
        </p:nvSpPr>
        <p:spPr>
          <a:xfrm>
            <a:off x="553914" y="5439059"/>
            <a:ext cx="10377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실습할 </a:t>
            </a:r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csv </a:t>
            </a:r>
            <a:r>
              <a:rPr lang="ko-KR" altLang="en-US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출처</a:t>
            </a:r>
            <a:endParaRPr lang="en-US" altLang="ko-KR" b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https://data.seoul.go.kr/dataList/OA-21278/S/1/datasetView.do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C2415EF2-D39D-8331-89EB-98D3730F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890" y="3743919"/>
            <a:ext cx="3637348" cy="26361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bg1"/>
                </a:solidFill>
              </a:rPr>
              <a:t>SQL</a:t>
            </a:r>
            <a:r>
              <a:rPr lang="ko-KR" altLang="en-US" sz="20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LITE </a:t>
            </a:r>
            <a:r>
              <a:rPr lang="ko-KR" altLang="en-US" sz="2000" b="1">
                <a:solidFill>
                  <a:schemeClr val="bg1"/>
                </a:solidFill>
              </a:rPr>
              <a:t>설치하고 테이블 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EEC84-0D8B-705A-D99D-88BF57FF0354}"/>
              </a:ext>
            </a:extLst>
          </p:cNvPr>
          <p:cNvSpPr txBox="1"/>
          <p:nvPr/>
        </p:nvSpPr>
        <p:spPr>
          <a:xfrm>
            <a:off x="305534" y="773326"/>
            <a:ext cx="405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https://sqlitebrowser.org/dl/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1DB9EE-0D6D-E47B-0FD6-C318EFBE29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81"/>
          <a:stretch/>
        </p:blipFill>
        <p:spPr>
          <a:xfrm>
            <a:off x="404447" y="1316674"/>
            <a:ext cx="4053254" cy="12936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A6D3D-E270-252C-2A0A-6F2E576F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602" y="784372"/>
            <a:ext cx="3502323" cy="26812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7961A6-08B3-BB13-C140-1C6B6A01E1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351"/>
          <a:stretch/>
        </p:blipFill>
        <p:spPr>
          <a:xfrm>
            <a:off x="8310739" y="730886"/>
            <a:ext cx="2360524" cy="11715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3995A6-EDE7-EAD4-E4D1-FEBC6F2C4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47" y="3752133"/>
            <a:ext cx="3155373" cy="30188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0F34E4-74A0-141D-EA00-30B2F5071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131" y="3743918"/>
            <a:ext cx="4139794" cy="27784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E33CA05-616C-AC1E-7916-4BAC6AA4D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731" y="6073628"/>
            <a:ext cx="1076325" cy="40957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1A7D92-61CF-A74B-0529-F921A335D3D3}"/>
              </a:ext>
            </a:extLst>
          </p:cNvPr>
          <p:cNvSpPr/>
          <p:nvPr/>
        </p:nvSpPr>
        <p:spPr>
          <a:xfrm>
            <a:off x="10301653" y="5671231"/>
            <a:ext cx="1624154" cy="509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Euc-kr </a:t>
            </a:r>
            <a:r>
              <a:rPr lang="ko-KR" altLang="en-US"/>
              <a:t>타이핑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4CFF533-B5C3-ADB1-661E-E277702EDE29}"/>
              </a:ext>
            </a:extLst>
          </p:cNvPr>
          <p:cNvSpPr/>
          <p:nvPr/>
        </p:nvSpPr>
        <p:spPr>
          <a:xfrm>
            <a:off x="3502323" y="2401713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1</a:t>
            </a:r>
            <a:endParaRPr lang="ko-KR" altLang="en-US" sz="240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8CCFA72-EE2B-45FA-64A1-7FA92E04EFA9}"/>
              </a:ext>
            </a:extLst>
          </p:cNvPr>
          <p:cNvSpPr/>
          <p:nvPr/>
        </p:nvSpPr>
        <p:spPr>
          <a:xfrm>
            <a:off x="7360330" y="2401713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13C94C-37C2-6848-FE3F-2F854E81BF76}"/>
              </a:ext>
            </a:extLst>
          </p:cNvPr>
          <p:cNvSpPr/>
          <p:nvPr/>
        </p:nvSpPr>
        <p:spPr>
          <a:xfrm>
            <a:off x="10224886" y="2414287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CE318D-50A9-5361-C49A-6A7400D7E877}"/>
              </a:ext>
            </a:extLst>
          </p:cNvPr>
          <p:cNvSpPr/>
          <p:nvPr/>
        </p:nvSpPr>
        <p:spPr>
          <a:xfrm>
            <a:off x="1463761" y="3772208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4</a:t>
            </a:r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88E40B-21C4-4D53-6289-2D5848B951E3}"/>
              </a:ext>
            </a:extLst>
          </p:cNvPr>
          <p:cNvSpPr/>
          <p:nvPr/>
        </p:nvSpPr>
        <p:spPr>
          <a:xfrm>
            <a:off x="1730403" y="5309755"/>
            <a:ext cx="1624154" cy="68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r>
              <a:rPr lang="ko-KR" altLang="en-US"/>
              <a:t>이름생성</a:t>
            </a:r>
            <a:endParaRPr lang="en-US" altLang="ko-KR"/>
          </a:p>
          <a:p>
            <a:pPr algn="ctr"/>
            <a:r>
              <a:rPr lang="en-US" altLang="ko-KR"/>
              <a:t>seoulDB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08F6CA-B5EF-B260-EA9A-BE27A9AF5C00}"/>
              </a:ext>
            </a:extLst>
          </p:cNvPr>
          <p:cNvSpPr/>
          <p:nvPr/>
        </p:nvSpPr>
        <p:spPr>
          <a:xfrm>
            <a:off x="4022262" y="5309755"/>
            <a:ext cx="2908473" cy="68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</a:t>
            </a:r>
            <a:r>
              <a:rPr lang="en-US" altLang="ko-KR"/>
              <a:t>-</a:t>
            </a:r>
            <a:r>
              <a:rPr lang="ko-KR" altLang="en-US"/>
              <a:t>데이터베이스 연결</a:t>
            </a:r>
            <a:r>
              <a:rPr lang="en-US" altLang="ko-KR"/>
              <a:t>-csv</a:t>
            </a:r>
            <a:r>
              <a:rPr lang="ko-KR" altLang="en-US"/>
              <a:t>파일</a:t>
            </a:r>
            <a:r>
              <a:rPr lang="en-US" altLang="ko-KR"/>
              <a:t>-seoul.csv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90A9D7D-4109-7D42-887D-314C9C27881C}"/>
              </a:ext>
            </a:extLst>
          </p:cNvPr>
          <p:cNvSpPr/>
          <p:nvPr/>
        </p:nvSpPr>
        <p:spPr>
          <a:xfrm>
            <a:off x="4590375" y="3772208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5</a:t>
            </a:r>
            <a:endParaRPr lang="ko-KR" altLang="en-US" sz="24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7A2332-6004-DC82-131B-E0B41FB236B8}"/>
              </a:ext>
            </a:extLst>
          </p:cNvPr>
          <p:cNvSpPr/>
          <p:nvPr/>
        </p:nvSpPr>
        <p:spPr>
          <a:xfrm>
            <a:off x="11104910" y="5024298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6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6496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01EEE7-EED2-2E49-E917-BCD2D4B6255D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solidFill>
                  <a:schemeClr val="bg1"/>
                </a:solidFill>
              </a:rPr>
              <a:t>생성된 테이블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0F8D2-4B75-B64B-B100-99D100E6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1" y="1222231"/>
            <a:ext cx="6164839" cy="32190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BF46E8-82B6-F5AF-6051-E5D15CE7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210" y="1222231"/>
            <a:ext cx="4286254" cy="49313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096C9-F5CF-50AF-4A90-960D6326C4DB}"/>
              </a:ext>
            </a:extLst>
          </p:cNvPr>
          <p:cNvSpPr txBox="1"/>
          <p:nvPr/>
        </p:nvSpPr>
        <p:spPr>
          <a:xfrm>
            <a:off x="242888" y="945232"/>
            <a:ext cx="1217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데이터 베이스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52261-EB07-E38A-4F55-F75D5C7700A8}"/>
              </a:ext>
            </a:extLst>
          </p:cNvPr>
          <p:cNvSpPr txBox="1"/>
          <p:nvPr/>
        </p:nvSpPr>
        <p:spPr>
          <a:xfrm>
            <a:off x="7045756" y="945232"/>
            <a:ext cx="1217000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파이썬 판다스 </a:t>
            </a:r>
          </a:p>
        </p:txBody>
      </p:sp>
    </p:spTree>
    <p:extLst>
      <p:ext uri="{BB962C8B-B14F-4D97-AF65-F5344CB8AC3E}">
        <p14:creationId xmlns:p14="http://schemas.microsoft.com/office/powerpoint/2010/main" val="367001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4087F0E-7DD9-22A3-B8C1-A5708688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" y="1264071"/>
            <a:ext cx="5676900" cy="3581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0B22A9-E4D5-3A79-85ED-736AD9C7FE94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bg1"/>
                </a:solidFill>
              </a:rPr>
              <a:t>Sql</a:t>
            </a:r>
            <a:r>
              <a:rPr lang="ko-KR" altLang="en-US" sz="2000" b="1">
                <a:solidFill>
                  <a:schemeClr val="bg1"/>
                </a:solidFill>
              </a:rPr>
              <a:t> 샘플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F7976-3FFB-FD62-1C6A-21493DECC450}"/>
              </a:ext>
            </a:extLst>
          </p:cNvPr>
          <p:cNvSpPr/>
          <p:nvPr/>
        </p:nvSpPr>
        <p:spPr>
          <a:xfrm>
            <a:off x="4427114" y="1352231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1</a:t>
            </a:r>
            <a:endParaRPr lang="ko-KR" altLang="en-US" sz="24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58D30F-CC63-FBCE-4954-741EB7BA7607}"/>
              </a:ext>
            </a:extLst>
          </p:cNvPr>
          <p:cNvSpPr/>
          <p:nvPr/>
        </p:nvSpPr>
        <p:spPr>
          <a:xfrm>
            <a:off x="1544271" y="713393"/>
            <a:ext cx="570913" cy="5709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3DC26-95DE-9009-3540-AA58C4984469}"/>
              </a:ext>
            </a:extLst>
          </p:cNvPr>
          <p:cNvSpPr/>
          <p:nvPr/>
        </p:nvSpPr>
        <p:spPr>
          <a:xfrm>
            <a:off x="1672936" y="1352231"/>
            <a:ext cx="442248" cy="47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A3016B-9C17-488E-409D-0C8C248FECC7}"/>
              </a:ext>
            </a:extLst>
          </p:cNvPr>
          <p:cNvSpPr/>
          <p:nvPr/>
        </p:nvSpPr>
        <p:spPr>
          <a:xfrm>
            <a:off x="2452255" y="2909453"/>
            <a:ext cx="3065318" cy="3581400"/>
          </a:xfrm>
          <a:prstGeom prst="roundRect">
            <a:avLst>
              <a:gd name="adj" fmla="val 4961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2</a:t>
            </a:r>
            <a:r>
              <a:rPr lang="ko-KR" altLang="en-US" sz="2400"/>
              <a:t>번</a:t>
            </a:r>
            <a:r>
              <a:rPr lang="en-US" altLang="ko-KR" sz="2400"/>
              <a:t> </a:t>
            </a:r>
            <a:r>
              <a:rPr lang="ko-KR" altLang="en-US" sz="2400"/>
              <a:t>타이핑</a:t>
            </a:r>
            <a:r>
              <a:rPr lang="en-US" altLang="ko-KR" sz="2400"/>
              <a:t>,</a:t>
            </a:r>
          </a:p>
          <a:p>
            <a:pPr algn="ctr"/>
            <a:r>
              <a:rPr lang="ko-KR" altLang="en-US" sz="2400"/>
              <a:t>대소문자</a:t>
            </a:r>
            <a:r>
              <a:rPr lang="en-US" altLang="ko-KR" sz="2400"/>
              <a:t>, </a:t>
            </a:r>
            <a:r>
              <a:rPr lang="ko-KR" altLang="en-US" sz="2400"/>
              <a:t>들여쓰기</a:t>
            </a:r>
            <a:r>
              <a:rPr lang="en-US" altLang="ko-KR" sz="2400"/>
              <a:t>, </a:t>
            </a:r>
          </a:p>
          <a:p>
            <a:pPr algn="ctr"/>
            <a:r>
              <a:rPr lang="ko-KR" altLang="en-US" sz="2400"/>
              <a:t>줄간격 무시가능</a:t>
            </a:r>
            <a:endParaRPr lang="en-US" altLang="ko-KR" sz="2400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Sqlite3</a:t>
            </a:r>
            <a:r>
              <a:rPr lang="ko-KR" altLang="en-US" sz="2400"/>
              <a:t>에서는 대소문자를 구별하지 않으면 에러가 발생하기도함</a:t>
            </a:r>
            <a:r>
              <a:rPr lang="en-US" altLang="ko-KR" sz="240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87EC48-38AC-3100-3029-F21A8170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4071"/>
            <a:ext cx="5374213" cy="42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0B22A9-E4D5-3A79-85ED-736AD9C7FE94}"/>
              </a:ext>
            </a:extLst>
          </p:cNvPr>
          <p:cNvSpPr/>
          <p:nvPr/>
        </p:nvSpPr>
        <p:spPr>
          <a:xfrm>
            <a:off x="0" y="1"/>
            <a:ext cx="12192000" cy="641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bg1"/>
                </a:solidFill>
              </a:rPr>
              <a:t>SQL </a:t>
            </a:r>
            <a:r>
              <a:rPr lang="ko-KR" altLang="en-US" sz="2000" b="1">
                <a:solidFill>
                  <a:schemeClr val="bg1"/>
                </a:solidFill>
              </a:rPr>
              <a:t>데이터를 파이썬에서 불어와 판다스로 처리하기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B8541-63D5-90F5-E081-4209EFE1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9" y="1029792"/>
            <a:ext cx="5667796" cy="2600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ADED4B-0834-5621-FFEC-3D333EDB2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9792"/>
            <a:ext cx="5259500" cy="3852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E2DC98-20D5-4DA3-E208-04135FB1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6" y="4631753"/>
            <a:ext cx="2717121" cy="1976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F4752B-58A7-2B34-D769-6DC1AAFEE9A5}"/>
              </a:ext>
            </a:extLst>
          </p:cNvPr>
          <p:cNvSpPr txBox="1"/>
          <p:nvPr/>
        </p:nvSpPr>
        <p:spPr>
          <a:xfrm>
            <a:off x="217110" y="3819646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conn.close()</a:t>
            </a:r>
          </a:p>
          <a:p>
            <a:r>
              <a:rPr lang="ko-KR" altLang="en-US"/>
              <a:t>작업종료 메시지를 넣지 않으면 계속 연결되어 있게됨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5AF2A-FCB5-9252-0F4A-C46C81118F00}"/>
              </a:ext>
            </a:extLst>
          </p:cNvPr>
          <p:cNvSpPr/>
          <p:nvPr/>
        </p:nvSpPr>
        <p:spPr>
          <a:xfrm>
            <a:off x="3093858" y="6180881"/>
            <a:ext cx="2288369" cy="509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파일명 수정등 불가</a:t>
            </a:r>
          </a:p>
        </p:txBody>
      </p:sp>
    </p:spTree>
    <p:extLst>
      <p:ext uri="{BB962C8B-B14F-4D97-AF65-F5344CB8AC3E}">
        <p14:creationId xmlns:p14="http://schemas.microsoft.com/office/powerpoint/2010/main" val="227490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F45B25-F85E-EB3B-50E6-2B60A111CC19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/>
              <a:t>１</a:t>
            </a:r>
            <a:r>
              <a:rPr lang="en-US" altLang="ko-KR" sz="2000" b="1"/>
              <a:t>. </a:t>
            </a:r>
            <a:r>
              <a:rPr lang="ko-KR" altLang="en-US" sz="2000" b="1"/>
              <a:t>플라스크 기본기 익히기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6F0F7-F2E0-64C6-8C30-FB39576C6C7B}"/>
              </a:ext>
            </a:extLst>
          </p:cNvPr>
          <p:cNvSpPr txBox="1"/>
          <p:nvPr/>
        </p:nvSpPr>
        <p:spPr>
          <a:xfrm>
            <a:off x="142875" y="1801126"/>
            <a:ext cx="279082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 </a:t>
            </a:r>
            <a:r>
              <a:rPr lang="en-US" altLang="ko-KR" sz="1600"/>
              <a:t>[</a:t>
            </a:r>
            <a:r>
              <a:rPr lang="ko-KR" altLang="en-US" sz="1600"/>
              <a:t>준비사항</a:t>
            </a:r>
            <a:r>
              <a:rPr lang="en-US" altLang="ko-KR" sz="1600"/>
              <a:t>]</a:t>
            </a:r>
          </a:p>
          <a:p>
            <a:r>
              <a:rPr lang="en-US" altLang="ko-KR" sz="1600"/>
              <a:t>   - </a:t>
            </a:r>
            <a:r>
              <a:rPr lang="ko-KR" altLang="en-US" sz="1600"/>
              <a:t>작업폴더</a:t>
            </a:r>
            <a:r>
              <a:rPr lang="en-US" altLang="ko-KR" sz="1600"/>
              <a:t>(flask)</a:t>
            </a:r>
          </a:p>
          <a:p>
            <a:r>
              <a:rPr lang="en-US" altLang="ko-KR" sz="1600"/>
              <a:t>      -&gt; </a:t>
            </a:r>
            <a:r>
              <a:rPr lang="ko-KR" altLang="en-US" sz="1600"/>
              <a:t>하위폴더</a:t>
            </a:r>
            <a:r>
              <a:rPr lang="en-US" altLang="ko-KR" sz="1600"/>
              <a:t>(templates)</a:t>
            </a:r>
          </a:p>
          <a:p>
            <a:r>
              <a:rPr lang="en-US" altLang="ko-KR" sz="1600"/>
              <a:t>      -&gt; </a:t>
            </a:r>
            <a:r>
              <a:rPr lang="ko-KR" altLang="en-US" sz="1600"/>
              <a:t>하위폴더</a:t>
            </a:r>
            <a:r>
              <a:rPr lang="en-US" altLang="ko-KR" sz="1600"/>
              <a:t>(static) </a:t>
            </a:r>
          </a:p>
          <a:p>
            <a:r>
              <a:rPr lang="en-US" altLang="ko-KR" sz="1600"/>
              <a:t>            -&gt;</a:t>
            </a:r>
            <a:r>
              <a:rPr lang="ko-KR" altLang="en-US" sz="1600"/>
              <a:t>하위폴더</a:t>
            </a:r>
            <a:r>
              <a:rPr lang="en-US" altLang="ko-KR" sz="1600"/>
              <a:t>(css)</a:t>
            </a:r>
          </a:p>
          <a:p>
            <a:r>
              <a:rPr lang="en-US" altLang="ko-KR" sz="1600"/>
              <a:t>    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81BC8-AF1E-3435-0B33-758923533E5D}"/>
              </a:ext>
            </a:extLst>
          </p:cNvPr>
          <p:cNvSpPr txBox="1"/>
          <p:nvPr/>
        </p:nvSpPr>
        <p:spPr>
          <a:xfrm>
            <a:off x="3662363" y="2101662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https://wikidocs.net/78513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46F3D5-6998-03AC-2110-1BA46C040C3A}"/>
              </a:ext>
            </a:extLst>
          </p:cNvPr>
          <p:cNvSpPr txBox="1"/>
          <p:nvPr/>
        </p:nvSpPr>
        <p:spPr>
          <a:xfrm>
            <a:off x="3595688" y="3082685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https://wikidocs.net/78522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94321-EBC7-96F6-E173-4946E8AA91EB}"/>
              </a:ext>
            </a:extLst>
          </p:cNvPr>
          <p:cNvSpPr txBox="1"/>
          <p:nvPr/>
        </p:nvSpPr>
        <p:spPr>
          <a:xfrm>
            <a:off x="3381375" y="1810651"/>
            <a:ext cx="52395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/>
              <a:t>▶</a:t>
            </a:r>
            <a:r>
              <a:rPr lang="en-US" altLang="ko-KR" sz="1600"/>
              <a:t>App.py </a:t>
            </a:r>
            <a:r>
              <a:rPr lang="ko-KR" altLang="en-US" sz="1600"/>
              <a:t>코드   </a:t>
            </a:r>
            <a:r>
              <a:rPr lang="en-US" altLang="ko-KR" sz="1600"/>
              <a:t>[vs</a:t>
            </a:r>
            <a:r>
              <a:rPr lang="ko-KR" altLang="en-US" sz="1600"/>
              <a:t>코드</a:t>
            </a:r>
            <a:r>
              <a:rPr lang="en-US" altLang="ko-KR" sz="1600"/>
              <a:t>-&gt; file-&gt;new file-&gt;python file]</a:t>
            </a:r>
            <a:endParaRPr lang="ko-KR" alt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D87C4-EDF8-C669-2254-2D31DA3A4709}"/>
              </a:ext>
            </a:extLst>
          </p:cNvPr>
          <p:cNvSpPr txBox="1"/>
          <p:nvPr/>
        </p:nvSpPr>
        <p:spPr>
          <a:xfrm>
            <a:off x="3381375" y="2719119"/>
            <a:ext cx="783567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/>
              <a:t>▶ </a:t>
            </a:r>
            <a:r>
              <a:rPr lang="en-US" altLang="ko-KR" sz="1600"/>
              <a:t>Index.html</a:t>
            </a:r>
            <a:r>
              <a:rPr lang="ko-KR" altLang="en-US" sz="1600"/>
              <a:t>코드 </a:t>
            </a:r>
            <a:r>
              <a:rPr lang="en-US" altLang="ko-KR" sz="1600"/>
              <a:t>[vs</a:t>
            </a:r>
            <a:r>
              <a:rPr lang="ko-KR" altLang="en-US" sz="1600"/>
              <a:t>코드</a:t>
            </a:r>
            <a:r>
              <a:rPr lang="en-US" altLang="ko-KR" sz="1600"/>
              <a:t>-&gt; file-&gt;new file-&gt;text file-&gt;select language </a:t>
            </a:r>
            <a:r>
              <a:rPr lang="ko-KR" altLang="en-US" sz="1600"/>
              <a:t>에서 </a:t>
            </a:r>
            <a:r>
              <a:rPr lang="en-US" altLang="ko-KR" sz="1600" b="1">
                <a:solidFill>
                  <a:srgbClr val="FF0000"/>
                </a:solidFill>
              </a:rPr>
              <a:t>html</a:t>
            </a:r>
            <a:r>
              <a:rPr lang="en-US" altLang="ko-KR" sz="1600"/>
              <a:t>]</a:t>
            </a:r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0ADEF-4B88-8F0E-5CE3-E50CD4A42C02}"/>
              </a:ext>
            </a:extLst>
          </p:cNvPr>
          <p:cNvSpPr txBox="1"/>
          <p:nvPr/>
        </p:nvSpPr>
        <p:spPr>
          <a:xfrm>
            <a:off x="3381375" y="3611240"/>
            <a:ext cx="783567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/>
              <a:t>▶ </a:t>
            </a:r>
            <a:r>
              <a:rPr lang="en-US" altLang="ko-KR" sz="1600" i="0">
                <a:solidFill>
                  <a:srgbClr val="24292F"/>
                </a:solidFill>
                <a:effectLst/>
                <a:latin typeface="Noto Sans KR"/>
              </a:rPr>
              <a:t>style.css </a:t>
            </a:r>
            <a:r>
              <a:rPr lang="en-US" altLang="ko-KR" sz="1600"/>
              <a:t>[vs</a:t>
            </a:r>
            <a:r>
              <a:rPr lang="ko-KR" altLang="en-US" sz="1600"/>
              <a:t>코드</a:t>
            </a:r>
            <a:r>
              <a:rPr lang="en-US" altLang="ko-KR" sz="1600"/>
              <a:t>-&gt; file-&gt;new file-&gt;text file-&gt;select language </a:t>
            </a:r>
            <a:r>
              <a:rPr lang="ko-KR" altLang="en-US" sz="1600"/>
              <a:t>에서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css</a:t>
            </a:r>
            <a:r>
              <a:rPr lang="en-US" altLang="ko-KR" sz="1600"/>
              <a:t>]</a:t>
            </a:r>
            <a:endParaRPr lang="en-US" altLang="ko-KR" sz="1600" i="0">
              <a:solidFill>
                <a:srgbClr val="24292F"/>
              </a:solidFill>
              <a:effectLst/>
              <a:latin typeface="Noto Sans KR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90122-B8DF-55DC-98C1-23449988641C}"/>
              </a:ext>
            </a:extLst>
          </p:cNvPr>
          <p:cNvSpPr txBox="1"/>
          <p:nvPr/>
        </p:nvSpPr>
        <p:spPr>
          <a:xfrm>
            <a:off x="3595688" y="3885941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https://wikidocs.net/78531</a:t>
            </a:r>
            <a:endParaRPr lang="ko-KR" alt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7E9A74C-0C60-B194-978A-5A35E076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3308426"/>
            <a:ext cx="2790825" cy="27254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5487CBB-4521-D3E2-545C-F1E79E48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4658080"/>
            <a:ext cx="3306339" cy="18061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34D20D3-543F-F07B-45C8-10AA79D23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219"/>
          <a:stretch/>
        </p:blipFill>
        <p:spPr>
          <a:xfrm>
            <a:off x="6858001" y="4658080"/>
            <a:ext cx="4962524" cy="207708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F4DF25-4EA1-2CFB-32B1-7F1EEDF5EF3A}"/>
              </a:ext>
            </a:extLst>
          </p:cNvPr>
          <p:cNvSpPr txBox="1"/>
          <p:nvPr/>
        </p:nvSpPr>
        <p:spPr>
          <a:xfrm>
            <a:off x="3381375" y="4262630"/>
            <a:ext cx="330633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아래와 같이 </a:t>
            </a:r>
            <a:r>
              <a:rPr lang="en-US" altLang="ko-KR" sz="1600">
                <a:solidFill>
                  <a:schemeClr val="bg1"/>
                </a:solidFill>
              </a:rPr>
              <a:t>style.css </a:t>
            </a:r>
            <a:r>
              <a:rPr lang="ko-KR" altLang="en-US" sz="1600">
                <a:solidFill>
                  <a:schemeClr val="bg1"/>
                </a:solidFill>
              </a:rPr>
              <a:t>코드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E7CF96-CE22-FBA3-3497-1EAD0B09D59A}"/>
              </a:ext>
            </a:extLst>
          </p:cNvPr>
          <p:cNvSpPr txBox="1"/>
          <p:nvPr/>
        </p:nvSpPr>
        <p:spPr>
          <a:xfrm>
            <a:off x="6858001" y="4262630"/>
            <a:ext cx="5057773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index.html</a:t>
            </a:r>
            <a:r>
              <a:rPr lang="ko-KR" altLang="en-US" sz="1600">
                <a:solidFill>
                  <a:schemeClr val="bg1"/>
                </a:solidFill>
              </a:rPr>
              <a:t>의 </a:t>
            </a:r>
            <a:r>
              <a:rPr lang="en-US" altLang="ko-KR" sz="1600">
                <a:solidFill>
                  <a:schemeClr val="bg1"/>
                </a:solidFill>
              </a:rPr>
              <a:t>style.css</a:t>
            </a:r>
            <a:r>
              <a:rPr lang="ko-KR" altLang="en-US" sz="1600">
                <a:solidFill>
                  <a:schemeClr val="bg1"/>
                </a:solidFill>
              </a:rPr>
              <a:t>의 주소를 절대경로로 수정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30BB86C-6760-0442-12FA-AE4502254C34}"/>
              </a:ext>
            </a:extLst>
          </p:cNvPr>
          <p:cNvCxnSpPr/>
          <p:nvPr/>
        </p:nvCxnSpPr>
        <p:spPr>
          <a:xfrm>
            <a:off x="6467475" y="3885941"/>
            <a:ext cx="0" cy="376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2F49ADA7-4B25-03A4-6ECB-4C31227AD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1" y="196116"/>
            <a:ext cx="4867208" cy="62987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310B0E2-B595-8568-CD2B-F981DDC34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99" y="948591"/>
            <a:ext cx="9610725" cy="3619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F2DA6D3-F3F7-49BD-0F5D-206E9F884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9" y="1299527"/>
            <a:ext cx="4210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F45B25-F85E-EB3B-50E6-2B60A111CC19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2.</a:t>
            </a:r>
            <a:r>
              <a:rPr lang="ko-KR" altLang="en-US" sz="2000" b="1"/>
              <a:t> 서버에서 클라이언트로 데이터 보내기</a:t>
            </a:r>
            <a:r>
              <a:rPr lang="en-US" altLang="ko-KR" sz="2000" b="1"/>
              <a:t>/</a:t>
            </a:r>
            <a:r>
              <a:rPr lang="ko-KR" altLang="en-US" sz="2000" b="1"/>
              <a:t>받기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01D2B-6C14-AEE3-5BE7-6B97BA6BAD10}"/>
              </a:ext>
            </a:extLst>
          </p:cNvPr>
          <p:cNvSpPr txBox="1"/>
          <p:nvPr/>
        </p:nvSpPr>
        <p:spPr>
          <a:xfrm>
            <a:off x="5819173" y="282060"/>
            <a:ext cx="61287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https://wikidocs.net/78534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1820A9-D84B-AB87-EA56-DCFEF5EF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" y="1215510"/>
            <a:ext cx="6943725" cy="5362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5A7D10-102C-9F82-5F4D-A1D25C73F993}"/>
              </a:ext>
            </a:extLst>
          </p:cNvPr>
          <p:cNvGrpSpPr/>
          <p:nvPr/>
        </p:nvGrpSpPr>
        <p:grpSpPr>
          <a:xfrm>
            <a:off x="7539581" y="1215510"/>
            <a:ext cx="4219575" cy="4547890"/>
            <a:chOff x="7539581" y="1215510"/>
            <a:chExt cx="4219575" cy="45478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B4A99B-130D-9EC5-0791-39CBC274E624}"/>
                </a:ext>
              </a:extLst>
            </p:cNvPr>
            <p:cNvSpPr txBox="1"/>
            <p:nvPr/>
          </p:nvSpPr>
          <p:spPr>
            <a:xfrm>
              <a:off x="7584615" y="1215510"/>
              <a:ext cx="41745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스타일 시트가 작동하지 않는다면</a:t>
              </a:r>
              <a:endParaRPr lang="en-US" altLang="ko-KR"/>
            </a:p>
            <a:p>
              <a:r>
                <a:rPr lang="ko-KR" altLang="en-US"/>
                <a:t>상대경로로 변경하여 작업하여 봅니다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F9161EF-930C-3E9F-CE94-10FD7D7A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9581" y="2143900"/>
              <a:ext cx="4219575" cy="36195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FAE5113-02B9-28C1-879D-18A409364C46}"/>
                </a:ext>
              </a:extLst>
            </p:cNvPr>
            <p:cNvSpPr/>
            <p:nvPr/>
          </p:nvSpPr>
          <p:spPr>
            <a:xfrm>
              <a:off x="9556770" y="4097438"/>
              <a:ext cx="1708594" cy="7870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/>
                <a:t>출력물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1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2.</a:t>
            </a:r>
            <a:r>
              <a:rPr lang="ko-KR" altLang="en-US" sz="2000" b="1"/>
              <a:t> </a:t>
            </a:r>
            <a:r>
              <a:rPr lang="en-US" altLang="ko-KR" sz="2000" b="1"/>
              <a:t>[</a:t>
            </a:r>
            <a:r>
              <a:rPr lang="ko-KR" altLang="en-US" sz="2000" b="1"/>
              <a:t>여러 개의 자료 </a:t>
            </a:r>
            <a:r>
              <a:rPr lang="en-US" altLang="ko-KR" sz="2000" b="1"/>
              <a:t>]</a:t>
            </a:r>
            <a:r>
              <a:rPr lang="ko-KR" altLang="en-US" sz="2000" b="1"/>
              <a:t>서버에서 클라이언트로 데이터 보내기</a:t>
            </a:r>
            <a:r>
              <a:rPr lang="en-US" altLang="ko-KR" sz="2000" b="1"/>
              <a:t>/</a:t>
            </a:r>
            <a:r>
              <a:rPr lang="ko-KR" altLang="en-US" sz="2000" b="1"/>
              <a:t>받기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223DC-A39F-3B6E-AC70-95D263A5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2" y="1457133"/>
            <a:ext cx="2187614" cy="472997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DB7C7E-7931-1DBE-46AC-A885838E471C}"/>
              </a:ext>
            </a:extLst>
          </p:cNvPr>
          <p:cNvSpPr/>
          <p:nvPr/>
        </p:nvSpPr>
        <p:spPr>
          <a:xfrm>
            <a:off x="324092" y="1063594"/>
            <a:ext cx="2187614" cy="3935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출력물</a:t>
            </a:r>
            <a:r>
              <a:rPr lang="en-US" altLang="ko-KR"/>
              <a:t>(index.html)</a:t>
            </a:r>
            <a:endParaRPr lang="ko-KR" altLang="en-US" sz="120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9B6F5BB-A2A8-99CD-B675-DF4B23DDC959}"/>
              </a:ext>
            </a:extLst>
          </p:cNvPr>
          <p:cNvSpPr/>
          <p:nvPr/>
        </p:nvSpPr>
        <p:spPr>
          <a:xfrm>
            <a:off x="1446835" y="3159889"/>
            <a:ext cx="289367" cy="2824222"/>
          </a:xfrm>
          <a:prstGeom prst="rightBrace">
            <a:avLst>
              <a:gd name="adj1" fmla="val 22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909D4-1315-BF5B-2A80-B6EF0052E82A}"/>
              </a:ext>
            </a:extLst>
          </p:cNvPr>
          <p:cNvSpPr txBox="1"/>
          <p:nvPr/>
        </p:nvSpPr>
        <p:spPr>
          <a:xfrm>
            <a:off x="1900760" y="3925669"/>
            <a:ext cx="877163" cy="64633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For</a:t>
            </a:r>
          </a:p>
          <a:p>
            <a:r>
              <a:rPr lang="ko-KR" altLang="en-US" b="1">
                <a:solidFill>
                  <a:schemeClr val="bg1"/>
                </a:solidFill>
              </a:rPr>
              <a:t>반복문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160059-A43F-9252-C956-C09C1B13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3" y="1133969"/>
            <a:ext cx="4469214" cy="30917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669ABD-7E51-D05B-A251-E0874F7F2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17" y="1126349"/>
            <a:ext cx="4498951" cy="437306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3E6287-FDB9-4506-AA94-6CB9C064202E}"/>
              </a:ext>
            </a:extLst>
          </p:cNvPr>
          <p:cNvSpPr txBox="1"/>
          <p:nvPr/>
        </p:nvSpPr>
        <p:spPr>
          <a:xfrm>
            <a:off x="7353717" y="5593151"/>
            <a:ext cx="3930884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참고</a:t>
            </a:r>
            <a:r>
              <a:rPr lang="en-US" altLang="ko-KR" sz="1200">
                <a:solidFill>
                  <a:schemeClr val="bg1"/>
                </a:solidFill>
              </a:rPr>
              <a:t>: &lt;Ul&gt; </a:t>
            </a:r>
            <a:r>
              <a:rPr lang="ko-KR" altLang="en-US" sz="1200">
                <a:solidFill>
                  <a:schemeClr val="bg1"/>
                </a:solidFill>
              </a:rPr>
              <a:t>과 </a:t>
            </a:r>
            <a:r>
              <a:rPr lang="en-US" altLang="ko-KR" sz="1200">
                <a:solidFill>
                  <a:schemeClr val="bg1"/>
                </a:solidFill>
              </a:rPr>
              <a:t>&lt;li&gt;</a:t>
            </a:r>
            <a:r>
              <a:rPr lang="ko-KR" altLang="en-US" sz="1200">
                <a:solidFill>
                  <a:schemeClr val="bg1"/>
                </a:solidFill>
              </a:rPr>
              <a:t>는 목록 리스트 글머리 기호 </a:t>
            </a:r>
            <a:r>
              <a:rPr lang="en-US" altLang="ko-KR" sz="1200">
                <a:solidFill>
                  <a:schemeClr val="bg1"/>
                </a:solidFill>
              </a:rPr>
              <a:t>html</a:t>
            </a:r>
            <a:r>
              <a:rPr lang="ko-KR" altLang="en-US" sz="1200">
                <a:solidFill>
                  <a:schemeClr val="bg1"/>
                </a:solidFill>
              </a:rPr>
              <a:t>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D417F81-5A95-E6A8-9822-870007FAADB9}"/>
              </a:ext>
            </a:extLst>
          </p:cNvPr>
          <p:cNvCxnSpPr/>
          <p:nvPr/>
        </p:nvCxnSpPr>
        <p:spPr>
          <a:xfrm>
            <a:off x="5692140" y="3497580"/>
            <a:ext cx="3124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1E74C9-139D-5A83-39A6-2FF4BE15C8F2}"/>
              </a:ext>
            </a:extLst>
          </p:cNvPr>
          <p:cNvCxnSpPr>
            <a:cxnSpLocks/>
          </p:cNvCxnSpPr>
          <p:nvPr/>
        </p:nvCxnSpPr>
        <p:spPr>
          <a:xfrm>
            <a:off x="9319159" y="3811382"/>
            <a:ext cx="3886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5ACD821-B8B7-8CA9-A79F-3475884B1E8D}"/>
              </a:ext>
            </a:extLst>
          </p:cNvPr>
          <p:cNvSpPr/>
          <p:nvPr/>
        </p:nvSpPr>
        <p:spPr>
          <a:xfrm>
            <a:off x="5646420" y="3756322"/>
            <a:ext cx="403860" cy="40386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0C7468B-00AD-F62D-DF0B-2147A98323E0}"/>
              </a:ext>
            </a:extLst>
          </p:cNvPr>
          <p:cNvSpPr/>
          <p:nvPr/>
        </p:nvSpPr>
        <p:spPr>
          <a:xfrm>
            <a:off x="9551770" y="3025140"/>
            <a:ext cx="403860" cy="40386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1</a:t>
            </a:r>
            <a:endParaRPr lang="ko-KR" altLang="en-US" sz="24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4DC96D-E0A1-6D05-F3AF-D173D0146797}"/>
              </a:ext>
            </a:extLst>
          </p:cNvPr>
          <p:cNvCxnSpPr/>
          <p:nvPr/>
        </p:nvCxnSpPr>
        <p:spPr>
          <a:xfrm>
            <a:off x="5848350" y="3497580"/>
            <a:ext cx="0" cy="258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DC799E-9453-BAC1-4C18-2628A71F64C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603192" y="3429000"/>
            <a:ext cx="150508" cy="19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2.</a:t>
            </a:r>
            <a:r>
              <a:rPr lang="ko-KR" altLang="en-US" sz="2000" b="1"/>
              <a:t> </a:t>
            </a:r>
            <a:r>
              <a:rPr lang="en-US" altLang="ko-KR" sz="2000" b="1"/>
              <a:t>[html</a:t>
            </a:r>
            <a:r>
              <a:rPr lang="ko-KR" altLang="en-US" sz="2000" b="1"/>
              <a:t> 하위 페이지 작업</a:t>
            </a:r>
            <a:r>
              <a:rPr lang="en-US" altLang="ko-KR" sz="2000" b="1"/>
              <a:t>] GPT</a:t>
            </a:r>
            <a:r>
              <a:rPr lang="ko-KR" altLang="en-US" sz="2000" b="1"/>
              <a:t>로 작업해보기   </a:t>
            </a:r>
            <a:r>
              <a:rPr lang="en-US" altLang="ko-KR" sz="2000" b="1"/>
              <a:t>[</a:t>
            </a:r>
            <a:r>
              <a:rPr lang="ko-KR" altLang="en-US" sz="2000" b="1"/>
              <a:t>정답은 </a:t>
            </a:r>
            <a:r>
              <a:rPr lang="en-US" altLang="ko-KR" sz="2000" b="1"/>
              <a:t>6</a:t>
            </a:r>
            <a:r>
              <a:rPr lang="ko-KR" altLang="en-US" sz="2000" b="1"/>
              <a:t>번슬라이드에 있음</a:t>
            </a:r>
            <a:r>
              <a:rPr lang="en-US" altLang="ko-KR" sz="2000" b="1"/>
              <a:t>]</a:t>
            </a:r>
            <a:endParaRPr lang="ko-KR" altLang="en-US" sz="2000" b="1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C43B9EE-0996-4ABB-BDB0-7C972EBDE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5" y="1290320"/>
            <a:ext cx="3482890" cy="49682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CB158F-E48E-A118-822E-8E31D32A9F60}"/>
              </a:ext>
            </a:extLst>
          </p:cNvPr>
          <p:cNvSpPr/>
          <p:nvPr/>
        </p:nvSpPr>
        <p:spPr>
          <a:xfrm>
            <a:off x="2004940" y="2065130"/>
            <a:ext cx="2187614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Index_table.html </a:t>
            </a:r>
          </a:p>
          <a:p>
            <a:pPr algn="ctr"/>
            <a:r>
              <a:rPr lang="ko-KR" altLang="en-US"/>
              <a:t>파일 실행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7F8331-15DA-481E-D293-9EAAF5EC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08" y="1733881"/>
            <a:ext cx="7328886" cy="15759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83343-54C6-457C-CF88-B8B26AAB2A93}"/>
              </a:ext>
            </a:extLst>
          </p:cNvPr>
          <p:cNvSpPr/>
          <p:nvPr/>
        </p:nvSpPr>
        <p:spPr>
          <a:xfrm>
            <a:off x="4374108" y="1290320"/>
            <a:ext cx="2187614" cy="2911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B490F-4F40-854D-E024-BDA6F5D8AFF0}"/>
              </a:ext>
            </a:extLst>
          </p:cNvPr>
          <p:cNvSpPr txBox="1"/>
          <p:nvPr/>
        </p:nvSpPr>
        <p:spPr>
          <a:xfrm>
            <a:off x="4450080" y="3429000"/>
            <a:ext cx="5062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작업</a:t>
            </a:r>
            <a:r>
              <a:rPr lang="en-US" altLang="ko-KR" sz="1600" dirty="0"/>
              <a:t>1] GPT</a:t>
            </a:r>
            <a:r>
              <a:rPr lang="ko-KR" altLang="en-US" sz="1600" dirty="0"/>
              <a:t>에게 질의하여</a:t>
            </a:r>
            <a:r>
              <a:rPr lang="en-US" altLang="ko-KR" sz="1600" dirty="0"/>
              <a:t> index_table.html </a:t>
            </a:r>
            <a:r>
              <a:rPr lang="ko-KR" altLang="en-US" sz="1600" dirty="0"/>
              <a:t>생성하기</a:t>
            </a:r>
            <a:br>
              <a:rPr lang="en-US" altLang="ko-KR" sz="1600" dirty="0"/>
            </a:br>
            <a:r>
              <a:rPr lang="en-US" altLang="ko-KR" sz="1600" dirty="0"/>
              <a:t>         </a:t>
            </a:r>
            <a:r>
              <a:rPr lang="ko-KR" altLang="en-US" sz="1600" dirty="0">
                <a:solidFill>
                  <a:srgbClr val="FF0000"/>
                </a:solidFill>
              </a:rPr>
              <a:t>아래자료를 표로 변경해줘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          </a:t>
            </a:r>
            <a:r>
              <a:rPr lang="en-US" altLang="ko-KR" sz="1600" dirty="0"/>
              <a:t>index.html</a:t>
            </a:r>
            <a:r>
              <a:rPr lang="ko-KR" altLang="en-US" sz="1600" dirty="0" err="1"/>
              <a:t>코드복사붙여넣기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3F127-09A5-EB5B-7470-C84064A7A90D}"/>
              </a:ext>
            </a:extLst>
          </p:cNvPr>
          <p:cNvSpPr txBox="1"/>
          <p:nvPr/>
        </p:nvSpPr>
        <p:spPr>
          <a:xfrm>
            <a:off x="4450080" y="4362946"/>
            <a:ext cx="6085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작업</a:t>
            </a:r>
            <a:r>
              <a:rPr lang="en-US" altLang="ko-KR" sz="1600" dirty="0"/>
              <a:t>2] GPT </a:t>
            </a:r>
            <a:r>
              <a:rPr lang="ko-KR" altLang="en-US" sz="1600" dirty="0"/>
              <a:t>에게 질의하여 </a:t>
            </a:r>
            <a:r>
              <a:rPr lang="en-US" altLang="ko-KR" sz="1600" dirty="0"/>
              <a:t>app.py </a:t>
            </a:r>
            <a:r>
              <a:rPr lang="ko-KR" altLang="en-US" sz="1600" dirty="0"/>
              <a:t>수정하기</a:t>
            </a:r>
            <a:endParaRPr lang="en-US" altLang="ko-KR" sz="1600" dirty="0"/>
          </a:p>
          <a:p>
            <a:r>
              <a:rPr lang="en-US" altLang="ko-KR" sz="1600" dirty="0"/>
              <a:t>          </a:t>
            </a:r>
            <a:r>
              <a:rPr lang="ko-KR" altLang="en-US" sz="1600" dirty="0">
                <a:solidFill>
                  <a:srgbClr val="FF0000"/>
                </a:solidFill>
              </a:rPr>
              <a:t>아래자료에 </a:t>
            </a:r>
            <a:r>
              <a:rPr lang="en-US" altLang="ko-KR" sz="1600" b="0" i="0" dirty="0">
                <a:solidFill>
                  <a:srgbClr val="FF0000"/>
                </a:solidFill>
                <a:effectLst/>
                <a:latin typeface="Söhne"/>
              </a:rPr>
              <a:t>index_table.html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Söhne"/>
              </a:rPr>
              <a:t>을 연결하는 코드를 추가해줘</a:t>
            </a:r>
            <a:br>
              <a:rPr lang="en-US" altLang="ko-KR" sz="1600" b="0" i="0" dirty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altLang="ko-KR" sz="1600" b="0" i="0" dirty="0">
                <a:solidFill>
                  <a:srgbClr val="FF0000"/>
                </a:solidFill>
                <a:effectLst/>
                <a:latin typeface="Söhne"/>
              </a:rPr>
              <a:t>                </a:t>
            </a:r>
            <a:r>
              <a:rPr lang="en-US" altLang="ko-KR" sz="1600" b="0" i="0" dirty="0" err="1">
                <a:solidFill>
                  <a:srgbClr val="FF0000"/>
                </a:solidFill>
                <a:effectLst/>
                <a:latin typeface="Söhne"/>
              </a:rPr>
              <a:t>datas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Söhne"/>
              </a:rPr>
              <a:t>의 값을 한번만 기술해줘</a:t>
            </a:r>
            <a:br>
              <a:rPr lang="en-US" altLang="ko-KR" sz="1600" b="0" i="0" dirty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altLang="ko-KR" sz="1600" b="0" i="0" dirty="0">
                <a:solidFill>
                  <a:srgbClr val="0F0F0F"/>
                </a:solidFill>
                <a:effectLst/>
                <a:latin typeface="Söhne"/>
              </a:rPr>
              <a:t>                </a:t>
            </a:r>
            <a:r>
              <a:rPr lang="en-US" altLang="ko-KR" sz="1600" b="0" i="0" dirty="0">
                <a:effectLst/>
                <a:latin typeface="Söhne"/>
              </a:rPr>
              <a:t>app.py </a:t>
            </a:r>
            <a:r>
              <a:rPr lang="ko-KR" altLang="en-US" sz="1600" b="0" i="0" dirty="0" err="1">
                <a:effectLst/>
                <a:latin typeface="Söhne"/>
              </a:rPr>
              <a:t>코드복사붙여넣기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071F1-7FCB-4BF7-B77F-3B6430C8A039}"/>
              </a:ext>
            </a:extLst>
          </p:cNvPr>
          <p:cNvSpPr txBox="1"/>
          <p:nvPr/>
        </p:nvSpPr>
        <p:spPr>
          <a:xfrm>
            <a:off x="4450080" y="5557520"/>
            <a:ext cx="7137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작업</a:t>
            </a:r>
            <a:r>
              <a:rPr lang="en-US" altLang="ko-KR" sz="1600" dirty="0"/>
              <a:t>3] GPT</a:t>
            </a:r>
            <a:r>
              <a:rPr lang="ko-KR" altLang="en-US" sz="1600" dirty="0"/>
              <a:t>에게 질의하여 </a:t>
            </a:r>
            <a:r>
              <a:rPr lang="en-US" altLang="ko-KR" sz="1600" dirty="0"/>
              <a:t>CSS</a:t>
            </a:r>
            <a:r>
              <a:rPr lang="ko-KR" altLang="en-US" sz="1600" dirty="0"/>
              <a:t>에 표 스타일 추가하기</a:t>
            </a:r>
            <a:br>
              <a:rPr lang="en-US" altLang="ko-KR" sz="1600" dirty="0"/>
            </a:br>
            <a:r>
              <a:rPr lang="en-US" altLang="ko-KR" sz="1600" dirty="0"/>
              <a:t>          </a:t>
            </a:r>
            <a:r>
              <a:rPr lang="ko-KR" altLang="en-US" sz="1600" dirty="0"/>
              <a:t>▶</a:t>
            </a:r>
            <a:r>
              <a:rPr lang="en-US" altLang="ko-KR" sz="1600" dirty="0"/>
              <a:t>GPT</a:t>
            </a:r>
            <a:r>
              <a:rPr lang="ko-KR" altLang="en-US" sz="1600" dirty="0"/>
              <a:t>에게 </a:t>
            </a:r>
            <a:br>
              <a:rPr lang="en-US" altLang="ko-KR" sz="1600" dirty="0"/>
            </a:br>
            <a:r>
              <a:rPr lang="en-US" altLang="ko-KR" sz="1600" dirty="0"/>
              <a:t>          </a:t>
            </a:r>
            <a:r>
              <a:rPr lang="ko-KR" altLang="en-US" sz="1600" dirty="0" err="1">
                <a:solidFill>
                  <a:srgbClr val="FF0000"/>
                </a:solidFill>
              </a:rPr>
              <a:t>선깔끔하게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CSS</a:t>
            </a:r>
            <a:br>
              <a:rPr lang="en-US" altLang="ko-KR" sz="1600" b="0" i="0" dirty="0">
                <a:solidFill>
                  <a:srgbClr val="FF0000"/>
                </a:solidFill>
                <a:effectLst/>
                <a:latin typeface="Söhne"/>
              </a:rPr>
            </a:br>
            <a:r>
              <a:rPr lang="en-US" altLang="ko-KR" sz="1600" b="0" i="0" dirty="0">
                <a:solidFill>
                  <a:srgbClr val="0F0F0F"/>
                </a:solidFill>
                <a:effectLst/>
                <a:latin typeface="Söhne"/>
              </a:rPr>
              <a:t>                </a:t>
            </a:r>
            <a:r>
              <a:rPr lang="ko-KR" altLang="en-US" sz="1600" b="0" i="0" dirty="0">
                <a:effectLst/>
                <a:latin typeface="Söhne"/>
              </a:rPr>
              <a:t>표시된 </a:t>
            </a:r>
            <a:r>
              <a:rPr lang="en-US" altLang="ko-KR" sz="1600" b="0" i="0" dirty="0">
                <a:effectLst/>
                <a:latin typeface="Söhne"/>
              </a:rPr>
              <a:t>CSS</a:t>
            </a:r>
            <a:r>
              <a:rPr lang="ko-KR" altLang="en-US" sz="1600" b="0" i="0" dirty="0">
                <a:effectLst/>
                <a:latin typeface="Söhne"/>
              </a:rPr>
              <a:t>중 </a:t>
            </a:r>
            <a:r>
              <a:rPr lang="en-US" altLang="ko-KR" sz="1600" b="0" i="0" dirty="0">
                <a:effectLst/>
                <a:latin typeface="Söhne"/>
              </a:rPr>
              <a:t>table, </a:t>
            </a:r>
            <a:r>
              <a:rPr lang="en-US" altLang="ko-KR" sz="1600" b="0" i="0" dirty="0" err="1">
                <a:effectLst/>
                <a:latin typeface="Söhne Mono"/>
              </a:rPr>
              <a:t>th</a:t>
            </a:r>
            <a:r>
              <a:rPr lang="en-US" altLang="ko-KR" sz="1600" b="0" i="0" dirty="0">
                <a:effectLst/>
                <a:latin typeface="Söhne Mono"/>
              </a:rPr>
              <a:t>, td, tr</a:t>
            </a:r>
            <a:r>
              <a:rPr lang="ko-KR" altLang="en-US" sz="1600" b="0" i="0" dirty="0">
                <a:effectLst/>
                <a:latin typeface="Söhne Mono"/>
              </a:rPr>
              <a:t>등 복사하여 </a:t>
            </a:r>
            <a:r>
              <a:rPr lang="en-US" altLang="ko-KR" sz="1600" b="0" i="0" dirty="0">
                <a:effectLst/>
                <a:latin typeface="Söhne Mono"/>
              </a:rPr>
              <a:t>style.css </a:t>
            </a:r>
            <a:r>
              <a:rPr lang="ko-KR" altLang="en-US" sz="1600" b="0" i="0" dirty="0">
                <a:effectLst/>
                <a:latin typeface="Söhne Mono"/>
              </a:rPr>
              <a:t>에 추가하여 저장하기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66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7DB07B-135D-8DB9-D01F-EDE9133E5611}"/>
              </a:ext>
            </a:extLst>
          </p:cNvPr>
          <p:cNvGrpSpPr/>
          <p:nvPr/>
        </p:nvGrpSpPr>
        <p:grpSpPr>
          <a:xfrm>
            <a:off x="121920" y="1138213"/>
            <a:ext cx="3993413" cy="4177030"/>
            <a:chOff x="121920" y="364490"/>
            <a:chExt cx="3993413" cy="41770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70A518-61A7-4D6C-06F6-DC3716BE1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448" y="364490"/>
              <a:ext cx="3963885" cy="35877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01053C-C04D-927F-DBD3-43DA5AA3CCB0}"/>
                </a:ext>
              </a:extLst>
            </p:cNvPr>
            <p:cNvSpPr/>
            <p:nvPr/>
          </p:nvSpPr>
          <p:spPr>
            <a:xfrm>
              <a:off x="121920" y="364490"/>
              <a:ext cx="975360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app.py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036AE-E2F0-22EF-F8A4-5186DF765DC7}"/>
                </a:ext>
              </a:extLst>
            </p:cNvPr>
            <p:cNvSpPr/>
            <p:nvPr/>
          </p:nvSpPr>
          <p:spPr>
            <a:xfrm>
              <a:off x="151448" y="4204970"/>
              <a:ext cx="3221672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Index.html</a:t>
              </a:r>
              <a:r>
                <a:rPr lang="ko-KR" altLang="en-US"/>
                <a:t>은 변동없음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9AFE55-5A7F-4A45-8C77-C546B94E5555}"/>
              </a:ext>
            </a:extLst>
          </p:cNvPr>
          <p:cNvGrpSpPr/>
          <p:nvPr/>
        </p:nvGrpSpPr>
        <p:grpSpPr>
          <a:xfrm>
            <a:off x="4003573" y="1138213"/>
            <a:ext cx="4426687" cy="5644456"/>
            <a:chOff x="4115333" y="364490"/>
            <a:chExt cx="4426687" cy="56444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24A4CA-FE94-D683-F21E-908CE239F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26"/>
            <a:stretch/>
          </p:blipFill>
          <p:spPr>
            <a:xfrm>
              <a:off x="4115333" y="364490"/>
              <a:ext cx="4426687" cy="564445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29757F-50CB-545E-F9B1-AED88C503B11}"/>
                </a:ext>
              </a:extLst>
            </p:cNvPr>
            <p:cNvSpPr/>
            <p:nvPr/>
          </p:nvSpPr>
          <p:spPr>
            <a:xfrm>
              <a:off x="5954989" y="364490"/>
              <a:ext cx="1910080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Index_table.html.</a:t>
              </a:r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E61B4C-E59C-0789-C606-725A171CD62C}"/>
              </a:ext>
            </a:extLst>
          </p:cNvPr>
          <p:cNvGrpSpPr/>
          <p:nvPr/>
        </p:nvGrpSpPr>
        <p:grpSpPr>
          <a:xfrm>
            <a:off x="8430260" y="1138213"/>
            <a:ext cx="3504352" cy="5365751"/>
            <a:chOff x="8655265" y="364490"/>
            <a:chExt cx="3504352" cy="53657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8F83986-9983-810D-C08D-00A4E6E19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744"/>
            <a:stretch/>
          </p:blipFill>
          <p:spPr>
            <a:xfrm>
              <a:off x="8655265" y="364491"/>
              <a:ext cx="3504352" cy="53657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5B6CED-C145-4246-2902-8158719CA599}"/>
                </a:ext>
              </a:extLst>
            </p:cNvPr>
            <p:cNvSpPr/>
            <p:nvPr/>
          </p:nvSpPr>
          <p:spPr>
            <a:xfrm>
              <a:off x="9934713" y="364490"/>
              <a:ext cx="1910080" cy="3365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Style.css</a:t>
              </a:r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93448E-6F8E-C277-699C-20A47AEB4381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  </a:t>
            </a:r>
            <a:r>
              <a:rPr lang="ko-KR" altLang="en-US" sz="2000" b="1"/>
              <a:t>목록 리스트</a:t>
            </a:r>
            <a:r>
              <a:rPr lang="en-US" altLang="ko-KR" sz="2000" b="1"/>
              <a:t>(index.html) </a:t>
            </a:r>
            <a:r>
              <a:rPr lang="ko-KR" altLang="en-US" sz="2000" b="1"/>
              <a:t>과 표 </a:t>
            </a:r>
            <a:r>
              <a:rPr lang="en-US" altLang="ko-KR" sz="2000" b="1"/>
              <a:t>(index_table.html)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1786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BB96CD-5D44-8FEB-FC02-C95FF4E4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" y="973455"/>
            <a:ext cx="4968240" cy="180523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AD4EF-F3B9-66A0-4D4E-8828F3A5F306}"/>
              </a:ext>
            </a:extLst>
          </p:cNvPr>
          <p:cNvSpPr txBox="1"/>
          <p:nvPr/>
        </p:nvSpPr>
        <p:spPr>
          <a:xfrm>
            <a:off x="508000" y="274320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r>
              <a:rPr lang="ko-KR" altLang="en-US"/>
              <a:t>참고</a:t>
            </a:r>
            <a:r>
              <a:rPr lang="en-US" altLang="ko-KR"/>
              <a:t>: </a:t>
            </a:r>
            <a:r>
              <a:rPr lang="ko-KR" altLang="en-US"/>
              <a:t>판다스로 읽은 자료는 </a:t>
            </a:r>
            <a:r>
              <a:rPr lang="en-US" altLang="ko-KR"/>
              <a:t>dict </a:t>
            </a:r>
            <a:r>
              <a:rPr lang="ko-KR" altLang="en-US"/>
              <a:t>형태로 출력가능함</a:t>
            </a:r>
            <a:r>
              <a:rPr lang="en-US" altLang="ko-KR"/>
              <a:t>, </a:t>
            </a:r>
            <a:r>
              <a:rPr lang="ko-KR" altLang="en-US"/>
              <a:t>판다스 출력형태는 </a:t>
            </a:r>
            <a:r>
              <a:rPr lang="en-US" altLang="ko-KR"/>
              <a:t>json, html </a:t>
            </a:r>
            <a:r>
              <a:rPr lang="ko-KR" altLang="en-US"/>
              <a:t>여러 형태가 가능하며</a:t>
            </a:r>
            <a:r>
              <a:rPr lang="en-US" altLang="ko-KR"/>
              <a:t>, </a:t>
            </a:r>
            <a:r>
              <a:rPr lang="ko-KR" altLang="en-US"/>
              <a:t>출력옵션은  </a:t>
            </a:r>
            <a:r>
              <a:rPr lang="en-US" altLang="ko-KR"/>
              <a:t>orient </a:t>
            </a:r>
            <a:r>
              <a:rPr lang="ko-KR" altLang="en-US"/>
              <a:t>에서 여러 형태로 지정가능함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1A0BBB-79BF-F4D0-9551-333ED739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777615"/>
            <a:ext cx="4782481" cy="261302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C1F5BB-6443-B0E6-CCD6-58E6CF8A1344}"/>
              </a:ext>
            </a:extLst>
          </p:cNvPr>
          <p:cNvSpPr txBox="1"/>
          <p:nvPr/>
        </p:nvSpPr>
        <p:spPr>
          <a:xfrm>
            <a:off x="508000" y="3454449"/>
            <a:ext cx="49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*data </a:t>
            </a:r>
            <a:r>
              <a:rPr lang="ko-KR" altLang="en-US"/>
              <a:t>폴더에 </a:t>
            </a:r>
            <a:r>
              <a:rPr lang="en-US" altLang="ko-KR"/>
              <a:t>data.csv </a:t>
            </a:r>
            <a:r>
              <a:rPr lang="ko-KR" altLang="en-US"/>
              <a:t>만들기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45DBB29-403D-5F57-57B5-A2C66188E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52" y="973455"/>
            <a:ext cx="6296242" cy="528510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396769-8D3D-4536-39D1-EBEE3CD8CE76}"/>
              </a:ext>
            </a:extLst>
          </p:cNvPr>
          <p:cNvSpPr/>
          <p:nvPr/>
        </p:nvSpPr>
        <p:spPr>
          <a:xfrm>
            <a:off x="5557552" y="973455"/>
            <a:ext cx="1238220" cy="39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app.py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FF452F-653B-BD5A-AAAC-B27D4A34FDEE}"/>
              </a:ext>
            </a:extLst>
          </p:cNvPr>
          <p:cNvSpPr/>
          <p:nvPr/>
        </p:nvSpPr>
        <p:spPr>
          <a:xfrm>
            <a:off x="8849392" y="2998470"/>
            <a:ext cx="1656048" cy="39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665B3-7001-4EE6-D6CE-B4C6A6BD1BA9}"/>
              </a:ext>
            </a:extLst>
          </p:cNvPr>
          <p:cNvSpPr/>
          <p:nvPr/>
        </p:nvSpPr>
        <p:spPr>
          <a:xfrm>
            <a:off x="10383520" y="3823782"/>
            <a:ext cx="1470274" cy="6669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  <a:endParaRPr lang="en-US" altLang="ko-KR" sz="1200"/>
          </a:p>
          <a:p>
            <a:pPr algn="ctr"/>
            <a:r>
              <a:rPr lang="en-US" altLang="ko-KR" sz="1200"/>
              <a:t>Def</a:t>
            </a:r>
            <a:r>
              <a:rPr lang="ko-KR" altLang="en-US" sz="1200"/>
              <a:t> 함수 포함이 좀더 효과적임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45653C-8317-B982-ED75-9BBE61EB1816}"/>
              </a:ext>
            </a:extLst>
          </p:cNvPr>
          <p:cNvGrpSpPr/>
          <p:nvPr/>
        </p:nvGrpSpPr>
        <p:grpSpPr>
          <a:xfrm>
            <a:off x="9995182" y="3823781"/>
            <a:ext cx="159634" cy="666938"/>
            <a:chOff x="9995182" y="3823781"/>
            <a:chExt cx="159634" cy="666938"/>
          </a:xfrm>
        </p:grpSpPr>
        <p:sp>
          <p:nvSpPr>
            <p:cNvPr id="24" name="오른쪽 대괄호 23">
              <a:extLst>
                <a:ext uri="{FF2B5EF4-FFF2-40B4-BE49-F238E27FC236}">
                  <a16:creationId xmlns:a16="http://schemas.microsoft.com/office/drawing/2014/main" id="{07CB6860-385F-1121-AB62-DA40EE50600D}"/>
                </a:ext>
              </a:extLst>
            </p:cNvPr>
            <p:cNvSpPr/>
            <p:nvPr/>
          </p:nvSpPr>
          <p:spPr>
            <a:xfrm>
              <a:off x="9995182" y="3823781"/>
              <a:ext cx="159634" cy="666938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9BFA27D-AA27-D6CB-A7C5-1B2B3A011F28}"/>
                </a:ext>
              </a:extLst>
            </p:cNvPr>
            <p:cNvCxnSpPr/>
            <p:nvPr/>
          </p:nvCxnSpPr>
          <p:spPr>
            <a:xfrm>
              <a:off x="9995182" y="4092574"/>
              <a:ext cx="1596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094E3BF-BCC3-697B-72A7-9EBE06A12E86}"/>
              </a:ext>
            </a:extLst>
          </p:cNvPr>
          <p:cNvSpPr/>
          <p:nvPr/>
        </p:nvSpPr>
        <p:spPr>
          <a:xfrm>
            <a:off x="7955280" y="4450080"/>
            <a:ext cx="3322320" cy="1310640"/>
          </a:xfrm>
          <a:custGeom>
            <a:avLst/>
            <a:gdLst>
              <a:gd name="connsiteX0" fmla="*/ 3322320 w 3322320"/>
              <a:gd name="connsiteY0" fmla="*/ 0 h 1310640"/>
              <a:gd name="connsiteX1" fmla="*/ 3322320 w 3322320"/>
              <a:gd name="connsiteY1" fmla="*/ 1310640 h 1310640"/>
              <a:gd name="connsiteX2" fmla="*/ 0 w 3322320"/>
              <a:gd name="connsiteY2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2320" h="1310640">
                <a:moveTo>
                  <a:pt x="3322320" y="0"/>
                </a:moveTo>
                <a:lnTo>
                  <a:pt x="3322320" y="1310640"/>
                </a:lnTo>
                <a:lnTo>
                  <a:pt x="0" y="1310640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5B535-EFB1-A84D-F4EB-4E16ED60ED68}"/>
              </a:ext>
            </a:extLst>
          </p:cNvPr>
          <p:cNvSpPr/>
          <p:nvPr/>
        </p:nvSpPr>
        <p:spPr>
          <a:xfrm>
            <a:off x="3659565" y="5486400"/>
            <a:ext cx="1630915" cy="7721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메모장실행하여 파일작성</a:t>
            </a:r>
          </a:p>
        </p:txBody>
      </p:sp>
    </p:spTree>
    <p:extLst>
      <p:ext uri="{BB962C8B-B14F-4D97-AF65-F5344CB8AC3E}">
        <p14:creationId xmlns:p14="http://schemas.microsoft.com/office/powerpoint/2010/main" val="183617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FB1A14-A283-6857-D4B6-A9749E8D70EB}"/>
              </a:ext>
            </a:extLst>
          </p:cNvPr>
          <p:cNvSpPr/>
          <p:nvPr/>
        </p:nvSpPr>
        <p:spPr>
          <a:xfrm>
            <a:off x="0" y="1"/>
            <a:ext cx="1219200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/>
              <a:t>3.</a:t>
            </a:r>
            <a:r>
              <a:rPr lang="ko-KR" altLang="en-US" sz="2000" b="1"/>
              <a:t> </a:t>
            </a:r>
            <a:r>
              <a:rPr lang="en-US" altLang="ko-KR" sz="2000" b="1"/>
              <a:t>(</a:t>
            </a:r>
            <a:r>
              <a:rPr lang="ko-KR" altLang="en-US" sz="2000" b="1"/>
              <a:t>참고</a:t>
            </a:r>
            <a:r>
              <a:rPr lang="en-US" altLang="ko-KR" sz="2000" b="1"/>
              <a:t>)</a:t>
            </a:r>
            <a:r>
              <a:rPr lang="ko-KR" altLang="en-US" sz="2000" b="1"/>
              <a:t>클릭하여 서로다른 페이지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8137B-232C-368A-BF91-9CB42DC3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8" y="1371600"/>
            <a:ext cx="6985810" cy="4378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DC6A48-4705-DEB7-43A3-52A13A206BAB}"/>
              </a:ext>
            </a:extLst>
          </p:cNvPr>
          <p:cNvSpPr/>
          <p:nvPr/>
        </p:nvSpPr>
        <p:spPr>
          <a:xfrm>
            <a:off x="2306320" y="1341120"/>
            <a:ext cx="1046480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03F8E4-94EA-A1E6-8AC2-5430D6E268D7}"/>
              </a:ext>
            </a:extLst>
          </p:cNvPr>
          <p:cNvSpPr/>
          <p:nvPr/>
        </p:nvSpPr>
        <p:spPr>
          <a:xfrm>
            <a:off x="2611120" y="4439920"/>
            <a:ext cx="2651760" cy="294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1">
                    <a:lumMod val="50000"/>
                  </a:schemeClr>
                </a:solidFill>
              </a:rPr>
              <a:t>Html</a:t>
            </a:r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주석 </a:t>
            </a:r>
            <a:r>
              <a:rPr lang="en-US" altLang="ko-KR" sz="1200">
                <a:solidFill>
                  <a:schemeClr val="accent1">
                    <a:lumMod val="50000"/>
                  </a:schemeClr>
                </a:solidFill>
              </a:rPr>
              <a:t>&lt;!   &gt;</a:t>
            </a:r>
            <a:endParaRPr lang="ko-KR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FBB1C0-7602-02CF-4A7B-0CBABB8E6445}"/>
              </a:ext>
            </a:extLst>
          </p:cNvPr>
          <p:cNvCxnSpPr>
            <a:cxnSpLocks/>
          </p:cNvCxnSpPr>
          <p:nvPr/>
        </p:nvCxnSpPr>
        <p:spPr>
          <a:xfrm>
            <a:off x="2306320" y="4597400"/>
            <a:ext cx="304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08F5A31-96F7-EB8C-25C1-F56C62E5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52" y="1371600"/>
            <a:ext cx="6692390" cy="2844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7913C6-F8C3-8328-D606-E804AA9038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163"/>
          <a:stretch/>
        </p:blipFill>
        <p:spPr>
          <a:xfrm>
            <a:off x="4241482" y="5354320"/>
            <a:ext cx="2042795" cy="12669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F62455-AD2D-6933-1A43-A1605CE2604C}"/>
              </a:ext>
            </a:extLst>
          </p:cNvPr>
          <p:cNvSpPr/>
          <p:nvPr/>
        </p:nvSpPr>
        <p:spPr>
          <a:xfrm>
            <a:off x="1088883" y="5781040"/>
            <a:ext cx="3044474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app.py</a:t>
            </a:r>
            <a:r>
              <a:rPr lang="ko-KR" altLang="en-US"/>
              <a:t> 실행하였을때 </a:t>
            </a:r>
            <a:r>
              <a:rPr lang="en-US" altLang="ko-KR"/>
              <a:t>index.html</a:t>
            </a:r>
            <a:r>
              <a:rPr lang="ko-KR" altLang="en-US"/>
              <a:t>의 하단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A40FD4-A44A-0D3B-08D6-97FEDFF5313F}"/>
              </a:ext>
            </a:extLst>
          </p:cNvPr>
          <p:cNvCxnSpPr/>
          <p:nvPr/>
        </p:nvCxnSpPr>
        <p:spPr>
          <a:xfrm flipH="1">
            <a:off x="3779520" y="6268720"/>
            <a:ext cx="58928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A4C3B4C4-C865-611A-01F9-17D38E3D1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629" y="3647907"/>
            <a:ext cx="3405822" cy="2274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82FA5F-1C41-24ED-565A-AE5A1FD63BD9}"/>
              </a:ext>
            </a:extLst>
          </p:cNvPr>
          <p:cNvSpPr/>
          <p:nvPr/>
        </p:nvSpPr>
        <p:spPr>
          <a:xfrm>
            <a:off x="8596657" y="4873594"/>
            <a:ext cx="3044474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클릭하여 표시되는 </a:t>
            </a:r>
            <a:r>
              <a:rPr lang="en-US" altLang="ko-KR"/>
              <a:t>index_table.html</a:t>
            </a:r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6CC347-93E8-3787-1E1B-144232FA0F30}"/>
              </a:ext>
            </a:extLst>
          </p:cNvPr>
          <p:cNvCxnSpPr>
            <a:cxnSpLocks/>
          </p:cNvCxnSpPr>
          <p:nvPr/>
        </p:nvCxnSpPr>
        <p:spPr>
          <a:xfrm flipV="1">
            <a:off x="5648960" y="5351523"/>
            <a:ext cx="3159760" cy="8371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89ECBD-4427-272F-76FD-555FFA18589E}"/>
              </a:ext>
            </a:extLst>
          </p:cNvPr>
          <p:cNvCxnSpPr>
            <a:cxnSpLocks/>
          </p:cNvCxnSpPr>
          <p:nvPr/>
        </p:nvCxnSpPr>
        <p:spPr>
          <a:xfrm>
            <a:off x="10312400" y="4495402"/>
            <a:ext cx="416560" cy="1368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EDBC2D-8654-A00A-D32F-E9EB7E812799}"/>
              </a:ext>
            </a:extLst>
          </p:cNvPr>
          <p:cNvSpPr txBox="1"/>
          <p:nvPr/>
        </p:nvSpPr>
        <p:spPr>
          <a:xfrm>
            <a:off x="10728960" y="4317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87893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3AD4EF-F3B9-66A0-4D4E-8828F3A5F306}"/>
              </a:ext>
            </a:extLst>
          </p:cNvPr>
          <p:cNvSpPr txBox="1"/>
          <p:nvPr/>
        </p:nvSpPr>
        <p:spPr>
          <a:xfrm>
            <a:off x="213360" y="1280160"/>
            <a:ext cx="115722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삼성전자 증권정보자료를 테이블형태로 읽은 </a:t>
            </a:r>
            <a:r>
              <a:rPr lang="en-US" altLang="ko-KR" dirty="0" err="1"/>
              <a:t>pd.read_html</a:t>
            </a:r>
            <a:r>
              <a:rPr lang="ko-KR" altLang="en-US" dirty="0"/>
              <a:t>자료를 이용하여 테이블을 쉽게 구성하여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018AA3-5193-D701-2B6B-C49B5827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2056893"/>
            <a:ext cx="5811520" cy="37640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AC388-33F5-5DB1-DD12-9348D2FAB7DD}"/>
              </a:ext>
            </a:extLst>
          </p:cNvPr>
          <p:cNvSpPr txBox="1"/>
          <p:nvPr/>
        </p:nvSpPr>
        <p:spPr>
          <a:xfrm>
            <a:off x="213360" y="1687561"/>
            <a:ext cx="1039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http://companyinfo.stock.naver.com/v1/company/c1010001.aspx?cmp_cd=005930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021ED3-F63A-8180-1532-CFC41242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21" y="1995820"/>
            <a:ext cx="3525519" cy="3886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17F94F-8F87-0D77-15EA-B07CAED1EF55}"/>
              </a:ext>
            </a:extLst>
          </p:cNvPr>
          <p:cNvSpPr/>
          <p:nvPr/>
        </p:nvSpPr>
        <p:spPr>
          <a:xfrm>
            <a:off x="213359" y="482688"/>
            <a:ext cx="5811519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미션</a:t>
            </a:r>
            <a:r>
              <a:rPr lang="en-US" altLang="ko-KR"/>
              <a:t>: </a:t>
            </a:r>
            <a:r>
              <a:rPr lang="ko-KR" altLang="en-US"/>
              <a:t>아래의 판다스 코드를 이용하여 </a:t>
            </a:r>
            <a:r>
              <a:rPr lang="en-US" altLang="ko-KR"/>
              <a:t>flask </a:t>
            </a:r>
            <a:r>
              <a:rPr lang="ko-KR" altLang="en-US"/>
              <a:t>자료 제작 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8DB41A-A396-C3C2-407D-93C0F6566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9"/>
          <a:stretch/>
        </p:blipFill>
        <p:spPr>
          <a:xfrm>
            <a:off x="8481032" y="2781206"/>
            <a:ext cx="3497607" cy="31008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D8776-9ED9-7320-543E-75ADD7DB815A}"/>
              </a:ext>
            </a:extLst>
          </p:cNvPr>
          <p:cNvSpPr/>
          <p:nvPr/>
        </p:nvSpPr>
        <p:spPr>
          <a:xfrm>
            <a:off x="8453119" y="5212942"/>
            <a:ext cx="3525520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최종출력물  </a:t>
            </a:r>
            <a:r>
              <a:rPr lang="en-US" altLang="ko-KR"/>
              <a:t>(stock.html)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89733-22DB-2080-AE8C-4F2020D611E5}"/>
              </a:ext>
            </a:extLst>
          </p:cNvPr>
          <p:cNvSpPr/>
          <p:nvPr/>
        </p:nvSpPr>
        <p:spPr>
          <a:xfrm>
            <a:off x="8453119" y="5993527"/>
            <a:ext cx="3525520" cy="6128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app_stock.py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8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1496</Words>
  <Application>Microsoft Office PowerPoint</Application>
  <PresentationFormat>와이드스크린</PresentationFormat>
  <Paragraphs>212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-apple-system</vt:lpstr>
      <vt:lpstr>Noto Sans KR</vt:lpstr>
      <vt:lpstr>Söhne</vt:lpstr>
      <vt:lpstr>Söhne Mono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블루커뮤니케이션</dc:creator>
  <cp:lastModifiedBy>hyukjoo cha</cp:lastModifiedBy>
  <cp:revision>94</cp:revision>
  <dcterms:created xsi:type="dcterms:W3CDTF">2024-01-22T04:15:24Z</dcterms:created>
  <dcterms:modified xsi:type="dcterms:W3CDTF">2024-01-23T01:28:55Z</dcterms:modified>
</cp:coreProperties>
</file>