
<file path=[Content_Types].xml><?xml version="1.0" encoding="utf-8"?>
<Types xmlns="http://schemas.openxmlformats.org/package/2006/content-types">
  <Default Extension="gif" ContentType="image/gif"/>
  <Default Extension="glb" ContentType="model/gltf.binary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9" r:id="rId6"/>
    <p:sldId id="271" r:id="rId7"/>
    <p:sldId id="267" r:id="rId8"/>
    <p:sldId id="259" r:id="rId9"/>
    <p:sldId id="268" r:id="rId10"/>
    <p:sldId id="272" r:id="rId11"/>
    <p:sldId id="263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모델 1" descr="o">
                <a:extLst>
                  <a:ext uri="{FF2B5EF4-FFF2-40B4-BE49-F238E27FC236}">
                    <a16:creationId xmlns:a16="http://schemas.microsoft.com/office/drawing/2014/main" id="{E103D351-5E95-4CC1-DA7F-FB0BC13AFD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5319214"/>
                  </p:ext>
                </p:extLst>
              </p:nvPr>
            </p:nvGraphicFramePr>
            <p:xfrm>
              <a:off x="11969096" y="1741204"/>
              <a:ext cx="5085141" cy="559996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085141" cy="5599969"/>
                    </a:xfrm>
                    <a:prstGeom prst="rect">
                      <a:avLst/>
                    </a:prstGeom>
                  </am3d:spPr>
                  <am3d:camera>
                    <am3d:pos x="0" y="0" z="6434304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96047" d="1000000"/>
                    <am3d:preTrans dx="0" dy="-18000000" dz="-3342"/>
                    <am3d:scale>
                      <am3d:sx n="1000000" d="1000000"/>
                      <am3d:sy n="1000000" d="1000000"/>
                      <am3d:sz n="1000000" d="1000000"/>
                    </am3d:scale>
                    <am3d:rot ax="-1228323" ay="-1722686" az="61006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8467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모델 1" descr="o">
                <a:extLst>
                  <a:ext uri="{FF2B5EF4-FFF2-40B4-BE49-F238E27FC236}">
                    <a16:creationId xmlns:a16="http://schemas.microsoft.com/office/drawing/2014/main" id="{E103D351-5E95-4CC1-DA7F-FB0BC13AF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69096" y="1741204"/>
                <a:ext cx="5085141" cy="5599969"/>
              </a:xfrm>
              <a:prstGeom prst="rect">
                <a:avLst/>
              </a:prstGeom>
            </p:spPr>
          </p:pic>
        </mc:Fallback>
      </mc:AlternateContent>
      <p:grpSp>
        <p:nvGrpSpPr>
          <p:cNvPr id="1001" name="그룹 1001"/>
          <p:cNvGrpSpPr/>
          <p:nvPr/>
        </p:nvGrpSpPr>
        <p:grpSpPr>
          <a:xfrm>
            <a:off x="0" y="9619048"/>
            <a:ext cx="18285714" cy="666667"/>
            <a:chOff x="0" y="9619048"/>
            <a:chExt cx="18285714" cy="6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619048"/>
              <a:ext cx="18285714" cy="6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135" y="952145"/>
            <a:ext cx="17139445" cy="14286"/>
            <a:chOff x="573135" y="952145"/>
            <a:chExt cx="17139445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135" y="952145"/>
              <a:ext cx="17139445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3135" y="393054"/>
            <a:ext cx="17139445" cy="57143"/>
            <a:chOff x="573135" y="393054"/>
            <a:chExt cx="17139445" cy="5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3135" y="393054"/>
              <a:ext cx="17139445" cy="5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984846" y="8484618"/>
            <a:ext cx="2727734" cy="504855"/>
            <a:chOff x="14984846" y="8484618"/>
            <a:chExt cx="2727734" cy="5048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84846" y="8484618"/>
              <a:ext cx="2727734" cy="5048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984846" y="8484618"/>
            <a:ext cx="903902" cy="504855"/>
            <a:chOff x="14984846" y="8484618"/>
            <a:chExt cx="903902" cy="5048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84846" y="8484618"/>
              <a:ext cx="903902" cy="504855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4511667" y="576279"/>
            <a:ext cx="3153293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526474"/>
                </a:solidFill>
                <a:latin typeface="Pretendard SemiBold" pitchFamily="34" charset="0"/>
                <a:cs typeface="Pretendard SemiBold" pitchFamily="34" charset="0"/>
              </a:rPr>
              <a:t>DATE. 2024.01.17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4948056" y="7989338"/>
            <a:ext cx="958433" cy="533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소속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4957580" y="8560858"/>
            <a:ext cx="958433" cy="533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이름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5587095" y="8560858"/>
            <a:ext cx="215829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 err="1"/>
              <a:t>차혁주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668373" y="3859740"/>
            <a:ext cx="12854583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0000" dirty="0">
                <a:solidFill>
                  <a:srgbClr val="526474"/>
                </a:solidFill>
                <a:latin typeface="Pretendard ExtraBold" pitchFamily="34" charset="0"/>
                <a:cs typeface="Pretendard ExtraBold" pitchFamily="34" charset="0"/>
              </a:rPr>
              <a:t>빅 오로 </a:t>
            </a:r>
            <a:endParaRPr lang="en-US" altLang="ko-KR" sz="10000" dirty="0">
              <a:solidFill>
                <a:srgbClr val="526474"/>
              </a:solidFill>
              <a:latin typeface="Pretendard ExtraBold" pitchFamily="34" charset="0"/>
              <a:cs typeface="Pretendard ExtraBold" pitchFamily="34" charset="0"/>
            </a:endParaRPr>
          </a:p>
          <a:p>
            <a:r>
              <a:rPr lang="ko-KR" altLang="en-US" sz="10000" dirty="0">
                <a:solidFill>
                  <a:srgbClr val="526474"/>
                </a:solidFill>
                <a:latin typeface="Pretendard ExtraBold" pitchFamily="34" charset="0"/>
                <a:cs typeface="Pretendard ExtraBold" pitchFamily="34" charset="0"/>
              </a:rPr>
              <a:t>코드 속도 올리기</a:t>
            </a:r>
            <a:endParaRPr lang="en-US" altLang="ko-KR" sz="10000" dirty="0">
              <a:solidFill>
                <a:srgbClr val="526474"/>
              </a:solidFill>
              <a:latin typeface="Pretendard ExtraBold" pitchFamily="34" charset="0"/>
              <a:cs typeface="Pretendard ExtraBold" pitchFamily="34" charset="0"/>
            </a:endParaRPr>
          </a:p>
          <a:p>
            <a:r>
              <a:rPr lang="en-US" altLang="ko-KR" sz="8000" dirty="0">
                <a:solidFill>
                  <a:srgbClr val="526474"/>
                </a:solidFill>
                <a:latin typeface="Pretendard ExtraBold" pitchFamily="34" charset="0"/>
                <a:cs typeface="Pretendard ExtraBold" pitchFamily="34" charset="0"/>
              </a:rPr>
              <a:t>(</a:t>
            </a:r>
            <a:r>
              <a:rPr lang="ko-KR" altLang="en-US" sz="8000" dirty="0">
                <a:solidFill>
                  <a:srgbClr val="526474"/>
                </a:solidFill>
                <a:latin typeface="Pretendard ExtraBold" pitchFamily="34" charset="0"/>
                <a:cs typeface="Pretendard ExtraBold" pitchFamily="34" charset="0"/>
              </a:rPr>
              <a:t>버블 정렬</a:t>
            </a:r>
            <a:r>
              <a:rPr lang="en-US" altLang="ko-KR" sz="8000" dirty="0">
                <a:solidFill>
                  <a:srgbClr val="526474"/>
                </a:solidFill>
                <a:latin typeface="Pretendard ExtraBold" pitchFamily="34" charset="0"/>
                <a:cs typeface="Pretendard ExtraBold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0" y="9619048"/>
            <a:ext cx="18285714" cy="666667"/>
            <a:chOff x="0" y="9619048"/>
            <a:chExt cx="18285714" cy="66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9048"/>
              <a:ext cx="18285714" cy="6666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3135" y="393054"/>
            <a:ext cx="17139445" cy="57143"/>
            <a:chOff x="573135" y="393054"/>
            <a:chExt cx="17139445" cy="5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135" y="393054"/>
              <a:ext cx="17139445" cy="5714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73135" y="1872176"/>
            <a:ext cx="16190865" cy="6186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3600" b="0" i="0" dirty="0">
                <a:solidFill>
                  <a:srgbClr val="374151"/>
                </a:solidFill>
                <a:effectLst/>
                <a:latin typeface="Söhne"/>
              </a:rPr>
              <a:t>버블 정렬을 선형 시간 복잡도인 </a:t>
            </a:r>
            <a:r>
              <a:rPr lang="en-US" altLang="ko-KR" sz="3600" b="0" i="0" dirty="0">
                <a:solidFill>
                  <a:srgbClr val="374151"/>
                </a:solidFill>
                <a:effectLst/>
                <a:latin typeface="Söhne"/>
              </a:rPr>
              <a:t>O(N)</a:t>
            </a:r>
            <a:r>
              <a:rPr lang="ko-KR" altLang="en-US" sz="3600" b="0" i="0" dirty="0">
                <a:solidFill>
                  <a:srgbClr val="374151"/>
                </a:solidFill>
                <a:effectLst/>
                <a:latin typeface="Söhne"/>
              </a:rPr>
              <a:t>으로 </a:t>
            </a:r>
            <a:r>
              <a:rPr lang="ko-KR" altLang="en-US" sz="3600" b="0" i="0" dirty="0" err="1">
                <a:solidFill>
                  <a:srgbClr val="374151"/>
                </a:solidFill>
                <a:effectLst/>
                <a:latin typeface="Söhne"/>
              </a:rPr>
              <a:t>최적화시키는</a:t>
            </a:r>
            <a:r>
              <a:rPr lang="ko-KR" altLang="en-US" sz="3600" b="0" i="0" dirty="0">
                <a:solidFill>
                  <a:srgbClr val="374151"/>
                </a:solidFill>
                <a:effectLst/>
                <a:latin typeface="Söhne"/>
              </a:rPr>
              <a:t> 것은 일반적으로 어렵습니다</a:t>
            </a:r>
            <a:r>
              <a:rPr lang="en-US" altLang="ko-KR" sz="3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3600" b="0" i="0" dirty="0">
                <a:solidFill>
                  <a:srgbClr val="374151"/>
                </a:solidFill>
                <a:effectLst/>
                <a:latin typeface="Söhne"/>
              </a:rPr>
              <a:t>그 자체로 </a:t>
            </a:r>
            <a:r>
              <a:rPr lang="en-US" altLang="ko-KR" sz="3600" b="0" i="0" dirty="0">
                <a:solidFill>
                  <a:srgbClr val="374151"/>
                </a:solidFill>
                <a:effectLst/>
                <a:latin typeface="Söhne"/>
              </a:rPr>
              <a:t>O(N^2)</a:t>
            </a:r>
            <a:r>
              <a:rPr lang="ko-KR" altLang="en-US" sz="3600" b="0" i="0" dirty="0">
                <a:solidFill>
                  <a:srgbClr val="374151"/>
                </a:solidFill>
                <a:effectLst/>
                <a:latin typeface="Söhne"/>
              </a:rPr>
              <a:t>의 시간 복잡도를 가지는데</a:t>
            </a:r>
            <a:r>
              <a:rPr lang="en-US" altLang="ko-KR" sz="3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3600" b="0" i="0" dirty="0">
                <a:solidFill>
                  <a:srgbClr val="374151"/>
                </a:solidFill>
                <a:effectLst/>
                <a:latin typeface="Söhne"/>
              </a:rPr>
              <a:t>선형 시간으로 정렬하는 것은 </a:t>
            </a:r>
            <a:endParaRPr lang="en-US" altLang="ko-KR" sz="3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3600" b="1" i="0" dirty="0">
                <a:solidFill>
                  <a:srgbClr val="374151"/>
                </a:solidFill>
                <a:effectLst/>
                <a:latin typeface="Söhne"/>
              </a:rPr>
              <a:t>계수 정렬</a:t>
            </a:r>
            <a:r>
              <a:rPr lang="en-US" altLang="ko-KR" sz="3600" b="1" i="0" dirty="0">
                <a:solidFill>
                  <a:srgbClr val="374151"/>
                </a:solidFill>
                <a:effectLst/>
                <a:latin typeface="Söhne"/>
              </a:rPr>
              <a:t>(Counting Sort):</a:t>
            </a:r>
            <a:r>
              <a:rPr lang="ko-KR" altLang="en-US" sz="3600" b="0" i="0" dirty="0">
                <a:solidFill>
                  <a:srgbClr val="374151"/>
                </a:solidFill>
                <a:effectLst/>
                <a:latin typeface="Söhne"/>
              </a:rPr>
              <a:t> 입력 데이터가 정수이고 특정 범위 내에 있을 때 사용 가능</a:t>
            </a:r>
            <a:r>
              <a:rPr lang="en-US" altLang="ko-KR" sz="3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3600" b="0" i="0" dirty="0">
                <a:solidFill>
                  <a:srgbClr val="374151"/>
                </a:solidFill>
                <a:effectLst/>
                <a:latin typeface="Söhne"/>
              </a:rPr>
              <a:t>이 알고리즘은 비교를 사용하지 않고</a:t>
            </a:r>
            <a:r>
              <a:rPr lang="en-US" altLang="ko-KR" sz="3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3600" b="0" i="0" dirty="0">
                <a:solidFill>
                  <a:srgbClr val="374151"/>
                </a:solidFill>
                <a:effectLst/>
                <a:latin typeface="Söhne"/>
              </a:rPr>
              <a:t>데이터의 빈도를 세어 정렬합니다</a:t>
            </a:r>
            <a:r>
              <a:rPr lang="en-US" altLang="ko-KR" sz="3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3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3600" b="1" i="0" dirty="0">
                <a:solidFill>
                  <a:srgbClr val="374151"/>
                </a:solidFill>
                <a:effectLst/>
                <a:latin typeface="Söhne"/>
              </a:rPr>
              <a:t>기수 정렬</a:t>
            </a:r>
            <a:r>
              <a:rPr lang="en-US" altLang="ko-KR" sz="3600" b="1" i="0" dirty="0">
                <a:solidFill>
                  <a:srgbClr val="374151"/>
                </a:solidFill>
                <a:effectLst/>
                <a:latin typeface="Söhne"/>
              </a:rPr>
              <a:t>(Radix Sort):</a:t>
            </a:r>
            <a:r>
              <a:rPr lang="ko-KR" altLang="en-US" sz="3600" b="0" i="0" dirty="0">
                <a:solidFill>
                  <a:srgbClr val="374151"/>
                </a:solidFill>
                <a:effectLst/>
                <a:latin typeface="Söhne"/>
              </a:rPr>
              <a:t> 입력 데이터가 정수나 문자열이며 특정한 자릿수로 나타낼 수 있을 때 사용 가능</a:t>
            </a:r>
            <a:r>
              <a:rPr lang="en-US" altLang="ko-KR" sz="3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3600" b="0" i="0" dirty="0">
                <a:solidFill>
                  <a:srgbClr val="374151"/>
                </a:solidFill>
                <a:effectLst/>
                <a:latin typeface="Söhne"/>
              </a:rPr>
              <a:t>계수 정렬과 비슷하게 각 자릿수를 기준으로 정렬합니다</a:t>
            </a:r>
            <a:r>
              <a:rPr lang="en-US" altLang="ko-KR" sz="3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just"/>
            <a:endParaRPr lang="en-US" sz="3600" dirty="0">
              <a:solidFill>
                <a:srgbClr val="424242"/>
              </a:solidFill>
              <a:latin typeface="serif_l"/>
            </a:endParaRPr>
          </a:p>
          <a:p>
            <a:pPr algn="just"/>
            <a:r>
              <a:rPr lang="ko-KR" altLang="en-US" sz="3600" dirty="0">
                <a:solidFill>
                  <a:srgbClr val="424242"/>
                </a:solidFill>
                <a:latin typeface="serif_l"/>
              </a:rPr>
              <a:t>위와 같은 방법은 추후 공부할 예정입니다</a:t>
            </a:r>
            <a:r>
              <a:rPr lang="en-US" altLang="ko-KR" sz="3600" dirty="0">
                <a:solidFill>
                  <a:srgbClr val="424242"/>
                </a:solidFill>
                <a:latin typeface="serif_l"/>
              </a:rPr>
              <a:t>.</a:t>
            </a:r>
            <a:endParaRPr lang="en-US" sz="3600" dirty="0">
              <a:solidFill>
                <a:srgbClr val="424242"/>
              </a:solidFill>
              <a:latin typeface="serif_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EB688E-CEE2-7B64-918D-62B9F78A0318}"/>
              </a:ext>
            </a:extLst>
          </p:cNvPr>
          <p:cNvGrpSpPr/>
          <p:nvPr/>
        </p:nvGrpSpPr>
        <p:grpSpPr>
          <a:xfrm>
            <a:off x="573135" y="499467"/>
            <a:ext cx="8284008" cy="1323439"/>
            <a:chOff x="573135" y="952145"/>
            <a:chExt cx="8284008" cy="1323439"/>
          </a:xfrm>
        </p:grpSpPr>
        <p:sp>
          <p:nvSpPr>
            <p:cNvPr id="27" name="Object 27"/>
            <p:cNvSpPr txBox="1"/>
            <p:nvPr/>
          </p:nvSpPr>
          <p:spPr>
            <a:xfrm>
              <a:off x="2142857" y="1297552"/>
              <a:ext cx="6714286" cy="86177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5000" kern="0" spc="-100" dirty="0">
                  <a:solidFill>
                    <a:srgbClr val="526474"/>
                  </a:solidFill>
                  <a:latin typeface="Pretendard" pitchFamily="34" charset="0"/>
                </a:rPr>
                <a:t>결론</a:t>
              </a:r>
              <a:endParaRPr lang="en-US" dirty="0"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73135" y="952145"/>
              <a:ext cx="2354583" cy="13234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8000" kern="0" spc="-100" dirty="0">
                  <a:solidFill>
                    <a:srgbClr val="526474"/>
                  </a:solidFill>
                  <a:latin typeface="Pretendard" pitchFamily="34" charset="0"/>
                  <a:cs typeface="Pretendard" pitchFamily="34" charset="0"/>
                </a:rPr>
                <a:t>05</a:t>
              </a:r>
              <a:endParaRPr lang="en-US" dirty="0"/>
            </a:p>
          </p:txBody>
        </p:sp>
      </p:grpSp>
      <p:sp>
        <p:nvSpPr>
          <p:cNvPr id="3" name="Object 20">
            <a:extLst>
              <a:ext uri="{FF2B5EF4-FFF2-40B4-BE49-F238E27FC236}">
                <a16:creationId xmlns:a16="http://schemas.microsoft.com/office/drawing/2014/main" id="{370979D3-755A-F4A9-305E-0B8915176670}"/>
              </a:ext>
            </a:extLst>
          </p:cNvPr>
          <p:cNvSpPr txBox="1"/>
          <p:nvPr/>
        </p:nvSpPr>
        <p:spPr>
          <a:xfrm>
            <a:off x="17384000" y="9809524"/>
            <a:ext cx="675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Pretendard" pitchFamily="34" charset="0"/>
              </a:rPr>
              <a:t>10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31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5264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96874" y="3866666"/>
            <a:ext cx="605009" cy="2552383"/>
            <a:chOff x="2596874" y="3866666"/>
            <a:chExt cx="605009" cy="25523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6874" y="3866666"/>
              <a:ext cx="605009" cy="25523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83831" y="3866666"/>
            <a:ext cx="605009" cy="2552383"/>
            <a:chOff x="15083831" y="3866666"/>
            <a:chExt cx="605009" cy="25523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5083831" y="3866666"/>
              <a:ext cx="605009" cy="25523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619048"/>
            <a:ext cx="18285714" cy="666667"/>
            <a:chOff x="0" y="9619048"/>
            <a:chExt cx="18285714" cy="6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619048"/>
              <a:ext cx="18285714" cy="66666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435683" y="4609524"/>
            <a:ext cx="13414357" cy="15999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dirty="0">
                <a:solidFill>
                  <a:srgbClr val="FBFAF8"/>
                </a:solidFill>
                <a:latin typeface="Pretendard ExtraBold" pitchFamily="34" charset="0"/>
                <a:cs typeface="Pretendard ExtraBold" pitchFamily="34" charset="0"/>
              </a:rPr>
              <a:t>감사합니다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573135" y="393054"/>
            <a:ext cx="17139445" cy="57143"/>
            <a:chOff x="573135" y="393054"/>
            <a:chExt cx="17139445" cy="5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135" y="393054"/>
              <a:ext cx="17139445" cy="5714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7384000" y="9809524"/>
            <a:ext cx="675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latin typeface="Pretendard" pitchFamily="34" charset="0"/>
                <a:cs typeface="Pretendard" pitchFamily="34" charset="0"/>
              </a:rPr>
              <a:t>02</a:t>
            </a:r>
            <a:endParaRPr lang="en-US" sz="2400" dirty="0"/>
          </a:p>
        </p:txBody>
      </p:sp>
      <p:sp>
        <p:nvSpPr>
          <p:cNvPr id="2" name="Object 36">
            <a:extLst>
              <a:ext uri="{FF2B5EF4-FFF2-40B4-BE49-F238E27FC236}">
                <a16:creationId xmlns:a16="http://schemas.microsoft.com/office/drawing/2014/main" id="{B94E151F-B94F-3803-AA4D-D880F704F837}"/>
              </a:ext>
            </a:extLst>
          </p:cNvPr>
          <p:cNvSpPr txBox="1"/>
          <p:nvPr/>
        </p:nvSpPr>
        <p:spPr>
          <a:xfrm>
            <a:off x="573135" y="876300"/>
            <a:ext cx="3617865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0000" dirty="0">
                <a:solidFill>
                  <a:srgbClr val="526474"/>
                </a:solidFill>
                <a:latin typeface="Pretendard ExtraBold" pitchFamily="34" charset="0"/>
                <a:cs typeface="Pretendard ExtraBold" pitchFamily="34" charset="0"/>
              </a:rPr>
              <a:t>목차</a:t>
            </a:r>
            <a:endParaRPr lang="en-US" altLang="ko-KR" sz="10000" dirty="0">
              <a:solidFill>
                <a:srgbClr val="526474"/>
              </a:solidFill>
              <a:latin typeface="Pretendard ExtraBold" pitchFamily="34" charset="0"/>
              <a:cs typeface="Pretendard ExtraBold" pitchFamily="34" charset="0"/>
            </a:endParaRPr>
          </a:p>
        </p:txBody>
      </p:sp>
      <p:sp>
        <p:nvSpPr>
          <p:cNvPr id="4" name="Object 36">
            <a:extLst>
              <a:ext uri="{FF2B5EF4-FFF2-40B4-BE49-F238E27FC236}">
                <a16:creationId xmlns:a16="http://schemas.microsoft.com/office/drawing/2014/main" id="{2BD85AD2-7BAF-8D90-4F25-580CE687C00A}"/>
              </a:ext>
            </a:extLst>
          </p:cNvPr>
          <p:cNvSpPr txBox="1"/>
          <p:nvPr/>
        </p:nvSpPr>
        <p:spPr>
          <a:xfrm>
            <a:off x="573134" y="2601681"/>
            <a:ext cx="10856865" cy="75713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143000" indent="-1143000">
              <a:buAutoNum type="arabicPeriod"/>
            </a:pPr>
            <a:r>
              <a:rPr lang="ko-KR" altLang="en-US" sz="5400" dirty="0">
                <a:solidFill>
                  <a:srgbClr val="526474"/>
                </a:solidFill>
                <a:latin typeface="Pretendard ExtraBold" pitchFamily="34" charset="0"/>
                <a:cs typeface="Pretendard ExtraBold" pitchFamily="34" charset="0"/>
              </a:rPr>
              <a:t>버블 정렬이란</a:t>
            </a:r>
            <a:r>
              <a:rPr lang="en-US" altLang="ko-KR" sz="5400" dirty="0">
                <a:solidFill>
                  <a:srgbClr val="526474"/>
                </a:solidFill>
                <a:latin typeface="Pretendard ExtraBold" pitchFamily="34" charset="0"/>
                <a:cs typeface="Pretendard ExtraBold" pitchFamily="34" charset="0"/>
              </a:rPr>
              <a:t>?</a:t>
            </a:r>
          </a:p>
          <a:p>
            <a:pPr marL="1143000" indent="-1143000">
              <a:buAutoNum type="arabicPeriod"/>
            </a:pPr>
            <a:endParaRPr lang="en-US" altLang="ko-KR" sz="5400" dirty="0">
              <a:solidFill>
                <a:srgbClr val="526474"/>
              </a:solidFill>
              <a:latin typeface="Pretendard ExtraBold" pitchFamily="34" charset="0"/>
              <a:cs typeface="Pretendard ExtraBold" pitchFamily="34" charset="0"/>
            </a:endParaRPr>
          </a:p>
          <a:p>
            <a:pPr marL="1143000" indent="-1143000">
              <a:buAutoNum type="arabicPeriod"/>
            </a:pPr>
            <a:r>
              <a:rPr lang="ko-KR" altLang="en-US" sz="5400" dirty="0">
                <a:solidFill>
                  <a:srgbClr val="526474"/>
                </a:solidFill>
                <a:latin typeface="Pretendard ExtraBold" pitchFamily="34" charset="0"/>
                <a:cs typeface="Pretendard ExtraBold" pitchFamily="34" charset="0"/>
              </a:rPr>
              <a:t>버블 정렬의 효율성</a:t>
            </a:r>
            <a:endParaRPr lang="en-US" altLang="ko-KR" sz="5400" dirty="0">
              <a:solidFill>
                <a:srgbClr val="526474"/>
              </a:solidFill>
              <a:latin typeface="Pretendard ExtraBold" pitchFamily="34" charset="0"/>
              <a:cs typeface="Pretendard ExtraBold" pitchFamily="34" charset="0"/>
            </a:endParaRPr>
          </a:p>
          <a:p>
            <a:pPr marL="1143000" indent="-1143000">
              <a:buAutoNum type="arabicPeriod"/>
            </a:pPr>
            <a:endParaRPr lang="en-US" altLang="ko-KR" sz="5400" dirty="0">
              <a:solidFill>
                <a:srgbClr val="526474"/>
              </a:solidFill>
              <a:latin typeface="Pretendard ExtraBold" pitchFamily="34" charset="0"/>
              <a:cs typeface="Pretendard ExtraBold" pitchFamily="34" charset="0"/>
            </a:endParaRPr>
          </a:p>
          <a:p>
            <a:pPr marL="1143000" indent="-1143000">
              <a:buAutoNum type="arabicPeriod"/>
            </a:pPr>
            <a:r>
              <a:rPr lang="ko-KR" altLang="en-US" sz="5400" dirty="0">
                <a:solidFill>
                  <a:srgbClr val="526474"/>
                </a:solidFill>
                <a:latin typeface="Pretendard ExtraBold" pitchFamily="34" charset="0"/>
                <a:cs typeface="Pretendard ExtraBold" pitchFamily="34" charset="0"/>
              </a:rPr>
              <a:t>선형 해결법</a:t>
            </a:r>
            <a:endParaRPr lang="en-US" altLang="ko-KR" sz="5400" dirty="0">
              <a:solidFill>
                <a:srgbClr val="526474"/>
              </a:solidFill>
              <a:latin typeface="Pretendard ExtraBold" pitchFamily="34" charset="0"/>
              <a:cs typeface="Pretendard ExtraBold" pitchFamily="34" charset="0"/>
            </a:endParaRPr>
          </a:p>
          <a:p>
            <a:pPr marL="1143000" indent="-1143000">
              <a:buAutoNum type="arabicPeriod"/>
            </a:pPr>
            <a:endParaRPr lang="en-US" altLang="ko-KR" sz="5400" dirty="0">
              <a:solidFill>
                <a:srgbClr val="526474"/>
              </a:solidFill>
              <a:latin typeface="Pretendard ExtraBold" pitchFamily="34" charset="0"/>
              <a:cs typeface="Pretendard ExtraBold" pitchFamily="34" charset="0"/>
            </a:endParaRPr>
          </a:p>
          <a:p>
            <a:pPr marL="1143000" indent="-1143000">
              <a:buAutoNum type="arabicPeriod"/>
            </a:pPr>
            <a:r>
              <a:rPr lang="ko-KR" altLang="en-US" sz="5400" dirty="0">
                <a:solidFill>
                  <a:srgbClr val="526474"/>
                </a:solidFill>
                <a:latin typeface="Pretendard ExtraBold" pitchFamily="34" charset="0"/>
                <a:cs typeface="Pretendard ExtraBold" pitchFamily="34" charset="0"/>
              </a:rPr>
              <a:t>연습문제</a:t>
            </a:r>
            <a:endParaRPr lang="en-US" altLang="ko-KR" sz="5400" dirty="0">
              <a:solidFill>
                <a:srgbClr val="526474"/>
              </a:solidFill>
              <a:latin typeface="Pretendard ExtraBold" pitchFamily="34" charset="0"/>
              <a:cs typeface="Pretendard ExtraBold" pitchFamily="34" charset="0"/>
            </a:endParaRPr>
          </a:p>
          <a:p>
            <a:pPr marL="1143000" indent="-1143000">
              <a:buAutoNum type="arabicPeriod"/>
            </a:pPr>
            <a:endParaRPr lang="en-US" altLang="ko-KR" sz="5400" dirty="0">
              <a:solidFill>
                <a:srgbClr val="526474"/>
              </a:solidFill>
              <a:latin typeface="Pretendard ExtraBold" pitchFamily="34" charset="0"/>
              <a:cs typeface="Pretendard ExtraBold" pitchFamily="34" charset="0"/>
            </a:endParaRPr>
          </a:p>
          <a:p>
            <a:pPr marL="1143000" indent="-1143000">
              <a:buAutoNum type="arabicPeriod"/>
            </a:pPr>
            <a:r>
              <a:rPr lang="ko-KR" altLang="en-US" sz="5400" dirty="0">
                <a:solidFill>
                  <a:srgbClr val="526474"/>
                </a:solidFill>
                <a:latin typeface="Pretendard ExtraBold" pitchFamily="34" charset="0"/>
                <a:cs typeface="Pretendard ExtraBold" pitchFamily="34" charset="0"/>
              </a:rPr>
              <a:t>결론</a:t>
            </a:r>
            <a:endParaRPr lang="en-US" altLang="ko-KR" sz="5400" dirty="0">
              <a:solidFill>
                <a:srgbClr val="526474"/>
              </a:solidFill>
              <a:latin typeface="Pretendard ExtraBold" pitchFamily="34" charset="0"/>
              <a:cs typeface="Pretendard Extra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0" y="9619048"/>
            <a:ext cx="18285714" cy="666667"/>
            <a:chOff x="0" y="9619048"/>
            <a:chExt cx="18285714" cy="6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9048"/>
              <a:ext cx="18285714" cy="666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3135" y="393054"/>
            <a:ext cx="17139445" cy="57143"/>
            <a:chOff x="573135" y="393054"/>
            <a:chExt cx="17139445" cy="5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135" y="393054"/>
              <a:ext cx="17139445" cy="57143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C3D5AE-9D36-B6E7-C36A-DCFDD1737842}"/>
              </a:ext>
            </a:extLst>
          </p:cNvPr>
          <p:cNvGrpSpPr/>
          <p:nvPr/>
        </p:nvGrpSpPr>
        <p:grpSpPr>
          <a:xfrm>
            <a:off x="573135" y="639082"/>
            <a:ext cx="8198551" cy="1323439"/>
            <a:chOff x="573135" y="952145"/>
            <a:chExt cx="8198551" cy="1323439"/>
          </a:xfrm>
        </p:grpSpPr>
        <p:sp>
          <p:nvSpPr>
            <p:cNvPr id="21" name="Object 21"/>
            <p:cNvSpPr txBox="1"/>
            <p:nvPr/>
          </p:nvSpPr>
          <p:spPr>
            <a:xfrm>
              <a:off x="2057400" y="1251634"/>
              <a:ext cx="6714286" cy="86177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5000" kern="0" spc="-100" dirty="0">
                  <a:solidFill>
                    <a:srgbClr val="526474"/>
                  </a:solidFill>
                  <a:latin typeface="Pretendard" pitchFamily="34" charset="0"/>
                  <a:cs typeface="Pretendard" pitchFamily="34" charset="0"/>
                </a:rPr>
                <a:t>버블 정렬이란</a:t>
              </a:r>
              <a:r>
                <a:rPr lang="en-US" altLang="ko-KR" sz="5000" kern="0" spc="-100" dirty="0">
                  <a:solidFill>
                    <a:srgbClr val="526474"/>
                  </a:solidFill>
                  <a:latin typeface="Pretendard" pitchFamily="34" charset="0"/>
                  <a:cs typeface="Pretendard" pitchFamily="34" charset="0"/>
                </a:rPr>
                <a:t>?</a:t>
              </a:r>
              <a:endParaRPr lang="en-US" dirty="0"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73135" y="952145"/>
              <a:ext cx="1484265" cy="13234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8000" kern="0" spc="-100" dirty="0">
                  <a:solidFill>
                    <a:srgbClr val="526474"/>
                  </a:solidFill>
                  <a:latin typeface="Pretendard" pitchFamily="34" charset="0"/>
                  <a:cs typeface="Pretendard" pitchFamily="34" charset="0"/>
                </a:rPr>
                <a:t>01</a:t>
              </a:r>
              <a:endParaRPr lang="en-US" dirty="0"/>
            </a:p>
          </p:txBody>
        </p:sp>
      </p:grp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6D1E35B-2708-673D-C3F1-05A748261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295899"/>
            <a:ext cx="8686819" cy="3829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6480AD-B668-C6B2-FB47-E69352A32CD7}"/>
              </a:ext>
            </a:extLst>
          </p:cNvPr>
          <p:cNvSpPr txBox="1"/>
          <p:nvPr/>
        </p:nvSpPr>
        <p:spPr>
          <a:xfrm>
            <a:off x="1166493" y="2265761"/>
            <a:ext cx="159527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374151"/>
                </a:solidFill>
                <a:effectLst/>
                <a:latin typeface="Söhne"/>
              </a:rPr>
              <a:t>이 알고리즘의 이름은 원소들이 배열 내에서 </a:t>
            </a:r>
            <a:r>
              <a:rPr lang="en-US" altLang="ko-KR" sz="2800" b="1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ko-KR" altLang="en-US" sz="2800" b="1" i="0" dirty="0">
                <a:solidFill>
                  <a:srgbClr val="374151"/>
                </a:solidFill>
                <a:effectLst/>
                <a:latin typeface="Söhne"/>
              </a:rPr>
              <a:t>거품처럼</a:t>
            </a:r>
            <a:r>
              <a:rPr lang="en-US" altLang="ko-KR" sz="2800" b="1" i="0" dirty="0">
                <a:solidFill>
                  <a:srgbClr val="374151"/>
                </a:solidFill>
                <a:effectLst/>
                <a:latin typeface="Söhne"/>
              </a:rPr>
              <a:t>" </a:t>
            </a:r>
            <a:r>
              <a:rPr lang="ko-KR" altLang="en-US" sz="2800" b="1" i="0" dirty="0">
                <a:solidFill>
                  <a:srgbClr val="374151"/>
                </a:solidFill>
                <a:effectLst/>
                <a:latin typeface="Söhne"/>
              </a:rPr>
              <a:t>이동하는 모습에서 유래되었습니다</a:t>
            </a:r>
            <a:r>
              <a:rPr lang="en-US" altLang="ko-KR" sz="2800" b="1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800" b="1" i="0" dirty="0">
                <a:solidFill>
                  <a:srgbClr val="374151"/>
                </a:solidFill>
                <a:effectLst/>
                <a:latin typeface="Söhne"/>
              </a:rPr>
              <a:t>버블 정렬은 간단하고 이해하기 쉽지만</a:t>
            </a:r>
            <a:r>
              <a:rPr lang="en-US" altLang="ko-KR" sz="2800" b="1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800" b="1" i="0" dirty="0">
                <a:solidFill>
                  <a:srgbClr val="374151"/>
                </a:solidFill>
                <a:effectLst/>
                <a:latin typeface="Söhne"/>
              </a:rPr>
              <a:t>큰 규모의 데이터에 대해서는 비효율적이기 때문에 실제로는 주로 교육 목적이나 간단한 상황에서 사용</a:t>
            </a:r>
            <a:r>
              <a:rPr lang="en-US" altLang="ko-KR" sz="2800" b="1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28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sz="2800" b="1" i="0" dirty="0">
                <a:solidFill>
                  <a:srgbClr val="374151"/>
                </a:solidFill>
                <a:effectLst/>
                <a:latin typeface="Söhne"/>
              </a:rPr>
              <a:t>버블 정렬은 간단하면서도 기본적인 정렬 알고리즘 중 하나이다</a:t>
            </a:r>
            <a:r>
              <a:rPr lang="en-US" altLang="ko-KR" sz="2800" b="1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800" b="1" i="0" dirty="0">
                <a:solidFill>
                  <a:srgbClr val="374151"/>
                </a:solidFill>
                <a:effectLst/>
                <a:latin typeface="Söhne"/>
              </a:rPr>
              <a:t>이 알고리즘은 인접한 두 원소를 비교하고</a:t>
            </a:r>
            <a:r>
              <a:rPr lang="en-US" altLang="ko-KR" sz="2800" b="1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800" b="1" i="0" dirty="0">
                <a:solidFill>
                  <a:srgbClr val="374151"/>
                </a:solidFill>
                <a:effectLst/>
                <a:latin typeface="Söhne"/>
              </a:rPr>
              <a:t>만약 순서가 잘못되어 있다면 서로 위치를 교환하는 방식으로 동작한다</a:t>
            </a:r>
            <a:r>
              <a:rPr lang="en-US" altLang="ko-KR" sz="2800" b="1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800" b="1" i="0" dirty="0">
                <a:solidFill>
                  <a:srgbClr val="374151"/>
                </a:solidFill>
                <a:effectLst/>
                <a:latin typeface="Söhne"/>
              </a:rPr>
              <a:t>이 과정을 배열의 처음부터 끝까지 반복하면서 정렬을 완료함</a:t>
            </a:r>
            <a:r>
              <a:rPr lang="en-US" altLang="ko-KR" sz="2800" b="1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2800" b="1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0D4DD5CE-473D-1192-B236-0E52B4117D73}"/>
              </a:ext>
            </a:extLst>
          </p:cNvPr>
          <p:cNvSpPr txBox="1"/>
          <p:nvPr/>
        </p:nvSpPr>
        <p:spPr>
          <a:xfrm>
            <a:off x="17384000" y="9809524"/>
            <a:ext cx="675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Pretendard" pitchFamily="34" charset="0"/>
                <a:cs typeface="Pretendard" pitchFamily="34" charset="0"/>
              </a:rPr>
              <a:t>03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51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0" y="9619048"/>
            <a:ext cx="18285714" cy="666667"/>
            <a:chOff x="0" y="9619048"/>
            <a:chExt cx="18285714" cy="6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9048"/>
              <a:ext cx="18285714" cy="666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3135" y="393054"/>
            <a:ext cx="17139445" cy="57143"/>
            <a:chOff x="573135" y="393054"/>
            <a:chExt cx="17139445" cy="5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135" y="393054"/>
              <a:ext cx="17139445" cy="57143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C3D5AE-9D36-B6E7-C36A-DCFDD1737842}"/>
              </a:ext>
            </a:extLst>
          </p:cNvPr>
          <p:cNvGrpSpPr/>
          <p:nvPr/>
        </p:nvGrpSpPr>
        <p:grpSpPr>
          <a:xfrm>
            <a:off x="573135" y="618188"/>
            <a:ext cx="8198551" cy="1323439"/>
            <a:chOff x="573135" y="952145"/>
            <a:chExt cx="8198551" cy="1323439"/>
          </a:xfrm>
        </p:grpSpPr>
        <p:sp>
          <p:nvSpPr>
            <p:cNvPr id="21" name="Object 21"/>
            <p:cNvSpPr txBox="1"/>
            <p:nvPr/>
          </p:nvSpPr>
          <p:spPr>
            <a:xfrm>
              <a:off x="2057400" y="1251634"/>
              <a:ext cx="6714286" cy="86177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5000" kern="0" spc="-100" dirty="0">
                  <a:solidFill>
                    <a:srgbClr val="526474"/>
                  </a:solidFill>
                  <a:latin typeface="Pretendard" pitchFamily="34" charset="0"/>
                  <a:cs typeface="Pretendard" pitchFamily="34" charset="0"/>
                </a:rPr>
                <a:t>버블 정렬의 효율성</a:t>
              </a:r>
              <a:endParaRPr lang="en-US" dirty="0"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73135" y="952145"/>
              <a:ext cx="1484265" cy="13234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8000" kern="0" spc="-100" dirty="0">
                  <a:solidFill>
                    <a:srgbClr val="526474"/>
                  </a:solidFill>
                  <a:latin typeface="Pretendard" pitchFamily="34" charset="0"/>
                  <a:cs typeface="Pretendard" pitchFamily="34" charset="0"/>
                </a:rPr>
                <a:t>02</a:t>
              </a:r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E6480AD-B668-C6B2-FB47-E69352A32CD7}"/>
              </a:ext>
            </a:extLst>
          </p:cNvPr>
          <p:cNvSpPr txBox="1"/>
          <p:nvPr/>
        </p:nvSpPr>
        <p:spPr>
          <a:xfrm>
            <a:off x="1122302" y="2227597"/>
            <a:ext cx="1595272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2400" b="1" i="0" dirty="0">
                <a:solidFill>
                  <a:srgbClr val="424242"/>
                </a:solidFill>
                <a:effectLst/>
                <a:latin typeface="serif_l"/>
              </a:rPr>
              <a:t>버블 정렬 알고리즘은 두 가지 중요한 단계를 포함</a:t>
            </a:r>
            <a:r>
              <a:rPr lang="ko-KR" altLang="en-US" sz="2400" b="1" dirty="0">
                <a:solidFill>
                  <a:srgbClr val="424242"/>
                </a:solidFill>
                <a:latin typeface="serif_l"/>
              </a:rPr>
              <a:t>한다</a:t>
            </a:r>
            <a:r>
              <a:rPr lang="en-US" altLang="ko-KR" sz="2400" b="1" dirty="0">
                <a:solidFill>
                  <a:srgbClr val="424242"/>
                </a:solidFill>
                <a:latin typeface="serif_l"/>
              </a:rPr>
              <a:t>.</a:t>
            </a:r>
          </a:p>
          <a:p>
            <a:pPr algn="l" latinLnBrk="1"/>
            <a:endParaRPr lang="en-US" altLang="ko-KR" sz="2400" b="1" i="0" dirty="0">
              <a:solidFill>
                <a:srgbClr val="424242"/>
              </a:solidFill>
              <a:effectLst/>
              <a:latin typeface="serif_l"/>
            </a:endParaRPr>
          </a:p>
          <a:p>
            <a:pPr algn="l" latinLnBrk="1"/>
            <a:r>
              <a:rPr lang="en-US" altLang="ko-KR" sz="2400" b="1" i="0" u="none" strike="noStrike" dirty="0">
                <a:solidFill>
                  <a:srgbClr val="7B7B7B"/>
                </a:solidFill>
                <a:effectLst/>
                <a:latin typeface="serif_l"/>
              </a:rPr>
              <a:t>•</a:t>
            </a:r>
            <a:r>
              <a:rPr lang="ko-KR" altLang="en-US" sz="2400" b="1" i="0" dirty="0">
                <a:solidFill>
                  <a:srgbClr val="424242"/>
                </a:solidFill>
                <a:effectLst/>
                <a:latin typeface="serif_l"/>
              </a:rPr>
              <a:t> </a:t>
            </a:r>
            <a:r>
              <a:rPr lang="ko-KR" altLang="en-US" sz="2400" b="1" i="0" dirty="0">
                <a:solidFill>
                  <a:srgbClr val="424242"/>
                </a:solidFill>
                <a:effectLst/>
                <a:latin typeface="gothic_m"/>
              </a:rPr>
              <a:t>비교</a:t>
            </a:r>
            <a:r>
              <a:rPr lang="en-US" altLang="ko-KR" sz="2400" b="1" i="0" dirty="0">
                <a:solidFill>
                  <a:srgbClr val="6E6E6E"/>
                </a:solidFill>
                <a:effectLst/>
                <a:latin typeface="serif_l"/>
              </a:rPr>
              <a:t>(comparison)</a:t>
            </a:r>
            <a:r>
              <a:rPr lang="en-US" altLang="ko-KR" sz="2400" b="1" i="0" dirty="0">
                <a:solidFill>
                  <a:srgbClr val="424242"/>
                </a:solidFill>
                <a:effectLst/>
                <a:latin typeface="serif_l"/>
              </a:rPr>
              <a:t>: </a:t>
            </a:r>
            <a:r>
              <a:rPr lang="ko-KR" altLang="en-US" sz="2400" b="1" i="0" dirty="0">
                <a:solidFill>
                  <a:srgbClr val="424242"/>
                </a:solidFill>
                <a:effectLst/>
                <a:latin typeface="serif_l"/>
              </a:rPr>
              <a:t>어느 쪽이 더 큰지 두 수를 비교</a:t>
            </a:r>
            <a:r>
              <a:rPr lang="en-US" altLang="ko-KR" sz="2400" b="1" i="0" dirty="0">
                <a:solidFill>
                  <a:srgbClr val="424242"/>
                </a:solidFill>
                <a:effectLst/>
                <a:latin typeface="serif_l"/>
              </a:rPr>
              <a:t>.</a:t>
            </a:r>
          </a:p>
          <a:p>
            <a:pPr algn="l" latinLnBrk="1"/>
            <a:r>
              <a:rPr lang="en-US" altLang="ko-KR" sz="2400" b="1" i="0" dirty="0">
                <a:solidFill>
                  <a:srgbClr val="424242"/>
                </a:solidFill>
                <a:effectLst/>
                <a:latin typeface="serif_l"/>
              </a:rPr>
              <a:t>(N - 1) + (N - 2) + (N - 3) … + 1</a:t>
            </a:r>
            <a:r>
              <a:rPr lang="ko-KR" altLang="en-US" sz="2400" b="1" i="0" dirty="0">
                <a:solidFill>
                  <a:srgbClr val="424242"/>
                </a:solidFill>
                <a:effectLst/>
                <a:latin typeface="serif_l"/>
              </a:rPr>
              <a:t>번의 비교를 수행한다</a:t>
            </a:r>
            <a:r>
              <a:rPr lang="en-US" altLang="ko-KR" sz="2400" b="1" i="0" dirty="0">
                <a:solidFill>
                  <a:srgbClr val="424242"/>
                </a:solidFill>
                <a:effectLst/>
                <a:latin typeface="serif_l"/>
              </a:rPr>
              <a:t>.</a:t>
            </a:r>
          </a:p>
          <a:p>
            <a:pPr latinLnBrk="1"/>
            <a:r>
              <a:rPr lang="en-US" altLang="ko-KR" sz="2400" b="1" i="0" dirty="0">
                <a:solidFill>
                  <a:srgbClr val="424242"/>
                </a:solidFill>
                <a:effectLst/>
                <a:latin typeface="serif_l"/>
              </a:rPr>
              <a:t>=&gt;</a:t>
            </a:r>
            <a:r>
              <a:rPr lang="en-US" altLang="ko-KR" sz="2800" dirty="0"/>
              <a:t>N*(N-1)/2</a:t>
            </a:r>
          </a:p>
          <a:p>
            <a:pPr latinLnBrk="1"/>
            <a:endParaRPr lang="en-US" altLang="ko-KR" sz="2800" b="1" i="0" dirty="0">
              <a:solidFill>
                <a:srgbClr val="424242"/>
              </a:solidFill>
              <a:effectLst/>
              <a:latin typeface="serif_l"/>
            </a:endParaRPr>
          </a:p>
          <a:p>
            <a:pPr algn="l" latinLnBrk="1"/>
            <a:r>
              <a:rPr lang="en-US" altLang="ko-KR" sz="2400" b="1" i="0" u="none" strike="noStrike" dirty="0">
                <a:solidFill>
                  <a:srgbClr val="7B7B7B"/>
                </a:solidFill>
                <a:effectLst/>
                <a:latin typeface="serif_l"/>
              </a:rPr>
              <a:t>•</a:t>
            </a:r>
            <a:r>
              <a:rPr lang="ko-KR" altLang="en-US" sz="2400" b="1" i="0" dirty="0">
                <a:solidFill>
                  <a:srgbClr val="424242"/>
                </a:solidFill>
                <a:effectLst/>
                <a:latin typeface="serif_l"/>
              </a:rPr>
              <a:t> </a:t>
            </a:r>
            <a:r>
              <a:rPr lang="ko-KR" altLang="en-US" sz="2400" b="1" i="0" dirty="0">
                <a:solidFill>
                  <a:srgbClr val="424242"/>
                </a:solidFill>
                <a:effectLst/>
                <a:latin typeface="gothic_m"/>
              </a:rPr>
              <a:t>교환</a:t>
            </a:r>
            <a:r>
              <a:rPr lang="en-US" altLang="ko-KR" sz="2400" b="1" i="0" dirty="0">
                <a:solidFill>
                  <a:srgbClr val="6E6E6E"/>
                </a:solidFill>
                <a:effectLst/>
                <a:latin typeface="serif_l"/>
              </a:rPr>
              <a:t>(swap)</a:t>
            </a:r>
            <a:r>
              <a:rPr lang="en-US" altLang="ko-KR" sz="2400" b="1" i="0" dirty="0">
                <a:solidFill>
                  <a:srgbClr val="424242"/>
                </a:solidFill>
                <a:effectLst/>
                <a:latin typeface="serif_l"/>
              </a:rPr>
              <a:t>: </a:t>
            </a:r>
            <a:r>
              <a:rPr lang="ko-KR" altLang="en-US" sz="2400" b="1" i="0" dirty="0">
                <a:solidFill>
                  <a:srgbClr val="424242"/>
                </a:solidFill>
                <a:effectLst/>
                <a:latin typeface="serif_l"/>
              </a:rPr>
              <a:t>정렬하기 위해 두 수를 교환</a:t>
            </a:r>
            <a:r>
              <a:rPr lang="en-US" altLang="ko-KR" sz="2400" b="1" i="0" dirty="0">
                <a:solidFill>
                  <a:srgbClr val="424242"/>
                </a:solidFill>
                <a:effectLst/>
                <a:latin typeface="serif_l"/>
              </a:rPr>
              <a:t>.</a:t>
            </a:r>
          </a:p>
          <a:p>
            <a:pPr algn="l" latinLnBrk="1"/>
            <a:r>
              <a:rPr lang="en-US" altLang="ko-KR" sz="2400" b="1" i="0" dirty="0">
                <a:solidFill>
                  <a:srgbClr val="424242"/>
                </a:solidFill>
                <a:effectLst/>
                <a:latin typeface="serif_l"/>
              </a:rPr>
              <a:t>(N - 1) + (N - 2) + (N - 3) … + 1</a:t>
            </a:r>
            <a:r>
              <a:rPr lang="ko-KR" altLang="en-US" sz="2400" b="1" i="0" dirty="0">
                <a:solidFill>
                  <a:srgbClr val="424242"/>
                </a:solidFill>
                <a:effectLst/>
                <a:latin typeface="serif_l"/>
              </a:rPr>
              <a:t>번의 교환을 수행</a:t>
            </a:r>
            <a:endParaRPr lang="en-US" altLang="ko-KR" sz="2400" b="1" i="0" dirty="0">
              <a:solidFill>
                <a:srgbClr val="424242"/>
              </a:solidFill>
              <a:effectLst/>
              <a:latin typeface="serif_l"/>
            </a:endParaRPr>
          </a:p>
          <a:p>
            <a:r>
              <a:rPr lang="en-US" altLang="ko-KR" sz="2400" b="1" i="0" dirty="0">
                <a:solidFill>
                  <a:srgbClr val="374151"/>
                </a:solidFill>
                <a:effectLst/>
                <a:latin typeface="Söhne"/>
              </a:rPr>
              <a:t>=&gt;</a:t>
            </a:r>
            <a:r>
              <a:rPr lang="en-US" altLang="ko-KR" sz="2800" dirty="0"/>
              <a:t>N*(N-1)/2</a:t>
            </a:r>
            <a:endParaRPr lang="en-US" altLang="ko-KR" sz="2800" b="1" i="0" dirty="0">
              <a:solidFill>
                <a:srgbClr val="374151"/>
              </a:solidFill>
              <a:effectLst/>
              <a:latin typeface="Söhne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97CFF9-CB82-5EE6-DF04-650CB4571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84470"/>
              </p:ext>
            </p:extLst>
          </p:nvPr>
        </p:nvGraphicFramePr>
        <p:xfrm>
          <a:off x="9142857" y="917677"/>
          <a:ext cx="8613906" cy="46301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1302">
                  <a:extLst>
                    <a:ext uri="{9D8B030D-6E8A-4147-A177-3AD203B41FA5}">
                      <a16:colId xmlns:a16="http://schemas.microsoft.com/office/drawing/2014/main" val="544188270"/>
                    </a:ext>
                  </a:extLst>
                </a:gridCol>
                <a:gridCol w="2871302">
                  <a:extLst>
                    <a:ext uri="{9D8B030D-6E8A-4147-A177-3AD203B41FA5}">
                      <a16:colId xmlns:a16="http://schemas.microsoft.com/office/drawing/2014/main" val="856053507"/>
                    </a:ext>
                  </a:extLst>
                </a:gridCol>
                <a:gridCol w="2871302">
                  <a:extLst>
                    <a:ext uri="{9D8B030D-6E8A-4147-A177-3AD203B41FA5}">
                      <a16:colId xmlns:a16="http://schemas.microsoft.com/office/drawing/2014/main" val="2105004122"/>
                    </a:ext>
                  </a:extLst>
                </a:gridCol>
              </a:tblGrid>
              <a:tr h="1298659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3200" u="none" strike="noStrike" dirty="0">
                          <a:effectLst/>
                        </a:rPr>
                        <a:t>데이터 </a:t>
                      </a:r>
                      <a:endParaRPr lang="en-US" altLang="ko-KR" sz="3200" u="none" strike="noStrike" dirty="0">
                        <a:effectLst/>
                      </a:endParaRPr>
                    </a:p>
                    <a:p>
                      <a:pPr algn="just" fontAlgn="ctr"/>
                      <a:r>
                        <a:rPr lang="ko-KR" altLang="en-US" sz="3200" u="none" strike="noStrike" dirty="0">
                          <a:effectLst/>
                        </a:rPr>
                        <a:t>원소 </a:t>
                      </a:r>
                      <a:r>
                        <a:rPr lang="en-US" altLang="ko-KR" sz="3200" u="none" strike="noStrike" dirty="0">
                          <a:effectLst/>
                        </a:rPr>
                        <a:t>N</a:t>
                      </a:r>
                      <a:r>
                        <a:rPr lang="ko-KR" altLang="en-US" sz="3200" u="none" strike="noStrike" dirty="0">
                          <a:effectLst/>
                        </a:rPr>
                        <a:t>개</a:t>
                      </a:r>
                      <a:endParaRPr lang="ko-KR" altLang="en-US" sz="3200" b="0" i="0" u="none" strike="noStrike" dirty="0">
                        <a:solidFill>
                          <a:srgbClr val="424242"/>
                        </a:solidFill>
                        <a:effectLst/>
                        <a:latin typeface="Gothic_m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3200" u="none" strike="noStrike" dirty="0">
                          <a:effectLst/>
                        </a:rPr>
                        <a:t>버블 정렬의 단계 수</a:t>
                      </a:r>
                      <a:endParaRPr lang="ko-KR" altLang="en-US" sz="3200" b="0" i="0" u="none" strike="noStrike" dirty="0">
                        <a:solidFill>
                          <a:srgbClr val="424242"/>
                        </a:solidFill>
                        <a:effectLst/>
                        <a:latin typeface="Gothic_m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3200" u="none" strike="noStrike">
                          <a:effectLst/>
                        </a:rPr>
                        <a:t>N2</a:t>
                      </a:r>
                      <a:endParaRPr lang="en-US" sz="3200" b="0" i="0" u="none" strike="noStrike">
                        <a:solidFill>
                          <a:srgbClr val="424242"/>
                        </a:solidFill>
                        <a:effectLst/>
                        <a:latin typeface="Gothic_m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4557556"/>
                  </a:ext>
                </a:extLst>
              </a:tr>
              <a:tr h="66629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3200" u="none" strike="noStrike">
                          <a:effectLst/>
                        </a:rPr>
                        <a:t>5</a:t>
                      </a:r>
                      <a:endParaRPr lang="en-US" altLang="ko-KR" sz="3200" b="0" i="0" u="none" strike="noStrike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3200" u="none" strike="noStrike">
                          <a:effectLst/>
                        </a:rPr>
                        <a:t>20</a:t>
                      </a:r>
                      <a:endParaRPr lang="en-US" altLang="ko-KR" sz="3200" b="0" i="0" u="none" strike="noStrike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3200" u="none" strike="noStrike" dirty="0">
                          <a:effectLst/>
                        </a:rPr>
                        <a:t>25</a:t>
                      </a:r>
                      <a:endParaRPr lang="en-US" altLang="ko-KR" sz="3200" b="0" i="0" u="none" strike="noStrike" dirty="0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9552262"/>
                  </a:ext>
                </a:extLst>
              </a:tr>
              <a:tr h="66629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3200" u="none" strike="noStrike">
                          <a:effectLst/>
                        </a:rPr>
                        <a:t>10</a:t>
                      </a:r>
                      <a:endParaRPr lang="en-US" altLang="ko-KR" sz="3200" b="0" i="0" u="none" strike="noStrike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3200" u="none" strike="noStrike">
                          <a:effectLst/>
                        </a:rPr>
                        <a:t>90</a:t>
                      </a:r>
                      <a:endParaRPr lang="en-US" altLang="ko-KR" sz="3200" b="0" i="0" u="none" strike="noStrike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3200" u="none" strike="noStrike">
                          <a:effectLst/>
                        </a:rPr>
                        <a:t>100</a:t>
                      </a:r>
                      <a:endParaRPr lang="en-US" altLang="ko-KR" sz="3200" b="0" i="0" u="none" strike="noStrike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3905483"/>
                  </a:ext>
                </a:extLst>
              </a:tr>
              <a:tr h="66629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3200" u="none" strike="noStrike">
                          <a:effectLst/>
                        </a:rPr>
                        <a:t>20</a:t>
                      </a:r>
                      <a:endParaRPr lang="en-US" altLang="ko-KR" sz="3200" b="0" i="0" u="none" strike="noStrike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3200" u="none" strike="noStrike">
                          <a:effectLst/>
                        </a:rPr>
                        <a:t>380</a:t>
                      </a:r>
                      <a:endParaRPr lang="en-US" altLang="ko-KR" sz="3200" b="0" i="0" u="none" strike="noStrike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3200" u="none" strike="noStrike">
                          <a:effectLst/>
                        </a:rPr>
                        <a:t>400</a:t>
                      </a:r>
                      <a:endParaRPr lang="en-US" altLang="ko-KR" sz="3200" b="0" i="0" u="none" strike="noStrike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89325"/>
                  </a:ext>
                </a:extLst>
              </a:tr>
              <a:tr h="66629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3200" u="none" strike="noStrike">
                          <a:effectLst/>
                        </a:rPr>
                        <a:t>40</a:t>
                      </a:r>
                      <a:endParaRPr lang="en-US" altLang="ko-KR" sz="3200" b="0" i="0" u="none" strike="noStrike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3200" u="none" strike="noStrike">
                          <a:effectLst/>
                        </a:rPr>
                        <a:t>1560</a:t>
                      </a:r>
                      <a:endParaRPr lang="en-US" altLang="ko-KR" sz="3200" b="0" i="0" u="none" strike="noStrike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3200" u="none" strike="noStrike">
                          <a:effectLst/>
                        </a:rPr>
                        <a:t>1600</a:t>
                      </a:r>
                      <a:endParaRPr lang="en-US" altLang="ko-KR" sz="3200" b="0" i="0" u="none" strike="noStrike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21587"/>
                  </a:ext>
                </a:extLst>
              </a:tr>
              <a:tr h="66629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3200" u="none" strike="noStrike">
                          <a:effectLst/>
                        </a:rPr>
                        <a:t>80</a:t>
                      </a:r>
                      <a:endParaRPr lang="en-US" altLang="ko-KR" sz="3200" b="0" i="0" u="none" strike="noStrike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3200" u="none" strike="noStrike" dirty="0">
                          <a:effectLst/>
                        </a:rPr>
                        <a:t>6320</a:t>
                      </a:r>
                      <a:endParaRPr lang="en-US" altLang="ko-KR" sz="3200" b="0" i="0" u="none" strike="noStrike" dirty="0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3200" u="none" strike="noStrike" dirty="0">
                          <a:effectLst/>
                        </a:rPr>
                        <a:t>6400</a:t>
                      </a:r>
                      <a:endParaRPr lang="en-US" altLang="ko-KR" sz="3200" b="0" i="0" u="none" strike="noStrike" dirty="0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295868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1AE4018A-984A-CCFE-1919-90DC26E70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266" y="6276730"/>
            <a:ext cx="15220133" cy="2676770"/>
          </a:xfrm>
          <a:prstGeom prst="rect">
            <a:avLst/>
          </a:prstGeom>
        </p:spPr>
      </p:pic>
      <p:sp>
        <p:nvSpPr>
          <p:cNvPr id="3" name="Object 20">
            <a:extLst>
              <a:ext uri="{FF2B5EF4-FFF2-40B4-BE49-F238E27FC236}">
                <a16:creationId xmlns:a16="http://schemas.microsoft.com/office/drawing/2014/main" id="{E81A13A3-0AEF-F229-5962-82F4C911B103}"/>
              </a:ext>
            </a:extLst>
          </p:cNvPr>
          <p:cNvSpPr txBox="1"/>
          <p:nvPr/>
        </p:nvSpPr>
        <p:spPr>
          <a:xfrm>
            <a:off x="17384000" y="9809524"/>
            <a:ext cx="675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Pretendard" pitchFamily="34" charset="0"/>
                <a:cs typeface="Pretendard" pitchFamily="34" charset="0"/>
              </a:rPr>
              <a:t>04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7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0" y="9619048"/>
            <a:ext cx="18285714" cy="666667"/>
            <a:chOff x="0" y="9619048"/>
            <a:chExt cx="18285714" cy="6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9048"/>
              <a:ext cx="18285714" cy="666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3135" y="393054"/>
            <a:ext cx="17139445" cy="57143"/>
            <a:chOff x="573135" y="393054"/>
            <a:chExt cx="17139445" cy="5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135" y="393054"/>
              <a:ext cx="17139445" cy="57143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C3D5AE-9D36-B6E7-C36A-DCFDD1737842}"/>
              </a:ext>
            </a:extLst>
          </p:cNvPr>
          <p:cNvGrpSpPr/>
          <p:nvPr/>
        </p:nvGrpSpPr>
        <p:grpSpPr>
          <a:xfrm>
            <a:off x="573135" y="618188"/>
            <a:ext cx="8198551" cy="1323439"/>
            <a:chOff x="573135" y="952145"/>
            <a:chExt cx="8198551" cy="1323439"/>
          </a:xfrm>
        </p:grpSpPr>
        <p:sp>
          <p:nvSpPr>
            <p:cNvPr id="21" name="Object 21"/>
            <p:cNvSpPr txBox="1"/>
            <p:nvPr/>
          </p:nvSpPr>
          <p:spPr>
            <a:xfrm>
              <a:off x="2057400" y="1251634"/>
              <a:ext cx="6714286" cy="86177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5000" kern="0" spc="-100" dirty="0">
                  <a:solidFill>
                    <a:srgbClr val="526474"/>
                  </a:solidFill>
                  <a:latin typeface="Pretendard" pitchFamily="34" charset="0"/>
                  <a:cs typeface="Pretendard" pitchFamily="34" charset="0"/>
                </a:rPr>
                <a:t>선형 해결법</a:t>
              </a:r>
              <a:endParaRPr lang="en-US" dirty="0"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73135" y="952145"/>
              <a:ext cx="1484265" cy="13234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8000" kern="0" spc="-100" dirty="0">
                  <a:solidFill>
                    <a:srgbClr val="526474"/>
                  </a:solidFill>
                  <a:latin typeface="Pretendard" pitchFamily="34" charset="0"/>
                  <a:cs typeface="Pretendard" pitchFamily="34" charset="0"/>
                </a:rPr>
                <a:t>03</a:t>
              </a:r>
              <a:endParaRPr lang="en-US" dirty="0"/>
            </a:p>
          </p:txBody>
        </p:sp>
      </p:grpSp>
      <p:sp>
        <p:nvSpPr>
          <p:cNvPr id="10" name="Object 21">
            <a:extLst>
              <a:ext uri="{FF2B5EF4-FFF2-40B4-BE49-F238E27FC236}">
                <a16:creationId xmlns:a16="http://schemas.microsoft.com/office/drawing/2014/main" id="{6699486F-AF63-40AD-444D-3BDBB2F61CD8}"/>
              </a:ext>
            </a:extLst>
          </p:cNvPr>
          <p:cNvSpPr txBox="1"/>
          <p:nvPr/>
        </p:nvSpPr>
        <p:spPr>
          <a:xfrm>
            <a:off x="914400" y="1978220"/>
            <a:ext cx="6714286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100" dirty="0">
                <a:solidFill>
                  <a:srgbClr val="526474"/>
                </a:solidFill>
                <a:latin typeface="Pretendard" pitchFamily="34" charset="0"/>
              </a:rPr>
              <a:t>기존 </a:t>
            </a:r>
            <a:r>
              <a:rPr lang="ko-KR" altLang="en-US" sz="5000" kern="0" spc="-100" dirty="0" err="1">
                <a:solidFill>
                  <a:srgbClr val="526474"/>
                </a:solidFill>
                <a:latin typeface="Pretendard" pitchFamily="34" charset="0"/>
              </a:rPr>
              <a:t>버블정렬</a:t>
            </a:r>
            <a:r>
              <a:rPr lang="ko-KR" altLang="en-US" sz="5000" kern="0" spc="-100" dirty="0">
                <a:solidFill>
                  <a:srgbClr val="526474"/>
                </a:solidFill>
                <a:latin typeface="Pretendard" pitchFamily="34" charset="0"/>
              </a:rPr>
              <a:t> </a:t>
            </a:r>
            <a:r>
              <a:rPr lang="en-US" altLang="ko-KR" sz="5000" kern="0" spc="-100" dirty="0">
                <a:solidFill>
                  <a:srgbClr val="526474"/>
                </a:solidFill>
                <a:latin typeface="Pretendard" pitchFamily="34" charset="0"/>
              </a:rPr>
              <a:t>O(N^2)</a:t>
            </a:r>
          </a:p>
          <a:p>
            <a:endParaRPr lang="en-US" sz="5000" kern="0" spc="-100" dirty="0">
              <a:solidFill>
                <a:srgbClr val="526474"/>
              </a:solidFill>
              <a:latin typeface="Pretendard" pitchFamily="34" charset="0"/>
            </a:endParaRPr>
          </a:p>
          <a:p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696" y="465812"/>
            <a:ext cx="10521904" cy="8929028"/>
          </a:xfrm>
          <a:prstGeom prst="rect">
            <a:avLst/>
          </a:prstGeom>
        </p:spPr>
      </p:pic>
      <p:sp>
        <p:nvSpPr>
          <p:cNvPr id="4" name="Object 20">
            <a:extLst>
              <a:ext uri="{FF2B5EF4-FFF2-40B4-BE49-F238E27FC236}">
                <a16:creationId xmlns:a16="http://schemas.microsoft.com/office/drawing/2014/main" id="{CAA4F127-7435-6648-115F-96975FDBD253}"/>
              </a:ext>
            </a:extLst>
          </p:cNvPr>
          <p:cNvSpPr txBox="1"/>
          <p:nvPr/>
        </p:nvSpPr>
        <p:spPr>
          <a:xfrm>
            <a:off x="17384000" y="9809524"/>
            <a:ext cx="675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4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0" y="9619048"/>
            <a:ext cx="18285714" cy="666667"/>
            <a:chOff x="0" y="9619048"/>
            <a:chExt cx="18285714" cy="6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9048"/>
              <a:ext cx="18285714" cy="666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3135" y="393054"/>
            <a:ext cx="17139445" cy="57143"/>
            <a:chOff x="573135" y="393054"/>
            <a:chExt cx="17139445" cy="5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135" y="393054"/>
              <a:ext cx="17139445" cy="57143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C3D5AE-9D36-B6E7-C36A-DCFDD1737842}"/>
              </a:ext>
            </a:extLst>
          </p:cNvPr>
          <p:cNvGrpSpPr/>
          <p:nvPr/>
        </p:nvGrpSpPr>
        <p:grpSpPr>
          <a:xfrm>
            <a:off x="573135" y="618188"/>
            <a:ext cx="8198551" cy="1323439"/>
            <a:chOff x="573135" y="952145"/>
            <a:chExt cx="8198551" cy="1323439"/>
          </a:xfrm>
        </p:grpSpPr>
        <p:sp>
          <p:nvSpPr>
            <p:cNvPr id="21" name="Object 21"/>
            <p:cNvSpPr txBox="1"/>
            <p:nvPr/>
          </p:nvSpPr>
          <p:spPr>
            <a:xfrm>
              <a:off x="2057400" y="1251634"/>
              <a:ext cx="6714286" cy="86177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5000" kern="0" spc="-100" dirty="0">
                  <a:solidFill>
                    <a:srgbClr val="526474"/>
                  </a:solidFill>
                  <a:latin typeface="Pretendard" pitchFamily="34" charset="0"/>
                  <a:cs typeface="Pretendard" pitchFamily="34" charset="0"/>
                </a:rPr>
                <a:t>선형 해결법</a:t>
              </a:r>
              <a:endParaRPr lang="en-US" dirty="0"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73135" y="952145"/>
              <a:ext cx="1484265" cy="13234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8000" kern="0" spc="-100" dirty="0">
                  <a:solidFill>
                    <a:srgbClr val="526474"/>
                  </a:solidFill>
                  <a:latin typeface="Pretendard" pitchFamily="34" charset="0"/>
                  <a:cs typeface="Pretendard" pitchFamily="34" charset="0"/>
                </a:rPr>
                <a:t>03</a:t>
              </a:r>
              <a:endParaRPr lang="en-US" dirty="0"/>
            </a:p>
          </p:txBody>
        </p:sp>
      </p:grpSp>
      <p:sp>
        <p:nvSpPr>
          <p:cNvPr id="10" name="Object 21">
            <a:extLst>
              <a:ext uri="{FF2B5EF4-FFF2-40B4-BE49-F238E27FC236}">
                <a16:creationId xmlns:a16="http://schemas.microsoft.com/office/drawing/2014/main" id="{6699486F-AF63-40AD-444D-3BDBB2F61CD8}"/>
              </a:ext>
            </a:extLst>
          </p:cNvPr>
          <p:cNvSpPr txBox="1"/>
          <p:nvPr/>
        </p:nvSpPr>
        <p:spPr>
          <a:xfrm>
            <a:off x="914400" y="1978220"/>
            <a:ext cx="5638800" cy="624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100" dirty="0">
                <a:solidFill>
                  <a:srgbClr val="526474"/>
                </a:solidFill>
                <a:latin typeface="Pretendard" pitchFamily="34" charset="0"/>
              </a:rPr>
              <a:t>최적화 된 </a:t>
            </a:r>
            <a:r>
              <a:rPr lang="ko-KR" altLang="en-US" sz="5000" kern="0" spc="-100" dirty="0" err="1">
                <a:solidFill>
                  <a:srgbClr val="526474"/>
                </a:solidFill>
                <a:latin typeface="Pretendard" pitchFamily="34" charset="0"/>
              </a:rPr>
              <a:t>버블정렬</a:t>
            </a:r>
            <a:r>
              <a:rPr lang="ko-KR" altLang="en-US" sz="5000" kern="0" spc="-100" dirty="0">
                <a:solidFill>
                  <a:srgbClr val="526474"/>
                </a:solidFill>
                <a:latin typeface="Pretendard" pitchFamily="34" charset="0"/>
              </a:rPr>
              <a:t> </a:t>
            </a:r>
            <a:r>
              <a:rPr lang="en-US" altLang="ko-KR" sz="5000" kern="0" spc="-100" dirty="0">
                <a:solidFill>
                  <a:srgbClr val="526474"/>
                </a:solidFill>
                <a:latin typeface="Pretendard" pitchFamily="34" charset="0"/>
              </a:rPr>
              <a:t>O(N)</a:t>
            </a:r>
          </a:p>
          <a:p>
            <a:endParaRPr lang="en-US" sz="5000" kern="0" spc="-100" dirty="0">
              <a:solidFill>
                <a:srgbClr val="526474"/>
              </a:solidFill>
              <a:latin typeface="Pretendard" pitchFamily="34" charset="0"/>
            </a:endParaRPr>
          </a:p>
          <a:p>
            <a:r>
              <a:rPr lang="en-US" sz="5000" kern="0" spc="-100" dirty="0">
                <a:solidFill>
                  <a:srgbClr val="526474"/>
                </a:solidFill>
                <a:latin typeface="Pretendard" pitchFamily="34" charset="0"/>
              </a:rPr>
              <a:t>-</a:t>
            </a:r>
            <a:r>
              <a:rPr lang="ko-KR" altLang="en-US" sz="5000" kern="0" spc="-100" dirty="0">
                <a:solidFill>
                  <a:srgbClr val="526474"/>
                </a:solidFill>
                <a:latin typeface="Pretendard" pitchFamily="34" charset="0"/>
              </a:rPr>
              <a:t>일반적으로는 불가능하며</a:t>
            </a:r>
            <a:r>
              <a:rPr lang="en-US" altLang="ko-KR" sz="5000" kern="0" spc="-100" dirty="0">
                <a:solidFill>
                  <a:srgbClr val="526474"/>
                </a:solidFill>
                <a:latin typeface="Pretendard" pitchFamily="34" charset="0"/>
              </a:rPr>
              <a:t>, </a:t>
            </a:r>
            <a:r>
              <a:rPr lang="ko-KR" altLang="en-US" sz="5000" kern="0" spc="-100" dirty="0">
                <a:solidFill>
                  <a:srgbClr val="526474"/>
                </a:solidFill>
                <a:latin typeface="Pretendard" pitchFamily="34" charset="0"/>
              </a:rPr>
              <a:t>이미 정렬된 배열 상태라면 </a:t>
            </a:r>
            <a:r>
              <a:rPr lang="en-US" altLang="ko-KR" sz="5000" kern="0" spc="-100" dirty="0">
                <a:solidFill>
                  <a:srgbClr val="526474"/>
                </a:solidFill>
                <a:latin typeface="Pretendard" pitchFamily="34" charset="0"/>
              </a:rPr>
              <a:t>O(n)</a:t>
            </a:r>
            <a:r>
              <a:rPr lang="ko-KR" altLang="en-US" sz="5000" kern="0" spc="-100" dirty="0">
                <a:solidFill>
                  <a:srgbClr val="526474"/>
                </a:solidFill>
                <a:latin typeface="Pretendard" pitchFamily="34" charset="0"/>
              </a:rPr>
              <a:t>을 가질 수 있다</a:t>
            </a:r>
            <a:r>
              <a:rPr lang="en-US" altLang="ko-KR" sz="5000" kern="0" spc="-100" dirty="0">
                <a:solidFill>
                  <a:srgbClr val="526474"/>
                </a:solidFill>
                <a:latin typeface="Pretendard" pitchFamily="34" charset="0"/>
              </a:rPr>
              <a:t>.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006" y="640672"/>
            <a:ext cx="11285394" cy="8872175"/>
          </a:xfrm>
          <a:prstGeom prst="rect">
            <a:avLst/>
          </a:prstGeom>
        </p:spPr>
      </p:pic>
      <p:sp>
        <p:nvSpPr>
          <p:cNvPr id="4" name="Object 20">
            <a:extLst>
              <a:ext uri="{FF2B5EF4-FFF2-40B4-BE49-F238E27FC236}">
                <a16:creationId xmlns:a16="http://schemas.microsoft.com/office/drawing/2014/main" id="{3E8C9CDE-4C84-0B71-D113-44AF47704B2B}"/>
              </a:ext>
            </a:extLst>
          </p:cNvPr>
          <p:cNvSpPr txBox="1"/>
          <p:nvPr/>
        </p:nvSpPr>
        <p:spPr>
          <a:xfrm>
            <a:off x="17384000" y="9809524"/>
            <a:ext cx="675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Pretendard" pitchFamily="34" charset="0"/>
                <a:cs typeface="Pretendard" pitchFamily="34" charset="0"/>
              </a:rPr>
              <a:t>06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0" y="9619048"/>
            <a:ext cx="18285714" cy="666667"/>
            <a:chOff x="0" y="9619048"/>
            <a:chExt cx="18285714" cy="66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9048"/>
              <a:ext cx="18285714" cy="6666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3135" y="393054"/>
            <a:ext cx="17139445" cy="57143"/>
            <a:chOff x="573135" y="393054"/>
            <a:chExt cx="17139445" cy="5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135" y="393054"/>
              <a:ext cx="17139445" cy="5714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25534" y="6996739"/>
            <a:ext cx="1619086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ko-KR" sz="3600" b="1" dirty="0">
                <a:solidFill>
                  <a:srgbClr val="7B7B7B"/>
                </a:solidFill>
                <a:latin typeface="gothic_m"/>
              </a:rPr>
              <a:t>2</a:t>
            </a:r>
            <a:r>
              <a:rPr lang="en-US" altLang="ko-KR" sz="3600" b="1" i="0" u="none" strike="noStrike" dirty="0">
                <a:solidFill>
                  <a:srgbClr val="7B7B7B"/>
                </a:solidFill>
                <a:effectLst/>
                <a:latin typeface="gothic_m"/>
              </a:rPr>
              <a:t>.</a:t>
            </a:r>
            <a:r>
              <a:rPr lang="ko-KR" altLang="en-US" sz="3600" b="0" i="0" dirty="0">
                <a:solidFill>
                  <a:srgbClr val="424242"/>
                </a:solidFill>
                <a:effectLst/>
                <a:latin typeface="serif_l"/>
              </a:rPr>
              <a:t> 배열을 처리하는 어떤 </a:t>
            </a:r>
            <a:r>
              <a:rPr lang="en-US" altLang="ko-KR" sz="3600" b="0" i="0" dirty="0">
                <a:solidFill>
                  <a:srgbClr val="424242"/>
                </a:solidFill>
                <a:effectLst/>
                <a:latin typeface="serif_l"/>
              </a:rPr>
              <a:t>O(N</a:t>
            </a:r>
            <a:r>
              <a:rPr lang="en-US" altLang="ko-KR" sz="3600" b="0" i="0" baseline="30000" dirty="0">
                <a:solidFill>
                  <a:srgbClr val="808080"/>
                </a:solidFill>
                <a:effectLst/>
                <a:latin typeface="gothic_l"/>
              </a:rPr>
              <a:t>2</a:t>
            </a:r>
            <a:r>
              <a:rPr lang="en-US" altLang="ko-KR" sz="3600" b="0" i="0" dirty="0">
                <a:solidFill>
                  <a:srgbClr val="424242"/>
                </a:solidFill>
                <a:effectLst/>
                <a:latin typeface="serif_l"/>
              </a:rPr>
              <a:t>) </a:t>
            </a:r>
            <a:r>
              <a:rPr lang="ko-KR" altLang="en-US" sz="3600" b="0" i="0" dirty="0">
                <a:solidFill>
                  <a:srgbClr val="424242"/>
                </a:solidFill>
                <a:effectLst/>
                <a:latin typeface="serif_l"/>
              </a:rPr>
              <a:t>알고리즘에 </a:t>
            </a:r>
            <a:r>
              <a:rPr lang="en-US" altLang="ko-KR" sz="3600" b="0" i="0" dirty="0">
                <a:solidFill>
                  <a:srgbClr val="424242"/>
                </a:solidFill>
                <a:effectLst/>
                <a:latin typeface="serif_l"/>
              </a:rPr>
              <a:t>256</a:t>
            </a:r>
            <a:r>
              <a:rPr lang="ko-KR" altLang="en-US" sz="3600" b="0" i="0" dirty="0">
                <a:solidFill>
                  <a:srgbClr val="424242"/>
                </a:solidFill>
                <a:effectLst/>
                <a:latin typeface="serif_l"/>
              </a:rPr>
              <a:t>단계가 걸렸다면 이 배열의 크기는 얼마일까</a:t>
            </a:r>
            <a:r>
              <a:rPr lang="en-US" altLang="ko-KR" sz="3600" b="0" i="0" dirty="0">
                <a:solidFill>
                  <a:srgbClr val="424242"/>
                </a:solidFill>
                <a:effectLst/>
                <a:latin typeface="serif_l"/>
              </a:rPr>
              <a:t>?</a:t>
            </a:r>
            <a:endParaRPr lang="en-US" sz="3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EB688E-CEE2-7B64-918D-62B9F78A0318}"/>
              </a:ext>
            </a:extLst>
          </p:cNvPr>
          <p:cNvGrpSpPr/>
          <p:nvPr/>
        </p:nvGrpSpPr>
        <p:grpSpPr>
          <a:xfrm>
            <a:off x="573135" y="569580"/>
            <a:ext cx="8284008" cy="1323439"/>
            <a:chOff x="573135" y="952145"/>
            <a:chExt cx="8284008" cy="1323439"/>
          </a:xfrm>
        </p:grpSpPr>
        <p:sp>
          <p:nvSpPr>
            <p:cNvPr id="27" name="Object 27"/>
            <p:cNvSpPr txBox="1"/>
            <p:nvPr/>
          </p:nvSpPr>
          <p:spPr>
            <a:xfrm>
              <a:off x="2142857" y="1297552"/>
              <a:ext cx="6714286" cy="86177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5000" kern="0" spc="-100" dirty="0">
                  <a:solidFill>
                    <a:srgbClr val="526474"/>
                  </a:solidFill>
                  <a:latin typeface="Pretendard" pitchFamily="34" charset="0"/>
                  <a:cs typeface="Pretendard" pitchFamily="34" charset="0"/>
                </a:rPr>
                <a:t>연습문제</a:t>
              </a:r>
              <a:endParaRPr lang="en-US" dirty="0"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73135" y="952145"/>
              <a:ext cx="2354583" cy="13234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8000" kern="0" spc="-100" dirty="0">
                  <a:solidFill>
                    <a:srgbClr val="526474"/>
                  </a:solidFill>
                  <a:latin typeface="Pretendard" pitchFamily="34" charset="0"/>
                  <a:cs typeface="Pretendard" pitchFamily="34" charset="0"/>
                </a:rPr>
                <a:t>04</a:t>
              </a:r>
              <a:endParaRPr lang="en-US" dirty="0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0EEB477-3DAF-352A-6D0F-20A5E379D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45928"/>
              </p:ext>
            </p:extLst>
          </p:nvPr>
        </p:nvGraphicFramePr>
        <p:xfrm>
          <a:off x="1066800" y="3915617"/>
          <a:ext cx="12039600" cy="2447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587145632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1458739324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13080211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1940847359"/>
                    </a:ext>
                  </a:extLst>
                </a:gridCol>
              </a:tblGrid>
              <a:tr h="81569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2800" u="none" strike="noStrike">
                          <a:effectLst/>
                        </a:rPr>
                        <a:t>원소개수</a:t>
                      </a:r>
                      <a:r>
                        <a:rPr lang="en-US" altLang="ko-KR" sz="2800" u="none" strike="noStrike">
                          <a:effectLst/>
                        </a:rPr>
                        <a:t>(</a:t>
                      </a:r>
                      <a:r>
                        <a:rPr lang="en-US" sz="2800" u="none" strike="noStrike">
                          <a:effectLst/>
                        </a:rPr>
                        <a:t>N)</a:t>
                      </a:r>
                      <a:endParaRPr lang="en-US" sz="2800" b="0" i="0" u="none" strike="noStrike">
                        <a:solidFill>
                          <a:srgbClr val="424242"/>
                        </a:solidFill>
                        <a:effectLst/>
                        <a:latin typeface="Gothic_m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effectLst/>
                        </a:rPr>
                        <a:t>O(N)</a:t>
                      </a:r>
                      <a:endParaRPr lang="en-US" sz="2800" b="0" i="0" u="none" strike="noStrike">
                        <a:solidFill>
                          <a:srgbClr val="424242"/>
                        </a:solidFill>
                        <a:effectLst/>
                        <a:latin typeface="Gothic_m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effectLst/>
                        </a:rPr>
                        <a:t>O(logN)</a:t>
                      </a:r>
                      <a:endParaRPr lang="en-US" sz="2800" b="0" i="0" u="none" strike="noStrike">
                        <a:solidFill>
                          <a:srgbClr val="424242"/>
                        </a:solidFill>
                        <a:effectLst/>
                        <a:latin typeface="Gothic_m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 dirty="0">
                          <a:effectLst/>
                        </a:rPr>
                        <a:t>O(N2)</a:t>
                      </a:r>
                      <a:endParaRPr lang="en-US" sz="2800" b="0" i="0" u="none" strike="noStrike" dirty="0">
                        <a:solidFill>
                          <a:srgbClr val="424242"/>
                        </a:solidFill>
                        <a:effectLst/>
                        <a:latin typeface="Gothic_m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3340787"/>
                  </a:ext>
                </a:extLst>
              </a:tr>
              <a:tr h="815695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2800" u="none" strike="noStrike">
                          <a:effectLst/>
                        </a:rPr>
                        <a:t>100</a:t>
                      </a:r>
                      <a:endParaRPr lang="en-US" altLang="ko-KR" sz="2800" b="0" i="0" u="none" strike="noStrike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2800" u="none" strike="noStrike" dirty="0">
                          <a:effectLst/>
                        </a:rPr>
                        <a:t>100</a:t>
                      </a:r>
                      <a:endParaRPr lang="en-US" altLang="ko-KR" sz="2800" b="0" i="0" u="none" strike="noStrike" dirty="0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2800" b="0" i="0" u="none" strike="noStrike" dirty="0">
                          <a:solidFill>
                            <a:srgbClr val="424242"/>
                          </a:solidFill>
                          <a:effectLst/>
                          <a:latin typeface="Gothic_l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2800" u="none" strike="noStrike" dirty="0">
                          <a:effectLst/>
                        </a:rPr>
                        <a:t>?</a:t>
                      </a:r>
                      <a:endParaRPr lang="en-US" altLang="ko-KR" sz="2800" b="0" i="0" u="none" strike="noStrike" dirty="0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1857523"/>
                  </a:ext>
                </a:extLst>
              </a:tr>
              <a:tr h="815695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2800" u="none" strike="noStrike">
                          <a:effectLst/>
                        </a:rPr>
                        <a:t>2000</a:t>
                      </a:r>
                      <a:endParaRPr lang="en-US" altLang="ko-KR" sz="2800" b="0" i="0" u="none" strike="noStrike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2800" b="0" i="0" u="none" strike="noStrike" dirty="0">
                          <a:solidFill>
                            <a:srgbClr val="424242"/>
                          </a:solidFill>
                          <a:effectLst/>
                          <a:latin typeface="Gothic_l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2800" b="0" i="0" u="none" strike="noStrike" dirty="0">
                          <a:solidFill>
                            <a:srgbClr val="424242"/>
                          </a:solidFill>
                          <a:effectLst/>
                          <a:latin typeface="Gothic_l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2800" u="none" strike="noStrike" dirty="0">
                          <a:effectLst/>
                        </a:rPr>
                        <a:t>?</a:t>
                      </a:r>
                      <a:endParaRPr lang="en-US" altLang="ko-KR" sz="2800" b="0" i="0" u="none" strike="noStrike" dirty="0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0515789"/>
                  </a:ext>
                </a:extLst>
              </a:tr>
            </a:tbl>
          </a:graphicData>
        </a:graphic>
      </p:graphicFrame>
      <p:sp>
        <p:nvSpPr>
          <p:cNvPr id="3" name="Object 24">
            <a:extLst>
              <a:ext uri="{FF2B5EF4-FFF2-40B4-BE49-F238E27FC236}">
                <a16:creationId xmlns:a16="http://schemas.microsoft.com/office/drawing/2014/main" id="{7E946E7D-01DF-9942-B9A8-32B86D374DDA}"/>
              </a:ext>
            </a:extLst>
          </p:cNvPr>
          <p:cNvSpPr txBox="1"/>
          <p:nvPr/>
        </p:nvSpPr>
        <p:spPr>
          <a:xfrm>
            <a:off x="725534" y="2380977"/>
            <a:ext cx="1619086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ko-KR" sz="3600" b="1" i="0" u="none" strike="noStrike" dirty="0">
                <a:solidFill>
                  <a:srgbClr val="7B7B7B"/>
                </a:solidFill>
                <a:effectLst/>
                <a:latin typeface="gothic_m"/>
              </a:rPr>
              <a:t>1.</a:t>
            </a:r>
            <a:r>
              <a:rPr lang="ko-KR" altLang="en-US" sz="3600" b="0" i="0" dirty="0">
                <a:solidFill>
                  <a:srgbClr val="424242"/>
                </a:solidFill>
                <a:effectLst/>
                <a:latin typeface="serif_l"/>
              </a:rPr>
              <a:t> 다음 표는 다양한 빅 오 유형별로 주어진 데이터 원소 수에 몇 단계가 발생하는지 나타낸다</a:t>
            </a:r>
            <a:r>
              <a:rPr lang="en-US" altLang="ko-KR" sz="3600" b="0" i="0" dirty="0">
                <a:solidFill>
                  <a:srgbClr val="424242"/>
                </a:solidFill>
                <a:effectLst/>
                <a:latin typeface="serif_l"/>
              </a:rPr>
              <a:t>. </a:t>
            </a:r>
            <a:r>
              <a:rPr lang="ko-KR" altLang="en-US" sz="3600" b="0" i="0" dirty="0">
                <a:solidFill>
                  <a:srgbClr val="424242"/>
                </a:solidFill>
                <a:effectLst/>
                <a:latin typeface="serif_l"/>
              </a:rPr>
              <a:t>물음표 부분을 채우자</a:t>
            </a:r>
            <a:r>
              <a:rPr lang="en-US" altLang="ko-KR" sz="3600" b="0" i="0" dirty="0">
                <a:solidFill>
                  <a:srgbClr val="424242"/>
                </a:solidFill>
                <a:effectLst/>
                <a:latin typeface="serif_l"/>
              </a:rPr>
              <a:t>.</a:t>
            </a:r>
            <a:endParaRPr lang="en-US" sz="3600" dirty="0"/>
          </a:p>
        </p:txBody>
      </p:sp>
      <p:sp>
        <p:nvSpPr>
          <p:cNvPr id="4" name="Object 20">
            <a:extLst>
              <a:ext uri="{FF2B5EF4-FFF2-40B4-BE49-F238E27FC236}">
                <a16:creationId xmlns:a16="http://schemas.microsoft.com/office/drawing/2014/main" id="{7FA715A9-3297-0304-B5F8-34A860921BB9}"/>
              </a:ext>
            </a:extLst>
          </p:cNvPr>
          <p:cNvSpPr txBox="1"/>
          <p:nvPr/>
        </p:nvSpPr>
        <p:spPr>
          <a:xfrm>
            <a:off x="17384000" y="9809524"/>
            <a:ext cx="675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Pretendard" pitchFamily="34" charset="0"/>
                <a:cs typeface="Pretendard" pitchFamily="34" charset="0"/>
              </a:rPr>
              <a:t>07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2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0" y="9619048"/>
            <a:ext cx="18285714" cy="666667"/>
            <a:chOff x="0" y="9619048"/>
            <a:chExt cx="18285714" cy="66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9048"/>
              <a:ext cx="18285714" cy="6666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3135" y="393054"/>
            <a:ext cx="17139445" cy="57143"/>
            <a:chOff x="573135" y="393054"/>
            <a:chExt cx="17139445" cy="5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135" y="393054"/>
              <a:ext cx="17139445" cy="5714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73135" y="2344835"/>
            <a:ext cx="1619086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ko-KR" sz="3600" b="1" i="0" u="none" strike="noStrike" dirty="0">
                <a:solidFill>
                  <a:srgbClr val="7B7B7B"/>
                </a:solidFill>
                <a:effectLst/>
                <a:latin typeface="gothic_m"/>
              </a:rPr>
              <a:t>1.</a:t>
            </a:r>
            <a:r>
              <a:rPr lang="ko-KR" altLang="en-US" sz="3600" b="0" i="0" dirty="0">
                <a:solidFill>
                  <a:srgbClr val="424242"/>
                </a:solidFill>
                <a:effectLst/>
                <a:latin typeface="serif_l"/>
              </a:rPr>
              <a:t> 다음 표는 다양한 빅 오 유형별로 주어진 데이터 원소 수에 몇 단계가 발생하는지 나타낸다</a:t>
            </a:r>
            <a:r>
              <a:rPr lang="en-US" altLang="ko-KR" sz="3600" b="0" i="0" dirty="0">
                <a:solidFill>
                  <a:srgbClr val="424242"/>
                </a:solidFill>
                <a:effectLst/>
                <a:latin typeface="serif_l"/>
              </a:rPr>
              <a:t>. </a:t>
            </a:r>
            <a:r>
              <a:rPr lang="ko-KR" altLang="en-US" sz="3600" b="0" i="0" dirty="0">
                <a:solidFill>
                  <a:srgbClr val="424242"/>
                </a:solidFill>
                <a:effectLst/>
                <a:latin typeface="serif_l"/>
              </a:rPr>
              <a:t>물음표 부분을 채우자</a:t>
            </a:r>
            <a:r>
              <a:rPr lang="en-US" altLang="ko-KR" sz="3600" b="0" i="0" dirty="0">
                <a:solidFill>
                  <a:srgbClr val="424242"/>
                </a:solidFill>
                <a:effectLst/>
                <a:latin typeface="serif_l"/>
              </a:rPr>
              <a:t>.</a:t>
            </a:r>
            <a:endParaRPr lang="en-US" sz="3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EB688E-CEE2-7B64-918D-62B9F78A0318}"/>
              </a:ext>
            </a:extLst>
          </p:cNvPr>
          <p:cNvGrpSpPr/>
          <p:nvPr/>
        </p:nvGrpSpPr>
        <p:grpSpPr>
          <a:xfrm>
            <a:off x="573135" y="499467"/>
            <a:ext cx="8284008" cy="1323439"/>
            <a:chOff x="573135" y="952145"/>
            <a:chExt cx="8284008" cy="1323439"/>
          </a:xfrm>
        </p:grpSpPr>
        <p:sp>
          <p:nvSpPr>
            <p:cNvPr id="27" name="Object 27"/>
            <p:cNvSpPr txBox="1"/>
            <p:nvPr/>
          </p:nvSpPr>
          <p:spPr>
            <a:xfrm>
              <a:off x="2142857" y="1297552"/>
              <a:ext cx="6714286" cy="86177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5000" kern="0" spc="-100" dirty="0">
                  <a:solidFill>
                    <a:srgbClr val="526474"/>
                  </a:solidFill>
                  <a:latin typeface="Pretendard" pitchFamily="34" charset="0"/>
                  <a:cs typeface="Pretendard" pitchFamily="34" charset="0"/>
                </a:rPr>
                <a:t>연습문제</a:t>
              </a:r>
              <a:endParaRPr lang="en-US" dirty="0"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73135" y="952145"/>
              <a:ext cx="2354583" cy="13234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8000" kern="0" spc="-100" dirty="0">
                  <a:solidFill>
                    <a:srgbClr val="526474"/>
                  </a:solidFill>
                  <a:latin typeface="Pretendard" pitchFamily="34" charset="0"/>
                  <a:cs typeface="Pretendard" pitchFamily="34" charset="0"/>
                </a:rPr>
                <a:t>04</a:t>
              </a:r>
              <a:endParaRPr lang="en-US" dirty="0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0EEB477-3DAF-352A-6D0F-20A5E379D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412790"/>
              </p:ext>
            </p:extLst>
          </p:nvPr>
        </p:nvGraphicFramePr>
        <p:xfrm>
          <a:off x="1066800" y="4126338"/>
          <a:ext cx="9525000" cy="24557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1250">
                  <a:extLst>
                    <a:ext uri="{9D8B030D-6E8A-4147-A177-3AD203B41FA5}">
                      <a16:colId xmlns:a16="http://schemas.microsoft.com/office/drawing/2014/main" val="587145632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1458739324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1308021105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1940847359"/>
                    </a:ext>
                  </a:extLst>
                </a:gridCol>
              </a:tblGrid>
              <a:tr h="818589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2800" u="none" strike="noStrike" dirty="0">
                          <a:effectLst/>
                        </a:rPr>
                        <a:t>원소개수</a:t>
                      </a:r>
                      <a:r>
                        <a:rPr lang="en-US" altLang="ko-KR" sz="2800" u="none" strike="noStrike" dirty="0">
                          <a:effectLst/>
                        </a:rPr>
                        <a:t>(</a:t>
                      </a:r>
                      <a:r>
                        <a:rPr lang="en-US" sz="2800" u="none" strike="noStrike" dirty="0">
                          <a:effectLst/>
                        </a:rPr>
                        <a:t>N)</a:t>
                      </a:r>
                      <a:endParaRPr lang="en-US" sz="2800" b="0" i="0" u="none" strike="noStrike" dirty="0">
                        <a:solidFill>
                          <a:srgbClr val="424242"/>
                        </a:solidFill>
                        <a:effectLst/>
                        <a:latin typeface="Gothic_m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effectLst/>
                        </a:rPr>
                        <a:t>O(N)</a:t>
                      </a:r>
                      <a:endParaRPr lang="en-US" sz="2800" b="0" i="0" u="none" strike="noStrike">
                        <a:solidFill>
                          <a:srgbClr val="424242"/>
                        </a:solidFill>
                        <a:effectLst/>
                        <a:latin typeface="Gothic_m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effectLst/>
                        </a:rPr>
                        <a:t>O(logN)</a:t>
                      </a:r>
                      <a:endParaRPr lang="en-US" sz="2800" b="0" i="0" u="none" strike="noStrike">
                        <a:solidFill>
                          <a:srgbClr val="424242"/>
                        </a:solidFill>
                        <a:effectLst/>
                        <a:latin typeface="Gothic_m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effectLst/>
                        </a:rPr>
                        <a:t>O(N2)</a:t>
                      </a:r>
                      <a:endParaRPr lang="en-US" sz="2800" b="0" i="0" u="none" strike="noStrike">
                        <a:solidFill>
                          <a:srgbClr val="424242"/>
                        </a:solidFill>
                        <a:effectLst/>
                        <a:latin typeface="Gothic_m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3340787"/>
                  </a:ext>
                </a:extLst>
              </a:tr>
              <a:tr h="818589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2800" u="none" strike="noStrike">
                          <a:effectLst/>
                        </a:rPr>
                        <a:t>100</a:t>
                      </a:r>
                      <a:endParaRPr lang="en-US" altLang="ko-KR" sz="2800" b="0" i="0" u="none" strike="noStrike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2800" u="none" strike="noStrike">
                          <a:effectLst/>
                        </a:rPr>
                        <a:t>100</a:t>
                      </a:r>
                      <a:endParaRPr lang="en-US" altLang="ko-KR" sz="2800" b="0" i="0" u="none" strike="noStrike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2800" u="none" strike="noStrike">
                          <a:effectLst/>
                        </a:rPr>
                        <a:t>6.64</a:t>
                      </a:r>
                      <a:endParaRPr lang="en-US" altLang="ko-KR" sz="2800" b="0" i="0" u="none" strike="noStrike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2800" u="none" strike="noStrike">
                          <a:effectLst/>
                        </a:rPr>
                        <a:t>10000</a:t>
                      </a:r>
                      <a:endParaRPr lang="en-US" altLang="ko-KR" sz="2800" b="0" i="0" u="none" strike="noStrike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1857523"/>
                  </a:ext>
                </a:extLst>
              </a:tr>
              <a:tr h="818589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2800" u="none" strike="noStrike">
                          <a:effectLst/>
                        </a:rPr>
                        <a:t>2000</a:t>
                      </a:r>
                      <a:endParaRPr lang="en-US" altLang="ko-KR" sz="2800" b="0" i="0" u="none" strike="noStrike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2800" u="none" strike="noStrike" dirty="0">
                          <a:effectLst/>
                        </a:rPr>
                        <a:t>2000</a:t>
                      </a:r>
                      <a:endParaRPr lang="en-US" altLang="ko-KR" sz="2800" b="0" i="0" u="none" strike="noStrike" dirty="0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2800" u="none" strike="noStrike">
                          <a:effectLst/>
                        </a:rPr>
                        <a:t>10.97</a:t>
                      </a:r>
                      <a:endParaRPr lang="en-US" altLang="ko-KR" sz="2800" b="0" i="0" u="none" strike="noStrike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2800" u="none" strike="noStrike" dirty="0">
                          <a:effectLst/>
                        </a:rPr>
                        <a:t>4000000</a:t>
                      </a:r>
                      <a:endParaRPr lang="en-US" altLang="ko-KR" sz="2800" b="0" i="0" u="none" strike="noStrike" dirty="0">
                        <a:solidFill>
                          <a:srgbClr val="424242"/>
                        </a:solidFill>
                        <a:effectLst/>
                        <a:latin typeface="Gothic_l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0515789"/>
                  </a:ext>
                </a:extLst>
              </a:tr>
            </a:tbl>
          </a:graphicData>
        </a:graphic>
      </p:graphicFrame>
      <p:sp>
        <p:nvSpPr>
          <p:cNvPr id="8" name="Object 24">
            <a:extLst>
              <a:ext uri="{FF2B5EF4-FFF2-40B4-BE49-F238E27FC236}">
                <a16:creationId xmlns:a16="http://schemas.microsoft.com/office/drawing/2014/main" id="{8F1FE0B3-1F87-04B4-14D4-3E2B23B66485}"/>
              </a:ext>
            </a:extLst>
          </p:cNvPr>
          <p:cNvSpPr txBox="1"/>
          <p:nvPr/>
        </p:nvSpPr>
        <p:spPr>
          <a:xfrm>
            <a:off x="725534" y="6996739"/>
            <a:ext cx="1619086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ko-KR" sz="3600" b="1" dirty="0">
                <a:solidFill>
                  <a:srgbClr val="7B7B7B"/>
                </a:solidFill>
                <a:latin typeface="gothic_m"/>
              </a:rPr>
              <a:t>2</a:t>
            </a:r>
            <a:r>
              <a:rPr lang="en-US" altLang="ko-KR" sz="3600" b="1" i="0" u="none" strike="noStrike" dirty="0">
                <a:solidFill>
                  <a:srgbClr val="7B7B7B"/>
                </a:solidFill>
                <a:effectLst/>
                <a:latin typeface="gothic_m"/>
              </a:rPr>
              <a:t>.</a:t>
            </a:r>
            <a:r>
              <a:rPr lang="ko-KR" altLang="en-US" sz="3600" b="0" i="0" dirty="0">
                <a:solidFill>
                  <a:srgbClr val="424242"/>
                </a:solidFill>
                <a:effectLst/>
                <a:latin typeface="serif_l"/>
              </a:rPr>
              <a:t> 배열을 처리하는 어떤 </a:t>
            </a:r>
            <a:r>
              <a:rPr lang="en-US" altLang="ko-KR" sz="3600" b="0" i="0" dirty="0">
                <a:solidFill>
                  <a:srgbClr val="424242"/>
                </a:solidFill>
                <a:effectLst/>
                <a:latin typeface="serif_l"/>
              </a:rPr>
              <a:t>O(N</a:t>
            </a:r>
            <a:r>
              <a:rPr lang="en-US" altLang="ko-KR" sz="3600" b="0" i="0" baseline="30000" dirty="0">
                <a:solidFill>
                  <a:srgbClr val="808080"/>
                </a:solidFill>
                <a:effectLst/>
                <a:latin typeface="gothic_l"/>
              </a:rPr>
              <a:t>2</a:t>
            </a:r>
            <a:r>
              <a:rPr lang="en-US" altLang="ko-KR" sz="3600" b="0" i="0" dirty="0">
                <a:solidFill>
                  <a:srgbClr val="424242"/>
                </a:solidFill>
                <a:effectLst/>
                <a:latin typeface="serif_l"/>
              </a:rPr>
              <a:t>) </a:t>
            </a:r>
            <a:r>
              <a:rPr lang="ko-KR" altLang="en-US" sz="3600" b="0" i="0" dirty="0">
                <a:solidFill>
                  <a:srgbClr val="424242"/>
                </a:solidFill>
                <a:effectLst/>
                <a:latin typeface="serif_l"/>
              </a:rPr>
              <a:t>알고리즘에 </a:t>
            </a:r>
            <a:r>
              <a:rPr lang="en-US" altLang="ko-KR" sz="3600" b="0" i="0" dirty="0">
                <a:solidFill>
                  <a:srgbClr val="424242"/>
                </a:solidFill>
                <a:effectLst/>
                <a:latin typeface="serif_l"/>
              </a:rPr>
              <a:t>256</a:t>
            </a:r>
            <a:r>
              <a:rPr lang="ko-KR" altLang="en-US" sz="3600" b="0" i="0" dirty="0">
                <a:solidFill>
                  <a:srgbClr val="424242"/>
                </a:solidFill>
                <a:effectLst/>
                <a:latin typeface="serif_l"/>
              </a:rPr>
              <a:t>단계가 걸렸다면 이 배열의 크기는 얼마일까</a:t>
            </a:r>
            <a:r>
              <a:rPr lang="en-US" altLang="ko-KR" sz="3600" b="0" i="0" dirty="0">
                <a:solidFill>
                  <a:srgbClr val="424242"/>
                </a:solidFill>
                <a:effectLst/>
                <a:latin typeface="serif_l"/>
              </a:rPr>
              <a:t>?</a:t>
            </a:r>
          </a:p>
          <a:p>
            <a:pPr algn="just"/>
            <a:r>
              <a:rPr lang="en-US" altLang="ko-KR" sz="3600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en-US" altLang="ko-KR" sz="3600" b="0" i="1" dirty="0">
                <a:solidFill>
                  <a:srgbClr val="374151"/>
                </a:solidFill>
                <a:effectLst/>
                <a:latin typeface="KaTeX_Main"/>
              </a:rPr>
              <a:t>2</a:t>
            </a:r>
            <a:r>
              <a:rPr lang="en-US" altLang="ko-KR" sz="3600" b="0" i="0" dirty="0">
                <a:solidFill>
                  <a:srgbClr val="374151"/>
                </a:solidFill>
                <a:effectLst/>
                <a:latin typeface="KaTeX_Main"/>
              </a:rPr>
              <a:t>=256</a:t>
            </a:r>
            <a:endParaRPr lang="en-US" sz="3600" dirty="0">
              <a:solidFill>
                <a:srgbClr val="424242"/>
              </a:solidFill>
              <a:latin typeface="serif_l"/>
            </a:endParaRPr>
          </a:p>
          <a:p>
            <a:pPr algn="just"/>
            <a:r>
              <a:rPr lang="en-US" altLang="ko-KR" sz="3600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en-US" altLang="ko-KR" sz="3600" b="0" i="0" dirty="0">
                <a:solidFill>
                  <a:srgbClr val="374151"/>
                </a:solidFill>
                <a:effectLst/>
                <a:latin typeface="KaTeX_Main"/>
              </a:rPr>
              <a:t>=256​=16</a:t>
            </a:r>
            <a:endParaRPr lang="en-US" sz="3600" dirty="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A9543B44-19AD-B095-744E-BC557EF39EC5}"/>
              </a:ext>
            </a:extLst>
          </p:cNvPr>
          <p:cNvSpPr txBox="1"/>
          <p:nvPr/>
        </p:nvSpPr>
        <p:spPr>
          <a:xfrm>
            <a:off x="17384000" y="9809524"/>
            <a:ext cx="675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Pretendard" pitchFamily="34" charset="0"/>
                <a:cs typeface="Pretendard" pitchFamily="34" charset="0"/>
              </a:rPr>
              <a:t>08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0" y="9619048"/>
            <a:ext cx="18285714" cy="666667"/>
            <a:chOff x="0" y="9619048"/>
            <a:chExt cx="18285714" cy="66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9048"/>
              <a:ext cx="18285714" cy="6666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3135" y="393054"/>
            <a:ext cx="17139445" cy="57143"/>
            <a:chOff x="573135" y="393054"/>
            <a:chExt cx="17139445" cy="5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135" y="393054"/>
              <a:ext cx="17139445" cy="5714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73135" y="1872176"/>
            <a:ext cx="1619086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ko-KR" sz="3600" b="1" dirty="0">
                <a:solidFill>
                  <a:srgbClr val="7B7B7B"/>
                </a:solidFill>
                <a:latin typeface="gothic_m"/>
              </a:rPr>
              <a:t>3</a:t>
            </a:r>
            <a:r>
              <a:rPr lang="en-US" altLang="ko-KR" sz="3600" b="1" i="0" u="none" strike="noStrike" dirty="0">
                <a:solidFill>
                  <a:srgbClr val="7B7B7B"/>
                </a:solidFill>
                <a:effectLst/>
                <a:latin typeface="gothic_m"/>
              </a:rPr>
              <a:t>.</a:t>
            </a:r>
            <a:r>
              <a:rPr lang="ko-KR" altLang="en-US" sz="3600" b="0" i="0" dirty="0">
                <a:solidFill>
                  <a:srgbClr val="424242"/>
                </a:solidFill>
                <a:effectLst/>
                <a:latin typeface="serif_l"/>
              </a:rPr>
              <a:t> 다음 함수의 시간 복잡도를 빅 오 표기법으로 나타내자</a:t>
            </a:r>
            <a:r>
              <a:rPr lang="en-US" altLang="ko-KR" sz="3600" b="0" i="0" dirty="0">
                <a:solidFill>
                  <a:srgbClr val="424242"/>
                </a:solidFill>
                <a:effectLst/>
                <a:latin typeface="serif_l"/>
              </a:rPr>
              <a:t>. </a:t>
            </a:r>
            <a:r>
              <a:rPr lang="ko-KR" altLang="en-US" sz="3600" b="0" i="0" dirty="0">
                <a:solidFill>
                  <a:srgbClr val="424242"/>
                </a:solidFill>
                <a:effectLst/>
                <a:latin typeface="serif_l"/>
              </a:rPr>
              <a:t>이 함수는 주어진 배열의 모든 숫자 쌍의 최대 곱</a:t>
            </a:r>
            <a:r>
              <a:rPr lang="en-US" altLang="ko-KR" sz="3600" b="0" i="0" dirty="0">
                <a:solidFill>
                  <a:srgbClr val="6E6E6E"/>
                </a:solidFill>
                <a:effectLst/>
                <a:latin typeface="serif_l"/>
              </a:rPr>
              <a:t>(the greatest product)</a:t>
            </a:r>
            <a:r>
              <a:rPr lang="ko-KR" altLang="en-US" sz="3600" b="0" i="0" dirty="0">
                <a:solidFill>
                  <a:srgbClr val="424242"/>
                </a:solidFill>
                <a:effectLst/>
                <a:latin typeface="serif_l"/>
              </a:rPr>
              <a:t>을 찾는다</a:t>
            </a:r>
            <a:r>
              <a:rPr lang="en-US" altLang="ko-KR" sz="3600" b="0" i="0" dirty="0">
                <a:solidFill>
                  <a:srgbClr val="424242"/>
                </a:solidFill>
                <a:effectLst/>
                <a:latin typeface="serif_l"/>
              </a:rPr>
              <a:t>.</a:t>
            </a:r>
          </a:p>
          <a:p>
            <a:pPr algn="just"/>
            <a:endParaRPr lang="en-US" sz="3600" dirty="0">
              <a:solidFill>
                <a:srgbClr val="424242"/>
              </a:solidFill>
              <a:latin typeface="serif_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EB688E-CEE2-7B64-918D-62B9F78A0318}"/>
              </a:ext>
            </a:extLst>
          </p:cNvPr>
          <p:cNvGrpSpPr/>
          <p:nvPr/>
        </p:nvGrpSpPr>
        <p:grpSpPr>
          <a:xfrm>
            <a:off x="573135" y="499467"/>
            <a:ext cx="8284008" cy="1323439"/>
            <a:chOff x="573135" y="952145"/>
            <a:chExt cx="8284008" cy="1323439"/>
          </a:xfrm>
        </p:grpSpPr>
        <p:sp>
          <p:nvSpPr>
            <p:cNvPr id="27" name="Object 27"/>
            <p:cNvSpPr txBox="1"/>
            <p:nvPr/>
          </p:nvSpPr>
          <p:spPr>
            <a:xfrm>
              <a:off x="2142857" y="1297552"/>
              <a:ext cx="6714286" cy="86177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5000" kern="0" spc="-100" dirty="0">
                  <a:solidFill>
                    <a:srgbClr val="526474"/>
                  </a:solidFill>
                  <a:latin typeface="Pretendard" pitchFamily="34" charset="0"/>
                  <a:cs typeface="Pretendard" pitchFamily="34" charset="0"/>
                </a:rPr>
                <a:t>연습문제</a:t>
              </a:r>
              <a:endParaRPr lang="en-US" dirty="0"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73135" y="952145"/>
              <a:ext cx="2354583" cy="13234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8000" kern="0" spc="-100" dirty="0">
                  <a:solidFill>
                    <a:srgbClr val="526474"/>
                  </a:solidFill>
                  <a:latin typeface="Pretendard" pitchFamily="34" charset="0"/>
                  <a:cs typeface="Pretendard" pitchFamily="34" charset="0"/>
                </a:rPr>
                <a:t>04</a:t>
              </a:r>
              <a:endParaRPr lang="en-US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668A548-EF3A-B78D-CD0E-7FC6275DC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244885"/>
            <a:ext cx="11125200" cy="6118860"/>
          </a:xfrm>
          <a:prstGeom prst="rect">
            <a:avLst/>
          </a:prstGeom>
        </p:spPr>
      </p:pic>
      <p:sp>
        <p:nvSpPr>
          <p:cNvPr id="7" name="Object 20">
            <a:extLst>
              <a:ext uri="{FF2B5EF4-FFF2-40B4-BE49-F238E27FC236}">
                <a16:creationId xmlns:a16="http://schemas.microsoft.com/office/drawing/2014/main" id="{59D3DED6-1FC0-5A51-1272-3E9C4E6B336A}"/>
              </a:ext>
            </a:extLst>
          </p:cNvPr>
          <p:cNvSpPr txBox="1"/>
          <p:nvPr/>
        </p:nvSpPr>
        <p:spPr>
          <a:xfrm>
            <a:off x="17384000" y="9809524"/>
            <a:ext cx="675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Pretendard" pitchFamily="34" charset="0"/>
                <a:cs typeface="Pretendard" pitchFamily="34" charset="0"/>
              </a:rPr>
              <a:t>09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3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529</Words>
  <Application>Microsoft Office PowerPoint</Application>
  <PresentationFormat>사용자 지정</PresentationFormat>
  <Paragraphs>115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6" baseType="lpstr">
      <vt:lpstr>Gothic_l</vt:lpstr>
      <vt:lpstr>Gothic_l</vt:lpstr>
      <vt:lpstr>Gothic_m</vt:lpstr>
      <vt:lpstr>Gothic_m</vt:lpstr>
      <vt:lpstr>KaTeX_Main</vt:lpstr>
      <vt:lpstr>KaTeX_Math</vt:lpstr>
      <vt:lpstr>Pretendard</vt:lpstr>
      <vt:lpstr>Pretendard ExtraBold</vt:lpstr>
      <vt:lpstr>Pretendard Medium</vt:lpstr>
      <vt:lpstr>Pretendard SemiBold</vt:lpstr>
      <vt:lpstr>serif_l</vt:lpstr>
      <vt:lpstr>Söhne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hyukjoo cha</cp:lastModifiedBy>
  <cp:revision>48</cp:revision>
  <dcterms:created xsi:type="dcterms:W3CDTF">2024-01-16T10:38:55Z</dcterms:created>
  <dcterms:modified xsi:type="dcterms:W3CDTF">2024-01-17T04:33:00Z</dcterms:modified>
</cp:coreProperties>
</file>