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2F9"/>
    <a:srgbClr val="D6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136" autoAdjust="0"/>
  </p:normalViewPr>
  <p:slideViewPr>
    <p:cSldViewPr snapToGrid="0">
      <p:cViewPr>
        <p:scale>
          <a:sx n="66" d="100"/>
          <a:sy n="66" d="100"/>
        </p:scale>
        <p:origin x="1210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FEA97-71D2-437C-AD24-92111536518F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5262B-A545-43C0-8907-056F61A78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630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5262B-A545-43C0-8907-056F61A78A6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153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4D5156"/>
                </a:solidFill>
                <a:effectLst/>
                <a:latin typeface="Apple SD Gothic Neo"/>
              </a:rPr>
              <a:t>JAVA VM </a:t>
            </a:r>
            <a:r>
              <a:rPr lang="ko-KR" altLang="en-US" b="0" i="0">
                <a:solidFill>
                  <a:srgbClr val="4D5156"/>
                </a:solidFill>
                <a:effectLst/>
                <a:latin typeface="Apple SD Gothic Neo"/>
              </a:rPr>
              <a:t>환경</a:t>
            </a:r>
            <a:r>
              <a:rPr lang="ko-KR" altLang="en-US" b="1" i="0">
                <a:solidFill>
                  <a:srgbClr val="5F6368"/>
                </a:solidFill>
                <a:effectLst/>
                <a:latin typeface="Apple SD Gothic Neo"/>
              </a:rPr>
              <a:t>에서</a:t>
            </a:r>
            <a:r>
              <a:rPr lang="ko-KR" altLang="en-US" b="0" i="0">
                <a:solidFill>
                  <a:srgbClr val="4D5156"/>
                </a:solidFill>
                <a:effectLst/>
                <a:latin typeface="Apple SD Gothic Neo"/>
              </a:rPr>
              <a:t> 작동하게 되어있어서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5262B-A545-43C0-8907-056F61A78A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98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2879E-B562-AA5F-9EA7-492B22AE9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424F21B-28F8-AE4A-3FF6-2BCB557F2A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CA99122-C8F1-BC5F-6A74-12DCFA5D00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4D5156"/>
                </a:solidFill>
                <a:effectLst/>
                <a:latin typeface="Apple SD Gothic Neo"/>
              </a:rPr>
              <a:t>JAVA VM </a:t>
            </a:r>
            <a:r>
              <a:rPr lang="ko-KR" altLang="en-US" b="0" i="0">
                <a:solidFill>
                  <a:srgbClr val="4D5156"/>
                </a:solidFill>
                <a:effectLst/>
                <a:latin typeface="Apple SD Gothic Neo"/>
              </a:rPr>
              <a:t>환경</a:t>
            </a:r>
            <a:r>
              <a:rPr lang="ko-KR" altLang="en-US" b="1" i="0">
                <a:solidFill>
                  <a:srgbClr val="5F6368"/>
                </a:solidFill>
                <a:effectLst/>
                <a:latin typeface="Apple SD Gothic Neo"/>
              </a:rPr>
              <a:t>에서</a:t>
            </a:r>
            <a:r>
              <a:rPr lang="ko-KR" altLang="en-US" b="0" i="0">
                <a:solidFill>
                  <a:srgbClr val="4D5156"/>
                </a:solidFill>
                <a:effectLst/>
                <a:latin typeface="Apple SD Gothic Neo"/>
              </a:rPr>
              <a:t> 작동하게 되어있어서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EA1BA8-A358-646B-FAF0-B879895A01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5262B-A545-43C0-8907-056F61A78A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222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425E7-A4D2-B1C3-4860-B0BA3D7B8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3CB1E3A-9BCE-1FB8-F3F1-39D3E601DF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C307AAB-76CF-3625-F103-537A6FE18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4D5156"/>
                </a:solidFill>
                <a:effectLst/>
                <a:latin typeface="Apple SD Gothic Neo"/>
              </a:rPr>
              <a:t>JAVA VM </a:t>
            </a:r>
            <a:r>
              <a:rPr lang="ko-KR" altLang="en-US" b="0" i="0">
                <a:solidFill>
                  <a:srgbClr val="4D5156"/>
                </a:solidFill>
                <a:effectLst/>
                <a:latin typeface="Apple SD Gothic Neo"/>
              </a:rPr>
              <a:t>환경</a:t>
            </a:r>
            <a:r>
              <a:rPr lang="ko-KR" altLang="en-US" b="1" i="0">
                <a:solidFill>
                  <a:srgbClr val="5F6368"/>
                </a:solidFill>
                <a:effectLst/>
                <a:latin typeface="Apple SD Gothic Neo"/>
              </a:rPr>
              <a:t>에서</a:t>
            </a:r>
            <a:r>
              <a:rPr lang="ko-KR" altLang="en-US" b="0" i="0">
                <a:solidFill>
                  <a:srgbClr val="4D5156"/>
                </a:solidFill>
                <a:effectLst/>
                <a:latin typeface="Apple SD Gothic Neo"/>
              </a:rPr>
              <a:t> 작동하게 되어있어서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798B2F-8475-8D01-4463-072667740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5262B-A545-43C0-8907-056F61A78A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649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B685F-8FB3-008E-2121-6DFC2F929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CF67B4-1352-17B6-781E-354E2F757C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FD1386F-3526-3CF6-D926-2068075598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4D5156"/>
                </a:solidFill>
                <a:effectLst/>
                <a:latin typeface="Apple SD Gothic Neo"/>
              </a:rPr>
              <a:t>JAVA VM </a:t>
            </a:r>
            <a:r>
              <a:rPr lang="ko-KR" altLang="en-US" b="0" i="0">
                <a:solidFill>
                  <a:srgbClr val="4D5156"/>
                </a:solidFill>
                <a:effectLst/>
                <a:latin typeface="Apple SD Gothic Neo"/>
              </a:rPr>
              <a:t>환경</a:t>
            </a:r>
            <a:r>
              <a:rPr lang="ko-KR" altLang="en-US" b="1" i="0">
                <a:solidFill>
                  <a:srgbClr val="5F6368"/>
                </a:solidFill>
                <a:effectLst/>
                <a:latin typeface="Apple SD Gothic Neo"/>
              </a:rPr>
              <a:t>에서</a:t>
            </a:r>
            <a:r>
              <a:rPr lang="ko-KR" altLang="en-US" b="0" i="0">
                <a:solidFill>
                  <a:srgbClr val="4D5156"/>
                </a:solidFill>
                <a:effectLst/>
                <a:latin typeface="Apple SD Gothic Neo"/>
              </a:rPr>
              <a:t> 작동하게 되어있어서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51F1DA-2F75-3F21-D622-BAE23B547C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5262B-A545-43C0-8907-056F61A78A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483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343E2-61E7-6BB5-0BD5-60F18FEEC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7C76E1D-FC99-3C44-9AB1-103B8556FC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7FD5058-A377-EB3B-E798-0EC86B723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4D5156"/>
                </a:solidFill>
                <a:effectLst/>
                <a:latin typeface="Apple SD Gothic Neo"/>
              </a:rPr>
              <a:t>JAVA VM </a:t>
            </a:r>
            <a:r>
              <a:rPr lang="ko-KR" altLang="en-US" b="0" i="0">
                <a:solidFill>
                  <a:srgbClr val="4D5156"/>
                </a:solidFill>
                <a:effectLst/>
                <a:latin typeface="Apple SD Gothic Neo"/>
              </a:rPr>
              <a:t>환경</a:t>
            </a:r>
            <a:r>
              <a:rPr lang="ko-KR" altLang="en-US" b="1" i="0">
                <a:solidFill>
                  <a:srgbClr val="5F6368"/>
                </a:solidFill>
                <a:effectLst/>
                <a:latin typeface="Apple SD Gothic Neo"/>
              </a:rPr>
              <a:t>에서</a:t>
            </a:r>
            <a:r>
              <a:rPr lang="ko-KR" altLang="en-US" b="0" i="0">
                <a:solidFill>
                  <a:srgbClr val="4D5156"/>
                </a:solidFill>
                <a:effectLst/>
                <a:latin typeface="Apple SD Gothic Neo"/>
              </a:rPr>
              <a:t> 작동하게 되어있어서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B2B49D-4CA9-D7A7-0C9A-C62FFE221F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5262B-A545-43C0-8907-056F61A78A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614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4BA0F-BE79-D712-6783-FFD775245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93FC49-AA84-0578-EE35-0887BA906B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0AD3936-E645-C02B-4D36-0CF2009CE1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4D5156"/>
                </a:solidFill>
                <a:effectLst/>
                <a:latin typeface="Apple SD Gothic Neo"/>
              </a:rPr>
              <a:t>JAVA VM </a:t>
            </a:r>
            <a:r>
              <a:rPr lang="ko-KR" altLang="en-US" b="0" i="0">
                <a:solidFill>
                  <a:srgbClr val="4D5156"/>
                </a:solidFill>
                <a:effectLst/>
                <a:latin typeface="Apple SD Gothic Neo"/>
              </a:rPr>
              <a:t>환경</a:t>
            </a:r>
            <a:r>
              <a:rPr lang="ko-KR" altLang="en-US" b="1" i="0">
                <a:solidFill>
                  <a:srgbClr val="5F6368"/>
                </a:solidFill>
                <a:effectLst/>
                <a:latin typeface="Apple SD Gothic Neo"/>
              </a:rPr>
              <a:t>에서</a:t>
            </a:r>
            <a:r>
              <a:rPr lang="ko-KR" altLang="en-US" b="0" i="0">
                <a:solidFill>
                  <a:srgbClr val="4D5156"/>
                </a:solidFill>
                <a:effectLst/>
                <a:latin typeface="Apple SD Gothic Neo"/>
              </a:rPr>
              <a:t> 작동하게 되어있어서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BB263B-5007-24CE-3169-2D04AFE4F9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5262B-A545-43C0-8907-056F61A78A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473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4C299-932E-B882-09A0-DC7A91842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9D7F2FF-1E52-59C5-4CC5-7F31858FDA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DC3F68-013E-295F-EB8F-4F8A9E4136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4D5156"/>
                </a:solidFill>
                <a:effectLst/>
                <a:latin typeface="Apple SD Gothic Neo"/>
              </a:rPr>
              <a:t>JAVA VM </a:t>
            </a:r>
            <a:r>
              <a:rPr lang="ko-KR" altLang="en-US" b="0" i="0">
                <a:solidFill>
                  <a:srgbClr val="4D5156"/>
                </a:solidFill>
                <a:effectLst/>
                <a:latin typeface="Apple SD Gothic Neo"/>
              </a:rPr>
              <a:t>환경</a:t>
            </a:r>
            <a:r>
              <a:rPr lang="ko-KR" altLang="en-US" b="1" i="0">
                <a:solidFill>
                  <a:srgbClr val="5F6368"/>
                </a:solidFill>
                <a:effectLst/>
                <a:latin typeface="Apple SD Gothic Neo"/>
              </a:rPr>
              <a:t>에서</a:t>
            </a:r>
            <a:r>
              <a:rPr lang="ko-KR" altLang="en-US" b="0" i="0">
                <a:solidFill>
                  <a:srgbClr val="4D5156"/>
                </a:solidFill>
                <a:effectLst/>
                <a:latin typeface="Apple SD Gothic Neo"/>
              </a:rPr>
              <a:t> 작동하게 되어있어서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2A9641-C535-41C5-365F-9D1D604E2D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5262B-A545-43C0-8907-056F61A78A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5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64AA8-BFDA-9154-F5F2-DC5578B5A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814BF7-41D3-3DC9-3693-F2E14999E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44345-BFC0-8537-0540-5294880A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F183-3771-4184-A008-C5CE5B2EDD63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393E68-0652-F1B8-A05D-9524AB03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2A8E71-DAED-0AC7-4A9C-73AE475E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AAD2-80D0-42F5-BAC8-D4CF79F70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07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22946-83DA-234A-7F72-B96FE34E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A268F9-51F8-986B-DE52-571C3D40B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0F50A-19D1-C6D5-B3B6-EC333A97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F183-3771-4184-A008-C5CE5B2EDD63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AD3B9-A13D-B275-5DF9-F2AA936F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4B0EB-E783-3F8C-51F7-C16B29D2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AAD2-80D0-42F5-BAC8-D4CF79F70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14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29DEDD-2712-2467-690E-C8E72A908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7C143B-3B0C-033A-05EC-4B6D2BA5B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15E53-9C7F-08AA-90A5-1A6218D5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F183-3771-4184-A008-C5CE5B2EDD63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236C32-F44B-83FC-29E2-DFC20C45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808F23-FD24-9B3B-98E3-C629575C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AAD2-80D0-42F5-BAC8-D4CF79F70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41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1D5BD-8407-AB2B-ECE5-8121CCBC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8C1B5-DEBF-0919-5C25-C46819A0B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52F1E-ADB8-BB3D-A53A-D52B3DA1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F183-3771-4184-A008-C5CE5B2EDD63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A23F6-903C-CF94-C8E0-D98FC2A3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8230C-A87C-4CCD-A9FA-AC9DB640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AAD2-80D0-42F5-BAC8-D4CF79F70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53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59333-A13E-4A90-06F4-490B6723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F4B8CD-B5EF-3F1E-BA0A-338AEEEDA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831C02-8056-9050-3F73-965142FB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F183-3771-4184-A008-C5CE5B2EDD63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C7A8C-8D8C-B036-5F67-A8E66A62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D67AA-63EA-950A-55FC-F53507EE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AAD2-80D0-42F5-BAC8-D4CF79F70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5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6CF1F-809B-4EE9-A9E0-B1CFA7FD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B8391D-9FE0-5787-134D-983729C84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044089-9B44-C1A7-83F4-8975FAFAE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C2A31-2E0A-89C9-CB8D-4729A20F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F183-3771-4184-A008-C5CE5B2EDD63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CCB8BC-1C64-DF06-8040-BD8A5302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C3357E-A7EA-BFC1-12D6-F9A1EFA92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AAD2-80D0-42F5-BAC8-D4CF79F70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47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F82C1-92B5-5967-DA03-AADAC81F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940124-1033-1933-A83C-FAFF4104E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16F786-9806-B3C6-5F5E-7CB740218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213707-6A74-63EC-8482-70B285319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36CFA6-5283-C3C7-53BD-6387AE56D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D94960-29D6-5F8D-99A9-EEA6AD5D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F183-3771-4184-A008-C5CE5B2EDD63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55F637-BF2B-D082-2400-03747816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A7AC8E-1F58-C200-20E0-5080A663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AAD2-80D0-42F5-BAC8-D4CF79F70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5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03E52-4302-1908-DBC7-BC48B514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35E82D-284B-1A16-795E-B5EDC8BA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F183-3771-4184-A008-C5CE5B2EDD63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A5FAE7-B15B-0E55-8112-80F6CAE2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671D62-FB4E-5A0E-AA51-4030D28A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AAD2-80D0-42F5-BAC8-D4CF79F70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69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049550-A81F-1EF4-F1FD-580D1C89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F183-3771-4184-A008-C5CE5B2EDD63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C0047F-A3D4-E447-DC0B-1E4CB944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5C57C0-09F4-6A32-2308-E6D66C8F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AAD2-80D0-42F5-BAC8-D4CF79F70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53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12589-B057-778D-6DFA-047BF4B4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0FC943-3DE0-8B54-F12C-0A4C1BB4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6ECCB1-C7C7-D92C-4C5F-3A9D8DC94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37D197-1FF3-931A-8530-07ECDCBF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F183-3771-4184-A008-C5CE5B2EDD63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A823E1-650A-0928-B2C2-CC4F3A8F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17AF44-E4F9-F148-2E71-CF8F89691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AAD2-80D0-42F5-BAC8-D4CF79F70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93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A2C54-E241-A6B4-0568-B84F69203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275774-A787-D8D6-E85D-F533C5B01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B9FE74-6190-C0F0-966A-B36941454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598309-7612-0B2C-7B14-C8F52269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F183-3771-4184-A008-C5CE5B2EDD63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9E3E5A-2801-6C71-288C-611E8079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9C26D1-8635-ABBC-8879-98231132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AAD2-80D0-42F5-BAC8-D4CF79F70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65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95AF6A-8479-85F2-6DE4-49F983030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C51784-9BD5-AAA5-31B8-15EF43B63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B1AB8-FE9C-72A8-2F4F-B331F2B57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BF183-3771-4184-A008-C5CE5B2EDD63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AF938-CAFF-1470-F15E-D344D869B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20707-68D1-CB0E-C313-A4A20AB16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6AAD2-80D0-42F5-BAC8-D4CF79F70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42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pen-korean-text/open-korean-text" TargetMode="External"/><Relationship Id="rId3" Type="http://schemas.openxmlformats.org/officeDocument/2006/relationships/image" Target="../media/image15.png"/><Relationship Id="rId7" Type="http://schemas.openxmlformats.org/officeDocument/2006/relationships/hyperlink" Target="https://bitbucket.org/eunjeon/mecab-k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hin285/KOMORAN" TargetMode="External"/><Relationship Id="rId5" Type="http://schemas.openxmlformats.org/officeDocument/2006/relationships/hyperlink" Target="http://kkma.snu.ac.kr/" TargetMode="External"/><Relationship Id="rId4" Type="http://schemas.openxmlformats.org/officeDocument/2006/relationships/hyperlink" Target="https://happygrammer.github.io/nlp/postag-se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6D0C76-ACA9-B2B5-670A-4D1FF72D27C0}"/>
              </a:ext>
            </a:extLst>
          </p:cNvPr>
          <p:cNvSpPr/>
          <p:nvPr/>
        </p:nvSpPr>
        <p:spPr>
          <a:xfrm>
            <a:off x="0" y="0"/>
            <a:ext cx="12192000" cy="451634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5321B4-D9DC-BC36-4C65-D2ED624678BB}"/>
              </a:ext>
            </a:extLst>
          </p:cNvPr>
          <p:cNvSpPr txBox="1"/>
          <p:nvPr/>
        </p:nvSpPr>
        <p:spPr>
          <a:xfrm>
            <a:off x="2829216" y="1085411"/>
            <a:ext cx="6356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>
                <a:solidFill>
                  <a:schemeClr val="bg1"/>
                </a:solidFill>
              </a:rPr>
              <a:t>형태소 분석기</a:t>
            </a:r>
            <a:r>
              <a:rPr lang="en-US" altLang="ko-KR" sz="3600" b="1">
                <a:solidFill>
                  <a:schemeClr val="bg1"/>
                </a:solidFill>
              </a:rPr>
              <a:t>: NLTK, Konlpy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2F7F96-46F0-15CB-4A98-851803947B8A}"/>
              </a:ext>
            </a:extLst>
          </p:cNvPr>
          <p:cNvSpPr/>
          <p:nvPr/>
        </p:nvSpPr>
        <p:spPr>
          <a:xfrm>
            <a:off x="735496" y="2017643"/>
            <a:ext cx="10952921" cy="924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Nltk</a:t>
            </a:r>
            <a:r>
              <a:rPr lang="ko-KR" altLang="en-US">
                <a:solidFill>
                  <a:sysClr val="windowText" lastClr="000000"/>
                </a:solidFill>
              </a:rPr>
              <a:t> 영문형태소 분리와 토큰단위로 작업된 자료를 분석하는데 유용한 함수 및 모듈을 제공함</a:t>
            </a:r>
            <a:r>
              <a:rPr lang="en-US" altLang="ko-KR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Konlpy</a:t>
            </a:r>
            <a:r>
              <a:rPr lang="ko-KR" altLang="en-US">
                <a:solidFill>
                  <a:sysClr val="windowText" lastClr="000000"/>
                </a:solidFill>
              </a:rPr>
              <a:t>는 한국어 형태소 분석기만 제공함</a:t>
            </a:r>
            <a:r>
              <a:rPr lang="en-US" altLang="ko-KR">
                <a:solidFill>
                  <a:sysClr val="windowText" lastClr="000000"/>
                </a:solidFill>
              </a:rPr>
              <a:t>. -&gt; </a:t>
            </a:r>
            <a:r>
              <a:rPr lang="ko-KR" altLang="en-US">
                <a:solidFill>
                  <a:sysClr val="windowText" lastClr="000000"/>
                </a:solidFill>
              </a:rPr>
              <a:t>토큰화후 </a:t>
            </a:r>
            <a:r>
              <a:rPr lang="en-US" altLang="ko-KR">
                <a:solidFill>
                  <a:sysClr val="windowText" lastClr="000000"/>
                </a:solidFill>
              </a:rPr>
              <a:t>Nltk </a:t>
            </a:r>
            <a:r>
              <a:rPr lang="ko-KR" altLang="en-US">
                <a:solidFill>
                  <a:sysClr val="windowText" lastClr="000000"/>
                </a:solidFill>
              </a:rPr>
              <a:t>모듈에서 필요한 분석기법을 사용해야함</a:t>
            </a:r>
          </a:p>
        </p:txBody>
      </p:sp>
    </p:spTree>
    <p:extLst>
      <p:ext uri="{BB962C8B-B14F-4D97-AF65-F5344CB8AC3E}">
        <p14:creationId xmlns:p14="http://schemas.microsoft.com/office/powerpoint/2010/main" val="298692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6D0C76-ACA9-B2B5-670A-4D1FF72D27C0}"/>
              </a:ext>
            </a:extLst>
          </p:cNvPr>
          <p:cNvSpPr/>
          <p:nvPr/>
        </p:nvSpPr>
        <p:spPr>
          <a:xfrm>
            <a:off x="0" y="0"/>
            <a:ext cx="12192000" cy="6042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 1. Nltk </a:t>
            </a:r>
            <a:r>
              <a:rPr lang="ko-KR" altLang="en-US"/>
              <a:t>기초작업하기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79634-A89F-6C18-4011-45C89B380E81}"/>
              </a:ext>
            </a:extLst>
          </p:cNvPr>
          <p:cNvSpPr txBox="1"/>
          <p:nvPr/>
        </p:nvSpPr>
        <p:spPr>
          <a:xfrm>
            <a:off x="228600" y="812675"/>
            <a:ext cx="11253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/>
              <a:t>https://datascienceschool.net/03%20machine%20learning/03.01.01%20NLTK%20%EC%9E%90%EC%97%B0%EC%96%B4%20%EC%B2%98%EB%A6%AC%20%ED%8C%A8%ED%82%A4%EC%A7%80.html</a:t>
            </a:r>
            <a:endParaRPr lang="ko-KR" altLang="en-US" sz="120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8B782A2-8ECC-C7C5-3C35-901ADDFE4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372036"/>
            <a:ext cx="2571750" cy="600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2134B48-7C3B-31B1-FB8D-872D4B0E2F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858"/>
          <a:stretch/>
        </p:blipFill>
        <p:spPr>
          <a:xfrm>
            <a:off x="228600" y="2207129"/>
            <a:ext cx="4562475" cy="18440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FA7C5B1-0DB3-0260-2CAF-819DC24A1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286158"/>
            <a:ext cx="4562476" cy="23471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4365FB7-0D96-C51F-5AAE-223842BE10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7555" y="1196229"/>
            <a:ext cx="6524625" cy="4914900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B505AFCD-D99F-A1D5-8E6F-CFC4CA81F4F6}"/>
              </a:ext>
            </a:extLst>
          </p:cNvPr>
          <p:cNvSpPr/>
          <p:nvPr/>
        </p:nvSpPr>
        <p:spPr>
          <a:xfrm>
            <a:off x="3067291" y="1372036"/>
            <a:ext cx="600074" cy="60007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bg1"/>
                </a:solidFill>
              </a:rPr>
              <a:t>1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7E1FFC8-C792-ADE2-8D6D-6DB2B0CAF220}"/>
              </a:ext>
            </a:extLst>
          </p:cNvPr>
          <p:cNvSpPr/>
          <p:nvPr/>
        </p:nvSpPr>
        <p:spPr>
          <a:xfrm>
            <a:off x="4012423" y="2422619"/>
            <a:ext cx="600074" cy="60007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bg1"/>
                </a:solidFill>
              </a:rPr>
              <a:t>2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85207BE-3399-6B25-58B9-DD3F7540C13E}"/>
              </a:ext>
            </a:extLst>
          </p:cNvPr>
          <p:cNvSpPr/>
          <p:nvPr/>
        </p:nvSpPr>
        <p:spPr>
          <a:xfrm>
            <a:off x="4012423" y="4598660"/>
            <a:ext cx="600074" cy="60007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bg1"/>
                </a:solidFill>
              </a:rPr>
              <a:t>3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74BF84A-E479-B18A-1246-2CF1CD9B523F}"/>
              </a:ext>
            </a:extLst>
          </p:cNvPr>
          <p:cNvSpPr/>
          <p:nvPr/>
        </p:nvSpPr>
        <p:spPr>
          <a:xfrm>
            <a:off x="9892362" y="1545117"/>
            <a:ext cx="600074" cy="60007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bg1"/>
                </a:solidFill>
              </a:rPr>
              <a:t>4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A42CB94-2CBC-A80B-744C-9BF608F2484E}"/>
              </a:ext>
            </a:extLst>
          </p:cNvPr>
          <p:cNvCxnSpPr>
            <a:cxnSpLocks/>
          </p:cNvCxnSpPr>
          <p:nvPr/>
        </p:nvCxnSpPr>
        <p:spPr>
          <a:xfrm>
            <a:off x="8171727" y="1851950"/>
            <a:ext cx="134266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24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9B4DC-1055-EE5A-5FE4-CD3C5C04C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2340AB-B1CE-2C13-39D2-9678188D7EFF}"/>
              </a:ext>
            </a:extLst>
          </p:cNvPr>
          <p:cNvSpPr/>
          <p:nvPr/>
        </p:nvSpPr>
        <p:spPr>
          <a:xfrm>
            <a:off x="0" y="0"/>
            <a:ext cx="12192000" cy="6042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 1. Nltk </a:t>
            </a:r>
            <a:r>
              <a:rPr lang="ko-KR" altLang="en-US"/>
              <a:t>기초작업하기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E2FAC4-259A-9694-F7A5-8658654B75BB}"/>
              </a:ext>
            </a:extLst>
          </p:cNvPr>
          <p:cNvSpPr txBox="1"/>
          <p:nvPr/>
        </p:nvSpPr>
        <p:spPr>
          <a:xfrm>
            <a:off x="228600" y="812675"/>
            <a:ext cx="11253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/>
              <a:t>https://datascienceschool.net/03%20machine%20learning/03.01.01%20NLTK%20%EC%9E%90%EC%97%B0%EC%96%B4%20%EC%B2%98%EB%A6%AC%20%ED%8C%A8%ED%82%A4%EC%A7%80.html</a:t>
            </a:r>
            <a:endParaRPr lang="ko-KR" altLang="en-US" sz="12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3286B0-514D-C26B-4197-D421BF8C42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36"/>
          <a:stretch/>
        </p:blipFill>
        <p:spPr>
          <a:xfrm>
            <a:off x="228600" y="1793292"/>
            <a:ext cx="4505446" cy="2924175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37CAD0B9-998D-EABD-72A6-BC2B848F4FF3}"/>
              </a:ext>
            </a:extLst>
          </p:cNvPr>
          <p:cNvSpPr/>
          <p:nvPr/>
        </p:nvSpPr>
        <p:spPr>
          <a:xfrm>
            <a:off x="3653608" y="2563689"/>
            <a:ext cx="600074" cy="60007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bg1"/>
                </a:solidFill>
              </a:rPr>
              <a:t>5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DD26FC-8D9F-6CB9-F119-CF4F67D45B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5224"/>
          <a:stretch/>
        </p:blipFill>
        <p:spPr>
          <a:xfrm>
            <a:off x="5181600" y="1842945"/>
            <a:ext cx="6450957" cy="1235922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A05C39F5-BA52-6253-32F2-88695D630762}"/>
              </a:ext>
            </a:extLst>
          </p:cNvPr>
          <p:cNvSpPr/>
          <p:nvPr/>
        </p:nvSpPr>
        <p:spPr>
          <a:xfrm>
            <a:off x="10089132" y="2563689"/>
            <a:ext cx="600074" cy="60007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>
                <a:solidFill>
                  <a:schemeClr val="bg1"/>
                </a:solidFill>
              </a:rPr>
              <a:t>６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2539979-78F2-11B1-0E0E-4ED87C96DE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4274"/>
          <a:stretch/>
        </p:blipFill>
        <p:spPr>
          <a:xfrm>
            <a:off x="5513890" y="3163764"/>
            <a:ext cx="6449510" cy="1553704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13458CF-9BF1-2FA4-4A4E-1F9161DBC19A}"/>
              </a:ext>
            </a:extLst>
          </p:cNvPr>
          <p:cNvCxnSpPr/>
          <p:nvPr/>
        </p:nvCxnSpPr>
        <p:spPr>
          <a:xfrm>
            <a:off x="3414532" y="2245489"/>
            <a:ext cx="1319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9DBE213-8E70-5FF7-8242-480365709356}"/>
              </a:ext>
            </a:extLst>
          </p:cNvPr>
          <p:cNvCxnSpPr/>
          <p:nvPr/>
        </p:nvCxnSpPr>
        <p:spPr>
          <a:xfrm>
            <a:off x="8484244" y="3622876"/>
            <a:ext cx="1319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59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07AB4-681A-DDF6-30D8-DE09C80B8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9B0DF6-5314-7F23-910D-03E6CBEBB00D}"/>
              </a:ext>
            </a:extLst>
          </p:cNvPr>
          <p:cNvSpPr/>
          <p:nvPr/>
        </p:nvSpPr>
        <p:spPr>
          <a:xfrm>
            <a:off x="0" y="0"/>
            <a:ext cx="12192000" cy="6042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 1. Nltk </a:t>
            </a:r>
            <a:r>
              <a:rPr lang="ko-KR" altLang="en-US"/>
              <a:t>기초작업하기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F75348-6E5E-5949-E9DB-68CD4ED74319}"/>
              </a:ext>
            </a:extLst>
          </p:cNvPr>
          <p:cNvSpPr txBox="1"/>
          <p:nvPr/>
        </p:nvSpPr>
        <p:spPr>
          <a:xfrm>
            <a:off x="228600" y="812675"/>
            <a:ext cx="11253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/>
              <a:t>https://datascienceschool.net/03%20machine%20learning/03.01.01%20NLTK%20%EC%9E%90%EC%97%B0%EC%96%B4%20%EC%B2%98%EB%A6%AC%20%ED%8C%A8%ED%82%A4%EC%A7%80.html</a:t>
            </a:r>
            <a:endParaRPr lang="ko-KR" altLang="en-US" sz="120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E78C16F-C0B2-1381-1D6F-E526D9802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570" y="1412221"/>
            <a:ext cx="4619625" cy="15335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F27E11A-A110-BAD8-9F6A-A8F305778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37347"/>
            <a:ext cx="4752195" cy="367974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5BE235E-A525-1245-2846-CAB6C1DC5F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3788" r="22374" b="-5907"/>
          <a:stretch/>
        </p:blipFill>
        <p:spPr>
          <a:xfrm>
            <a:off x="365249" y="1482716"/>
            <a:ext cx="5006534" cy="1770927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AA94C45F-5436-3159-059A-E4D46E3DC73A}"/>
              </a:ext>
            </a:extLst>
          </p:cNvPr>
          <p:cNvSpPr/>
          <p:nvPr/>
        </p:nvSpPr>
        <p:spPr>
          <a:xfrm>
            <a:off x="3848259" y="2325464"/>
            <a:ext cx="600074" cy="60007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>
                <a:solidFill>
                  <a:schemeClr val="bg1"/>
                </a:solidFill>
              </a:rPr>
              <a:t>７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DDAD45B-2915-8288-6E66-601A816CEA1F}"/>
              </a:ext>
            </a:extLst>
          </p:cNvPr>
          <p:cNvSpPr/>
          <p:nvPr/>
        </p:nvSpPr>
        <p:spPr>
          <a:xfrm>
            <a:off x="9512331" y="2274534"/>
            <a:ext cx="600074" cy="60007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>
                <a:solidFill>
                  <a:schemeClr val="bg1"/>
                </a:solidFill>
              </a:rPr>
              <a:t>８</a:t>
            </a:r>
          </a:p>
        </p:txBody>
      </p:sp>
    </p:spTree>
    <p:extLst>
      <p:ext uri="{BB962C8B-B14F-4D97-AF65-F5344CB8AC3E}">
        <p14:creationId xmlns:p14="http://schemas.microsoft.com/office/powerpoint/2010/main" val="1508332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B8383-13FF-C2D2-FDD5-D62B5074A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DED90D-A24A-4BDB-1EF2-D229201F40EF}"/>
              </a:ext>
            </a:extLst>
          </p:cNvPr>
          <p:cNvSpPr/>
          <p:nvPr/>
        </p:nvSpPr>
        <p:spPr>
          <a:xfrm>
            <a:off x="0" y="0"/>
            <a:ext cx="12192000" cy="6042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 1. Nltk </a:t>
            </a:r>
            <a:r>
              <a:rPr lang="ko-KR" altLang="en-US"/>
              <a:t>기초작업하기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619093-12CB-D7B0-02FC-841D9F6CB429}"/>
              </a:ext>
            </a:extLst>
          </p:cNvPr>
          <p:cNvSpPr txBox="1"/>
          <p:nvPr/>
        </p:nvSpPr>
        <p:spPr>
          <a:xfrm>
            <a:off x="228600" y="812675"/>
            <a:ext cx="11253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/>
              <a:t>https://datascienceschool.net/03%20machine%20learning/03.01.01%20NLTK%20%EC%9E%90%EC%97%B0%EC%96%B4%20%EC%B2%98%EB%A6%AC%20%ED%8C%A8%ED%82%A4%EC%A7%80.html</a:t>
            </a:r>
            <a:endParaRPr lang="ko-KR" altLang="en-US" sz="120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307F5CA-A330-0263-2902-8BB0F2910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2" y="1330101"/>
            <a:ext cx="6091176" cy="12954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06B44FD-B723-9BBB-8301-1667C88CE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25772"/>
            <a:ext cx="5092061" cy="3870767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65CC8B18-B94D-BD72-DAD4-ED94E431A9F2}"/>
              </a:ext>
            </a:extLst>
          </p:cNvPr>
          <p:cNvSpPr/>
          <p:nvPr/>
        </p:nvSpPr>
        <p:spPr>
          <a:xfrm>
            <a:off x="1568854" y="2025427"/>
            <a:ext cx="600074" cy="60007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>
                <a:solidFill>
                  <a:schemeClr val="bg1"/>
                </a:solidFill>
              </a:rPr>
              <a:t>９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C1A3F0-62C5-CA91-5C05-38DBD4C53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7094" y="1330101"/>
            <a:ext cx="5826304" cy="233829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B36DB441-8A72-AD50-7F3D-85F409023923}"/>
              </a:ext>
            </a:extLst>
          </p:cNvPr>
          <p:cNvSpPr/>
          <p:nvPr/>
        </p:nvSpPr>
        <p:spPr>
          <a:xfrm>
            <a:off x="10623146" y="1766467"/>
            <a:ext cx="859034" cy="85903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bg1"/>
                </a:solidFill>
              </a:rPr>
              <a:t>10</a:t>
            </a:r>
            <a:endParaRPr lang="ko-KR" alt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56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7AECC-BD18-527A-009D-F9776467A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3A2459-800C-28BB-299D-EEAFE074028E}"/>
              </a:ext>
            </a:extLst>
          </p:cNvPr>
          <p:cNvSpPr/>
          <p:nvPr/>
        </p:nvSpPr>
        <p:spPr>
          <a:xfrm>
            <a:off x="0" y="0"/>
            <a:ext cx="12192000" cy="6042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 2. </a:t>
            </a:r>
            <a:r>
              <a:rPr lang="ko-KR" altLang="en-US"/>
              <a:t>빈도수 체크 </a:t>
            </a:r>
            <a:r>
              <a:rPr lang="en-US" altLang="ko-KR"/>
              <a:t>Counter 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2FA37D-0B5C-16B5-987C-8BFD771D0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77" y="884318"/>
            <a:ext cx="4943475" cy="286702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49A73E16-EB4B-D871-862D-5BF093088FF6}"/>
              </a:ext>
            </a:extLst>
          </p:cNvPr>
          <p:cNvSpPr/>
          <p:nvPr/>
        </p:nvSpPr>
        <p:spPr>
          <a:xfrm>
            <a:off x="3730351" y="1717756"/>
            <a:ext cx="600074" cy="60007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>
                <a:solidFill>
                  <a:schemeClr val="bg1"/>
                </a:solidFill>
              </a:rPr>
              <a:t>７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45AA6F-0F8B-6C32-B0C9-B007B1ED6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226" y="1076444"/>
            <a:ext cx="7370512" cy="53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2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8C133-4572-B639-C017-8F7D6A0F9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296DCE-8AC0-909A-1F18-F225AC2700CB}"/>
              </a:ext>
            </a:extLst>
          </p:cNvPr>
          <p:cNvSpPr/>
          <p:nvPr/>
        </p:nvSpPr>
        <p:spPr>
          <a:xfrm>
            <a:off x="0" y="0"/>
            <a:ext cx="12192000" cy="6042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3.  </a:t>
            </a:r>
            <a:r>
              <a:rPr lang="ko-KR" altLang="en-US"/>
              <a:t>한국어 형태소 분석기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23F0B-58BA-2037-11C9-3EBF80E8AC8D}"/>
              </a:ext>
            </a:extLst>
          </p:cNvPr>
          <p:cNvSpPr txBox="1"/>
          <p:nvPr/>
        </p:nvSpPr>
        <p:spPr>
          <a:xfrm>
            <a:off x="558116" y="824654"/>
            <a:ext cx="6123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>
                <a:effectLst/>
                <a:latin typeface="Arial" panose="020B0604020202020204" pitchFamily="34" charset="0"/>
              </a:rPr>
              <a:t>https://konlpy-ko.readthedocs.io/ko/v0.4.3/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A0CA97-018B-756D-6BF6-7084D7047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69" y="1193986"/>
            <a:ext cx="8111321" cy="30515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15B76B-7BE4-3FCA-A768-6F3BE8F0D5FE}"/>
              </a:ext>
            </a:extLst>
          </p:cNvPr>
          <p:cNvSpPr txBox="1"/>
          <p:nvPr/>
        </p:nvSpPr>
        <p:spPr>
          <a:xfrm>
            <a:off x="566195" y="4681323"/>
            <a:ext cx="1105961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0" i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# </a:t>
            </a:r>
            <a:r>
              <a:rPr lang="ko-KR" altLang="en-US" sz="1600" b="0" i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품사태그셋  </a:t>
            </a:r>
            <a:r>
              <a:rPr lang="en-US" altLang="ko-KR" sz="1600" b="0" i="0">
                <a:solidFill>
                  <a:srgbClr val="292929"/>
                </a:solidFill>
                <a:effectLst/>
                <a:latin typeface="Arial" panose="020B0604020202020204" pitchFamily="34" charset="0"/>
                <a:hlinkClick r:id="rId4"/>
              </a:rPr>
              <a:t>https://happygrammer.github.io/nlp/postag-set/</a:t>
            </a:r>
            <a:endParaRPr lang="en-US" altLang="ko-KR" sz="1600" b="0" i="0">
              <a:solidFill>
                <a:srgbClr val="292929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600" b="0" i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# Hannanum: </a:t>
            </a:r>
            <a:r>
              <a:rPr lang="ko-KR" altLang="en-US" sz="1600" b="0" i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한나눔</a:t>
            </a:r>
            <a:r>
              <a:rPr lang="en-US" altLang="ko-KR" sz="1600" b="0" i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. KAIST Semantic Web Research Center </a:t>
            </a:r>
            <a:r>
              <a:rPr lang="ko-KR" altLang="en-US" sz="1600" b="0" i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개발</a:t>
            </a:r>
            <a:r>
              <a:rPr lang="en-US" altLang="ko-KR" sz="1600" b="0" i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altLang="ko-KR" sz="1600" b="0" i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600" b="0" i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# Kkma: </a:t>
            </a:r>
            <a:r>
              <a:rPr lang="ko-KR" altLang="en-US" sz="1600" b="0" i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꼬꼬마</a:t>
            </a:r>
            <a:r>
              <a:rPr lang="en-US" altLang="ko-KR" sz="1600" b="0" i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600" b="0" i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서울대학교 </a:t>
            </a:r>
            <a:r>
              <a:rPr lang="en-US" altLang="ko-KR" sz="1600" b="0" i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IDS(Intelligent Data Systems) </a:t>
            </a:r>
            <a:r>
              <a:rPr lang="ko-KR" altLang="en-US" sz="1600" b="0" i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연구실 개발</a:t>
            </a:r>
            <a:r>
              <a:rPr lang="en-US" altLang="ko-KR" sz="1600" b="0" i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altLang="ko-KR" sz="1600" b="0" i="0">
                <a:solidFill>
                  <a:srgbClr val="292929"/>
                </a:solidFill>
                <a:effectLst/>
                <a:latin typeface="Arial" panose="020B0604020202020204" pitchFamily="34" charset="0"/>
                <a:hlinkClick r:id="rId5"/>
              </a:rPr>
              <a:t>http://kkma.snu.ac.kr/</a:t>
            </a:r>
            <a:endParaRPr lang="en-US" altLang="ko-KR" sz="1600" b="0" i="0">
              <a:solidFill>
                <a:srgbClr val="292929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600" b="0" i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# Komoran: </a:t>
            </a:r>
            <a:r>
              <a:rPr lang="ko-KR" altLang="en-US" sz="1600" b="0" i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코모란</a:t>
            </a:r>
            <a:r>
              <a:rPr lang="en-US" altLang="ko-KR" sz="1600" b="0" i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. Shineware</a:t>
            </a:r>
            <a:r>
              <a:rPr lang="ko-KR" altLang="en-US" sz="1600" b="0" i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에서 개발</a:t>
            </a:r>
            <a:r>
              <a:rPr lang="en-US" altLang="ko-KR" sz="1600" b="0" i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altLang="ko-KR" sz="1600" b="0" i="0">
                <a:solidFill>
                  <a:srgbClr val="292929"/>
                </a:solidFill>
                <a:effectLst/>
                <a:latin typeface="Arial" panose="020B0604020202020204" pitchFamily="34" charset="0"/>
                <a:hlinkClick r:id="rId6"/>
              </a:rPr>
              <a:t>https://github.com/shin285/KOMORAN</a:t>
            </a:r>
            <a:endParaRPr lang="en-US" altLang="ko-KR" sz="1600" b="0" i="0">
              <a:solidFill>
                <a:srgbClr val="292929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600" b="0" i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# Mecab: </a:t>
            </a:r>
            <a:r>
              <a:rPr lang="ko-KR" altLang="en-US" sz="1600" b="0" i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메카브</a:t>
            </a:r>
            <a:r>
              <a:rPr lang="en-US" altLang="ko-KR" sz="1600" b="0" i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600" b="0" i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일본어용 형태소 분석기를 한국어를 사용할 수 있도록 수정</a:t>
            </a:r>
            <a:r>
              <a:rPr lang="en-US" altLang="ko-KR" sz="1600" b="0" i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altLang="ko-KR" sz="1600" b="0" i="0">
                <a:solidFill>
                  <a:srgbClr val="292929"/>
                </a:solidFill>
                <a:effectLst/>
                <a:latin typeface="Arial" panose="020B0604020202020204" pitchFamily="34" charset="0"/>
                <a:hlinkClick r:id="rId7"/>
              </a:rPr>
              <a:t>https://bitbucket.org/eunjeon/mecab-ko</a:t>
            </a:r>
            <a:endParaRPr lang="en-US" altLang="ko-KR" sz="1600" b="0" i="0">
              <a:solidFill>
                <a:srgbClr val="292929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sz="1600" b="0" i="0">
              <a:solidFill>
                <a:srgbClr val="292929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600" b="0" i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# Open Korean Text: </a:t>
            </a:r>
            <a:r>
              <a:rPr lang="ko-KR" altLang="en-US" sz="1600" b="0" i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오픈 소스 한국어 분석기</a:t>
            </a:r>
            <a:r>
              <a:rPr lang="en-US" altLang="ko-KR" sz="1600" b="0" i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. (</a:t>
            </a:r>
            <a:r>
              <a:rPr lang="ko-KR" altLang="en-US" sz="1600" b="0" i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구</a:t>
            </a:r>
            <a:r>
              <a:rPr lang="en-US" altLang="ko-KR" sz="1600" b="0" i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ko-KR" altLang="en-US" sz="1600" b="0" i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트위터</a:t>
            </a:r>
            <a:r>
              <a:rPr lang="en-US" altLang="ko-KR" sz="1600" b="0" i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sz="1600" b="0" i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과거 트위터 형태소 분석기</a:t>
            </a:r>
            <a:r>
              <a:rPr lang="en-US" altLang="ko-KR" sz="1600" b="0" i="0">
                <a:solidFill>
                  <a:srgbClr val="292929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algn="l"/>
            <a:r>
              <a:rPr lang="en-US" altLang="ko-KR" sz="1600">
                <a:solidFill>
                  <a:srgbClr val="292929"/>
                </a:solidFill>
                <a:latin typeface="Arial" panose="020B0604020202020204" pitchFamily="34" charset="0"/>
              </a:rPr>
              <a:t>  </a:t>
            </a:r>
            <a:r>
              <a:rPr lang="en-US" altLang="ko-KR" sz="1600" b="0" i="0">
                <a:solidFill>
                  <a:srgbClr val="292929"/>
                </a:solidFill>
                <a:effectLst/>
                <a:latin typeface="Arial" panose="020B0604020202020204" pitchFamily="34" charset="0"/>
                <a:hlinkClick r:id="rId8"/>
              </a:rPr>
              <a:t>https://github.com/open-korean-text/open-korean-text</a:t>
            </a:r>
            <a:endParaRPr lang="en-US" altLang="ko-KR" sz="1600" b="0" i="0">
              <a:solidFill>
                <a:srgbClr val="292929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05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EAD8D-980A-D248-C002-166BFADEB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DA84EE-E2F2-7EFE-9E2C-B466D7120C2E}"/>
              </a:ext>
            </a:extLst>
          </p:cNvPr>
          <p:cNvSpPr/>
          <p:nvPr/>
        </p:nvSpPr>
        <p:spPr>
          <a:xfrm>
            <a:off x="0" y="0"/>
            <a:ext cx="12192000" cy="6042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3.  </a:t>
            </a:r>
            <a:r>
              <a:rPr lang="ko-KR" altLang="en-US"/>
              <a:t>한국어 형태소 분석기 와 </a:t>
            </a:r>
            <a:r>
              <a:rPr lang="en-US" altLang="ko-KR"/>
              <a:t>Nltk</a:t>
            </a:r>
            <a:r>
              <a:rPr lang="ko-KR" altLang="en-US"/>
              <a:t>함수와의 결합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1399AE-83B6-6927-7D66-BBAE3EACB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" y="1126421"/>
            <a:ext cx="7667625" cy="21050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025AB8-5729-A49B-376F-2EC37C260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77" y="3675916"/>
            <a:ext cx="7874643" cy="297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92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5144</TotalTime>
  <Words>506</Words>
  <Application>Microsoft Office PowerPoint</Application>
  <PresentationFormat>와이드스크린</PresentationFormat>
  <Paragraphs>48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Apple SD Gothic Neo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블루커뮤니케이션</dc:creator>
  <cp:lastModifiedBy>블루커뮤니케이션</cp:lastModifiedBy>
  <cp:revision>38</cp:revision>
  <dcterms:created xsi:type="dcterms:W3CDTF">2024-01-24T08:30:54Z</dcterms:created>
  <dcterms:modified xsi:type="dcterms:W3CDTF">2024-02-05T06:30:44Z</dcterms:modified>
</cp:coreProperties>
</file>