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  <p:sldId id="276" r:id="rId8"/>
    <p:sldId id="260" r:id="rId9"/>
    <p:sldId id="263" r:id="rId10"/>
    <p:sldId id="294" r:id="rId11"/>
    <p:sldId id="264" r:id="rId12"/>
    <p:sldId id="297" r:id="rId13"/>
    <p:sldId id="309" r:id="rId14"/>
    <p:sldId id="267" r:id="rId15"/>
    <p:sldId id="268" r:id="rId16"/>
    <p:sldId id="269" r:id="rId17"/>
    <p:sldId id="295" r:id="rId18"/>
    <p:sldId id="296" r:id="rId19"/>
    <p:sldId id="271" r:id="rId20"/>
    <p:sldId id="273" r:id="rId21"/>
    <p:sldId id="265" r:id="rId22"/>
    <p:sldId id="299" r:id="rId23"/>
    <p:sldId id="298" r:id="rId24"/>
    <p:sldId id="275" r:id="rId25"/>
  </p:sldIdLst>
  <p:sldSz cx="18288000" cy="10287000"/>
  <p:notesSz cx="6858000" cy="9144000"/>
  <p:embeddedFontLst>
    <p:embeddedFont>
      <p:font typeface="Adumu Regular" panose="02000503000000000000"/>
      <p:regular r:id="rId29"/>
    </p:embeddedFont>
    <p:embeddedFont>
      <p:font typeface="Arimo" panose="020B0604020202020204"/>
      <p:regular r:id="rId30"/>
    </p:embeddedFont>
    <p:embeddedFont>
      <p:font typeface="庞门正道标题体" panose="02010600030101010101" charset="-122"/>
      <p:regular r:id="rId31"/>
    </p:embeddedFont>
    <p:embeddedFont>
      <p:font typeface="黑体" panose="02010609060101010101" charset="-122"/>
      <p:regular r:id="rId32"/>
    </p:embeddedFont>
    <p:embeddedFont>
      <p:font typeface="Calibri" panose="020F0502020204030204" charset="0"/>
      <p:regular r:id="rId33"/>
      <p:bold r:id="rId34"/>
      <p:italic r:id="rId35"/>
      <p:boldItalic r:id="rId36"/>
    </p:embeddedFont>
    <p:embeddedFont>
      <p:font typeface="微软雅黑" panose="020B0503020204020204" charset="-122"/>
      <p:regular r:id="rId37"/>
    </p:embeddedFont>
  </p:embeddedFontLst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9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089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8" Type="http://schemas.openxmlformats.org/officeDocument/2006/relationships/tags" Target="tags/tag18.xml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6.png"/><Relationship Id="rId2" Type="http://schemas.openxmlformats.org/officeDocument/2006/relationships/image" Target="../media/image3.png"/><Relationship Id="rId19" Type="http://schemas.openxmlformats.org/officeDocument/2006/relationships/image" Target="../media/image15.png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7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jpe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jpe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jpe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png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774553" y="658054"/>
            <a:ext cx="3351628" cy="795943"/>
            <a:chOff x="0" y="0"/>
            <a:chExt cx="1589435" cy="377458"/>
          </a:xfrm>
        </p:grpSpPr>
        <p:sp>
          <p:nvSpPr>
            <p:cNvPr id="4" name="Freeform 4"/>
            <p:cNvSpPr/>
            <p:nvPr/>
          </p:nvSpPr>
          <p:spPr>
            <a:xfrm>
              <a:off x="17295" y="0"/>
              <a:ext cx="1554846" cy="377458"/>
            </a:xfrm>
            <a:custGeom>
              <a:avLst/>
              <a:gdLst/>
              <a:ahLst/>
              <a:cxnLst/>
              <a:rect l="l" t="t" r="r" b="b"/>
              <a:pathLst>
                <a:path w="1554846" h="377458">
                  <a:moveTo>
                    <a:pt x="232103" y="0"/>
                  </a:moveTo>
                  <a:lnTo>
                    <a:pt x="1525942" y="0"/>
                  </a:lnTo>
                  <a:cubicBezTo>
                    <a:pt x="1535655" y="0"/>
                    <a:pt x="1544652" y="5106"/>
                    <a:pt x="1549633" y="13444"/>
                  </a:cubicBezTo>
                  <a:cubicBezTo>
                    <a:pt x="1554614" y="21783"/>
                    <a:pt x="1554845" y="32126"/>
                    <a:pt x="1550241" y="40678"/>
                  </a:cubicBezTo>
                  <a:lnTo>
                    <a:pt x="1390838" y="336780"/>
                  </a:lnTo>
                  <a:cubicBezTo>
                    <a:pt x="1377351" y="361834"/>
                    <a:pt x="1351195" y="377458"/>
                    <a:pt x="1322742" y="377458"/>
                  </a:cubicBezTo>
                  <a:lnTo>
                    <a:pt x="28903" y="377458"/>
                  </a:lnTo>
                  <a:cubicBezTo>
                    <a:pt x="19190" y="377458"/>
                    <a:pt x="10192" y="372352"/>
                    <a:pt x="5211" y="364014"/>
                  </a:cubicBezTo>
                  <a:cubicBezTo>
                    <a:pt x="230" y="355675"/>
                    <a:pt x="0" y="345332"/>
                    <a:pt x="4604" y="336780"/>
                  </a:cubicBezTo>
                  <a:lnTo>
                    <a:pt x="164006" y="40678"/>
                  </a:lnTo>
                  <a:cubicBezTo>
                    <a:pt x="177494" y="15624"/>
                    <a:pt x="203649" y="0"/>
                    <a:pt x="232103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86235" cy="415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2003" y="2418561"/>
            <a:ext cx="15544212" cy="471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65"/>
              </a:lnSpc>
            </a:pPr>
            <a:r>
              <a:rPr lang="en-US" sz="26185" spc="4032">
                <a:solidFill>
                  <a:srgbClr val="E9EFEC"/>
                </a:solidFill>
                <a:latin typeface="Adumu Regular" panose="02000503000000000000"/>
                <a:ea typeface="Adumu Regular" panose="02000503000000000000"/>
                <a:cs typeface="Adumu Regular" panose="02000503000000000000"/>
                <a:sym typeface="Adumu Regular" panose="02000503000000000000"/>
              </a:rPr>
              <a:t>REPORT</a:t>
            </a:r>
            <a:endParaRPr lang="en-US" sz="26185" spc="4032">
              <a:solidFill>
                <a:srgbClr val="E9EFEC"/>
              </a:solidFill>
              <a:latin typeface="Adumu Regular" panose="02000503000000000000"/>
              <a:ea typeface="Adumu Regular" panose="02000503000000000000"/>
              <a:cs typeface="Adumu Regular" panose="02000503000000000000"/>
              <a:sym typeface="Adumu Regular" panose="02000503000000000000"/>
            </a:endParaRPr>
          </a:p>
        </p:txBody>
      </p:sp>
      <p:sp>
        <p:nvSpPr>
          <p:cNvPr id="7" name="Freeform 7"/>
          <p:cNvSpPr/>
          <p:nvPr/>
        </p:nvSpPr>
        <p:spPr>
          <a:xfrm rot="-204048">
            <a:off x="5189199" y="2173729"/>
            <a:ext cx="8657391" cy="6244143"/>
          </a:xfrm>
          <a:custGeom>
            <a:avLst/>
            <a:gdLst/>
            <a:ahLst/>
            <a:cxnLst/>
            <a:rect l="l" t="t" r="r" b="b"/>
            <a:pathLst>
              <a:path w="8657391" h="6244143">
                <a:moveTo>
                  <a:pt x="0" y="0"/>
                </a:moveTo>
                <a:lnTo>
                  <a:pt x="8657391" y="0"/>
                </a:lnTo>
                <a:lnTo>
                  <a:pt x="8657391" y="6244144"/>
                </a:lnTo>
                <a:lnTo>
                  <a:pt x="0" y="6244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90275" y="282340"/>
            <a:ext cx="1197725" cy="1197725"/>
          </a:xfrm>
          <a:custGeom>
            <a:avLst/>
            <a:gdLst/>
            <a:ahLst/>
            <a:cxnLst/>
            <a:rect l="l" t="t" r="r" b="b"/>
            <a:pathLst>
              <a:path w="1197725" h="1197725">
                <a:moveTo>
                  <a:pt x="0" y="0"/>
                </a:moveTo>
                <a:lnTo>
                  <a:pt x="1197725" y="0"/>
                </a:lnTo>
                <a:lnTo>
                  <a:pt x="1197725" y="1197724"/>
                </a:lnTo>
                <a:lnTo>
                  <a:pt x="0" y="1197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017863" y="282340"/>
            <a:ext cx="270137" cy="270137"/>
          </a:xfrm>
          <a:custGeom>
            <a:avLst/>
            <a:gdLst/>
            <a:ahLst/>
            <a:cxnLst/>
            <a:rect l="l" t="t" r="r" b="b"/>
            <a:pathLst>
              <a:path w="270137" h="270137">
                <a:moveTo>
                  <a:pt x="0" y="0"/>
                </a:moveTo>
                <a:lnTo>
                  <a:pt x="270137" y="0"/>
                </a:lnTo>
                <a:lnTo>
                  <a:pt x="270137" y="270136"/>
                </a:lnTo>
                <a:lnTo>
                  <a:pt x="0" y="270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3563733" y="881202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0">
            <a:off x="7438095" y="9700875"/>
            <a:ext cx="303785" cy="30378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7882098" y="9700875"/>
            <a:ext cx="303785" cy="30378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8326102" y="9700875"/>
            <a:ext cx="303785" cy="30378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8770106" y="9700875"/>
            <a:ext cx="303785" cy="30378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9214109" y="9700875"/>
            <a:ext cx="303785" cy="30378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9658113" y="9700875"/>
            <a:ext cx="303785" cy="30378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102116" y="9700875"/>
            <a:ext cx="303785" cy="30378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0546120" y="9700875"/>
            <a:ext cx="303785" cy="303785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AutoShape 35"/>
          <p:cNvSpPr/>
          <p:nvPr/>
        </p:nvSpPr>
        <p:spPr>
          <a:xfrm flipV="1">
            <a:off x="17689138" y="4017609"/>
            <a:ext cx="0" cy="5433012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17434530" y="9495444"/>
            <a:ext cx="509216" cy="509216"/>
          </a:xfrm>
          <a:custGeom>
            <a:avLst/>
            <a:gdLst/>
            <a:ahLst/>
            <a:cxnLst/>
            <a:rect l="l" t="t" r="r" b="b"/>
            <a:pathLst>
              <a:path w="509216" h="509216">
                <a:moveTo>
                  <a:pt x="0" y="0"/>
                </a:moveTo>
                <a:lnTo>
                  <a:pt x="509216" y="0"/>
                </a:lnTo>
                <a:lnTo>
                  <a:pt x="509216" y="509216"/>
                </a:lnTo>
                <a:lnTo>
                  <a:pt x="0" y="5092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327235" y="814527"/>
            <a:ext cx="180422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zh-CN" altLang="en-US" sz="2315">
                <a:solidFill>
                  <a:srgbClr val="FFFCF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软工</a:t>
            </a:r>
            <a:r>
              <a:rPr lang="en-US" altLang="zh-CN" sz="2315">
                <a:solidFill>
                  <a:srgbClr val="FFFCF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6</a:t>
            </a:r>
            <a:r>
              <a:rPr lang="zh-CN" altLang="en-US" sz="2315">
                <a:solidFill>
                  <a:srgbClr val="FFFCF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班</a:t>
            </a:r>
            <a:endParaRPr lang="zh-CN" altLang="en-US" sz="2315">
              <a:solidFill>
                <a:srgbClr val="FFFCF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676318" y="1638241"/>
            <a:ext cx="15544212" cy="5071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775"/>
              </a:lnSpc>
            </a:pPr>
            <a:r>
              <a:rPr lang="en-US" sz="6000" spc="522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面向信号处理的凌久 GPU 高性能数学库 算子优化技术</a:t>
            </a:r>
            <a:r>
              <a:rPr lang="zh-CN" altLang="en-US" sz="6000" spc="522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汇报</a:t>
            </a:r>
            <a:endParaRPr lang="zh-CN" altLang="en-US" sz="6000" spc="522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4" name="AutoShape 44"/>
          <p:cNvSpPr/>
          <p:nvPr/>
        </p:nvSpPr>
        <p:spPr>
          <a:xfrm flipH="1">
            <a:off x="346285" y="9995135"/>
            <a:ext cx="985458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>
            <a:off x="346285" y="9843243"/>
            <a:ext cx="712968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6" name="Group 46"/>
          <p:cNvGrpSpPr/>
          <p:nvPr/>
        </p:nvGrpSpPr>
        <p:grpSpPr>
          <a:xfrm rot="0">
            <a:off x="5807710" y="7038340"/>
            <a:ext cx="6885305" cy="812800"/>
            <a:chOff x="0" y="0"/>
            <a:chExt cx="2067187" cy="377458"/>
          </a:xfrm>
        </p:grpSpPr>
        <p:sp>
          <p:nvSpPr>
            <p:cNvPr id="47" name="Freeform 47"/>
            <p:cNvSpPr/>
            <p:nvPr/>
          </p:nvSpPr>
          <p:spPr>
            <a:xfrm>
              <a:off x="13022" y="0"/>
              <a:ext cx="2041143" cy="377458"/>
            </a:xfrm>
            <a:custGeom>
              <a:avLst/>
              <a:gdLst/>
              <a:ahLst/>
              <a:cxnLst/>
              <a:rect l="l" t="t" r="r" b="b"/>
              <a:pathLst>
                <a:path w="2041143" h="377458">
                  <a:moveTo>
                    <a:pt x="224963" y="0"/>
                  </a:moveTo>
                  <a:lnTo>
                    <a:pt x="2019380" y="0"/>
                  </a:lnTo>
                  <a:cubicBezTo>
                    <a:pt x="2026693" y="0"/>
                    <a:pt x="2033468" y="3845"/>
                    <a:pt x="2037218" y="10123"/>
                  </a:cubicBezTo>
                  <a:cubicBezTo>
                    <a:pt x="2040969" y="16402"/>
                    <a:pt x="2041143" y="24190"/>
                    <a:pt x="2037676" y="30629"/>
                  </a:cubicBezTo>
                  <a:lnTo>
                    <a:pt x="1867454" y="346829"/>
                  </a:lnTo>
                  <a:cubicBezTo>
                    <a:pt x="1857298" y="365694"/>
                    <a:pt x="1837604" y="377458"/>
                    <a:pt x="1816180" y="377458"/>
                  </a:cubicBezTo>
                  <a:lnTo>
                    <a:pt x="21763" y="377458"/>
                  </a:lnTo>
                  <a:cubicBezTo>
                    <a:pt x="14450" y="377458"/>
                    <a:pt x="7675" y="373614"/>
                    <a:pt x="3924" y="367335"/>
                  </a:cubicBezTo>
                  <a:cubicBezTo>
                    <a:pt x="174" y="361056"/>
                    <a:pt x="0" y="353269"/>
                    <a:pt x="3467" y="346829"/>
                  </a:cubicBezTo>
                  <a:lnTo>
                    <a:pt x="173689" y="30629"/>
                  </a:lnTo>
                  <a:cubicBezTo>
                    <a:pt x="183845" y="11764"/>
                    <a:pt x="203539" y="0"/>
                    <a:pt x="224963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101600" y="-38100"/>
              <a:ext cx="1863987" cy="415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5877560" y="7112635"/>
            <a:ext cx="6686550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</a:pPr>
            <a:r>
              <a: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汇报人：</a:t>
            </a: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陈冠华、</a:t>
            </a: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连子森</a:t>
            </a:r>
            <a:endParaRPr lang="zh-CN" altLang="en-US" sz="3555" spc="473">
              <a:solidFill>
                <a:srgbClr val="FFFCF1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50" name="Group 46"/>
          <p:cNvGrpSpPr/>
          <p:nvPr/>
        </p:nvGrpSpPr>
        <p:grpSpPr>
          <a:xfrm rot="0">
            <a:off x="5782310" y="8613140"/>
            <a:ext cx="6885305" cy="812800"/>
            <a:chOff x="0" y="0"/>
            <a:chExt cx="2067187" cy="377458"/>
          </a:xfrm>
        </p:grpSpPr>
        <p:sp>
          <p:nvSpPr>
            <p:cNvPr id="51" name="Freeform 47"/>
            <p:cNvSpPr/>
            <p:nvPr/>
          </p:nvSpPr>
          <p:spPr>
            <a:xfrm>
              <a:off x="13022" y="0"/>
              <a:ext cx="2041143" cy="377458"/>
            </a:xfrm>
            <a:custGeom>
              <a:avLst/>
              <a:gdLst/>
              <a:ahLst/>
              <a:cxnLst/>
              <a:rect l="l" t="t" r="r" b="b"/>
              <a:pathLst>
                <a:path w="2041143" h="377458">
                  <a:moveTo>
                    <a:pt x="224963" y="0"/>
                  </a:moveTo>
                  <a:lnTo>
                    <a:pt x="2019380" y="0"/>
                  </a:lnTo>
                  <a:cubicBezTo>
                    <a:pt x="2026693" y="0"/>
                    <a:pt x="2033468" y="3845"/>
                    <a:pt x="2037218" y="10123"/>
                  </a:cubicBezTo>
                  <a:cubicBezTo>
                    <a:pt x="2040969" y="16402"/>
                    <a:pt x="2041143" y="24190"/>
                    <a:pt x="2037676" y="30629"/>
                  </a:cubicBezTo>
                  <a:lnTo>
                    <a:pt x="1867454" y="346829"/>
                  </a:lnTo>
                  <a:cubicBezTo>
                    <a:pt x="1857298" y="365694"/>
                    <a:pt x="1837604" y="377458"/>
                    <a:pt x="1816180" y="377458"/>
                  </a:cubicBezTo>
                  <a:lnTo>
                    <a:pt x="21763" y="377458"/>
                  </a:lnTo>
                  <a:cubicBezTo>
                    <a:pt x="14450" y="377458"/>
                    <a:pt x="7675" y="373614"/>
                    <a:pt x="3924" y="367335"/>
                  </a:cubicBezTo>
                  <a:cubicBezTo>
                    <a:pt x="174" y="361056"/>
                    <a:pt x="0" y="353269"/>
                    <a:pt x="3467" y="346829"/>
                  </a:cubicBezTo>
                  <a:lnTo>
                    <a:pt x="173689" y="30629"/>
                  </a:lnTo>
                  <a:cubicBezTo>
                    <a:pt x="183845" y="11764"/>
                    <a:pt x="203539" y="0"/>
                    <a:pt x="224963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2" name="TextBox 48"/>
            <p:cNvSpPr txBox="1"/>
            <p:nvPr/>
          </p:nvSpPr>
          <p:spPr>
            <a:xfrm>
              <a:off x="101600" y="-38100"/>
              <a:ext cx="1863987" cy="415558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3" name="TextBox 49"/>
          <p:cNvSpPr txBox="1"/>
          <p:nvPr/>
        </p:nvSpPr>
        <p:spPr>
          <a:xfrm>
            <a:off x="5852160" y="8687435"/>
            <a:ext cx="6686550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980"/>
              </a:lnSpc>
            </a:pP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指导老师</a:t>
            </a:r>
            <a:r>
              <a: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：</a:t>
            </a: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傅佑</a:t>
            </a: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铭</a:t>
            </a:r>
            <a:endParaRPr lang="zh-CN" altLang="en-US" sz="3555" spc="473">
              <a:solidFill>
                <a:srgbClr val="FFFCF1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215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流程展示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  <a:p>
            <a:pPr algn="l">
              <a:lnSpc>
                <a:spcPts val="8400"/>
              </a:lnSpc>
            </a:pP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36" name="图片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065" y="1366520"/>
            <a:ext cx="13156565" cy="75533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2153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代码展示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  <a:p>
            <a:pPr algn="l">
              <a:lnSpc>
                <a:spcPts val="8400"/>
              </a:lnSpc>
            </a:pP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1485900"/>
            <a:ext cx="10849610" cy="77533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71894" y="2025353"/>
            <a:ext cx="15544212" cy="384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05"/>
              </a:lnSpc>
            </a:pPr>
            <a:r>
              <a:rPr lang="en-US" sz="21290">
                <a:solidFill>
                  <a:srgbClr val="E9EFEC">
                    <a:alpha val="68627"/>
                  </a:srgbClr>
                </a:solidFill>
                <a:latin typeface="Adumu Regular" panose="02000503000000000000"/>
                <a:ea typeface="Adumu Regular" panose="02000503000000000000"/>
                <a:cs typeface="Adumu Regular" panose="02000503000000000000"/>
                <a:sym typeface="Adumu Regular" panose="02000503000000000000"/>
              </a:rPr>
              <a:t>PART THREE</a:t>
            </a:r>
            <a:endParaRPr lang="en-US" sz="21290">
              <a:solidFill>
                <a:srgbClr val="E9EFEC">
                  <a:alpha val="68627"/>
                </a:srgbClr>
              </a:solidFill>
              <a:latin typeface="Adumu Regular" panose="02000503000000000000"/>
              <a:ea typeface="Adumu Regular" panose="02000503000000000000"/>
              <a:cs typeface="Adumu Regular" panose="02000503000000000000"/>
              <a:sym typeface="Adumu Regular" panose="02000503000000000000"/>
            </a:endParaRPr>
          </a:p>
        </p:txBody>
      </p:sp>
      <p:sp>
        <p:nvSpPr>
          <p:cNvPr id="4" name="Freeform 4"/>
          <p:cNvSpPr/>
          <p:nvPr/>
        </p:nvSpPr>
        <p:spPr>
          <a:xfrm rot="-204048">
            <a:off x="4815305" y="1494870"/>
            <a:ext cx="8657391" cy="6244143"/>
          </a:xfrm>
          <a:custGeom>
            <a:avLst/>
            <a:gdLst/>
            <a:ahLst/>
            <a:cxnLst/>
            <a:rect l="l" t="t" r="r" b="b"/>
            <a:pathLst>
              <a:path w="8657391" h="6244143">
                <a:moveTo>
                  <a:pt x="0" y="0"/>
                </a:moveTo>
                <a:lnTo>
                  <a:pt x="8657390" y="0"/>
                </a:lnTo>
                <a:lnTo>
                  <a:pt x="8657390" y="6244144"/>
                </a:lnTo>
                <a:lnTo>
                  <a:pt x="0" y="6244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46021" y="429838"/>
            <a:ext cx="1197725" cy="1197725"/>
          </a:xfrm>
          <a:custGeom>
            <a:avLst/>
            <a:gdLst/>
            <a:ahLst/>
            <a:cxnLst/>
            <a:rect l="l" t="t" r="r" b="b"/>
            <a:pathLst>
              <a:path w="1197725" h="1197725">
                <a:moveTo>
                  <a:pt x="0" y="0"/>
                </a:moveTo>
                <a:lnTo>
                  <a:pt x="1197725" y="0"/>
                </a:lnTo>
                <a:lnTo>
                  <a:pt x="1197725" y="1197724"/>
                </a:lnTo>
                <a:lnTo>
                  <a:pt x="0" y="1197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73609" y="429838"/>
            <a:ext cx="270137" cy="270137"/>
          </a:xfrm>
          <a:custGeom>
            <a:avLst/>
            <a:gdLst/>
            <a:ahLst/>
            <a:cxnLst/>
            <a:rect l="l" t="t" r="r" b="b"/>
            <a:pathLst>
              <a:path w="270137" h="270137">
                <a:moveTo>
                  <a:pt x="0" y="0"/>
                </a:moveTo>
                <a:lnTo>
                  <a:pt x="270137" y="0"/>
                </a:lnTo>
                <a:lnTo>
                  <a:pt x="270137" y="270136"/>
                </a:lnTo>
                <a:lnTo>
                  <a:pt x="0" y="270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3219479" y="1028700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7438095" y="9444602"/>
            <a:ext cx="3411810" cy="303785"/>
            <a:chOff x="0" y="0"/>
            <a:chExt cx="4549081" cy="40504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0">
            <a:off x="17434530" y="3761336"/>
            <a:ext cx="509216" cy="5987051"/>
            <a:chOff x="0" y="0"/>
            <a:chExt cx="678955" cy="7982735"/>
          </a:xfrm>
        </p:grpSpPr>
        <p:sp>
          <p:nvSpPr>
            <p:cNvPr id="34" name="AutoShape 34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Freeform 35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37" name="TextBox 37"/>
          <p:cNvSpPr txBox="1"/>
          <p:nvPr/>
        </p:nvSpPr>
        <p:spPr>
          <a:xfrm rot="-5400000">
            <a:off x="-3128007" y="4013496"/>
            <a:ext cx="7321047" cy="52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45"/>
              </a:lnSpc>
            </a:pPr>
            <a:r>
              <a:rPr lang="en-US" sz="296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PERSONAL ANNAL WORK REPOR</a:t>
            </a:r>
            <a:endParaRPr lang="en-US" sz="2960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8" name="TextBox 38"/>
          <p:cNvSpPr txBox="1"/>
          <p:nvPr/>
        </p:nvSpPr>
        <p:spPr>
          <a:xfrm rot="-5400000">
            <a:off x="-2716314" y="4153044"/>
            <a:ext cx="7321047" cy="245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30"/>
              </a:lnSpc>
            </a:pPr>
            <a:r>
              <a:rPr lang="en-US" sz="1305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REPORT ON WORK</a:t>
            </a:r>
            <a:endParaRPr lang="en-US" sz="1305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335968" y="2025353"/>
            <a:ext cx="9616063" cy="325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80"/>
              </a:lnSpc>
            </a:pP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成果</a:t>
            </a: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展示</a:t>
            </a:r>
            <a:endParaRPr lang="zh-CN" altLang="en-US" sz="18130" spc="398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0">
            <a:off x="346285" y="9577445"/>
            <a:ext cx="985458" cy="170943"/>
            <a:chOff x="0" y="0"/>
            <a:chExt cx="1313943" cy="227924"/>
          </a:xfrm>
        </p:grpSpPr>
        <p:sp>
          <p:nvSpPr>
            <p:cNvPr id="41" name="AutoShape 41"/>
            <p:cNvSpPr/>
            <p:nvPr/>
          </p:nvSpPr>
          <p:spPr>
            <a:xfrm flipH="1">
              <a:off x="0" y="215224"/>
              <a:ext cx="1313943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 flipH="1">
              <a:off x="0" y="12700"/>
              <a:ext cx="950624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3" name="Group 43"/>
          <p:cNvGrpSpPr/>
          <p:nvPr/>
        </p:nvGrpSpPr>
        <p:grpSpPr>
          <a:xfrm rot="0">
            <a:off x="6918375" y="7123675"/>
            <a:ext cx="4451251" cy="812776"/>
            <a:chOff x="0" y="0"/>
            <a:chExt cx="5935001" cy="1083702"/>
          </a:xfrm>
        </p:grpSpPr>
        <p:grpSp>
          <p:nvGrpSpPr>
            <p:cNvPr id="44" name="Group 44"/>
            <p:cNvGrpSpPr/>
            <p:nvPr/>
          </p:nvGrpSpPr>
          <p:grpSpPr>
            <a:xfrm rot="0">
              <a:off x="0" y="0"/>
              <a:ext cx="5935001" cy="1083702"/>
              <a:chOff x="0" y="0"/>
              <a:chExt cx="2067187" cy="377458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3022" y="0"/>
                <a:ext cx="2041143" cy="377458"/>
              </a:xfrm>
              <a:custGeom>
                <a:avLst/>
                <a:gdLst/>
                <a:ahLst/>
                <a:cxnLst/>
                <a:rect l="l" t="t" r="r" b="b"/>
                <a:pathLst>
                  <a:path w="2041143" h="377458">
                    <a:moveTo>
                      <a:pt x="224963" y="0"/>
                    </a:moveTo>
                    <a:lnTo>
                      <a:pt x="2019380" y="0"/>
                    </a:lnTo>
                    <a:cubicBezTo>
                      <a:pt x="2026693" y="0"/>
                      <a:pt x="2033468" y="3845"/>
                      <a:pt x="2037218" y="10123"/>
                    </a:cubicBezTo>
                    <a:cubicBezTo>
                      <a:pt x="2040969" y="16402"/>
                      <a:pt x="2041143" y="24190"/>
                      <a:pt x="2037676" y="30629"/>
                    </a:cubicBezTo>
                    <a:lnTo>
                      <a:pt x="1867454" y="346829"/>
                    </a:lnTo>
                    <a:cubicBezTo>
                      <a:pt x="1857298" y="365694"/>
                      <a:pt x="1837604" y="377458"/>
                      <a:pt x="1816180" y="377458"/>
                    </a:cubicBezTo>
                    <a:lnTo>
                      <a:pt x="21763" y="377458"/>
                    </a:lnTo>
                    <a:cubicBezTo>
                      <a:pt x="14450" y="377458"/>
                      <a:pt x="7675" y="373614"/>
                      <a:pt x="3924" y="367335"/>
                    </a:cubicBezTo>
                    <a:cubicBezTo>
                      <a:pt x="174" y="361056"/>
                      <a:pt x="0" y="353269"/>
                      <a:pt x="3467" y="346829"/>
                    </a:cubicBezTo>
                    <a:lnTo>
                      <a:pt x="173689" y="30629"/>
                    </a:lnTo>
                    <a:cubicBezTo>
                      <a:pt x="183845" y="11764"/>
                      <a:pt x="203539" y="0"/>
                      <a:pt x="224963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101600" y="-38100"/>
                <a:ext cx="1863987" cy="4155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47" name="TextBox 47"/>
            <p:cNvSpPr txBox="1"/>
            <p:nvPr/>
          </p:nvSpPr>
          <p:spPr>
            <a:xfrm>
              <a:off x="0" y="70405"/>
              <a:ext cx="5935001" cy="850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0"/>
                </a:lnSpc>
              </a:pPr>
              <a:r>
                <a:rPr lang="en-US" sz="3555" spc="473">
                  <a:solidFill>
                    <a:srgbClr val="FFFCF1"/>
                  </a:solidFill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  <a:sym typeface="庞门正道标题体" panose="02010600030101010101" charset="-122"/>
                </a:rPr>
                <a:t>PART3</a:t>
              </a:r>
              <a:endPara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035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buClrTx/>
              <a:buSzTx/>
              <a:buFontTx/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测试流程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369130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35" name="Group 35"/>
          <p:cNvGrpSpPr/>
          <p:nvPr>
            <p:custDataLst>
              <p:tags r:id="rId3"/>
            </p:custDataLst>
          </p:nvPr>
        </p:nvGrpSpPr>
        <p:grpSpPr>
          <a:xfrm rot="0">
            <a:off x="4302125" y="1772285"/>
            <a:ext cx="9663430" cy="1903095"/>
            <a:chOff x="0" y="0"/>
            <a:chExt cx="2545088" cy="398928"/>
          </a:xfrm>
        </p:grpSpPr>
        <p:sp>
          <p:nvSpPr>
            <p:cNvPr id="36" name="Freeform 36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2545088" cy="398928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2545088" cy="446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38" name="TextBox 38"/>
          <p:cNvSpPr txBox="1"/>
          <p:nvPr>
            <p:custDataLst>
              <p:tags r:id="rId5"/>
            </p:custDataLst>
          </p:nvPr>
        </p:nvSpPr>
        <p:spPr>
          <a:xfrm>
            <a:off x="4499191" y="1750455"/>
            <a:ext cx="926911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040"/>
              </a:lnSpc>
              <a:spcBef>
                <a:spcPct val="0"/>
              </a:spcBef>
            </a:pPr>
            <a:r>
              <a:rPr lang="zh-CN" altLang="en-US" sz="3200" spc="244">
                <a:solidFill>
                  <a:srgbClr val="335B49"/>
                </a:solidFill>
                <a:latin typeface="微软雅黑" panose="020B0503020204020204" charset="-122"/>
                <a:ea typeface="微软雅黑" panose="020B0503020204020204" charset="-122"/>
                <a:cs typeface="庞门正道标题体" panose="02010600030101010101" charset="-122"/>
                <a:sym typeface="庞门正道标题体" panose="02010600030101010101" charset="-122"/>
              </a:rPr>
              <a:t>正确性测试</a:t>
            </a:r>
            <a:endParaRPr lang="zh-CN" altLang="en-US" sz="3200" spc="244">
              <a:solidFill>
                <a:srgbClr val="335B49"/>
              </a:solidFill>
              <a:latin typeface="微软雅黑" panose="020B0503020204020204" charset="-122"/>
              <a:ea typeface="微软雅黑" panose="020B0503020204020204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39" name="TextBox 39"/>
          <p:cNvSpPr txBox="1"/>
          <p:nvPr>
            <p:custDataLst>
              <p:tags r:id="rId6"/>
            </p:custDataLst>
          </p:nvPr>
        </p:nvSpPr>
        <p:spPr>
          <a:xfrm>
            <a:off x="4499191" y="2411490"/>
            <a:ext cx="9269110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 fontAlgn="auto">
              <a:lnSpc>
                <a:spcPct val="100000"/>
              </a:lnSpc>
              <a:spcBef>
                <a:spcPct val="0"/>
              </a:spcBef>
            </a:pPr>
            <a:r>
              <a:rPr lang="zh-CN" altLang="en-US" sz="2400" u="none" strike="noStrike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每次修改完代码后，运行</a:t>
            </a:r>
            <a:r>
              <a:rPr lang="en-US" altLang="zh-CN" sz="2400" u="none" strike="noStrike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test</a:t>
            </a:r>
            <a:r>
              <a:rPr lang="zh-CN" altLang="en-US" sz="2400" u="none" strike="noStrike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类的正确性测试。这类测试会将当前库计算的结果与参照库的结果对比，得出误差。如果出现运行时错误，会给出一个简略的错误信息。</a:t>
            </a:r>
            <a:endParaRPr lang="zh-CN" altLang="en-US" sz="2400" u="none" strike="noStrike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40" name="Group 40"/>
          <p:cNvGrpSpPr/>
          <p:nvPr>
            <p:custDataLst>
              <p:tags r:id="rId7"/>
            </p:custDataLst>
          </p:nvPr>
        </p:nvGrpSpPr>
        <p:grpSpPr>
          <a:xfrm rot="0">
            <a:off x="4302055" y="3816823"/>
            <a:ext cx="9663381" cy="1514681"/>
            <a:chOff x="0" y="0"/>
            <a:chExt cx="2545088" cy="398928"/>
          </a:xfrm>
        </p:grpSpPr>
        <p:sp>
          <p:nvSpPr>
            <p:cNvPr id="41" name="Freeform 41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2545088" cy="398928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47625"/>
              <a:ext cx="2545088" cy="446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id="43" name="TextBox 43"/>
          <p:cNvSpPr txBox="1"/>
          <p:nvPr>
            <p:custDataLst>
              <p:tags r:id="rId9"/>
            </p:custDataLst>
          </p:nvPr>
        </p:nvSpPr>
        <p:spPr>
          <a:xfrm>
            <a:off x="4499191" y="3718818"/>
            <a:ext cx="926911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algn="l">
              <a:lnSpc>
                <a:spcPts val="5040"/>
              </a:lnSpc>
              <a:buClrTx/>
              <a:buSzTx/>
              <a:buFontTx/>
            </a:pPr>
            <a:r>
              <a:rPr lang="zh-CN" altLang="en-US" sz="3200" spc="244">
                <a:solidFill>
                  <a:srgbClr val="335B49"/>
                </a:solidFill>
                <a:latin typeface="微软雅黑" panose="020B0503020204020204" charset="-122"/>
                <a:ea typeface="微软雅黑" panose="020B0503020204020204" charset="-122"/>
                <a:cs typeface="庞门正道标题体" panose="02010600030101010101" charset="-122"/>
                <a:sym typeface="庞门正道标题体" panose="02010600030101010101" charset="-122"/>
              </a:rPr>
              <a:t>性能测试</a:t>
            </a:r>
            <a:endParaRPr lang="zh-CN" altLang="en-US" sz="3200" spc="244">
              <a:solidFill>
                <a:srgbClr val="335B49"/>
              </a:solidFill>
              <a:latin typeface="微软雅黑" panose="020B0503020204020204" charset="-122"/>
              <a:ea typeface="微软雅黑" panose="020B0503020204020204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4" name="TextBox 44"/>
          <p:cNvSpPr txBox="1"/>
          <p:nvPr>
            <p:custDataLst>
              <p:tags r:id="rId10"/>
            </p:custDataLst>
          </p:nvPr>
        </p:nvSpPr>
        <p:spPr>
          <a:xfrm>
            <a:off x="4498975" y="4531995"/>
            <a:ext cx="9269095" cy="829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第一次性能测试用</a:t>
            </a:r>
            <a:r>
              <a:rPr lang="en-US" altLang="zh-CN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Client</a:t>
            </a: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类测试程序测试默认参数下的运行性能，并与参照库进行对比，将结果输出到</a:t>
            </a:r>
            <a:r>
              <a:rPr lang="en-US" altLang="zh-CN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txt</a:t>
            </a: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文件中。</a:t>
            </a:r>
            <a:endParaRPr lang="zh-CN" altLang="en-US" sz="2400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45" name="Group 45"/>
          <p:cNvGrpSpPr/>
          <p:nvPr>
            <p:custDataLst>
              <p:tags r:id="rId11"/>
            </p:custDataLst>
          </p:nvPr>
        </p:nvGrpSpPr>
        <p:grpSpPr>
          <a:xfrm rot="0">
            <a:off x="4302125" y="5556885"/>
            <a:ext cx="9663430" cy="1793875"/>
            <a:chOff x="0" y="0"/>
            <a:chExt cx="2545088" cy="398928"/>
          </a:xfrm>
        </p:grpSpPr>
        <p:sp>
          <p:nvSpPr>
            <p:cNvPr id="46" name="Freeform 46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2545088" cy="398928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7" name="TextBox 47"/>
            <p:cNvSpPr txBox="1"/>
            <p:nvPr/>
          </p:nvSpPr>
          <p:spPr>
            <a:xfrm>
              <a:off x="0" y="-47625"/>
              <a:ext cx="2545088" cy="446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</p:grpSp>
      <p:sp>
        <p:nvSpPr>
          <p:cNvPr id="48" name="TextBox 48"/>
          <p:cNvSpPr txBox="1"/>
          <p:nvPr>
            <p:custDataLst>
              <p:tags r:id="rId13"/>
            </p:custDataLst>
          </p:nvPr>
        </p:nvSpPr>
        <p:spPr>
          <a:xfrm>
            <a:off x="4499191" y="5524622"/>
            <a:ext cx="926911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algn="l">
              <a:lnSpc>
                <a:spcPts val="5040"/>
              </a:lnSpc>
              <a:buClrTx/>
              <a:buSzTx/>
              <a:buFontTx/>
            </a:pPr>
            <a:r>
              <a:rPr lang="zh-CN" altLang="en-US" sz="3200" spc="244">
                <a:solidFill>
                  <a:srgbClr val="335B49"/>
                </a:solidFill>
                <a:latin typeface="微软雅黑" panose="020B0503020204020204" charset="-122"/>
                <a:ea typeface="微软雅黑" panose="020B0503020204020204" charset="-122"/>
                <a:cs typeface="庞门正道标题体" panose="02010600030101010101" charset="-122"/>
                <a:sym typeface="庞门正道标题体" panose="02010600030101010101" charset="-122"/>
              </a:rPr>
              <a:t>参数调优</a:t>
            </a:r>
            <a:endParaRPr lang="zh-CN" altLang="en-US" sz="3200" spc="244">
              <a:solidFill>
                <a:srgbClr val="335B49"/>
              </a:solidFill>
              <a:latin typeface="微软雅黑" panose="020B0503020204020204" charset="-122"/>
              <a:ea typeface="微软雅黑" panose="020B0503020204020204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50" name="Group 45"/>
          <p:cNvGrpSpPr/>
          <p:nvPr>
            <p:custDataLst>
              <p:tags r:id="rId14"/>
            </p:custDataLst>
          </p:nvPr>
        </p:nvGrpSpPr>
        <p:grpSpPr>
          <a:xfrm rot="0">
            <a:off x="4302055" y="7581750"/>
            <a:ext cx="9663381" cy="1695507"/>
            <a:chOff x="0" y="-47625"/>
            <a:chExt cx="2545088" cy="446553"/>
          </a:xfrm>
        </p:grpSpPr>
        <p:sp>
          <p:nvSpPr>
            <p:cNvPr id="52" name="TextBox 47"/>
            <p:cNvSpPr txBox="1"/>
            <p:nvPr/>
          </p:nvSpPr>
          <p:spPr>
            <a:xfrm>
              <a:off x="0" y="-47625"/>
              <a:ext cx="2545088" cy="446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1960"/>
                </a:lnSpc>
                <a:spcBef>
                  <a:spcPct val="0"/>
                </a:spcBef>
              </a:pPr>
            </a:p>
          </p:txBody>
        </p:sp>
        <p:sp>
          <p:nvSpPr>
            <p:cNvPr id="51" name="Freeform 46"/>
            <p:cNvSpPr/>
            <p:nvPr>
              <p:custDataLst>
                <p:tags r:id="rId15"/>
              </p:custDataLst>
            </p:nvPr>
          </p:nvSpPr>
          <p:spPr>
            <a:xfrm>
              <a:off x="0" y="-11038"/>
              <a:ext cx="2545088" cy="398928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  <a:ln cap="sq">
              <a:noFill/>
              <a:prstDash val="solid"/>
              <a:miter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49" name="TextBox 49"/>
          <p:cNvSpPr txBox="1"/>
          <p:nvPr>
            <p:custDataLst>
              <p:tags r:id="rId16"/>
            </p:custDataLst>
          </p:nvPr>
        </p:nvSpPr>
        <p:spPr>
          <a:xfrm>
            <a:off x="4499191" y="6119617"/>
            <a:ext cx="9269110" cy="1107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运行</a:t>
            </a:r>
            <a:r>
              <a:rPr lang="en-US" altLang="zh-CN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Tuner</a:t>
            </a: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类的测试程序会测试一系列可能的参数，得出一个最优解，并将一系列测试结果输出到</a:t>
            </a:r>
            <a:r>
              <a:rPr lang="en-US" altLang="zh-CN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json</a:t>
            </a: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文件中，在</a:t>
            </a:r>
            <a:r>
              <a:rPr lang="en-US" altLang="zh-CN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Client</a:t>
            </a: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测试中可以调用。</a:t>
            </a:r>
            <a:endParaRPr lang="zh-CN" altLang="en-US" sz="2400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53" name="TextBox 53"/>
          <p:cNvSpPr txBox="1"/>
          <p:nvPr>
            <p:custDataLst>
              <p:tags r:id="rId17"/>
            </p:custDataLst>
          </p:nvPr>
        </p:nvSpPr>
        <p:spPr>
          <a:xfrm>
            <a:off x="4499191" y="7655545"/>
            <a:ext cx="9269110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algn="l">
              <a:lnSpc>
                <a:spcPts val="5040"/>
              </a:lnSpc>
              <a:buClrTx/>
              <a:buSzTx/>
              <a:buFontTx/>
            </a:pPr>
            <a:r>
              <a:rPr lang="zh-CN" altLang="en-US" sz="3200" spc="244">
                <a:solidFill>
                  <a:srgbClr val="335B49"/>
                </a:solidFill>
                <a:latin typeface="微软雅黑" panose="020B0503020204020204" charset="-122"/>
                <a:ea typeface="微软雅黑" panose="020B0503020204020204" charset="-122"/>
                <a:cs typeface="庞门正道标题体" panose="02010600030101010101" charset="-122"/>
                <a:sym typeface="庞门正道标题体" panose="02010600030101010101" charset="-122"/>
              </a:rPr>
              <a:t>性能测试</a:t>
            </a:r>
            <a:endParaRPr lang="zh-CN" altLang="en-US" sz="3200" spc="244">
              <a:solidFill>
                <a:srgbClr val="335B49"/>
              </a:solidFill>
              <a:latin typeface="微软雅黑" panose="020B0503020204020204" charset="-122"/>
              <a:ea typeface="微软雅黑" panose="020B0503020204020204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54" name="TextBox 54"/>
          <p:cNvSpPr txBox="1"/>
          <p:nvPr>
            <p:custDataLst>
              <p:tags r:id="rId18"/>
            </p:custDataLst>
          </p:nvPr>
        </p:nvSpPr>
        <p:spPr>
          <a:xfrm>
            <a:off x="4499191" y="8316580"/>
            <a:ext cx="9269110" cy="738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zh-CN" altLang="en-US" sz="24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得到最优参数后，再次进行性能测试，得到当前运算库的最优性能。</a:t>
            </a:r>
            <a:endParaRPr lang="zh-CN" altLang="en-US" sz="2400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55" name="Group 55"/>
          <p:cNvGrpSpPr/>
          <p:nvPr/>
        </p:nvGrpSpPr>
        <p:grpSpPr>
          <a:xfrm rot="0">
            <a:off x="2810492" y="1772260"/>
            <a:ext cx="1239277" cy="1239277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C2AE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58" name="Freeform 58"/>
          <p:cNvSpPr/>
          <p:nvPr/>
        </p:nvSpPr>
        <p:spPr>
          <a:xfrm>
            <a:off x="3062753" y="2025440"/>
            <a:ext cx="734755" cy="732918"/>
          </a:xfrm>
          <a:custGeom>
            <a:avLst/>
            <a:gdLst/>
            <a:ahLst/>
            <a:cxnLst/>
            <a:rect l="l" t="t" r="r" b="b"/>
            <a:pathLst>
              <a:path w="734755" h="732918">
                <a:moveTo>
                  <a:pt x="0" y="0"/>
                </a:moveTo>
                <a:lnTo>
                  <a:pt x="734755" y="0"/>
                </a:lnTo>
                <a:lnTo>
                  <a:pt x="734755" y="732917"/>
                </a:lnTo>
                <a:lnTo>
                  <a:pt x="0" y="732917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</p:spPr>
      </p:sp>
      <p:grpSp>
        <p:nvGrpSpPr>
          <p:cNvPr id="59" name="Group 59"/>
          <p:cNvGrpSpPr/>
          <p:nvPr/>
        </p:nvGrpSpPr>
        <p:grpSpPr>
          <a:xfrm rot="0">
            <a:off x="2810492" y="5556586"/>
            <a:ext cx="1239277" cy="1239277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C2AE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62" name="Freeform 62"/>
          <p:cNvSpPr/>
          <p:nvPr/>
        </p:nvSpPr>
        <p:spPr>
          <a:xfrm>
            <a:off x="3062753" y="5809766"/>
            <a:ext cx="734755" cy="732918"/>
          </a:xfrm>
          <a:custGeom>
            <a:avLst/>
            <a:gdLst/>
            <a:ahLst/>
            <a:cxnLst/>
            <a:rect l="l" t="t" r="r" b="b"/>
            <a:pathLst>
              <a:path w="734755" h="732918">
                <a:moveTo>
                  <a:pt x="0" y="0"/>
                </a:moveTo>
                <a:lnTo>
                  <a:pt x="734755" y="0"/>
                </a:lnTo>
                <a:lnTo>
                  <a:pt x="734755" y="732918"/>
                </a:lnTo>
                <a:lnTo>
                  <a:pt x="0" y="732918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3" name="Group 63"/>
          <p:cNvGrpSpPr/>
          <p:nvPr/>
        </p:nvGrpSpPr>
        <p:grpSpPr>
          <a:xfrm rot="0">
            <a:off x="14238231" y="3875282"/>
            <a:ext cx="1239277" cy="1239277"/>
            <a:chOff x="0" y="0"/>
            <a:chExt cx="812800" cy="812800"/>
          </a:xfrm>
        </p:grpSpPr>
        <p:sp>
          <p:nvSpPr>
            <p:cNvPr id="64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6F51"/>
            </a:solidFill>
          </p:spPr>
        </p:sp>
        <p:sp>
          <p:nvSpPr>
            <p:cNvPr id="65" name="TextBox 6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66" name="Freeform 66"/>
          <p:cNvSpPr/>
          <p:nvPr/>
        </p:nvSpPr>
        <p:spPr>
          <a:xfrm>
            <a:off x="14551113" y="4158833"/>
            <a:ext cx="613513" cy="672176"/>
          </a:xfrm>
          <a:custGeom>
            <a:avLst/>
            <a:gdLst/>
            <a:ahLst/>
            <a:cxnLst/>
            <a:rect l="l" t="t" r="r" b="b"/>
            <a:pathLst>
              <a:path w="613513" h="672176">
                <a:moveTo>
                  <a:pt x="0" y="0"/>
                </a:moveTo>
                <a:lnTo>
                  <a:pt x="613513" y="0"/>
                </a:lnTo>
                <a:lnTo>
                  <a:pt x="613513" y="672175"/>
                </a:lnTo>
                <a:lnTo>
                  <a:pt x="0" y="672175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7" name="Group 67"/>
          <p:cNvGrpSpPr/>
          <p:nvPr/>
        </p:nvGrpSpPr>
        <p:grpSpPr>
          <a:xfrm rot="0">
            <a:off x="14238231" y="7524950"/>
            <a:ext cx="1239277" cy="1239277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6F51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70" name="Freeform 70"/>
          <p:cNvSpPr/>
          <p:nvPr/>
        </p:nvSpPr>
        <p:spPr>
          <a:xfrm>
            <a:off x="14551113" y="7808500"/>
            <a:ext cx="613513" cy="672176"/>
          </a:xfrm>
          <a:custGeom>
            <a:avLst/>
            <a:gdLst/>
            <a:ahLst/>
            <a:cxnLst/>
            <a:rect l="l" t="t" r="r" b="b"/>
            <a:pathLst>
              <a:path w="613513" h="672176">
                <a:moveTo>
                  <a:pt x="0" y="0"/>
                </a:moveTo>
                <a:lnTo>
                  <a:pt x="613513" y="0"/>
                </a:lnTo>
                <a:lnTo>
                  <a:pt x="613513" y="672176"/>
                </a:lnTo>
                <a:lnTo>
                  <a:pt x="0" y="672176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7369130" y="9504247"/>
            <a:ext cx="3411810" cy="303785"/>
            <a:chOff x="0" y="0"/>
            <a:chExt cx="4549081" cy="40504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2" name="AutoShape 32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Freeform 33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正确性</a:t>
            </a: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测试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6" name="TextBox 37"/>
          <p:cNvSpPr txBox="1"/>
          <p:nvPr/>
        </p:nvSpPr>
        <p:spPr>
          <a:xfrm>
            <a:off x="10109200" y="2400300"/>
            <a:ext cx="7313930" cy="5949315"/>
          </a:xfrm>
          <a:prstGeom prst="rect">
            <a:avLst/>
          </a:prstGeom>
        </p:spPr>
        <p:txBody>
          <a:bodyPr lIns="50800" tIns="50800" rIns="50800" bIns="50800" rtlCol="0" anchor="ctr"/>
          <a:p>
            <a:pPr algn="l" fontAlgn="auto">
              <a:lnSpc>
                <a:spcPct val="100000"/>
              </a:lnSpc>
            </a:pPr>
            <a:r>
              <a:rPr 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passed的用例是指误差在允许范围内即正确的用例</a:t>
            </a:r>
            <a:endParaRPr lang="en-US" sz="2800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skiped的用例是因为测试条件不符合等原因跳过</a:t>
            </a:r>
            <a:endParaRPr lang="en-US" sz="2800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failed的用例是失败的用例</a:t>
            </a:r>
            <a:endParaRPr lang="en-US" sz="2800" spc="331">
              <a:solidFill>
                <a:srgbClr val="A2886A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  <a:p>
            <a:pPr algn="l" fontAlgn="auto">
              <a:lnSpc>
                <a:spcPct val="100000"/>
              </a:lnSpc>
            </a:pPr>
            <a:r>
              <a:rPr 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图中可见</a:t>
            </a:r>
            <a:r>
              <a:rPr lang="en-US" sz="2800" spc="331">
                <a:solidFill>
                  <a:srgbClr val="FF0000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rPr>
              <a:t>没有失败的用例</a:t>
            </a:r>
            <a:endParaRPr lang="en-US" sz="2800" spc="331">
              <a:solidFill>
                <a:srgbClr val="FF0000">
                  <a:alpha val="80000"/>
                </a:srgbClr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</a:endParaRPr>
          </a:p>
        </p:txBody>
      </p:sp>
      <p:pic>
        <p:nvPicPr>
          <p:cNvPr id="49" name="图片 48" descr="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485900"/>
            <a:ext cx="8610600" cy="77438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7369130" y="9504247"/>
            <a:ext cx="3411810" cy="303785"/>
            <a:chOff x="0" y="0"/>
            <a:chExt cx="4549081" cy="40504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2" name="AutoShape 32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Freeform 33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性能对比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aphicFrame>
        <p:nvGraphicFramePr>
          <p:cNvPr id="39" name="表格 38"/>
          <p:cNvGraphicFramePr/>
          <p:nvPr>
            <p:custDataLst>
              <p:tags r:id="rId3"/>
            </p:custDataLst>
          </p:nvPr>
        </p:nvGraphicFramePr>
        <p:xfrm>
          <a:off x="1665605" y="1424940"/>
          <a:ext cx="15079345" cy="6449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545"/>
                <a:gridCol w="1239520"/>
                <a:gridCol w="1122680"/>
                <a:gridCol w="1426210"/>
                <a:gridCol w="1181100"/>
                <a:gridCol w="1070610"/>
                <a:gridCol w="1133475"/>
                <a:gridCol w="1166495"/>
                <a:gridCol w="1022350"/>
                <a:gridCol w="1253490"/>
                <a:gridCol w="1497330"/>
                <a:gridCol w="1526540"/>
              </a:tblGrid>
              <a:tr h="8483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m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n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k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Clblast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   ms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Clblast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GFLOPS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  <a:sym typeface="+mn-ea"/>
                        </a:rPr>
                        <a:t>Clblast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GBs</a:t>
                      </a:r>
                      <a:endParaRPr lang="en-US" altLang="zh-CN" sz="20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Clblas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ms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Clblas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GFLOPS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Clblas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GBs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CPUBlas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ms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CPUBlas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GFLOPS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CPUBlas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GBs</a:t>
                      </a:r>
                      <a:endParaRPr lang="en-US" altLang="zh-CN" sz="2000"/>
                    </a:p>
                  </a:txBody>
                  <a:tcPr/>
                </a:tc>
              </a:tr>
              <a:tr h="800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128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128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128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35.8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0.03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131.0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0.04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115.7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7.3</a:t>
                      </a:r>
                      <a:endParaRPr lang="en-US" altLang="zh-CN" sz="2000"/>
                    </a:p>
                  </a:txBody>
                  <a:tcPr/>
                </a:tc>
              </a:tr>
              <a:tr h="800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256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256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256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265.8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8.3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274.9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294.3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9.2</a:t>
                      </a:r>
                      <a:endParaRPr lang="en-US" altLang="zh-CN" sz="2000"/>
                    </a:p>
                  </a:txBody>
                  <a:tcPr/>
                </a:tc>
              </a:tr>
              <a:tr h="800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512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512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512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0.22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1210.2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18.9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0.14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1961.8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30.7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0.47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567.2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8.9</a:t>
                      </a:r>
                      <a:endParaRPr lang="en-US" altLang="zh-CN" sz="2000"/>
                    </a:p>
                  </a:txBody>
                  <a:tcPr/>
                </a:tc>
              </a:tr>
              <a:tr h="8007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1024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1024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1024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0.95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2265.4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17.7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0.99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2165.1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16.9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6.35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338.2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2.6</a:t>
                      </a:r>
                      <a:endParaRPr lang="en-US" altLang="zh-CN" sz="2000"/>
                    </a:p>
                  </a:txBody>
                  <a:tcPr/>
                </a:tc>
              </a:tr>
              <a:tr h="800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2048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2048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2048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2.55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6744.8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26.4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5.73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2995.7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11.7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30.63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560.7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2.2</a:t>
                      </a:r>
                      <a:endParaRPr lang="en-US" altLang="zh-CN" sz="2000"/>
                    </a:p>
                  </a:txBody>
                  <a:tcPr/>
                </a:tc>
              </a:tr>
              <a:tr h="800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4096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4096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4096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18.06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7607.2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14.9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33.68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4079.9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8.0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287.98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477.2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0.9</a:t>
                      </a:r>
                      <a:endParaRPr lang="en-US" altLang="zh-CN" sz="2000"/>
                    </a:p>
                  </a:txBody>
                  <a:tcPr/>
                </a:tc>
              </a:tr>
              <a:tr h="8001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10000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10000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10000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312.60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6397.6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5.1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491.41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4069.7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3.3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4432.35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451.2</a:t>
                      </a:r>
                      <a:endParaRPr lang="en-US" altLang="zh-CN" sz="20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0.4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43" name="Group 35"/>
          <p:cNvGrpSpPr/>
          <p:nvPr/>
        </p:nvGrpSpPr>
        <p:grpSpPr>
          <a:xfrm rot="0">
            <a:off x="4312215" y="7734424"/>
            <a:ext cx="9663381" cy="1695507"/>
            <a:chOff x="0" y="-47625"/>
            <a:chExt cx="2545088" cy="446553"/>
          </a:xfrm>
        </p:grpSpPr>
        <p:sp>
          <p:nvSpPr>
            <p:cNvPr id="44" name="Freeform 36"/>
            <p:cNvSpPr/>
            <p:nvPr/>
          </p:nvSpPr>
          <p:spPr>
            <a:xfrm>
              <a:off x="0" y="0"/>
              <a:ext cx="2545088" cy="398928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</p:spPr>
        </p:sp>
        <p:sp>
          <p:nvSpPr>
            <p:cNvPr id="45" name="TextBox 37"/>
            <p:cNvSpPr txBox="1"/>
            <p:nvPr/>
          </p:nvSpPr>
          <p:spPr>
            <a:xfrm>
              <a:off x="0" y="-47625"/>
              <a:ext cx="2545088" cy="446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 fontAlgn="auto">
                <a:lnSpc>
                  <a:spcPct val="100000"/>
                </a:lnSpc>
              </a:pPr>
              <a:r>
                <a:rPr 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评价指标</a:t>
              </a:r>
              <a:endParaRPr 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ctr" fontAlgn="auto">
                <a:lnSpc>
                  <a:spcPct val="100000"/>
                </a:lnSpc>
              </a:pPr>
              <a:r>
                <a:rPr lang="en-US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ms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：</a:t>
              </a:r>
              <a:r>
                <a:rPr 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运行时间  </a:t>
              </a:r>
              <a:r>
                <a:rPr lang="en-US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GFLOPS</a:t>
              </a:r>
              <a:r>
                <a:rPr 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：每秒浮点运算次数，可以理解成计算性能的量化数据  </a:t>
              </a:r>
              <a:r>
                <a:rPr lang="en-US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GBs</a:t>
              </a:r>
              <a:r>
                <a:rPr 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;内存带宽</a:t>
              </a:r>
              <a:endParaRPr lang="zh-CN" altLang="en-US" sz="28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7369130" y="9504247"/>
            <a:ext cx="3411810" cy="303785"/>
            <a:chOff x="0" y="0"/>
            <a:chExt cx="4549081" cy="40504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2" name="AutoShape 32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Freeform 33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6" name="TextBox 36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结果</a:t>
            </a: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分析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3" name="Group 35"/>
          <p:cNvGrpSpPr/>
          <p:nvPr/>
        </p:nvGrpSpPr>
        <p:grpSpPr>
          <a:xfrm rot="0">
            <a:off x="2819331" y="1790844"/>
            <a:ext cx="10702924" cy="2358389"/>
            <a:chOff x="-20069" y="-890523"/>
            <a:chExt cx="2818877" cy="621139"/>
          </a:xfrm>
        </p:grpSpPr>
        <p:sp>
          <p:nvSpPr>
            <p:cNvPr id="44" name="Freeform 36"/>
            <p:cNvSpPr/>
            <p:nvPr/>
          </p:nvSpPr>
          <p:spPr>
            <a:xfrm>
              <a:off x="-20069" y="-870453"/>
              <a:ext cx="2818877" cy="574980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</p:spPr>
        </p:sp>
        <p:sp>
          <p:nvSpPr>
            <p:cNvPr id="45" name="TextBox 37"/>
            <p:cNvSpPr txBox="1"/>
            <p:nvPr/>
          </p:nvSpPr>
          <p:spPr>
            <a:xfrm>
              <a:off x="0" y="-890523"/>
              <a:ext cx="2751144" cy="6211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 fontAlgn="auto">
                <a:lnSpc>
                  <a:spcPct val="100000"/>
                </a:lnSpc>
              </a:pP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正确性测试表明算法正确且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完备</a:t>
              </a:r>
              <a:endParaRPr lang="zh-CN" alt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en-US" altLang="zh-CN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性能对比的表格展示出了一个有趣的现象：在</a:t>
              </a:r>
              <a:r>
                <a:rPr lang="en-US" altLang="zh-CN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矩阵规模较小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时我们的方法略弱于</a:t>
              </a:r>
              <a:r>
                <a:rPr lang="en-US" altLang="zh-CN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Clblas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甚至</a:t>
              </a:r>
              <a:r>
                <a:rPr lang="en-US" altLang="zh-CN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CPUBlas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，但是</a:t>
              </a:r>
              <a:r>
                <a:rPr lang="zh-CN" altLang="en-US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随着矩阵规模的增长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，我们的性能逐渐超越其余两个库，甚至在较大时性能远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超其余两个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库</a:t>
              </a:r>
              <a:endParaRPr lang="zh-CN" alt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  <p:grpSp>
        <p:nvGrpSpPr>
          <p:cNvPr id="55" name="Group 55"/>
          <p:cNvGrpSpPr/>
          <p:nvPr/>
        </p:nvGrpSpPr>
        <p:grpSpPr>
          <a:xfrm rot="0">
            <a:off x="950577" y="1823060"/>
            <a:ext cx="1239277" cy="1239277"/>
            <a:chOff x="0" y="0"/>
            <a:chExt cx="812800" cy="81280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C2AE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58" name="Freeform 58"/>
          <p:cNvSpPr/>
          <p:nvPr/>
        </p:nvSpPr>
        <p:spPr>
          <a:xfrm>
            <a:off x="1202838" y="2076240"/>
            <a:ext cx="734755" cy="732918"/>
          </a:xfrm>
          <a:custGeom>
            <a:avLst/>
            <a:gdLst/>
            <a:ahLst/>
            <a:cxnLst/>
            <a:rect l="l" t="t" r="r" b="b"/>
            <a:pathLst>
              <a:path w="734755" h="732918">
                <a:moveTo>
                  <a:pt x="0" y="0"/>
                </a:moveTo>
                <a:lnTo>
                  <a:pt x="734755" y="0"/>
                </a:lnTo>
                <a:lnTo>
                  <a:pt x="734755" y="732917"/>
                </a:lnTo>
                <a:lnTo>
                  <a:pt x="0" y="732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5" name="Group 63"/>
          <p:cNvGrpSpPr/>
          <p:nvPr/>
        </p:nvGrpSpPr>
        <p:grpSpPr>
          <a:xfrm rot="0">
            <a:off x="979431" y="5170682"/>
            <a:ext cx="1239277" cy="1239277"/>
            <a:chOff x="0" y="0"/>
            <a:chExt cx="812800" cy="812800"/>
          </a:xfrm>
        </p:grpSpPr>
        <p:sp>
          <p:nvSpPr>
            <p:cNvPr id="37" name="Freeform 6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6F51"/>
            </a:solidFill>
          </p:spPr>
        </p:sp>
        <p:sp>
          <p:nvSpPr>
            <p:cNvPr id="38" name="TextBox 6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66" name="Freeform 66"/>
          <p:cNvSpPr/>
          <p:nvPr/>
        </p:nvSpPr>
        <p:spPr>
          <a:xfrm>
            <a:off x="1292313" y="5454233"/>
            <a:ext cx="613513" cy="672176"/>
          </a:xfrm>
          <a:custGeom>
            <a:avLst/>
            <a:gdLst/>
            <a:ahLst/>
            <a:cxnLst/>
            <a:rect l="l" t="t" r="r" b="b"/>
            <a:pathLst>
              <a:path w="613513" h="672176">
                <a:moveTo>
                  <a:pt x="0" y="0"/>
                </a:moveTo>
                <a:lnTo>
                  <a:pt x="613513" y="0"/>
                </a:lnTo>
                <a:lnTo>
                  <a:pt x="613513" y="672175"/>
                </a:lnTo>
                <a:lnTo>
                  <a:pt x="0" y="6721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0" name="Group 35"/>
          <p:cNvGrpSpPr/>
          <p:nvPr/>
        </p:nvGrpSpPr>
        <p:grpSpPr>
          <a:xfrm rot="0">
            <a:off x="2819329" y="4785502"/>
            <a:ext cx="10702924" cy="3497581"/>
            <a:chOff x="-53518" y="-1038366"/>
            <a:chExt cx="2818877" cy="921173"/>
          </a:xfrm>
        </p:grpSpPr>
        <p:sp>
          <p:nvSpPr>
            <p:cNvPr id="41" name="Freeform 36"/>
            <p:cNvSpPr/>
            <p:nvPr/>
          </p:nvSpPr>
          <p:spPr>
            <a:xfrm>
              <a:off x="-53518" y="-1038366"/>
              <a:ext cx="2818877" cy="921173"/>
            </a:xfrm>
            <a:custGeom>
              <a:avLst/>
              <a:gdLst/>
              <a:ahLst/>
              <a:cxnLst/>
              <a:rect l="l" t="t" r="r" b="b"/>
              <a:pathLst>
                <a:path w="2545088" h="398928">
                  <a:moveTo>
                    <a:pt x="14421" y="0"/>
                  </a:moveTo>
                  <a:lnTo>
                    <a:pt x="2530667" y="0"/>
                  </a:lnTo>
                  <a:cubicBezTo>
                    <a:pt x="2534492" y="0"/>
                    <a:pt x="2538160" y="1519"/>
                    <a:pt x="2540864" y="4224"/>
                  </a:cubicBezTo>
                  <a:cubicBezTo>
                    <a:pt x="2543569" y="6928"/>
                    <a:pt x="2545088" y="10596"/>
                    <a:pt x="2545088" y="14421"/>
                  </a:cubicBezTo>
                  <a:lnTo>
                    <a:pt x="2545088" y="384507"/>
                  </a:lnTo>
                  <a:cubicBezTo>
                    <a:pt x="2545088" y="388332"/>
                    <a:pt x="2543569" y="392000"/>
                    <a:pt x="2540864" y="394704"/>
                  </a:cubicBezTo>
                  <a:cubicBezTo>
                    <a:pt x="2538160" y="397409"/>
                    <a:pt x="2534492" y="398928"/>
                    <a:pt x="2530667" y="398928"/>
                  </a:cubicBezTo>
                  <a:lnTo>
                    <a:pt x="14421" y="398928"/>
                  </a:lnTo>
                  <a:cubicBezTo>
                    <a:pt x="10596" y="398928"/>
                    <a:pt x="6928" y="397409"/>
                    <a:pt x="4224" y="394704"/>
                  </a:cubicBezTo>
                  <a:cubicBezTo>
                    <a:pt x="1519" y="392000"/>
                    <a:pt x="0" y="388332"/>
                    <a:pt x="0" y="384507"/>
                  </a:cubicBezTo>
                  <a:lnTo>
                    <a:pt x="0" y="14421"/>
                  </a:lnTo>
                  <a:cubicBezTo>
                    <a:pt x="0" y="10596"/>
                    <a:pt x="1519" y="6928"/>
                    <a:pt x="4224" y="4224"/>
                  </a:cubicBezTo>
                  <a:cubicBezTo>
                    <a:pt x="6928" y="1519"/>
                    <a:pt x="10596" y="0"/>
                    <a:pt x="1442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</p:spPr>
        </p:sp>
        <p:sp>
          <p:nvSpPr>
            <p:cNvPr id="42" name="TextBox 37"/>
            <p:cNvSpPr txBox="1"/>
            <p:nvPr/>
          </p:nvSpPr>
          <p:spPr>
            <a:xfrm>
              <a:off x="0" y="-890523"/>
              <a:ext cx="2751144" cy="621139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l" fontAlgn="auto">
                <a:lnSpc>
                  <a:spcPct val="100000"/>
                </a:lnSpc>
              </a:pP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原因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分析：</a:t>
              </a:r>
              <a:endParaRPr lang="zh-CN" alt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我们的向量化基于向量寄存器，会提前设置好向量寄存器的位宽，而使用向量化的</a:t>
              </a:r>
              <a:r>
                <a:rPr lang="zh-CN" altLang="en-US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前提是矩阵的主维跨度和起始地址与向量宽度对齐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，所以在矩阵规模较小时可能会存在不能对齐而导致</a:t>
              </a:r>
              <a:r>
                <a:rPr lang="zh-CN" altLang="en-US" sz="2800" spc="331">
                  <a:solidFill>
                    <a:srgbClr val="FF0000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不能使用向量化而使用原来低效的标量化方法。</a:t>
              </a:r>
              <a:endParaRPr lang="zh-CN" altLang="en-US" sz="2800" spc="331">
                <a:solidFill>
                  <a:srgbClr val="FF0000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  <a:p>
              <a:pPr algn="l" fontAlgn="auto">
                <a:lnSpc>
                  <a:spcPct val="100000"/>
                </a:lnSpc>
              </a:pP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另外一个可能的原因是运算小矩阵时在启动</a:t>
              </a:r>
              <a:r>
                <a:rPr lang="en-US" altLang="zh-CN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GPU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内核等地方开销过大，运算大矩阵时才能显现出来</a:t>
              </a:r>
              <a:r>
                <a:rPr lang="en-US" altLang="zh-CN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GPU</a:t>
              </a:r>
              <a:r>
                <a:rPr lang="zh-CN" altLang="en-US" sz="2800" spc="331">
                  <a:solidFill>
                    <a:srgbClr val="A2886A">
                      <a:alpha val="80000"/>
                    </a:srgbClr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大规模并行计算的优势</a:t>
              </a:r>
              <a:endParaRPr lang="zh-CN" altLang="en-US" sz="2800" spc="331">
                <a:solidFill>
                  <a:srgbClr val="A2886A">
                    <a:alpha val="80000"/>
                  </a:srgbClr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71894" y="2025353"/>
            <a:ext cx="15544212" cy="384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05"/>
              </a:lnSpc>
            </a:pPr>
            <a:r>
              <a:rPr lang="en-US" sz="21290" spc="1128">
                <a:solidFill>
                  <a:srgbClr val="E9EFEC">
                    <a:alpha val="68627"/>
                  </a:srgbClr>
                </a:solidFill>
                <a:latin typeface="Adumu Regular" panose="02000503000000000000"/>
                <a:ea typeface="Adumu Regular" panose="02000503000000000000"/>
                <a:cs typeface="Adumu Regular" panose="02000503000000000000"/>
                <a:sym typeface="Adumu Regular" panose="02000503000000000000"/>
              </a:rPr>
              <a:t>PART FOUR</a:t>
            </a:r>
            <a:endParaRPr lang="en-US" sz="21290" spc="1128">
              <a:solidFill>
                <a:srgbClr val="E9EFEC">
                  <a:alpha val="68627"/>
                </a:srgbClr>
              </a:solidFill>
              <a:latin typeface="Adumu Regular" panose="02000503000000000000"/>
              <a:ea typeface="Adumu Regular" panose="02000503000000000000"/>
              <a:cs typeface="Adumu Regular" panose="02000503000000000000"/>
              <a:sym typeface="Adumu Regular" panose="02000503000000000000"/>
            </a:endParaRPr>
          </a:p>
        </p:txBody>
      </p:sp>
      <p:sp>
        <p:nvSpPr>
          <p:cNvPr id="4" name="Freeform 4"/>
          <p:cNvSpPr/>
          <p:nvPr/>
        </p:nvSpPr>
        <p:spPr>
          <a:xfrm rot="-204048">
            <a:off x="4815305" y="1494870"/>
            <a:ext cx="8657391" cy="6244143"/>
          </a:xfrm>
          <a:custGeom>
            <a:avLst/>
            <a:gdLst/>
            <a:ahLst/>
            <a:cxnLst/>
            <a:rect l="l" t="t" r="r" b="b"/>
            <a:pathLst>
              <a:path w="8657391" h="6244143">
                <a:moveTo>
                  <a:pt x="0" y="0"/>
                </a:moveTo>
                <a:lnTo>
                  <a:pt x="8657390" y="0"/>
                </a:lnTo>
                <a:lnTo>
                  <a:pt x="8657390" y="6244144"/>
                </a:lnTo>
                <a:lnTo>
                  <a:pt x="0" y="6244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46021" y="429838"/>
            <a:ext cx="1197725" cy="1197725"/>
          </a:xfrm>
          <a:custGeom>
            <a:avLst/>
            <a:gdLst/>
            <a:ahLst/>
            <a:cxnLst/>
            <a:rect l="l" t="t" r="r" b="b"/>
            <a:pathLst>
              <a:path w="1197725" h="1197725">
                <a:moveTo>
                  <a:pt x="0" y="0"/>
                </a:moveTo>
                <a:lnTo>
                  <a:pt x="1197725" y="0"/>
                </a:lnTo>
                <a:lnTo>
                  <a:pt x="1197725" y="1197724"/>
                </a:lnTo>
                <a:lnTo>
                  <a:pt x="0" y="1197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73609" y="429838"/>
            <a:ext cx="270137" cy="270137"/>
          </a:xfrm>
          <a:custGeom>
            <a:avLst/>
            <a:gdLst/>
            <a:ahLst/>
            <a:cxnLst/>
            <a:rect l="l" t="t" r="r" b="b"/>
            <a:pathLst>
              <a:path w="270137" h="270137">
                <a:moveTo>
                  <a:pt x="0" y="0"/>
                </a:moveTo>
                <a:lnTo>
                  <a:pt x="270137" y="0"/>
                </a:lnTo>
                <a:lnTo>
                  <a:pt x="270137" y="270136"/>
                </a:lnTo>
                <a:lnTo>
                  <a:pt x="0" y="270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3219479" y="1028700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7438095" y="9444602"/>
            <a:ext cx="3411810" cy="303785"/>
            <a:chOff x="0" y="0"/>
            <a:chExt cx="4549081" cy="40504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0">
            <a:off x="17434530" y="3761336"/>
            <a:ext cx="509216" cy="5987051"/>
            <a:chOff x="0" y="0"/>
            <a:chExt cx="678955" cy="7982735"/>
          </a:xfrm>
        </p:grpSpPr>
        <p:sp>
          <p:nvSpPr>
            <p:cNvPr id="34" name="AutoShape 34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Freeform 35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</p:sp>
      </p:grpSp>
      <p:sp>
        <p:nvSpPr>
          <p:cNvPr id="37" name="TextBox 37"/>
          <p:cNvSpPr txBox="1"/>
          <p:nvPr/>
        </p:nvSpPr>
        <p:spPr>
          <a:xfrm rot="-5400000">
            <a:off x="-3128007" y="4013496"/>
            <a:ext cx="7321047" cy="524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45"/>
              </a:lnSpc>
            </a:pPr>
            <a:r>
              <a:rPr lang="en-US" sz="296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PERSONAL ANNAL WORK REPOR</a:t>
            </a:r>
            <a:endParaRPr lang="en-US" sz="2960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8" name="TextBox 38"/>
          <p:cNvSpPr txBox="1"/>
          <p:nvPr/>
        </p:nvSpPr>
        <p:spPr>
          <a:xfrm rot="-5400000">
            <a:off x="-2716314" y="4153044"/>
            <a:ext cx="7321047" cy="245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30"/>
              </a:lnSpc>
            </a:pPr>
            <a:r>
              <a:rPr lang="en-US" sz="1305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REPORT ON WORK</a:t>
            </a:r>
            <a:endParaRPr lang="en-US" sz="1305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4335968" y="2025353"/>
            <a:ext cx="9616063" cy="325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80"/>
              </a:lnSpc>
            </a:pP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反思总结</a:t>
            </a:r>
            <a:endParaRPr lang="zh-CN" altLang="en-US" sz="18130" spc="398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0">
            <a:off x="346285" y="9577445"/>
            <a:ext cx="985458" cy="170943"/>
            <a:chOff x="0" y="0"/>
            <a:chExt cx="1313943" cy="227924"/>
          </a:xfrm>
        </p:grpSpPr>
        <p:sp>
          <p:nvSpPr>
            <p:cNvPr id="41" name="AutoShape 41"/>
            <p:cNvSpPr/>
            <p:nvPr/>
          </p:nvSpPr>
          <p:spPr>
            <a:xfrm flipH="1">
              <a:off x="0" y="215224"/>
              <a:ext cx="1313943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 flipH="1">
              <a:off x="0" y="12700"/>
              <a:ext cx="950624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3" name="Group 43"/>
          <p:cNvGrpSpPr/>
          <p:nvPr/>
        </p:nvGrpSpPr>
        <p:grpSpPr>
          <a:xfrm rot="0">
            <a:off x="6918375" y="7123675"/>
            <a:ext cx="4451251" cy="812776"/>
            <a:chOff x="0" y="0"/>
            <a:chExt cx="5935001" cy="1083702"/>
          </a:xfrm>
        </p:grpSpPr>
        <p:grpSp>
          <p:nvGrpSpPr>
            <p:cNvPr id="44" name="Group 44"/>
            <p:cNvGrpSpPr/>
            <p:nvPr/>
          </p:nvGrpSpPr>
          <p:grpSpPr>
            <a:xfrm rot="0">
              <a:off x="0" y="0"/>
              <a:ext cx="5935001" cy="1083702"/>
              <a:chOff x="0" y="0"/>
              <a:chExt cx="2067187" cy="377458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3022" y="0"/>
                <a:ext cx="2041143" cy="377458"/>
              </a:xfrm>
              <a:custGeom>
                <a:avLst/>
                <a:gdLst/>
                <a:ahLst/>
                <a:cxnLst/>
                <a:rect l="l" t="t" r="r" b="b"/>
                <a:pathLst>
                  <a:path w="2041143" h="377458">
                    <a:moveTo>
                      <a:pt x="224963" y="0"/>
                    </a:moveTo>
                    <a:lnTo>
                      <a:pt x="2019380" y="0"/>
                    </a:lnTo>
                    <a:cubicBezTo>
                      <a:pt x="2026693" y="0"/>
                      <a:pt x="2033468" y="3845"/>
                      <a:pt x="2037218" y="10123"/>
                    </a:cubicBezTo>
                    <a:cubicBezTo>
                      <a:pt x="2040969" y="16402"/>
                      <a:pt x="2041143" y="24190"/>
                      <a:pt x="2037676" y="30629"/>
                    </a:cubicBezTo>
                    <a:lnTo>
                      <a:pt x="1867454" y="346829"/>
                    </a:lnTo>
                    <a:cubicBezTo>
                      <a:pt x="1857298" y="365694"/>
                      <a:pt x="1837604" y="377458"/>
                      <a:pt x="1816180" y="377458"/>
                    </a:cubicBezTo>
                    <a:lnTo>
                      <a:pt x="21763" y="377458"/>
                    </a:lnTo>
                    <a:cubicBezTo>
                      <a:pt x="14450" y="377458"/>
                      <a:pt x="7675" y="373614"/>
                      <a:pt x="3924" y="367335"/>
                    </a:cubicBezTo>
                    <a:cubicBezTo>
                      <a:pt x="174" y="361056"/>
                      <a:pt x="0" y="353269"/>
                      <a:pt x="3467" y="346829"/>
                    </a:cubicBezTo>
                    <a:lnTo>
                      <a:pt x="173689" y="30629"/>
                    </a:lnTo>
                    <a:cubicBezTo>
                      <a:pt x="183845" y="11764"/>
                      <a:pt x="203539" y="0"/>
                      <a:pt x="224963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101600" y="-38100"/>
                <a:ext cx="1863987" cy="4155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47" name="TextBox 47"/>
            <p:cNvSpPr txBox="1"/>
            <p:nvPr/>
          </p:nvSpPr>
          <p:spPr>
            <a:xfrm>
              <a:off x="0" y="70405"/>
              <a:ext cx="5935001" cy="850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0"/>
                </a:lnSpc>
              </a:pPr>
              <a:r>
                <a:rPr lang="en-US" sz="3555" spc="473">
                  <a:solidFill>
                    <a:srgbClr val="FFFCF1"/>
                  </a:solidFill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  <a:sym typeface="庞门正道标题体" panose="02010600030101010101" charset="-122"/>
                </a:rPr>
                <a:t>PART4</a:t>
              </a:r>
              <a:endPara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收获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369130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35" name="Group 35"/>
          <p:cNvGrpSpPr/>
          <p:nvPr/>
        </p:nvGrpSpPr>
        <p:grpSpPr>
          <a:xfrm rot="0">
            <a:off x="1591945" y="1574800"/>
            <a:ext cx="15104745" cy="7559040"/>
            <a:chOff x="0" y="0"/>
            <a:chExt cx="3978121" cy="122429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3978122" cy="1224298"/>
            </a:xfrm>
            <a:custGeom>
              <a:avLst/>
              <a:gdLst/>
              <a:ahLst/>
              <a:cxnLst/>
              <a:rect l="l" t="t" r="r" b="b"/>
              <a:pathLst>
                <a:path w="3978122" h="1224298">
                  <a:moveTo>
                    <a:pt x="5126" y="0"/>
                  </a:moveTo>
                  <a:lnTo>
                    <a:pt x="3972996" y="0"/>
                  </a:lnTo>
                  <a:cubicBezTo>
                    <a:pt x="3975827" y="0"/>
                    <a:pt x="3978122" y="2295"/>
                    <a:pt x="3978122" y="5126"/>
                  </a:cubicBezTo>
                  <a:lnTo>
                    <a:pt x="3978122" y="1219173"/>
                  </a:lnTo>
                  <a:cubicBezTo>
                    <a:pt x="3978122" y="1222004"/>
                    <a:pt x="3975827" y="1224298"/>
                    <a:pt x="3972996" y="1224298"/>
                  </a:cubicBezTo>
                  <a:lnTo>
                    <a:pt x="5126" y="1224298"/>
                  </a:lnTo>
                  <a:cubicBezTo>
                    <a:pt x="2295" y="1224298"/>
                    <a:pt x="0" y="1222004"/>
                    <a:pt x="0" y="1219173"/>
                  </a:cubicBezTo>
                  <a:lnTo>
                    <a:pt x="0" y="5126"/>
                  </a:lnTo>
                  <a:cubicBezTo>
                    <a:pt x="0" y="2295"/>
                    <a:pt x="2295" y="0"/>
                    <a:pt x="5126" y="0"/>
                  </a:cubicBezTo>
                  <a:close/>
                </a:path>
              </a:pathLst>
            </a:custGeom>
            <a:solidFill>
              <a:srgbClr val="F1E5D0">
                <a:alpha val="9804"/>
              </a:srgbClr>
            </a:solidFill>
            <a:ln w="38100" cap="sq">
              <a:solidFill>
                <a:srgbClr val="F1E5D0">
                  <a:alpha val="9804"/>
                </a:srgbClr>
              </a:solidFill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3978121" cy="12528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8" name="TextBox 38"/>
          <p:cNvSpPr txBox="1"/>
          <p:nvPr/>
        </p:nvSpPr>
        <p:spPr>
          <a:xfrm>
            <a:off x="1994724" y="1987326"/>
            <a:ext cx="14298552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4400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庞门正道标题体" panose="02010600030101010101" charset="-122"/>
              </a:rPr>
              <a:t>深入掌握GPU高性能计算优化技术</a:t>
            </a:r>
            <a:endParaRPr lang="en-US" sz="4400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庞门正道标题体" panose="02010600030101010101" charset="-122"/>
            </a:endParaRPr>
          </a:p>
        </p:txBody>
      </p:sp>
      <p:sp>
        <p:nvSpPr>
          <p:cNvPr id="39" name="TextBox 39"/>
          <p:cNvSpPr txBox="1"/>
          <p:nvPr/>
        </p:nvSpPr>
        <p:spPr>
          <a:xfrm>
            <a:off x="1995359" y="2704845"/>
            <a:ext cx="14298552" cy="2585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通过本项目，我们系统性地掌握了GPU矩阵乘法的优化原理，特别是向量化(SIMD)技术在数据加载、计算和存储中的关键作用</a:t>
            </a:r>
            <a:endParaRPr lang="en-US" sz="280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成功实现了从理论到实践的跨越：将ClBlast的分块策略与我们实现的向量化改进结合，在RTX 4060上实测性能超越ClBlas 15-30%</a:t>
            </a:r>
            <a:endParaRPr lang="en-US" sz="280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1994724" y="5884843"/>
            <a:ext cx="14298552" cy="461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4400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构建完整的高性能计算开发能力</a:t>
            </a:r>
            <a:endParaRPr lang="en-US" sz="4400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994724" y="6600458"/>
            <a:ext cx="14298552" cy="193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建立了从环境配置→算法实现→正确性验证→性能调优的全流程开发能力</a:t>
            </a:r>
            <a:endParaRPr lang="en-US" sz="280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l" fontAlgn="auto">
              <a:lnSpc>
                <a:spcPct val="150000"/>
              </a:lnSpc>
            </a:pPr>
            <a:r>
              <a:rPr lang="en-US" sz="28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掌握了OpenCL调试核心技能：通过分段内存检查、向量边界测试等方法，解决GPU计算中的隐式错误</a:t>
            </a:r>
            <a:endParaRPr lang="en-US" sz="280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62" name="Group 55"/>
          <p:cNvGrpSpPr/>
          <p:nvPr/>
        </p:nvGrpSpPr>
        <p:grpSpPr>
          <a:xfrm rot="0">
            <a:off x="645777" y="1518260"/>
            <a:ext cx="1239277" cy="1239277"/>
            <a:chOff x="0" y="0"/>
            <a:chExt cx="812800" cy="812800"/>
          </a:xfrm>
        </p:grpSpPr>
        <p:sp>
          <p:nvSpPr>
            <p:cNvPr id="63" name="Freeform 5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AEC2AE"/>
            </a:solidFill>
          </p:spPr>
        </p:sp>
        <p:sp>
          <p:nvSpPr>
            <p:cNvPr id="64" name="TextBox 5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65" name="Freeform 58"/>
          <p:cNvSpPr/>
          <p:nvPr/>
        </p:nvSpPr>
        <p:spPr>
          <a:xfrm>
            <a:off x="898038" y="1771440"/>
            <a:ext cx="734755" cy="732918"/>
          </a:xfrm>
          <a:custGeom>
            <a:avLst/>
            <a:gdLst/>
            <a:ahLst/>
            <a:cxnLst/>
            <a:rect l="l" t="t" r="r" b="b"/>
            <a:pathLst>
              <a:path w="734755" h="732918">
                <a:moveTo>
                  <a:pt x="0" y="0"/>
                </a:moveTo>
                <a:lnTo>
                  <a:pt x="734755" y="0"/>
                </a:lnTo>
                <a:lnTo>
                  <a:pt x="734755" y="732917"/>
                </a:lnTo>
                <a:lnTo>
                  <a:pt x="0" y="7329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67" name="Group 67"/>
          <p:cNvGrpSpPr/>
          <p:nvPr/>
        </p:nvGrpSpPr>
        <p:grpSpPr>
          <a:xfrm rot="0">
            <a:off x="630181" y="5372300"/>
            <a:ext cx="1239277" cy="1239277"/>
            <a:chOff x="0" y="0"/>
            <a:chExt cx="812800" cy="812800"/>
          </a:xfrm>
        </p:grpSpPr>
        <p:sp>
          <p:nvSpPr>
            <p:cNvPr id="68" name="Freeform 6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6F51"/>
            </a:solidFill>
          </p:spPr>
        </p:sp>
        <p:sp>
          <p:nvSpPr>
            <p:cNvPr id="69" name="TextBox 6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1960"/>
                </a:lnSpc>
              </a:pPr>
            </a:p>
          </p:txBody>
        </p:sp>
      </p:grpSp>
      <p:sp>
        <p:nvSpPr>
          <p:cNvPr id="70" name="Freeform 70"/>
          <p:cNvSpPr/>
          <p:nvPr/>
        </p:nvSpPr>
        <p:spPr>
          <a:xfrm>
            <a:off x="943063" y="5655850"/>
            <a:ext cx="613513" cy="672176"/>
          </a:xfrm>
          <a:custGeom>
            <a:avLst/>
            <a:gdLst/>
            <a:ahLst/>
            <a:cxnLst/>
            <a:rect l="l" t="t" r="r" b="b"/>
            <a:pathLst>
              <a:path w="613513" h="672176">
                <a:moveTo>
                  <a:pt x="0" y="0"/>
                </a:moveTo>
                <a:lnTo>
                  <a:pt x="613513" y="0"/>
                </a:lnTo>
                <a:lnTo>
                  <a:pt x="613513" y="672176"/>
                </a:lnTo>
                <a:lnTo>
                  <a:pt x="0" y="6721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经验教训</a:t>
            </a:r>
            <a:r>
              <a:rPr lang="en-US" altLang="zh-CN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1</a:t>
            </a:r>
            <a:endParaRPr lang="en-US" altLang="zh-CN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5" name="Freeform 35"/>
          <p:cNvSpPr/>
          <p:nvPr/>
        </p:nvSpPr>
        <p:spPr>
          <a:xfrm>
            <a:off x="12549362" y="3249572"/>
            <a:ext cx="639053" cy="639053"/>
          </a:xfrm>
          <a:custGeom>
            <a:avLst/>
            <a:gdLst/>
            <a:ahLst/>
            <a:cxnLst/>
            <a:rect l="l" t="t" r="r" b="b"/>
            <a:pathLst>
              <a:path w="639053" h="639053">
                <a:moveTo>
                  <a:pt x="0" y="0"/>
                </a:moveTo>
                <a:lnTo>
                  <a:pt x="639053" y="0"/>
                </a:lnTo>
                <a:lnTo>
                  <a:pt x="639053" y="639053"/>
                </a:lnTo>
                <a:lnTo>
                  <a:pt x="0" y="639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 rot="0">
            <a:off x="6375029" y="2675074"/>
            <a:ext cx="5537942" cy="553794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CDB89F">
                      <a:alpha val="100000"/>
                    </a:srgbClr>
                  </a:gs>
                  <a:gs pos="25000">
                    <a:srgbClr val="4C4C4C">
                      <a:alpha val="0"/>
                    </a:srgbClr>
                  </a:gs>
                  <a:gs pos="50000">
                    <a:srgbClr val="A6A6A6">
                      <a:alpha val="0"/>
                    </a:srgbClr>
                  </a:gs>
                  <a:gs pos="75000">
                    <a:srgbClr val="A6A6A6">
                      <a:alpha val="0"/>
                    </a:srgbClr>
                  </a:gs>
                  <a:gs pos="100000">
                    <a:srgbClr val="CDB89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217655" y="3190895"/>
            <a:ext cx="291211" cy="29121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6227529" y="5298439"/>
            <a:ext cx="291211" cy="291211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184017" y="2869067"/>
            <a:ext cx="4258171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zh-CN" alt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表现</a:t>
            </a:r>
            <a:r>
              <a:rPr 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1</a:t>
            </a:r>
            <a:endParaRPr lang="en-US" sz="40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723900" y="3616325"/>
            <a:ext cx="4947285" cy="369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0"/>
              </a:spcBef>
            </a:pPr>
            <a:r>
              <a:rPr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在项目初期</a:t>
            </a:r>
            <a:r>
              <a:rPr 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没有认清独立完成一整套矩阵算法的难度，想要在不参考其他矩阵库的前提下独立完成矩阵算法，导致浪费</a:t>
            </a:r>
            <a:r>
              <a:rPr lang="en-US" alt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2-3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天时间的浪费。</a:t>
            </a:r>
            <a:endParaRPr lang="zh-CN" altLang="en-US" sz="3200" spc="12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49" name="Group 49"/>
          <p:cNvGrpSpPr/>
          <p:nvPr/>
        </p:nvGrpSpPr>
        <p:grpSpPr>
          <a:xfrm rot="0">
            <a:off x="7217655" y="7405984"/>
            <a:ext cx="291211" cy="29121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54" name="Group 54"/>
          <p:cNvGrpSpPr/>
          <p:nvPr/>
        </p:nvGrpSpPr>
        <p:grpSpPr>
          <a:xfrm rot="0">
            <a:off x="10813730" y="3190895"/>
            <a:ext cx="291211" cy="29121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11769259" y="5287941"/>
            <a:ext cx="291211" cy="291211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12541012" y="2706169"/>
            <a:ext cx="4258171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zh-CN" alt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表现</a:t>
            </a:r>
            <a:r>
              <a:rPr lang="en-US" altLang="zh-CN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2</a:t>
            </a:r>
            <a:endParaRPr lang="en-US" altLang="zh-CN" sz="40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2540615" y="3467100"/>
            <a:ext cx="4686935" cy="44316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0"/>
              </a:spcBef>
            </a:pPr>
            <a:r>
              <a:rPr 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后续参考其他矩阵库时又</a:t>
            </a:r>
            <a:r>
              <a:rPr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过度追求"理论完备性"，花费大量时间研究非核心依赖库的源码</a:t>
            </a:r>
            <a:r>
              <a:rPr 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，例如</a:t>
            </a:r>
            <a:r>
              <a:rPr lang="en-US" alt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EIGEN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库的奇异递归、</a:t>
            </a:r>
            <a:r>
              <a:rPr lang="en-US" alt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LazyEvaluation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机制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等</a:t>
            </a:r>
            <a:endParaRPr lang="zh-CN" altLang="en-US" sz="3200" spc="12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64" name="Group 64"/>
          <p:cNvGrpSpPr/>
          <p:nvPr/>
        </p:nvGrpSpPr>
        <p:grpSpPr>
          <a:xfrm rot="0">
            <a:off x="10813730" y="7405984"/>
            <a:ext cx="291211" cy="291211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9" name="Freeform 69"/>
          <p:cNvSpPr/>
          <p:nvPr/>
        </p:nvSpPr>
        <p:spPr>
          <a:xfrm>
            <a:off x="8476651" y="4400607"/>
            <a:ext cx="1334699" cy="1326913"/>
          </a:xfrm>
          <a:custGeom>
            <a:avLst/>
            <a:gdLst/>
            <a:ahLst/>
            <a:cxnLst/>
            <a:rect l="l" t="t" r="r" b="b"/>
            <a:pathLst>
              <a:path w="1334699" h="1326913">
                <a:moveTo>
                  <a:pt x="0" y="0"/>
                </a:moveTo>
                <a:lnTo>
                  <a:pt x="1334698" y="0"/>
                </a:lnTo>
                <a:lnTo>
                  <a:pt x="1334698" y="1326913"/>
                </a:lnTo>
                <a:lnTo>
                  <a:pt x="0" y="1326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0" name="TextBox 70"/>
          <p:cNvSpPr txBox="1"/>
          <p:nvPr/>
        </p:nvSpPr>
        <p:spPr>
          <a:xfrm>
            <a:off x="7378653" y="5816923"/>
            <a:ext cx="3530693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前期方向模糊导致</a:t>
            </a:r>
            <a:r>
              <a:rPr lang="zh-CN" altLang="en-US" sz="36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时间</a:t>
            </a:r>
            <a:r>
              <a:rPr lang="en-US" sz="36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浪费</a:t>
            </a:r>
            <a:endParaRPr lang="en-US" sz="36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7454697" y="599204"/>
            <a:ext cx="3377862" cy="2436283"/>
          </a:xfrm>
          <a:custGeom>
            <a:avLst/>
            <a:gdLst/>
            <a:ahLst/>
            <a:cxnLst/>
            <a:rect l="l" t="t" r="r" b="b"/>
            <a:pathLst>
              <a:path w="3377862" h="2436283">
                <a:moveTo>
                  <a:pt x="0" y="0"/>
                </a:moveTo>
                <a:lnTo>
                  <a:pt x="3377862" y="0"/>
                </a:lnTo>
                <a:lnTo>
                  <a:pt x="3377862" y="2436283"/>
                </a:lnTo>
                <a:lnTo>
                  <a:pt x="0" y="2436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7106739" y="387024"/>
            <a:ext cx="4074523" cy="20640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645"/>
              </a:lnSpc>
            </a:pPr>
            <a:r>
              <a:rPr lang="en-US" sz="11175" spc="1486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目录</a:t>
            </a:r>
            <a:endParaRPr lang="en-US" sz="11175" spc="1486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106739" y="2031314"/>
            <a:ext cx="4074523" cy="550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0"/>
              </a:lnSpc>
            </a:pPr>
            <a:r>
              <a:rPr lang="en-US" sz="3075" spc="597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CONTENTS</a:t>
            </a:r>
            <a:endParaRPr lang="en-US" sz="3075" spc="597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8" name="AutoShape 8"/>
          <p:cNvSpPr/>
          <p:nvPr/>
        </p:nvSpPr>
        <p:spPr>
          <a:xfrm flipH="1">
            <a:off x="16859103" y="890950"/>
            <a:ext cx="985458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9" name="Group 9"/>
          <p:cNvGrpSpPr/>
          <p:nvPr/>
        </p:nvGrpSpPr>
        <p:grpSpPr>
          <a:xfrm rot="0">
            <a:off x="1325888" y="3521262"/>
            <a:ext cx="3361503" cy="4770921"/>
            <a:chOff x="0" y="0"/>
            <a:chExt cx="885334" cy="125653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5334" cy="1256539"/>
            </a:xfrm>
            <a:custGeom>
              <a:avLst/>
              <a:gdLst/>
              <a:ahLst/>
              <a:cxnLst/>
              <a:rect l="l" t="t" r="r" b="b"/>
              <a:pathLst>
                <a:path w="885334" h="1256539">
                  <a:moveTo>
                    <a:pt x="117459" y="0"/>
                  </a:moveTo>
                  <a:lnTo>
                    <a:pt x="767876" y="0"/>
                  </a:lnTo>
                  <a:cubicBezTo>
                    <a:pt x="799027" y="0"/>
                    <a:pt x="828904" y="12375"/>
                    <a:pt x="850931" y="34403"/>
                  </a:cubicBezTo>
                  <a:cubicBezTo>
                    <a:pt x="872959" y="56431"/>
                    <a:pt x="885334" y="86307"/>
                    <a:pt x="885334" y="117459"/>
                  </a:cubicBezTo>
                  <a:lnTo>
                    <a:pt x="885334" y="1139080"/>
                  </a:lnTo>
                  <a:cubicBezTo>
                    <a:pt x="885334" y="1170232"/>
                    <a:pt x="872959" y="1200108"/>
                    <a:pt x="850931" y="1222136"/>
                  </a:cubicBezTo>
                  <a:cubicBezTo>
                    <a:pt x="828904" y="1244164"/>
                    <a:pt x="799027" y="1256539"/>
                    <a:pt x="767876" y="1256539"/>
                  </a:cubicBezTo>
                  <a:lnTo>
                    <a:pt x="117459" y="1256539"/>
                  </a:lnTo>
                  <a:cubicBezTo>
                    <a:pt x="86307" y="1256539"/>
                    <a:pt x="56431" y="1244164"/>
                    <a:pt x="34403" y="1222136"/>
                  </a:cubicBezTo>
                  <a:cubicBezTo>
                    <a:pt x="12375" y="1200108"/>
                    <a:pt x="0" y="1170232"/>
                    <a:pt x="0" y="1139080"/>
                  </a:cubicBezTo>
                  <a:lnTo>
                    <a:pt x="0" y="117459"/>
                  </a:lnTo>
                  <a:cubicBezTo>
                    <a:pt x="0" y="86307"/>
                    <a:pt x="12375" y="56431"/>
                    <a:pt x="34403" y="34403"/>
                  </a:cubicBezTo>
                  <a:cubicBezTo>
                    <a:pt x="56431" y="12375"/>
                    <a:pt x="86307" y="0"/>
                    <a:pt x="1174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DB89F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885334" cy="1294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516788" y="4167385"/>
            <a:ext cx="2979705" cy="1592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8670" spc="1153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01</a:t>
            </a:r>
            <a:endParaRPr lang="en-US" sz="8670" spc="1153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16788" y="6072065"/>
            <a:ext cx="2979705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5"/>
              </a:lnSpc>
            </a:pP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项目</a:t>
            </a: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概述</a:t>
            </a:r>
            <a:endParaRPr lang="zh-CN" altLang="en-US" sz="4760" spc="347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14" name="AutoShape 14"/>
          <p:cNvSpPr/>
          <p:nvPr/>
        </p:nvSpPr>
        <p:spPr>
          <a:xfrm flipH="1">
            <a:off x="2650156" y="6001452"/>
            <a:ext cx="712968" cy="0"/>
          </a:xfrm>
          <a:prstGeom prst="line">
            <a:avLst/>
          </a:prstGeom>
          <a:ln w="3810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TextBox 15"/>
          <p:cNvSpPr txBox="1"/>
          <p:nvPr/>
        </p:nvSpPr>
        <p:spPr>
          <a:xfrm>
            <a:off x="1516788" y="6902517"/>
            <a:ext cx="297970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5"/>
              </a:lnSpc>
            </a:pPr>
            <a:r>
              <a:rPr lang="zh-CN" altLang="en-US" sz="2590" spc="95">
                <a:solidFill>
                  <a:srgbClr val="A2886A"/>
                </a:solidFill>
                <a:latin typeface="Arimo" panose="020B0604020202020204"/>
                <a:ea typeface="宋体" panose="02010600030101010101" pitchFamily="2" charset="-122"/>
                <a:cs typeface="Arimo" panose="020B0604020202020204"/>
                <a:sym typeface="Arimo" panose="020B0604020202020204"/>
              </a:rPr>
              <a:t>Project Overview</a:t>
            </a:r>
            <a:endParaRPr lang="zh-CN" altLang="en-US" sz="2590" spc="95">
              <a:solidFill>
                <a:srgbClr val="A2886A"/>
              </a:solidFill>
              <a:latin typeface="Arimo" panose="020B0604020202020204"/>
              <a:ea typeface="宋体" panose="02010600030101010101" pitchFamily="2" charset="-122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16" name="Group 16"/>
          <p:cNvGrpSpPr/>
          <p:nvPr/>
        </p:nvGrpSpPr>
        <p:grpSpPr>
          <a:xfrm rot="0">
            <a:off x="5417462" y="3521262"/>
            <a:ext cx="3361503" cy="4770921"/>
            <a:chOff x="0" y="0"/>
            <a:chExt cx="885334" cy="125653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85334" cy="1256539"/>
            </a:xfrm>
            <a:custGeom>
              <a:avLst/>
              <a:gdLst/>
              <a:ahLst/>
              <a:cxnLst/>
              <a:rect l="l" t="t" r="r" b="b"/>
              <a:pathLst>
                <a:path w="885334" h="1256539">
                  <a:moveTo>
                    <a:pt x="117459" y="0"/>
                  </a:moveTo>
                  <a:lnTo>
                    <a:pt x="767876" y="0"/>
                  </a:lnTo>
                  <a:cubicBezTo>
                    <a:pt x="799027" y="0"/>
                    <a:pt x="828904" y="12375"/>
                    <a:pt x="850931" y="34403"/>
                  </a:cubicBezTo>
                  <a:cubicBezTo>
                    <a:pt x="872959" y="56431"/>
                    <a:pt x="885334" y="86307"/>
                    <a:pt x="885334" y="117459"/>
                  </a:cubicBezTo>
                  <a:lnTo>
                    <a:pt x="885334" y="1139080"/>
                  </a:lnTo>
                  <a:cubicBezTo>
                    <a:pt x="885334" y="1170232"/>
                    <a:pt x="872959" y="1200108"/>
                    <a:pt x="850931" y="1222136"/>
                  </a:cubicBezTo>
                  <a:cubicBezTo>
                    <a:pt x="828904" y="1244164"/>
                    <a:pt x="799027" y="1256539"/>
                    <a:pt x="767876" y="1256539"/>
                  </a:cubicBezTo>
                  <a:lnTo>
                    <a:pt x="117459" y="1256539"/>
                  </a:lnTo>
                  <a:cubicBezTo>
                    <a:pt x="86307" y="1256539"/>
                    <a:pt x="56431" y="1244164"/>
                    <a:pt x="34403" y="1222136"/>
                  </a:cubicBezTo>
                  <a:cubicBezTo>
                    <a:pt x="12375" y="1200108"/>
                    <a:pt x="0" y="1170232"/>
                    <a:pt x="0" y="1139080"/>
                  </a:cubicBezTo>
                  <a:lnTo>
                    <a:pt x="0" y="117459"/>
                  </a:lnTo>
                  <a:cubicBezTo>
                    <a:pt x="0" y="86307"/>
                    <a:pt x="12375" y="56431"/>
                    <a:pt x="34403" y="34403"/>
                  </a:cubicBezTo>
                  <a:cubicBezTo>
                    <a:pt x="56431" y="12375"/>
                    <a:pt x="86307" y="0"/>
                    <a:pt x="1174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DB89F"/>
              </a:solidFill>
              <a:prstDash val="solid"/>
              <a:round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885334" cy="1294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5608361" y="4167385"/>
            <a:ext cx="2979705" cy="1592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8670" spc="1153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02</a:t>
            </a:r>
            <a:endParaRPr lang="en-US" sz="8670" spc="1153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608361" y="6072065"/>
            <a:ext cx="2979705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5"/>
              </a:lnSpc>
            </a:pP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核心</a:t>
            </a: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改进</a:t>
            </a:r>
            <a:endParaRPr lang="zh-CN" altLang="en-US" sz="4760" spc="347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21" name="AutoShape 21"/>
          <p:cNvSpPr/>
          <p:nvPr/>
        </p:nvSpPr>
        <p:spPr>
          <a:xfrm flipH="1">
            <a:off x="6741729" y="6001452"/>
            <a:ext cx="712968" cy="0"/>
          </a:xfrm>
          <a:prstGeom prst="line">
            <a:avLst/>
          </a:prstGeom>
          <a:ln w="3810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5608361" y="6902517"/>
            <a:ext cx="2979705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5"/>
              </a:lnSpc>
            </a:pPr>
            <a:r>
              <a:rPr lang="en-US" sz="259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Core </a:t>
            </a:r>
            <a:r>
              <a:rPr lang="en-US" sz="259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Principles</a:t>
            </a:r>
            <a:endParaRPr lang="en-US" sz="2590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23" name="Group 23"/>
          <p:cNvGrpSpPr/>
          <p:nvPr/>
        </p:nvGrpSpPr>
        <p:grpSpPr>
          <a:xfrm rot="0">
            <a:off x="9509035" y="3521262"/>
            <a:ext cx="3361503" cy="4770921"/>
            <a:chOff x="0" y="0"/>
            <a:chExt cx="885334" cy="125653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85334" cy="1256539"/>
            </a:xfrm>
            <a:custGeom>
              <a:avLst/>
              <a:gdLst/>
              <a:ahLst/>
              <a:cxnLst/>
              <a:rect l="l" t="t" r="r" b="b"/>
              <a:pathLst>
                <a:path w="885334" h="1256539">
                  <a:moveTo>
                    <a:pt x="117459" y="0"/>
                  </a:moveTo>
                  <a:lnTo>
                    <a:pt x="767876" y="0"/>
                  </a:lnTo>
                  <a:cubicBezTo>
                    <a:pt x="799027" y="0"/>
                    <a:pt x="828904" y="12375"/>
                    <a:pt x="850931" y="34403"/>
                  </a:cubicBezTo>
                  <a:cubicBezTo>
                    <a:pt x="872959" y="56431"/>
                    <a:pt x="885334" y="86307"/>
                    <a:pt x="885334" y="117459"/>
                  </a:cubicBezTo>
                  <a:lnTo>
                    <a:pt x="885334" y="1139080"/>
                  </a:lnTo>
                  <a:cubicBezTo>
                    <a:pt x="885334" y="1170232"/>
                    <a:pt x="872959" y="1200108"/>
                    <a:pt x="850931" y="1222136"/>
                  </a:cubicBezTo>
                  <a:cubicBezTo>
                    <a:pt x="828904" y="1244164"/>
                    <a:pt x="799027" y="1256539"/>
                    <a:pt x="767876" y="1256539"/>
                  </a:cubicBezTo>
                  <a:lnTo>
                    <a:pt x="117459" y="1256539"/>
                  </a:lnTo>
                  <a:cubicBezTo>
                    <a:pt x="86307" y="1256539"/>
                    <a:pt x="56431" y="1244164"/>
                    <a:pt x="34403" y="1222136"/>
                  </a:cubicBezTo>
                  <a:cubicBezTo>
                    <a:pt x="12375" y="1200108"/>
                    <a:pt x="0" y="1170232"/>
                    <a:pt x="0" y="1139080"/>
                  </a:cubicBezTo>
                  <a:lnTo>
                    <a:pt x="0" y="117459"/>
                  </a:lnTo>
                  <a:cubicBezTo>
                    <a:pt x="0" y="86307"/>
                    <a:pt x="12375" y="56431"/>
                    <a:pt x="34403" y="34403"/>
                  </a:cubicBezTo>
                  <a:cubicBezTo>
                    <a:pt x="56431" y="12375"/>
                    <a:pt x="86307" y="0"/>
                    <a:pt x="1174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DB89F"/>
              </a:solidFill>
              <a:prstDash val="solid"/>
              <a:round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85334" cy="1294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9699934" y="4167385"/>
            <a:ext cx="2979705" cy="1592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8670" spc="1153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03</a:t>
            </a:r>
            <a:endParaRPr lang="en-US" sz="8670" spc="1153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9699934" y="6072065"/>
            <a:ext cx="2979705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5"/>
              </a:lnSpc>
            </a:pP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成果</a:t>
            </a: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展示</a:t>
            </a:r>
            <a:endParaRPr lang="zh-CN" altLang="en-US" sz="4760" spc="347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28" name="AutoShape 28"/>
          <p:cNvSpPr/>
          <p:nvPr/>
        </p:nvSpPr>
        <p:spPr>
          <a:xfrm flipH="1">
            <a:off x="10833303" y="6001452"/>
            <a:ext cx="712968" cy="0"/>
          </a:xfrm>
          <a:prstGeom prst="line">
            <a:avLst/>
          </a:prstGeom>
          <a:ln w="3810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9" name="TextBox 29"/>
          <p:cNvSpPr txBox="1"/>
          <p:nvPr/>
        </p:nvSpPr>
        <p:spPr>
          <a:xfrm>
            <a:off x="9699934" y="6912042"/>
            <a:ext cx="2979705" cy="857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9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Presentation of </a:t>
            </a:r>
            <a:r>
              <a:rPr lang="en-US" sz="239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Results</a:t>
            </a:r>
            <a:endParaRPr lang="en-US" sz="2390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13600608" y="3521262"/>
            <a:ext cx="3361503" cy="4770921"/>
            <a:chOff x="0" y="0"/>
            <a:chExt cx="885334" cy="125653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85334" cy="1256539"/>
            </a:xfrm>
            <a:custGeom>
              <a:avLst/>
              <a:gdLst/>
              <a:ahLst/>
              <a:cxnLst/>
              <a:rect l="l" t="t" r="r" b="b"/>
              <a:pathLst>
                <a:path w="885334" h="1256539">
                  <a:moveTo>
                    <a:pt x="117459" y="0"/>
                  </a:moveTo>
                  <a:lnTo>
                    <a:pt x="767876" y="0"/>
                  </a:lnTo>
                  <a:cubicBezTo>
                    <a:pt x="799027" y="0"/>
                    <a:pt x="828904" y="12375"/>
                    <a:pt x="850931" y="34403"/>
                  </a:cubicBezTo>
                  <a:cubicBezTo>
                    <a:pt x="872959" y="56431"/>
                    <a:pt x="885334" y="86307"/>
                    <a:pt x="885334" y="117459"/>
                  </a:cubicBezTo>
                  <a:lnTo>
                    <a:pt x="885334" y="1139080"/>
                  </a:lnTo>
                  <a:cubicBezTo>
                    <a:pt x="885334" y="1170232"/>
                    <a:pt x="872959" y="1200108"/>
                    <a:pt x="850931" y="1222136"/>
                  </a:cubicBezTo>
                  <a:cubicBezTo>
                    <a:pt x="828904" y="1244164"/>
                    <a:pt x="799027" y="1256539"/>
                    <a:pt x="767876" y="1256539"/>
                  </a:cubicBezTo>
                  <a:lnTo>
                    <a:pt x="117459" y="1256539"/>
                  </a:lnTo>
                  <a:cubicBezTo>
                    <a:pt x="86307" y="1256539"/>
                    <a:pt x="56431" y="1244164"/>
                    <a:pt x="34403" y="1222136"/>
                  </a:cubicBezTo>
                  <a:cubicBezTo>
                    <a:pt x="12375" y="1200108"/>
                    <a:pt x="0" y="1170232"/>
                    <a:pt x="0" y="1139080"/>
                  </a:cubicBezTo>
                  <a:lnTo>
                    <a:pt x="0" y="117459"/>
                  </a:lnTo>
                  <a:cubicBezTo>
                    <a:pt x="0" y="86307"/>
                    <a:pt x="12375" y="56431"/>
                    <a:pt x="34403" y="34403"/>
                  </a:cubicBezTo>
                  <a:cubicBezTo>
                    <a:pt x="56431" y="12375"/>
                    <a:pt x="86307" y="0"/>
                    <a:pt x="11745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CDB89F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885334" cy="1294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3791508" y="4167385"/>
            <a:ext cx="2979705" cy="1592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140"/>
              </a:lnSpc>
            </a:pPr>
            <a:r>
              <a:rPr lang="en-US" sz="8670" spc="1153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04</a:t>
            </a:r>
            <a:endParaRPr lang="en-US" sz="8670" spc="1153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13791508" y="6072065"/>
            <a:ext cx="2979705" cy="854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65"/>
              </a:lnSpc>
            </a:pP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反思</a:t>
            </a:r>
            <a:r>
              <a:rPr lang="zh-CN" altLang="en-US" sz="4760" spc="34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总结</a:t>
            </a:r>
            <a:endParaRPr lang="zh-CN" altLang="en-US" sz="4760" spc="347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35" name="AutoShape 35"/>
          <p:cNvSpPr/>
          <p:nvPr/>
        </p:nvSpPr>
        <p:spPr>
          <a:xfrm flipH="1">
            <a:off x="14924876" y="6001452"/>
            <a:ext cx="712968" cy="0"/>
          </a:xfrm>
          <a:prstGeom prst="line">
            <a:avLst/>
          </a:prstGeom>
          <a:ln w="3810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TextBox 36"/>
          <p:cNvSpPr txBox="1"/>
          <p:nvPr/>
        </p:nvSpPr>
        <p:spPr>
          <a:xfrm>
            <a:off x="13791508" y="6902517"/>
            <a:ext cx="2979705" cy="428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585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Lessons </a:t>
            </a:r>
            <a:r>
              <a:rPr lang="en-US" sz="2585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Learned</a:t>
            </a:r>
            <a:endParaRPr lang="en-US" sz="2585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grpSp>
        <p:nvGrpSpPr>
          <p:cNvPr id="37" name="Group 37"/>
          <p:cNvGrpSpPr/>
          <p:nvPr/>
        </p:nvGrpSpPr>
        <p:grpSpPr>
          <a:xfrm rot="0">
            <a:off x="306396" y="282563"/>
            <a:ext cx="1197725" cy="1197725"/>
            <a:chOff x="0" y="0"/>
            <a:chExt cx="1596966" cy="1596966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1596966" cy="1596966"/>
            </a:xfrm>
            <a:custGeom>
              <a:avLst/>
              <a:gdLst/>
              <a:ahLst/>
              <a:cxnLst/>
              <a:rect l="l" t="t" r="r" b="b"/>
              <a:pathLst>
                <a:path w="1596966" h="1596966">
                  <a:moveTo>
                    <a:pt x="0" y="0"/>
                  </a:moveTo>
                  <a:lnTo>
                    <a:pt x="1596966" y="0"/>
                  </a:lnTo>
                  <a:lnTo>
                    <a:pt x="1596966" y="1596966"/>
                  </a:lnTo>
                  <a:lnTo>
                    <a:pt x="0" y="15969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39" name="Freeform 39"/>
            <p:cNvSpPr/>
            <p:nvPr/>
          </p:nvSpPr>
          <p:spPr>
            <a:xfrm>
              <a:off x="1236784" y="0"/>
              <a:ext cx="360182" cy="360182"/>
            </a:xfrm>
            <a:custGeom>
              <a:avLst/>
              <a:gdLst/>
              <a:ahLst/>
              <a:cxnLst/>
              <a:rect l="l" t="t" r="r" b="b"/>
              <a:pathLst>
                <a:path w="360182" h="360182">
                  <a:moveTo>
                    <a:pt x="0" y="0"/>
                  </a:moveTo>
                  <a:lnTo>
                    <a:pt x="360182" y="0"/>
                  </a:lnTo>
                  <a:lnTo>
                    <a:pt x="360182" y="360182"/>
                  </a:lnTo>
                  <a:lnTo>
                    <a:pt x="0" y="36018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40" name="AutoShape 40"/>
          <p:cNvSpPr/>
          <p:nvPr/>
        </p:nvSpPr>
        <p:spPr>
          <a:xfrm>
            <a:off x="1419749" y="881425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 rot="0">
            <a:off x="306396" y="9244683"/>
            <a:ext cx="3411810" cy="303785"/>
            <a:chOff x="0" y="0"/>
            <a:chExt cx="4549081" cy="405047"/>
          </a:xfrm>
        </p:grpSpPr>
        <p:grpSp>
          <p:nvGrpSpPr>
            <p:cNvPr id="43" name="Group 43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6" name="Group 46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5" name="Group 55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56" name="Freeform 5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57" name="TextBox 5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8" name="Group 58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59" name="Freeform 5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60" name="TextBox 6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1" name="Group 61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62" name="Freeform 6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63" name="TextBox 6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4" name="Group 64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经验教训</a:t>
            </a:r>
            <a:r>
              <a:rPr lang="en-US" altLang="zh-CN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2</a:t>
            </a:r>
            <a:endParaRPr lang="en-US" altLang="zh-CN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5" name="Freeform 35"/>
          <p:cNvSpPr/>
          <p:nvPr/>
        </p:nvSpPr>
        <p:spPr>
          <a:xfrm>
            <a:off x="12549362" y="3249572"/>
            <a:ext cx="639053" cy="639053"/>
          </a:xfrm>
          <a:custGeom>
            <a:avLst/>
            <a:gdLst/>
            <a:ahLst/>
            <a:cxnLst/>
            <a:rect l="l" t="t" r="r" b="b"/>
            <a:pathLst>
              <a:path w="639053" h="639053">
                <a:moveTo>
                  <a:pt x="0" y="0"/>
                </a:moveTo>
                <a:lnTo>
                  <a:pt x="639053" y="0"/>
                </a:lnTo>
                <a:lnTo>
                  <a:pt x="639053" y="639053"/>
                </a:lnTo>
                <a:lnTo>
                  <a:pt x="0" y="639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 rot="0">
            <a:off x="6375029" y="2675074"/>
            <a:ext cx="5537942" cy="553794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CDB89F">
                      <a:alpha val="100000"/>
                    </a:srgbClr>
                  </a:gs>
                  <a:gs pos="25000">
                    <a:srgbClr val="4C4C4C">
                      <a:alpha val="0"/>
                    </a:srgbClr>
                  </a:gs>
                  <a:gs pos="50000">
                    <a:srgbClr val="A6A6A6">
                      <a:alpha val="0"/>
                    </a:srgbClr>
                  </a:gs>
                  <a:gs pos="75000">
                    <a:srgbClr val="A6A6A6">
                      <a:alpha val="0"/>
                    </a:srgbClr>
                  </a:gs>
                  <a:gs pos="100000">
                    <a:srgbClr val="CDB89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217655" y="3190895"/>
            <a:ext cx="291211" cy="29121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6227529" y="5298439"/>
            <a:ext cx="291211" cy="291211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184017" y="2869067"/>
            <a:ext cx="4258171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问题根源</a:t>
            </a:r>
            <a:endParaRPr lang="en-US" sz="40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723900" y="3616325"/>
            <a:ext cx="4947285" cy="369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0"/>
              </a:spcBef>
            </a:pPr>
            <a:r>
              <a:rPr 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初期低估了GPU算子优化的技术深度，原计划实现多个算子（卷积等），但矩阵乘法的基础优化就消耗了80%时间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。</a:t>
            </a:r>
            <a:endParaRPr lang="zh-CN" altLang="en-US" sz="3200" spc="12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49" name="Group 49"/>
          <p:cNvGrpSpPr/>
          <p:nvPr/>
        </p:nvGrpSpPr>
        <p:grpSpPr>
          <a:xfrm rot="0">
            <a:off x="7217655" y="7405984"/>
            <a:ext cx="291211" cy="29121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54" name="Group 54"/>
          <p:cNvGrpSpPr/>
          <p:nvPr/>
        </p:nvGrpSpPr>
        <p:grpSpPr>
          <a:xfrm rot="0">
            <a:off x="10813730" y="3190895"/>
            <a:ext cx="291211" cy="29121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11769259" y="5287941"/>
            <a:ext cx="291211" cy="291211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12541012" y="2706169"/>
            <a:ext cx="4258171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具体影响</a:t>
            </a:r>
            <a:endParaRPr lang="en-US" sz="40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2540615" y="3467100"/>
            <a:ext cx="4686935" cy="36931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auto">
              <a:lnSpc>
                <a:spcPct val="150000"/>
              </a:lnSpc>
              <a:spcBef>
                <a:spcPct val="0"/>
              </a:spcBef>
            </a:pPr>
            <a:r>
              <a:rPr 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向量化改造涉及三级存储体系（全局→局部→寄存器）的协同修改，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仅初版源码的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完成就耗费接近五天。</a:t>
            </a:r>
            <a:endParaRPr lang="en-US" altLang="zh-CN" sz="3200" spc="12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64" name="Group 64"/>
          <p:cNvGrpSpPr/>
          <p:nvPr/>
        </p:nvGrpSpPr>
        <p:grpSpPr>
          <a:xfrm rot="0">
            <a:off x="10813730" y="7405984"/>
            <a:ext cx="291211" cy="291211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9" name="Freeform 69"/>
          <p:cNvSpPr/>
          <p:nvPr/>
        </p:nvSpPr>
        <p:spPr>
          <a:xfrm>
            <a:off x="8476651" y="4400607"/>
            <a:ext cx="1334699" cy="1326913"/>
          </a:xfrm>
          <a:custGeom>
            <a:avLst/>
            <a:gdLst/>
            <a:ahLst/>
            <a:cxnLst/>
            <a:rect l="l" t="t" r="r" b="b"/>
            <a:pathLst>
              <a:path w="1334699" h="1326913">
                <a:moveTo>
                  <a:pt x="0" y="0"/>
                </a:moveTo>
                <a:lnTo>
                  <a:pt x="1334698" y="0"/>
                </a:lnTo>
                <a:lnTo>
                  <a:pt x="1334698" y="1326913"/>
                </a:lnTo>
                <a:lnTo>
                  <a:pt x="0" y="1326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0" name="TextBox 70"/>
          <p:cNvSpPr txBox="1"/>
          <p:nvPr/>
        </p:nvSpPr>
        <p:spPr>
          <a:xfrm>
            <a:off x="7378653" y="5816923"/>
            <a:ext cx="3530693" cy="129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难度预估偏差导致进度延迟</a:t>
            </a:r>
            <a:endParaRPr lang="en-US" sz="36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经验教训</a:t>
            </a:r>
            <a:r>
              <a:rPr lang="en-US" altLang="zh-CN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3</a:t>
            </a:r>
            <a:endParaRPr lang="en-US" altLang="zh-CN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35" name="Freeform 35"/>
          <p:cNvSpPr/>
          <p:nvPr/>
        </p:nvSpPr>
        <p:spPr>
          <a:xfrm>
            <a:off x="12549362" y="3249572"/>
            <a:ext cx="639053" cy="639053"/>
          </a:xfrm>
          <a:custGeom>
            <a:avLst/>
            <a:gdLst/>
            <a:ahLst/>
            <a:cxnLst/>
            <a:rect l="l" t="t" r="r" b="b"/>
            <a:pathLst>
              <a:path w="639053" h="639053">
                <a:moveTo>
                  <a:pt x="0" y="0"/>
                </a:moveTo>
                <a:lnTo>
                  <a:pt x="639053" y="0"/>
                </a:lnTo>
                <a:lnTo>
                  <a:pt x="639053" y="639053"/>
                </a:lnTo>
                <a:lnTo>
                  <a:pt x="0" y="6390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36" name="Group 36"/>
          <p:cNvGrpSpPr/>
          <p:nvPr/>
        </p:nvGrpSpPr>
        <p:grpSpPr>
          <a:xfrm rot="0">
            <a:off x="6375029" y="2675074"/>
            <a:ext cx="5537942" cy="5537942"/>
            <a:chOff x="0" y="0"/>
            <a:chExt cx="812800" cy="812800"/>
          </a:xfrm>
        </p:grpSpPr>
        <p:sp>
          <p:nvSpPr>
            <p:cNvPr id="37" name="Freeform 3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CDB89F">
                      <a:alpha val="100000"/>
                    </a:srgbClr>
                  </a:gs>
                  <a:gs pos="25000">
                    <a:srgbClr val="4C4C4C">
                      <a:alpha val="0"/>
                    </a:srgbClr>
                  </a:gs>
                  <a:gs pos="50000">
                    <a:srgbClr val="A6A6A6">
                      <a:alpha val="0"/>
                    </a:srgbClr>
                  </a:gs>
                  <a:gs pos="75000">
                    <a:srgbClr val="A6A6A6">
                      <a:alpha val="0"/>
                    </a:srgbClr>
                  </a:gs>
                  <a:gs pos="100000">
                    <a:srgbClr val="CDB89F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id="38" name="TextBox 3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39" name="Group 39"/>
          <p:cNvGrpSpPr/>
          <p:nvPr/>
        </p:nvGrpSpPr>
        <p:grpSpPr>
          <a:xfrm rot="0">
            <a:off x="7217655" y="3190895"/>
            <a:ext cx="291211" cy="291211"/>
            <a:chOff x="0" y="0"/>
            <a:chExt cx="812800" cy="812800"/>
          </a:xfrm>
        </p:grpSpPr>
        <p:sp>
          <p:nvSpPr>
            <p:cNvPr id="40" name="Freeform 4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1" name="TextBox 4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44" name="Group 44"/>
          <p:cNvGrpSpPr/>
          <p:nvPr/>
        </p:nvGrpSpPr>
        <p:grpSpPr>
          <a:xfrm rot="0">
            <a:off x="6227529" y="5298439"/>
            <a:ext cx="291211" cy="291211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184017" y="2488067"/>
            <a:ext cx="4258171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问题根源</a:t>
            </a:r>
            <a:endParaRPr lang="en-US" sz="40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723900" y="3235325"/>
            <a:ext cx="4947285" cy="5170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代码完成后无法独立运行，只能搭建</a:t>
            </a:r>
            <a:r>
              <a:rPr lang="en-US" alt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Clblast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要求的环境并运行其测试程序。而测试程序只提示测试用例对错不显示具体错误，因此在无法采用传统的在编译器中</a:t>
            </a:r>
            <a:r>
              <a:rPr lang="en-US" altLang="zh-CN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debug</a:t>
            </a: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的排错方法。</a:t>
            </a:r>
            <a:endParaRPr lang="zh-CN" altLang="en-US" sz="3200" spc="12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49" name="Group 49"/>
          <p:cNvGrpSpPr/>
          <p:nvPr/>
        </p:nvGrpSpPr>
        <p:grpSpPr>
          <a:xfrm rot="0">
            <a:off x="7217655" y="7405984"/>
            <a:ext cx="291211" cy="291211"/>
            <a:chOff x="0" y="0"/>
            <a:chExt cx="812800" cy="812800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1" name="TextBox 5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54" name="Group 54"/>
          <p:cNvGrpSpPr/>
          <p:nvPr/>
        </p:nvGrpSpPr>
        <p:grpSpPr>
          <a:xfrm rot="0">
            <a:off x="10813730" y="3190895"/>
            <a:ext cx="291211" cy="291211"/>
            <a:chOff x="0" y="0"/>
            <a:chExt cx="812800" cy="812800"/>
          </a:xfrm>
        </p:grpSpPr>
        <p:sp>
          <p:nvSpPr>
            <p:cNvPr id="55" name="Freeform 5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6" name="TextBox 5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id="59" name="Group 59"/>
          <p:cNvGrpSpPr/>
          <p:nvPr/>
        </p:nvGrpSpPr>
        <p:grpSpPr>
          <a:xfrm rot="0">
            <a:off x="11769259" y="5287941"/>
            <a:ext cx="291211" cy="291211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2" name="TextBox 62"/>
          <p:cNvSpPr txBox="1"/>
          <p:nvPr/>
        </p:nvSpPr>
        <p:spPr>
          <a:xfrm>
            <a:off x="12541012" y="2477569"/>
            <a:ext cx="4258171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40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具体影响</a:t>
            </a:r>
            <a:endParaRPr lang="en-US" sz="40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2540615" y="3238500"/>
            <a:ext cx="4686935" cy="51708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200" spc="12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我们只能采用原始的人工逐行排查代码，寻找可能存在的内存对齐、边界条件判断、寄存器溢出等问题，花费接近六天，远超原本预期，导致无法继续优化其他算法。</a:t>
            </a:r>
            <a:endParaRPr lang="en-US" altLang="zh-CN" sz="3200" spc="12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64" name="Group 64"/>
          <p:cNvGrpSpPr/>
          <p:nvPr/>
        </p:nvGrpSpPr>
        <p:grpSpPr>
          <a:xfrm rot="0">
            <a:off x="10813730" y="7405984"/>
            <a:ext cx="291211" cy="291211"/>
            <a:chOff x="0" y="0"/>
            <a:chExt cx="812800" cy="812800"/>
          </a:xfrm>
        </p:grpSpPr>
        <p:sp>
          <p:nvSpPr>
            <p:cNvPr id="65" name="Freeform 6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66" name="TextBox 6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id="69" name="Freeform 69"/>
          <p:cNvSpPr/>
          <p:nvPr/>
        </p:nvSpPr>
        <p:spPr>
          <a:xfrm>
            <a:off x="8476651" y="4400607"/>
            <a:ext cx="1334699" cy="1326913"/>
          </a:xfrm>
          <a:custGeom>
            <a:avLst/>
            <a:gdLst/>
            <a:ahLst/>
            <a:cxnLst/>
            <a:rect l="l" t="t" r="r" b="b"/>
            <a:pathLst>
              <a:path w="1334699" h="1326913">
                <a:moveTo>
                  <a:pt x="0" y="0"/>
                </a:moveTo>
                <a:lnTo>
                  <a:pt x="1334698" y="0"/>
                </a:lnTo>
                <a:lnTo>
                  <a:pt x="1334698" y="1326913"/>
                </a:lnTo>
                <a:lnTo>
                  <a:pt x="0" y="13269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0" name="TextBox 70"/>
          <p:cNvSpPr txBox="1"/>
          <p:nvPr/>
        </p:nvSpPr>
        <p:spPr>
          <a:xfrm>
            <a:off x="7378653" y="5816923"/>
            <a:ext cx="3530693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spc="169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Debug效率低下</a:t>
            </a:r>
            <a:endParaRPr lang="en-US" sz="3600" spc="169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-774553" y="658054"/>
            <a:ext cx="3351628" cy="795943"/>
            <a:chOff x="0" y="0"/>
            <a:chExt cx="1589435" cy="377458"/>
          </a:xfrm>
        </p:grpSpPr>
        <p:sp>
          <p:nvSpPr>
            <p:cNvPr id="4" name="Freeform 4"/>
            <p:cNvSpPr/>
            <p:nvPr/>
          </p:nvSpPr>
          <p:spPr>
            <a:xfrm>
              <a:off x="17295" y="0"/>
              <a:ext cx="1554846" cy="377458"/>
            </a:xfrm>
            <a:custGeom>
              <a:avLst/>
              <a:gdLst/>
              <a:ahLst/>
              <a:cxnLst/>
              <a:rect l="l" t="t" r="r" b="b"/>
              <a:pathLst>
                <a:path w="1554846" h="377458">
                  <a:moveTo>
                    <a:pt x="232103" y="0"/>
                  </a:moveTo>
                  <a:lnTo>
                    <a:pt x="1525942" y="0"/>
                  </a:lnTo>
                  <a:cubicBezTo>
                    <a:pt x="1535655" y="0"/>
                    <a:pt x="1544652" y="5106"/>
                    <a:pt x="1549633" y="13444"/>
                  </a:cubicBezTo>
                  <a:cubicBezTo>
                    <a:pt x="1554614" y="21783"/>
                    <a:pt x="1554845" y="32126"/>
                    <a:pt x="1550241" y="40678"/>
                  </a:cubicBezTo>
                  <a:lnTo>
                    <a:pt x="1390838" y="336780"/>
                  </a:lnTo>
                  <a:cubicBezTo>
                    <a:pt x="1377351" y="361834"/>
                    <a:pt x="1351195" y="377458"/>
                    <a:pt x="1322742" y="377458"/>
                  </a:cubicBezTo>
                  <a:lnTo>
                    <a:pt x="28903" y="377458"/>
                  </a:lnTo>
                  <a:cubicBezTo>
                    <a:pt x="19190" y="377458"/>
                    <a:pt x="10192" y="372352"/>
                    <a:pt x="5211" y="364014"/>
                  </a:cubicBezTo>
                  <a:cubicBezTo>
                    <a:pt x="230" y="355675"/>
                    <a:pt x="0" y="345332"/>
                    <a:pt x="4604" y="336780"/>
                  </a:cubicBezTo>
                  <a:lnTo>
                    <a:pt x="164006" y="40678"/>
                  </a:lnTo>
                  <a:cubicBezTo>
                    <a:pt x="177494" y="15624"/>
                    <a:pt x="203649" y="0"/>
                    <a:pt x="232103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01600" y="-38100"/>
              <a:ext cx="1386235" cy="4155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42003" y="2418561"/>
            <a:ext cx="15544212" cy="4716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665"/>
              </a:lnSpc>
            </a:pPr>
            <a:r>
              <a:rPr lang="en-US" sz="26185" spc="4032">
                <a:solidFill>
                  <a:srgbClr val="E9EFEC"/>
                </a:solidFill>
                <a:latin typeface="Adumu Regular" panose="02000503000000000000"/>
                <a:ea typeface="Adumu Regular" panose="02000503000000000000"/>
                <a:cs typeface="Adumu Regular" panose="02000503000000000000"/>
                <a:sym typeface="Adumu Regular" panose="02000503000000000000"/>
              </a:rPr>
              <a:t>THANKS</a:t>
            </a:r>
            <a:endParaRPr lang="en-US" sz="26185" spc="4032">
              <a:solidFill>
                <a:srgbClr val="E9EFEC"/>
              </a:solidFill>
              <a:latin typeface="Adumu Regular" panose="02000503000000000000"/>
              <a:ea typeface="Adumu Regular" panose="02000503000000000000"/>
              <a:cs typeface="Adumu Regular" panose="02000503000000000000"/>
              <a:sym typeface="Adumu Regular" panose="02000503000000000000"/>
            </a:endParaRPr>
          </a:p>
        </p:txBody>
      </p:sp>
      <p:sp>
        <p:nvSpPr>
          <p:cNvPr id="7" name="Freeform 7"/>
          <p:cNvSpPr/>
          <p:nvPr/>
        </p:nvSpPr>
        <p:spPr>
          <a:xfrm rot="-204048">
            <a:off x="5189199" y="2173729"/>
            <a:ext cx="8657391" cy="6244143"/>
          </a:xfrm>
          <a:custGeom>
            <a:avLst/>
            <a:gdLst/>
            <a:ahLst/>
            <a:cxnLst/>
            <a:rect l="l" t="t" r="r" b="b"/>
            <a:pathLst>
              <a:path w="8657391" h="6244143">
                <a:moveTo>
                  <a:pt x="0" y="0"/>
                </a:moveTo>
                <a:lnTo>
                  <a:pt x="8657391" y="0"/>
                </a:lnTo>
                <a:lnTo>
                  <a:pt x="8657391" y="6244144"/>
                </a:lnTo>
                <a:lnTo>
                  <a:pt x="0" y="6244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090275" y="282340"/>
            <a:ext cx="1197725" cy="1197725"/>
          </a:xfrm>
          <a:custGeom>
            <a:avLst/>
            <a:gdLst/>
            <a:ahLst/>
            <a:cxnLst/>
            <a:rect l="l" t="t" r="r" b="b"/>
            <a:pathLst>
              <a:path w="1197725" h="1197725">
                <a:moveTo>
                  <a:pt x="0" y="0"/>
                </a:moveTo>
                <a:lnTo>
                  <a:pt x="1197725" y="0"/>
                </a:lnTo>
                <a:lnTo>
                  <a:pt x="1197725" y="1197724"/>
                </a:lnTo>
                <a:lnTo>
                  <a:pt x="0" y="11977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8017863" y="282340"/>
            <a:ext cx="270137" cy="270137"/>
          </a:xfrm>
          <a:custGeom>
            <a:avLst/>
            <a:gdLst/>
            <a:ahLst/>
            <a:cxnLst/>
            <a:rect l="l" t="t" r="r" b="b"/>
            <a:pathLst>
              <a:path w="270137" h="270137">
                <a:moveTo>
                  <a:pt x="0" y="0"/>
                </a:moveTo>
                <a:lnTo>
                  <a:pt x="270137" y="0"/>
                </a:lnTo>
                <a:lnTo>
                  <a:pt x="270137" y="270136"/>
                </a:lnTo>
                <a:lnTo>
                  <a:pt x="0" y="2701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13563733" y="881202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" name="Group 11"/>
          <p:cNvGrpSpPr/>
          <p:nvPr/>
        </p:nvGrpSpPr>
        <p:grpSpPr>
          <a:xfrm rot="0">
            <a:off x="7438095" y="9700875"/>
            <a:ext cx="303785" cy="30378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" name="Group 14"/>
          <p:cNvGrpSpPr/>
          <p:nvPr/>
        </p:nvGrpSpPr>
        <p:grpSpPr>
          <a:xfrm rot="0">
            <a:off x="7882098" y="9700875"/>
            <a:ext cx="303785" cy="303785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7" name="Group 17"/>
          <p:cNvGrpSpPr/>
          <p:nvPr/>
        </p:nvGrpSpPr>
        <p:grpSpPr>
          <a:xfrm rot="0">
            <a:off x="8326102" y="9700875"/>
            <a:ext cx="303785" cy="30378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8770106" y="9700875"/>
            <a:ext cx="303785" cy="303785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9214109" y="9700875"/>
            <a:ext cx="303785" cy="303785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6" name="Group 26"/>
          <p:cNvGrpSpPr/>
          <p:nvPr/>
        </p:nvGrpSpPr>
        <p:grpSpPr>
          <a:xfrm rot="0">
            <a:off x="9658113" y="9700875"/>
            <a:ext cx="303785" cy="303785"/>
            <a:chOff x="0" y="0"/>
            <a:chExt cx="812800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9" name="Group 29"/>
          <p:cNvGrpSpPr/>
          <p:nvPr/>
        </p:nvGrpSpPr>
        <p:grpSpPr>
          <a:xfrm rot="0">
            <a:off x="10102116" y="9700875"/>
            <a:ext cx="303785" cy="303785"/>
            <a:chOff x="0" y="0"/>
            <a:chExt cx="812800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" name="Group 32"/>
          <p:cNvGrpSpPr/>
          <p:nvPr/>
        </p:nvGrpSpPr>
        <p:grpSpPr>
          <a:xfrm rot="0">
            <a:off x="10546120" y="9700875"/>
            <a:ext cx="303785" cy="303785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406400" y="0"/>
                  </a:lnTo>
                  <a:cubicBezTo>
                    <a:pt x="630849" y="0"/>
                    <a:pt x="812800" y="181951"/>
                    <a:pt x="812800" y="406400"/>
                  </a:cubicBezTo>
                  <a:lnTo>
                    <a:pt x="812800" y="406400"/>
                  </a:lnTo>
                  <a:cubicBezTo>
                    <a:pt x="812800" y="630849"/>
                    <a:pt x="630849" y="812800"/>
                    <a:pt x="406400" y="812800"/>
                  </a:cubicBezTo>
                  <a:lnTo>
                    <a:pt x="406400" y="812800"/>
                  </a:lnTo>
                  <a:cubicBezTo>
                    <a:pt x="181951" y="812800"/>
                    <a:pt x="0" y="630849"/>
                    <a:pt x="0" y="406400"/>
                  </a:cubicBezTo>
                  <a:lnTo>
                    <a:pt x="0" y="406400"/>
                  </a:lnTo>
                  <a:cubicBezTo>
                    <a:pt x="0" y="181951"/>
                    <a:pt x="181951" y="0"/>
                    <a:pt x="406400" y="0"/>
                  </a:cubicBezTo>
                  <a:close/>
                </a:path>
              </a:pathLst>
            </a:custGeom>
            <a:solidFill>
              <a:srgbClr val="CDB89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5" name="AutoShape 35"/>
          <p:cNvSpPr/>
          <p:nvPr/>
        </p:nvSpPr>
        <p:spPr>
          <a:xfrm flipV="1">
            <a:off x="17689138" y="4017609"/>
            <a:ext cx="0" cy="5433012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Freeform 36"/>
          <p:cNvSpPr/>
          <p:nvPr/>
        </p:nvSpPr>
        <p:spPr>
          <a:xfrm>
            <a:off x="17434530" y="9495444"/>
            <a:ext cx="509216" cy="509216"/>
          </a:xfrm>
          <a:custGeom>
            <a:avLst/>
            <a:gdLst/>
            <a:ahLst/>
            <a:cxnLst/>
            <a:rect l="l" t="t" r="r" b="b"/>
            <a:pathLst>
              <a:path w="509216" h="509216">
                <a:moveTo>
                  <a:pt x="0" y="0"/>
                </a:moveTo>
                <a:lnTo>
                  <a:pt x="509216" y="0"/>
                </a:lnTo>
                <a:lnTo>
                  <a:pt x="509216" y="509216"/>
                </a:lnTo>
                <a:lnTo>
                  <a:pt x="0" y="509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327235" y="814527"/>
            <a:ext cx="1804225" cy="415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40"/>
              </a:lnSpc>
            </a:pPr>
            <a:r>
              <a:rPr lang="zh-CN" altLang="en-US" sz="2315">
                <a:solidFill>
                  <a:srgbClr val="FFFCF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软工</a:t>
            </a:r>
            <a:r>
              <a:rPr lang="en-US" altLang="zh-CN" sz="2315">
                <a:solidFill>
                  <a:srgbClr val="FFFCF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6</a:t>
            </a:r>
            <a:r>
              <a:rPr lang="zh-CN" altLang="en-US" sz="2315">
                <a:solidFill>
                  <a:srgbClr val="FFFCF1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班</a:t>
            </a:r>
            <a:endParaRPr lang="zh-CN" altLang="en-US" sz="2315">
              <a:solidFill>
                <a:srgbClr val="FFFCF1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39" name="TextBox 39"/>
          <p:cNvSpPr txBox="1"/>
          <p:nvPr/>
        </p:nvSpPr>
        <p:spPr>
          <a:xfrm rot="-5400000">
            <a:off x="-3020294" y="5373171"/>
            <a:ext cx="7122132" cy="5413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85"/>
              </a:lnSpc>
            </a:pPr>
            <a:r>
              <a:rPr lang="en-US" sz="306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PERSONAL </a:t>
            </a:r>
            <a:r>
              <a:rPr lang="en-US" sz="3060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ANNAl WORK REPOR</a:t>
            </a:r>
            <a:endParaRPr lang="en-US" sz="3060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40" name="TextBox 40"/>
          <p:cNvSpPr txBox="1"/>
          <p:nvPr/>
        </p:nvSpPr>
        <p:spPr>
          <a:xfrm rot="-5400000">
            <a:off x="-191727" y="3128154"/>
            <a:ext cx="2336493" cy="245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830"/>
              </a:lnSpc>
            </a:pPr>
            <a:r>
              <a:rPr lang="en-US" sz="1305">
                <a:solidFill>
                  <a:srgbClr val="A2886A"/>
                </a:solidFill>
                <a:latin typeface="Arimo" panose="020B0604020202020204"/>
                <a:ea typeface="Arimo" panose="020B0604020202020204"/>
                <a:cs typeface="Arimo" panose="020B0604020202020204"/>
                <a:sym typeface="Arimo" panose="020B0604020202020204"/>
              </a:rPr>
              <a:t>REPORT ON WORK</a:t>
            </a:r>
            <a:endParaRPr lang="en-US" sz="1305">
              <a:solidFill>
                <a:srgbClr val="A2886A"/>
              </a:solidFill>
              <a:latin typeface="Arimo" panose="020B0604020202020204"/>
              <a:ea typeface="Arimo" panose="020B0604020202020204"/>
              <a:cs typeface="Arimo" panose="020B0604020202020204"/>
              <a:sym typeface="Arimo" panose="020B0604020202020204"/>
            </a:endParaRPr>
          </a:p>
        </p:txBody>
      </p:sp>
      <p:sp>
        <p:nvSpPr>
          <p:cNvPr id="42" name="TextBox 42"/>
          <p:cNvSpPr txBox="1"/>
          <p:nvPr/>
        </p:nvSpPr>
        <p:spPr>
          <a:xfrm>
            <a:off x="1442003" y="2705041"/>
            <a:ext cx="15544212" cy="26130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75"/>
              </a:lnSpc>
            </a:pPr>
            <a:r>
              <a:rPr lang="en-US" sz="14125" spc="522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感谢您的观看</a:t>
            </a:r>
            <a:endParaRPr lang="en-US" sz="14125" spc="522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3" name="TextBox 43"/>
          <p:cNvSpPr txBox="1"/>
          <p:nvPr/>
        </p:nvSpPr>
        <p:spPr>
          <a:xfrm>
            <a:off x="1442003" y="5200380"/>
            <a:ext cx="15544212" cy="778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75"/>
              </a:lnSpc>
            </a:pPr>
            <a:r>
              <a:rPr lang="en-US" sz="4340" spc="577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2025/7/8</a:t>
            </a:r>
            <a:endParaRPr lang="en-US" sz="4340" spc="577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4" name="AutoShape 44"/>
          <p:cNvSpPr/>
          <p:nvPr/>
        </p:nvSpPr>
        <p:spPr>
          <a:xfrm flipH="1">
            <a:off x="346285" y="9995135"/>
            <a:ext cx="985458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" name="AutoShape 45"/>
          <p:cNvSpPr/>
          <p:nvPr/>
        </p:nvSpPr>
        <p:spPr>
          <a:xfrm flipH="1">
            <a:off x="346285" y="9843243"/>
            <a:ext cx="712968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" name="Group 46"/>
          <p:cNvGrpSpPr/>
          <p:nvPr/>
        </p:nvGrpSpPr>
        <p:grpSpPr>
          <a:xfrm rot="0">
            <a:off x="5807710" y="7038340"/>
            <a:ext cx="6885305" cy="812800"/>
            <a:chOff x="0" y="0"/>
            <a:chExt cx="2067187" cy="377458"/>
          </a:xfrm>
        </p:grpSpPr>
        <p:sp>
          <p:nvSpPr>
            <p:cNvPr id="50" name="Freeform 47"/>
            <p:cNvSpPr/>
            <p:nvPr/>
          </p:nvSpPr>
          <p:spPr>
            <a:xfrm>
              <a:off x="13022" y="0"/>
              <a:ext cx="2041143" cy="377458"/>
            </a:xfrm>
            <a:custGeom>
              <a:avLst/>
              <a:gdLst/>
              <a:ahLst/>
              <a:cxnLst/>
              <a:rect l="l" t="t" r="r" b="b"/>
              <a:pathLst>
                <a:path w="2041143" h="377458">
                  <a:moveTo>
                    <a:pt x="224963" y="0"/>
                  </a:moveTo>
                  <a:lnTo>
                    <a:pt x="2019380" y="0"/>
                  </a:lnTo>
                  <a:cubicBezTo>
                    <a:pt x="2026693" y="0"/>
                    <a:pt x="2033468" y="3845"/>
                    <a:pt x="2037218" y="10123"/>
                  </a:cubicBezTo>
                  <a:cubicBezTo>
                    <a:pt x="2040969" y="16402"/>
                    <a:pt x="2041143" y="24190"/>
                    <a:pt x="2037676" y="30629"/>
                  </a:cubicBezTo>
                  <a:lnTo>
                    <a:pt x="1867454" y="346829"/>
                  </a:lnTo>
                  <a:cubicBezTo>
                    <a:pt x="1857298" y="365694"/>
                    <a:pt x="1837604" y="377458"/>
                    <a:pt x="1816180" y="377458"/>
                  </a:cubicBezTo>
                  <a:lnTo>
                    <a:pt x="21763" y="377458"/>
                  </a:lnTo>
                  <a:cubicBezTo>
                    <a:pt x="14450" y="377458"/>
                    <a:pt x="7675" y="373614"/>
                    <a:pt x="3924" y="367335"/>
                  </a:cubicBezTo>
                  <a:cubicBezTo>
                    <a:pt x="174" y="361056"/>
                    <a:pt x="0" y="353269"/>
                    <a:pt x="3467" y="346829"/>
                  </a:cubicBezTo>
                  <a:lnTo>
                    <a:pt x="173689" y="30629"/>
                  </a:lnTo>
                  <a:cubicBezTo>
                    <a:pt x="183845" y="11764"/>
                    <a:pt x="203539" y="0"/>
                    <a:pt x="224963" y="0"/>
                  </a:cubicBezTo>
                  <a:close/>
                </a:path>
              </a:pathLst>
            </a:custGeom>
            <a:solidFill>
              <a:srgbClr val="335B49"/>
            </a:solidFill>
          </p:spPr>
        </p:sp>
        <p:sp>
          <p:nvSpPr>
            <p:cNvPr id="51" name="TextBox 48"/>
            <p:cNvSpPr txBox="1"/>
            <p:nvPr/>
          </p:nvSpPr>
          <p:spPr>
            <a:xfrm>
              <a:off x="101600" y="-38100"/>
              <a:ext cx="1863987" cy="415558"/>
            </a:xfrm>
            <a:prstGeom prst="rect">
              <a:avLst/>
            </a:prstGeom>
          </p:spPr>
          <p:txBody>
            <a:bodyPr lIns="50800" tIns="50800" rIns="50800" bIns="50800" rtlCol="0" anchor="ctr"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2" name="TextBox 49"/>
          <p:cNvSpPr txBox="1"/>
          <p:nvPr/>
        </p:nvSpPr>
        <p:spPr>
          <a:xfrm>
            <a:off x="5877560" y="7112635"/>
            <a:ext cx="6686550" cy="6381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p>
            <a:pPr algn="ctr">
              <a:lnSpc>
                <a:spcPts val="4980"/>
              </a:lnSpc>
            </a:pPr>
            <a:r>
              <a: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汇报人：</a:t>
            </a: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陈冠华、</a:t>
            </a:r>
            <a:r>
              <a:rPr lang="zh-CN" alt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连子森</a:t>
            </a:r>
            <a:endParaRPr lang="zh-CN" altLang="en-US" sz="3555" spc="473">
              <a:solidFill>
                <a:srgbClr val="FFFCF1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71894" y="2025353"/>
            <a:ext cx="15544212" cy="384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05"/>
              </a:lnSpc>
            </a:pPr>
            <a:r>
              <a:rPr lang="en-US" sz="21290" spc="2937">
                <a:solidFill>
                  <a:srgbClr val="E9EFEC">
                    <a:alpha val="68627"/>
                  </a:srgbClr>
                </a:solidFill>
                <a:latin typeface="Adumu Regular" panose="02000503000000000000"/>
                <a:ea typeface="Adumu Regular" panose="02000503000000000000"/>
                <a:cs typeface="Adumu Regular" panose="02000503000000000000"/>
                <a:sym typeface="Adumu Regular" panose="02000503000000000000"/>
              </a:rPr>
              <a:t>PART ONE</a:t>
            </a:r>
            <a:endParaRPr lang="en-US" sz="21290" spc="2937">
              <a:solidFill>
                <a:srgbClr val="E9EFEC">
                  <a:alpha val="68627"/>
                </a:srgbClr>
              </a:solidFill>
              <a:latin typeface="Adumu Regular" panose="02000503000000000000"/>
              <a:ea typeface="Adumu Regular" panose="02000503000000000000"/>
              <a:cs typeface="Adumu Regular" panose="02000503000000000000"/>
              <a:sym typeface="Adumu Regular" panose="02000503000000000000"/>
            </a:endParaRPr>
          </a:p>
        </p:txBody>
      </p:sp>
      <p:sp>
        <p:nvSpPr>
          <p:cNvPr id="4" name="Freeform 4"/>
          <p:cNvSpPr/>
          <p:nvPr/>
        </p:nvSpPr>
        <p:spPr>
          <a:xfrm rot="-204048">
            <a:off x="4815305" y="1494870"/>
            <a:ext cx="8657391" cy="6244143"/>
          </a:xfrm>
          <a:custGeom>
            <a:avLst/>
            <a:gdLst/>
            <a:ahLst/>
            <a:cxnLst/>
            <a:rect l="l" t="t" r="r" b="b"/>
            <a:pathLst>
              <a:path w="8657391" h="6244143">
                <a:moveTo>
                  <a:pt x="0" y="0"/>
                </a:moveTo>
                <a:lnTo>
                  <a:pt x="8657390" y="0"/>
                </a:lnTo>
                <a:lnTo>
                  <a:pt x="8657390" y="6244144"/>
                </a:lnTo>
                <a:lnTo>
                  <a:pt x="0" y="6244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46021" y="429838"/>
            <a:ext cx="1197725" cy="1197725"/>
          </a:xfrm>
          <a:custGeom>
            <a:avLst/>
            <a:gdLst/>
            <a:ahLst/>
            <a:cxnLst/>
            <a:rect l="l" t="t" r="r" b="b"/>
            <a:pathLst>
              <a:path w="1197725" h="1197725">
                <a:moveTo>
                  <a:pt x="0" y="0"/>
                </a:moveTo>
                <a:lnTo>
                  <a:pt x="1197725" y="0"/>
                </a:lnTo>
                <a:lnTo>
                  <a:pt x="1197725" y="1197724"/>
                </a:lnTo>
                <a:lnTo>
                  <a:pt x="0" y="1197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73609" y="429838"/>
            <a:ext cx="270137" cy="270137"/>
          </a:xfrm>
          <a:custGeom>
            <a:avLst/>
            <a:gdLst/>
            <a:ahLst/>
            <a:cxnLst/>
            <a:rect l="l" t="t" r="r" b="b"/>
            <a:pathLst>
              <a:path w="270137" h="270137">
                <a:moveTo>
                  <a:pt x="0" y="0"/>
                </a:moveTo>
                <a:lnTo>
                  <a:pt x="270137" y="0"/>
                </a:lnTo>
                <a:lnTo>
                  <a:pt x="270137" y="270136"/>
                </a:lnTo>
                <a:lnTo>
                  <a:pt x="0" y="270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3219479" y="1028700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7438095" y="9444602"/>
            <a:ext cx="3411810" cy="303785"/>
            <a:chOff x="0" y="0"/>
            <a:chExt cx="4549081" cy="40504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0">
            <a:off x="17434530" y="3761336"/>
            <a:ext cx="509216" cy="5987051"/>
            <a:chOff x="0" y="0"/>
            <a:chExt cx="678955" cy="7982735"/>
          </a:xfrm>
        </p:grpSpPr>
        <p:sp>
          <p:nvSpPr>
            <p:cNvPr id="34" name="AutoShape 34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Freeform 35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9" name="TextBox 39"/>
          <p:cNvSpPr txBox="1"/>
          <p:nvPr/>
        </p:nvSpPr>
        <p:spPr>
          <a:xfrm>
            <a:off x="4335968" y="2025353"/>
            <a:ext cx="9616063" cy="325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80"/>
              </a:lnSpc>
            </a:pP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项目</a:t>
            </a: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概述</a:t>
            </a:r>
            <a:endParaRPr lang="zh-CN" altLang="en-US" sz="18130" spc="398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0">
            <a:off x="346285" y="9577445"/>
            <a:ext cx="985458" cy="170943"/>
            <a:chOff x="0" y="0"/>
            <a:chExt cx="1313943" cy="227924"/>
          </a:xfrm>
        </p:grpSpPr>
        <p:sp>
          <p:nvSpPr>
            <p:cNvPr id="41" name="AutoShape 41"/>
            <p:cNvSpPr/>
            <p:nvPr/>
          </p:nvSpPr>
          <p:spPr>
            <a:xfrm flipH="1">
              <a:off x="0" y="215224"/>
              <a:ext cx="1313943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 flipH="1">
              <a:off x="0" y="12700"/>
              <a:ext cx="950624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3" name="Group 43"/>
          <p:cNvGrpSpPr/>
          <p:nvPr/>
        </p:nvGrpSpPr>
        <p:grpSpPr>
          <a:xfrm rot="0">
            <a:off x="6918375" y="7123675"/>
            <a:ext cx="4451251" cy="812776"/>
            <a:chOff x="0" y="0"/>
            <a:chExt cx="5935001" cy="1083702"/>
          </a:xfrm>
        </p:grpSpPr>
        <p:grpSp>
          <p:nvGrpSpPr>
            <p:cNvPr id="44" name="Group 44"/>
            <p:cNvGrpSpPr/>
            <p:nvPr/>
          </p:nvGrpSpPr>
          <p:grpSpPr>
            <a:xfrm rot="0">
              <a:off x="0" y="0"/>
              <a:ext cx="5935001" cy="1083702"/>
              <a:chOff x="0" y="0"/>
              <a:chExt cx="2067187" cy="377458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3022" y="0"/>
                <a:ext cx="2041143" cy="377458"/>
              </a:xfrm>
              <a:custGeom>
                <a:avLst/>
                <a:gdLst/>
                <a:ahLst/>
                <a:cxnLst/>
                <a:rect l="l" t="t" r="r" b="b"/>
                <a:pathLst>
                  <a:path w="2041143" h="377458">
                    <a:moveTo>
                      <a:pt x="224963" y="0"/>
                    </a:moveTo>
                    <a:lnTo>
                      <a:pt x="2019380" y="0"/>
                    </a:lnTo>
                    <a:cubicBezTo>
                      <a:pt x="2026693" y="0"/>
                      <a:pt x="2033468" y="3845"/>
                      <a:pt x="2037218" y="10123"/>
                    </a:cubicBezTo>
                    <a:cubicBezTo>
                      <a:pt x="2040969" y="16402"/>
                      <a:pt x="2041143" y="24190"/>
                      <a:pt x="2037676" y="30629"/>
                    </a:cubicBezTo>
                    <a:lnTo>
                      <a:pt x="1867454" y="346829"/>
                    </a:lnTo>
                    <a:cubicBezTo>
                      <a:pt x="1857298" y="365694"/>
                      <a:pt x="1837604" y="377458"/>
                      <a:pt x="1816180" y="377458"/>
                    </a:cubicBezTo>
                    <a:lnTo>
                      <a:pt x="21763" y="377458"/>
                    </a:lnTo>
                    <a:cubicBezTo>
                      <a:pt x="14450" y="377458"/>
                      <a:pt x="7675" y="373614"/>
                      <a:pt x="3924" y="367335"/>
                    </a:cubicBezTo>
                    <a:cubicBezTo>
                      <a:pt x="174" y="361056"/>
                      <a:pt x="0" y="353269"/>
                      <a:pt x="3467" y="346829"/>
                    </a:cubicBezTo>
                    <a:lnTo>
                      <a:pt x="173689" y="30629"/>
                    </a:lnTo>
                    <a:cubicBezTo>
                      <a:pt x="183845" y="11764"/>
                      <a:pt x="203539" y="0"/>
                      <a:pt x="224963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101600" y="-38100"/>
                <a:ext cx="1863987" cy="4155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47" name="TextBox 47"/>
            <p:cNvSpPr txBox="1"/>
            <p:nvPr/>
          </p:nvSpPr>
          <p:spPr>
            <a:xfrm>
              <a:off x="0" y="70405"/>
              <a:ext cx="5935001" cy="850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0"/>
                </a:lnSpc>
              </a:pPr>
              <a:r>
                <a:rPr lang="en-US" sz="3555" spc="473">
                  <a:solidFill>
                    <a:srgbClr val="FFFCF1"/>
                  </a:solidFill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  <a:sym typeface="庞门正道标题体" panose="02010600030101010101" charset="-122"/>
                </a:rPr>
                <a:t>PART1</a:t>
              </a:r>
              <a:endPara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2" name="AutoShape 32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Freeform 33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6" name="Group 36"/>
          <p:cNvGrpSpPr/>
          <p:nvPr/>
        </p:nvGrpSpPr>
        <p:grpSpPr>
          <a:xfrm rot="0">
            <a:off x="12153319" y="2243882"/>
            <a:ext cx="4414175" cy="6400325"/>
            <a:chOff x="0" y="0"/>
            <a:chExt cx="5885567" cy="8533767"/>
          </a:xfrm>
        </p:grpSpPr>
        <p:pic>
          <p:nvPicPr>
            <p:cNvPr id="37" name="Picture 37"/>
            <p:cNvPicPr>
              <a:picLocks noChangeAspect="1"/>
            </p:cNvPicPr>
            <p:nvPr/>
          </p:nvPicPr>
          <p:blipFill>
            <a:blip r:embed="rId4"/>
            <a:srcRect l="41190" r="12859"/>
            <a:stretch>
              <a:fillRect/>
            </a:stretch>
          </p:blipFill>
          <p:spPr>
            <a:xfrm>
              <a:off x="0" y="0"/>
              <a:ext cx="5885567" cy="8533767"/>
            </a:xfrm>
            <a:prstGeom prst="rect">
              <a:avLst/>
            </a:prstGeom>
          </p:spPr>
        </p:pic>
      </p:grpSp>
      <p:sp>
        <p:nvSpPr>
          <p:cNvPr id="38" name="TextBox 38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项目</a:t>
            </a:r>
            <a:r>
              <a:rPr lang="en-US" sz="6000" spc="71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概述1</a:t>
            </a:r>
            <a:endParaRPr lang="en-US" sz="6000" spc="71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94335" y="2247900"/>
            <a:ext cx="10330815" cy="7294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本项目属于竞赛项目，题目名称为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“</a:t>
            </a:r>
            <a:r>
              <a:rPr lang="zh-CN" altLang="en-US" sz="3600" b="1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面向信号处理的凌久 GPU 高性能数学库算子优化技术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”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。</a:t>
            </a:r>
            <a:endParaRPr lang="zh-CN" altLang="en-US" sz="36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</a:pPr>
            <a:endParaRPr lang="en-US" altLang="zh-CN" sz="36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</a:pP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由于比赛主办方的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GPU GP200S_2G_LPDDR4_TY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目前并未到货，本项目暂时使用笔记本电脑的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NVIDIA RTX 4060 Laptop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。</a:t>
            </a:r>
            <a:b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</a:br>
            <a:endParaRPr lang="zh-CN" altLang="en-US" sz="36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ctr" fontAlgn="auto">
              <a:lnSpc>
                <a:spcPct val="150000"/>
              </a:lnSpc>
              <a:spcBef>
                <a:spcPct val="0"/>
              </a:spcBef>
            </a:pPr>
            <a:endParaRPr lang="en-US" altLang="zh-CN" sz="32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</a:pPr>
            <a:endParaRPr lang="en-US" altLang="zh-CN" sz="32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2" name="AutoShape 32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Freeform 33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8" name="TextBox 38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项目</a:t>
            </a:r>
            <a:r>
              <a:rPr lang="en-US" sz="6000" spc="71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概述2</a:t>
            </a:r>
            <a:endParaRPr lang="en-US" sz="6000" spc="71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394335" y="1714500"/>
            <a:ext cx="10330815" cy="80327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 fontAlgn="auto">
              <a:lnSpc>
                <a:spcPct val="150000"/>
              </a:lnSpc>
              <a:spcBef>
                <a:spcPct val="0"/>
              </a:spcBef>
            </a:pPr>
            <a:br>
              <a:rPr lang="en-US" altLang="zh-CN" sz="32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</a:b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项目目标为</a:t>
            </a:r>
            <a:r>
              <a:rPr lang="zh-CN" altLang="en-US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在</a:t>
            </a:r>
            <a:r>
              <a:rPr lang="en-US" altLang="zh-CN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Opencl</a:t>
            </a:r>
            <a:r>
              <a:rPr lang="zh-CN" altLang="en-US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架构下实现高效矩阵乘法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，在傅老师的指导下，我们选择参考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Opencl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社区的</a:t>
            </a:r>
            <a:r>
              <a:rPr lang="en-US" altLang="zh-CN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ClBlast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库的算法，在其基础上进行改进。截止至汇报日期，已实现</a:t>
            </a:r>
            <a:r>
              <a:rPr lang="zh-CN" altLang="en-US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完整的矩阵乘法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，引入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“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向量化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”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这一重要改进，并且</a:t>
            </a:r>
            <a:r>
              <a:rPr lang="zh-CN" altLang="en-US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成功运行测试程序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并得出结果，对比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ClBlas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、</a:t>
            </a:r>
            <a:r>
              <a:rPr lang="en-US" altLang="zh-CN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CPUBlas</a:t>
            </a:r>
            <a:r>
              <a:rPr lang="zh-CN" altLang="en-US" sz="3600" spc="179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等传统矩阵运算库</a:t>
            </a:r>
            <a:r>
              <a:rPr lang="zh-CN" altLang="en-US" sz="3600" spc="179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有性能提升。</a:t>
            </a:r>
            <a:endParaRPr lang="zh-CN" altLang="en-US" sz="32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ctr" fontAlgn="auto">
              <a:lnSpc>
                <a:spcPct val="150000"/>
              </a:lnSpc>
              <a:spcBef>
                <a:spcPct val="0"/>
              </a:spcBef>
            </a:pPr>
            <a:endParaRPr lang="en-US" altLang="zh-CN" sz="32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  <a:p>
            <a:pPr algn="l" fontAlgn="auto">
              <a:lnSpc>
                <a:spcPct val="150000"/>
              </a:lnSpc>
              <a:spcBef>
                <a:spcPct val="0"/>
              </a:spcBef>
            </a:pPr>
            <a:endParaRPr lang="en-US" altLang="zh-CN" sz="3200" spc="179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12268491" y="2247692"/>
            <a:ext cx="4414175" cy="6400325"/>
            <a:chOff x="0" y="0"/>
            <a:chExt cx="5885567" cy="8533767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4"/>
            <a:srcRect l="35288" r="18761"/>
            <a:stretch>
              <a:fillRect/>
            </a:stretch>
          </p:blipFill>
          <p:spPr>
            <a:xfrm>
              <a:off x="0" y="0"/>
              <a:ext cx="5885567" cy="853376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7" name="Group 7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" name="Group 25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" name="Group 28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" name="Group 31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2" name="AutoShape 32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3" name="Freeform 33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4" name="Group 34"/>
          <p:cNvGrpSpPr/>
          <p:nvPr/>
        </p:nvGrpSpPr>
        <p:grpSpPr>
          <a:xfrm rot="0">
            <a:off x="2193925" y="2013585"/>
            <a:ext cx="5411470" cy="3685540"/>
            <a:chOff x="0" y="0"/>
            <a:chExt cx="5605366" cy="3921111"/>
          </a:xfrm>
        </p:grpSpPr>
        <p:pic>
          <p:nvPicPr>
            <p:cNvPr id="35" name="Picture 35"/>
            <p:cNvPicPr>
              <a:picLocks noChangeAspect="1"/>
            </p:cNvPicPr>
            <p:nvPr/>
          </p:nvPicPr>
          <p:blipFill>
            <a:blip r:embed="rId4"/>
            <a:srcRect t="2734" b="2734"/>
            <a:stretch>
              <a:fillRect/>
            </a:stretch>
          </p:blipFill>
          <p:spPr>
            <a:xfrm>
              <a:off x="0" y="0"/>
              <a:ext cx="5605366" cy="3921111"/>
            </a:xfrm>
            <a:prstGeom prst="rect">
              <a:avLst/>
            </a:prstGeom>
          </p:spPr>
        </p:pic>
      </p:grpSp>
      <p:sp>
        <p:nvSpPr>
          <p:cNvPr id="36" name="AutoShape 36"/>
          <p:cNvSpPr/>
          <p:nvPr/>
        </p:nvSpPr>
        <p:spPr>
          <a:xfrm>
            <a:off x="2193925" y="8043545"/>
            <a:ext cx="5525135" cy="4445"/>
          </a:xfrm>
          <a:prstGeom prst="line">
            <a:avLst/>
          </a:prstGeom>
          <a:ln w="9525" cap="flat">
            <a:solidFill>
              <a:srgbClr val="516F5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2" name="AutoShape 42"/>
          <p:cNvSpPr/>
          <p:nvPr/>
        </p:nvSpPr>
        <p:spPr>
          <a:xfrm>
            <a:off x="10287000" y="4991100"/>
            <a:ext cx="6695440" cy="10160"/>
          </a:xfrm>
          <a:prstGeom prst="line">
            <a:avLst/>
          </a:prstGeom>
          <a:ln w="9525" cap="flat">
            <a:solidFill>
              <a:srgbClr val="516F5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4" name="TextBox 44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71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项目</a:t>
            </a:r>
            <a:r>
              <a:rPr lang="zh-CN" altLang="en-US" sz="6000" spc="71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分工</a:t>
            </a:r>
            <a:endParaRPr lang="zh-CN" altLang="en-US" sz="6000" spc="71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2194108" y="6058168"/>
            <a:ext cx="4204025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zh-CN" altLang="en-US" sz="4000" spc="662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连子森</a:t>
            </a:r>
            <a:endParaRPr lang="zh-CN" altLang="en-US" sz="4000" spc="662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2209800" y="6667500"/>
            <a:ext cx="5662930" cy="14770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 fontAlgn="auto">
              <a:lnSpc>
                <a:spcPct val="150000"/>
              </a:lnSpc>
            </a:pP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矩阵算法的主要构建，核心改进</a:t>
            </a:r>
            <a:r>
              <a:rPr lang="en-US" altLang="zh-CN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“</a:t>
            </a: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向量化</a:t>
            </a:r>
            <a:r>
              <a:rPr lang="en-US" altLang="zh-CN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”</a:t>
            </a: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部分的实现</a:t>
            </a:r>
            <a:endParaRPr lang="zh-CN" altLang="en-US" sz="3200" u="none" strike="noStrike" spc="14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0287127" y="2019221"/>
            <a:ext cx="4204025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zh-CN" altLang="en-US" sz="4000" spc="662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陈冠华</a:t>
            </a:r>
            <a:endParaRPr lang="zh-CN" altLang="en-US" sz="4000" spc="662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0248900" y="2840990"/>
            <a:ext cx="6771640" cy="2215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 fontAlgn="auto">
              <a:lnSpc>
                <a:spcPct val="150000"/>
              </a:lnSpc>
            </a:pP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配置</a:t>
            </a:r>
            <a:r>
              <a:rPr lang="en-US" altLang="zh-CN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CUDA</a:t>
            </a: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工具链下的</a:t>
            </a:r>
            <a:r>
              <a:rPr lang="en-US" altLang="zh-CN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Opencl</a:t>
            </a: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环境，正确性测试、性能测试、最优参数调试，</a:t>
            </a:r>
            <a:r>
              <a:rPr lang="en-US" altLang="zh-CN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debug</a:t>
            </a:r>
            <a:r>
              <a:rPr lang="zh-CN" altLang="en-US" sz="3200" u="none" strike="noStrike" spc="14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过程中错误定位与修改</a:t>
            </a:r>
            <a:endParaRPr lang="zh-CN" altLang="en-US" sz="3200" u="none" strike="noStrike" spc="14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grpSp>
        <p:nvGrpSpPr>
          <p:cNvPr id="62" name="Group 34"/>
          <p:cNvGrpSpPr/>
          <p:nvPr/>
        </p:nvGrpSpPr>
        <p:grpSpPr>
          <a:xfrm rot="0">
            <a:off x="10439400" y="5437505"/>
            <a:ext cx="5411470" cy="3685540"/>
            <a:chOff x="0" y="0"/>
            <a:chExt cx="5605366" cy="3921111"/>
          </a:xfrm>
        </p:grpSpPr>
        <p:pic>
          <p:nvPicPr>
            <p:cNvPr id="63" name="Picture 35"/>
            <p:cNvPicPr>
              <a:picLocks noChangeAspect="1"/>
            </p:cNvPicPr>
            <p:nvPr/>
          </p:nvPicPr>
          <p:blipFill>
            <a:blip r:embed="rId4"/>
            <a:srcRect t="2734" b="2734"/>
            <a:stretch>
              <a:fillRect/>
            </a:stretch>
          </p:blipFill>
          <p:spPr>
            <a:xfrm>
              <a:off x="0" y="0"/>
              <a:ext cx="5605366" cy="392111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371894" y="2025353"/>
            <a:ext cx="15544212" cy="3840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05"/>
              </a:lnSpc>
            </a:pPr>
            <a:r>
              <a:rPr lang="en-US" sz="21290" spc="1660">
                <a:solidFill>
                  <a:srgbClr val="E9EFEC">
                    <a:alpha val="68627"/>
                  </a:srgbClr>
                </a:solidFill>
                <a:latin typeface="Adumu Regular" panose="02000503000000000000"/>
                <a:ea typeface="Adumu Regular" panose="02000503000000000000"/>
                <a:cs typeface="Adumu Regular" panose="02000503000000000000"/>
                <a:sym typeface="Adumu Regular" panose="02000503000000000000"/>
              </a:rPr>
              <a:t>PART TWO</a:t>
            </a:r>
            <a:endParaRPr lang="en-US" sz="21290" spc="1660">
              <a:solidFill>
                <a:srgbClr val="E9EFEC">
                  <a:alpha val="68627"/>
                </a:srgbClr>
              </a:solidFill>
              <a:latin typeface="Adumu Regular" panose="02000503000000000000"/>
              <a:ea typeface="Adumu Regular" panose="02000503000000000000"/>
              <a:cs typeface="Adumu Regular" panose="02000503000000000000"/>
              <a:sym typeface="Adumu Regular" panose="02000503000000000000"/>
            </a:endParaRPr>
          </a:p>
        </p:txBody>
      </p:sp>
      <p:sp>
        <p:nvSpPr>
          <p:cNvPr id="4" name="Freeform 4"/>
          <p:cNvSpPr/>
          <p:nvPr/>
        </p:nvSpPr>
        <p:spPr>
          <a:xfrm rot="-204048">
            <a:off x="4815305" y="1494870"/>
            <a:ext cx="8657391" cy="6244143"/>
          </a:xfrm>
          <a:custGeom>
            <a:avLst/>
            <a:gdLst/>
            <a:ahLst/>
            <a:cxnLst/>
            <a:rect l="l" t="t" r="r" b="b"/>
            <a:pathLst>
              <a:path w="8657391" h="6244143">
                <a:moveTo>
                  <a:pt x="0" y="0"/>
                </a:moveTo>
                <a:lnTo>
                  <a:pt x="8657390" y="0"/>
                </a:lnTo>
                <a:lnTo>
                  <a:pt x="8657390" y="6244144"/>
                </a:lnTo>
                <a:lnTo>
                  <a:pt x="0" y="62441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746021" y="429838"/>
            <a:ext cx="1197725" cy="1197725"/>
          </a:xfrm>
          <a:custGeom>
            <a:avLst/>
            <a:gdLst/>
            <a:ahLst/>
            <a:cxnLst/>
            <a:rect l="l" t="t" r="r" b="b"/>
            <a:pathLst>
              <a:path w="1197725" h="1197725">
                <a:moveTo>
                  <a:pt x="0" y="0"/>
                </a:moveTo>
                <a:lnTo>
                  <a:pt x="1197725" y="0"/>
                </a:lnTo>
                <a:lnTo>
                  <a:pt x="1197725" y="1197724"/>
                </a:lnTo>
                <a:lnTo>
                  <a:pt x="0" y="11977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73609" y="429838"/>
            <a:ext cx="270137" cy="270137"/>
          </a:xfrm>
          <a:custGeom>
            <a:avLst/>
            <a:gdLst/>
            <a:ahLst/>
            <a:cxnLst/>
            <a:rect l="l" t="t" r="r" b="b"/>
            <a:pathLst>
              <a:path w="270137" h="270137">
                <a:moveTo>
                  <a:pt x="0" y="0"/>
                </a:moveTo>
                <a:lnTo>
                  <a:pt x="270137" y="0"/>
                </a:lnTo>
                <a:lnTo>
                  <a:pt x="270137" y="270136"/>
                </a:lnTo>
                <a:lnTo>
                  <a:pt x="0" y="2701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AutoShape 7"/>
          <p:cNvSpPr/>
          <p:nvPr/>
        </p:nvSpPr>
        <p:spPr>
          <a:xfrm>
            <a:off x="13219479" y="1028700"/>
            <a:ext cx="3574167" cy="0"/>
          </a:xfrm>
          <a:prstGeom prst="line">
            <a:avLst/>
          </a:prstGeom>
          <a:ln w="19050" cap="flat">
            <a:solidFill>
              <a:srgbClr val="CDB89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8" name="Group 8"/>
          <p:cNvGrpSpPr/>
          <p:nvPr/>
        </p:nvGrpSpPr>
        <p:grpSpPr>
          <a:xfrm rot="0">
            <a:off x="7438095" y="9444602"/>
            <a:ext cx="3411810" cy="303785"/>
            <a:chOff x="0" y="0"/>
            <a:chExt cx="4549081" cy="405047"/>
          </a:xfrm>
        </p:grpSpPr>
        <p:grpSp>
          <p:nvGrpSpPr>
            <p:cNvPr id="9" name="Group 9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" name="Group 18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" name="Group 21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" name="Group 27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3" name="Group 33"/>
          <p:cNvGrpSpPr/>
          <p:nvPr/>
        </p:nvGrpSpPr>
        <p:grpSpPr>
          <a:xfrm rot="0">
            <a:off x="17434530" y="3761336"/>
            <a:ext cx="509216" cy="5987051"/>
            <a:chOff x="0" y="0"/>
            <a:chExt cx="678955" cy="7982735"/>
          </a:xfrm>
        </p:grpSpPr>
        <p:sp>
          <p:nvSpPr>
            <p:cNvPr id="34" name="AutoShape 34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5" name="Freeform 35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39" name="TextBox 39"/>
          <p:cNvSpPr txBox="1"/>
          <p:nvPr/>
        </p:nvSpPr>
        <p:spPr>
          <a:xfrm>
            <a:off x="4335968" y="2025353"/>
            <a:ext cx="9616063" cy="3254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380"/>
              </a:lnSpc>
            </a:pP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核心</a:t>
            </a:r>
            <a:r>
              <a:rPr lang="zh-CN" altLang="en-US" sz="18130" spc="398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改进</a:t>
            </a:r>
            <a:endParaRPr lang="zh-CN" altLang="en-US" sz="18130" spc="398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0" name="Group 40"/>
          <p:cNvGrpSpPr/>
          <p:nvPr/>
        </p:nvGrpSpPr>
        <p:grpSpPr>
          <a:xfrm rot="0">
            <a:off x="346285" y="9577445"/>
            <a:ext cx="985458" cy="170943"/>
            <a:chOff x="0" y="0"/>
            <a:chExt cx="1313943" cy="227924"/>
          </a:xfrm>
        </p:grpSpPr>
        <p:sp>
          <p:nvSpPr>
            <p:cNvPr id="41" name="AutoShape 41"/>
            <p:cNvSpPr/>
            <p:nvPr/>
          </p:nvSpPr>
          <p:spPr>
            <a:xfrm flipH="1">
              <a:off x="0" y="215224"/>
              <a:ext cx="1313943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2" name="AutoShape 42"/>
            <p:cNvSpPr/>
            <p:nvPr/>
          </p:nvSpPr>
          <p:spPr>
            <a:xfrm flipH="1">
              <a:off x="0" y="12700"/>
              <a:ext cx="950624" cy="0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3" name="Group 43"/>
          <p:cNvGrpSpPr/>
          <p:nvPr/>
        </p:nvGrpSpPr>
        <p:grpSpPr>
          <a:xfrm rot="0">
            <a:off x="6918375" y="7123675"/>
            <a:ext cx="4451251" cy="812776"/>
            <a:chOff x="0" y="0"/>
            <a:chExt cx="5935001" cy="1083702"/>
          </a:xfrm>
        </p:grpSpPr>
        <p:grpSp>
          <p:nvGrpSpPr>
            <p:cNvPr id="44" name="Group 44"/>
            <p:cNvGrpSpPr/>
            <p:nvPr/>
          </p:nvGrpSpPr>
          <p:grpSpPr>
            <a:xfrm rot="0">
              <a:off x="0" y="0"/>
              <a:ext cx="5935001" cy="1083702"/>
              <a:chOff x="0" y="0"/>
              <a:chExt cx="2067187" cy="377458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13022" y="0"/>
                <a:ext cx="2041143" cy="377458"/>
              </a:xfrm>
              <a:custGeom>
                <a:avLst/>
                <a:gdLst/>
                <a:ahLst/>
                <a:cxnLst/>
                <a:rect l="l" t="t" r="r" b="b"/>
                <a:pathLst>
                  <a:path w="2041143" h="377458">
                    <a:moveTo>
                      <a:pt x="224963" y="0"/>
                    </a:moveTo>
                    <a:lnTo>
                      <a:pt x="2019380" y="0"/>
                    </a:lnTo>
                    <a:cubicBezTo>
                      <a:pt x="2026693" y="0"/>
                      <a:pt x="2033468" y="3845"/>
                      <a:pt x="2037218" y="10123"/>
                    </a:cubicBezTo>
                    <a:cubicBezTo>
                      <a:pt x="2040969" y="16402"/>
                      <a:pt x="2041143" y="24190"/>
                      <a:pt x="2037676" y="30629"/>
                    </a:cubicBezTo>
                    <a:lnTo>
                      <a:pt x="1867454" y="346829"/>
                    </a:lnTo>
                    <a:cubicBezTo>
                      <a:pt x="1857298" y="365694"/>
                      <a:pt x="1837604" y="377458"/>
                      <a:pt x="1816180" y="377458"/>
                    </a:cubicBezTo>
                    <a:lnTo>
                      <a:pt x="21763" y="377458"/>
                    </a:lnTo>
                    <a:cubicBezTo>
                      <a:pt x="14450" y="377458"/>
                      <a:pt x="7675" y="373614"/>
                      <a:pt x="3924" y="367335"/>
                    </a:cubicBezTo>
                    <a:cubicBezTo>
                      <a:pt x="174" y="361056"/>
                      <a:pt x="0" y="353269"/>
                      <a:pt x="3467" y="346829"/>
                    </a:cubicBezTo>
                    <a:lnTo>
                      <a:pt x="173689" y="30629"/>
                    </a:lnTo>
                    <a:cubicBezTo>
                      <a:pt x="183845" y="11764"/>
                      <a:pt x="203539" y="0"/>
                      <a:pt x="224963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46" name="TextBox 46"/>
              <p:cNvSpPr txBox="1"/>
              <p:nvPr/>
            </p:nvSpPr>
            <p:spPr>
              <a:xfrm>
                <a:off x="101600" y="-38100"/>
                <a:ext cx="1863987" cy="4155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47" name="TextBox 47"/>
            <p:cNvSpPr txBox="1"/>
            <p:nvPr/>
          </p:nvSpPr>
          <p:spPr>
            <a:xfrm>
              <a:off x="0" y="70405"/>
              <a:ext cx="5935001" cy="8509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80"/>
                </a:lnSpc>
              </a:pPr>
              <a:r>
                <a:rPr lang="en-US" sz="3555" spc="473">
                  <a:solidFill>
                    <a:srgbClr val="FFFCF1"/>
                  </a:solidFill>
                  <a:latin typeface="庞门正道标题体" panose="02010600030101010101" charset="-122"/>
                  <a:ea typeface="庞门正道标题体" panose="02010600030101010101" charset="-122"/>
                  <a:cs typeface="庞门正道标题体" panose="02010600030101010101" charset="-122"/>
                  <a:sym typeface="庞门正道标题体" panose="02010600030101010101" charset="-122"/>
                </a:rPr>
                <a:t>PART2</a:t>
              </a:r>
              <a:endParaRPr lang="en-US" sz="3555" spc="473">
                <a:solidFill>
                  <a:srgbClr val="FFFCF1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改进</a:t>
            </a: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思路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35" name="Group 35"/>
          <p:cNvGrpSpPr/>
          <p:nvPr/>
        </p:nvGrpSpPr>
        <p:grpSpPr>
          <a:xfrm rot="0">
            <a:off x="1864943" y="2303445"/>
            <a:ext cx="4178052" cy="6281200"/>
            <a:chOff x="0" y="0"/>
            <a:chExt cx="1100392" cy="1654308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100392" cy="1654308"/>
            </a:xfrm>
            <a:custGeom>
              <a:avLst/>
              <a:gdLst/>
              <a:ahLst/>
              <a:cxnLst/>
              <a:rect l="l" t="t" r="r" b="b"/>
              <a:pathLst>
                <a:path w="1100392" h="1654308">
                  <a:moveTo>
                    <a:pt x="31501" y="0"/>
                  </a:moveTo>
                  <a:lnTo>
                    <a:pt x="1068891" y="0"/>
                  </a:lnTo>
                  <a:cubicBezTo>
                    <a:pt x="1077246" y="0"/>
                    <a:pt x="1085258" y="3319"/>
                    <a:pt x="1091166" y="9226"/>
                  </a:cubicBezTo>
                  <a:cubicBezTo>
                    <a:pt x="1097073" y="15134"/>
                    <a:pt x="1100392" y="23146"/>
                    <a:pt x="1100392" y="31501"/>
                  </a:cubicBezTo>
                  <a:lnTo>
                    <a:pt x="1100392" y="1622807"/>
                  </a:lnTo>
                  <a:cubicBezTo>
                    <a:pt x="1100392" y="1640205"/>
                    <a:pt x="1086289" y="1654308"/>
                    <a:pt x="1068891" y="1654308"/>
                  </a:cubicBezTo>
                  <a:lnTo>
                    <a:pt x="31501" y="1654308"/>
                  </a:lnTo>
                  <a:cubicBezTo>
                    <a:pt x="14103" y="1654308"/>
                    <a:pt x="0" y="1640205"/>
                    <a:pt x="0" y="1622807"/>
                  </a:cubicBezTo>
                  <a:lnTo>
                    <a:pt x="0" y="31501"/>
                  </a:lnTo>
                  <a:cubicBezTo>
                    <a:pt x="0" y="14103"/>
                    <a:pt x="14103" y="0"/>
                    <a:pt x="3150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47625"/>
              <a:ext cx="1100392" cy="17019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00"/>
                </a:lnSpc>
                <a:spcBef>
                  <a:spcPct val="0"/>
                </a:spcBef>
              </a:pPr>
            </a:p>
          </p:txBody>
        </p:sp>
      </p:grpSp>
      <p:pic>
        <p:nvPicPr>
          <p:cNvPr id="38" name="Picture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0692" y="2324159"/>
            <a:ext cx="2764684" cy="2764684"/>
          </a:xfrm>
          <a:prstGeom prst="rect">
            <a:avLst/>
          </a:prstGeom>
        </p:spPr>
      </p:pic>
      <p:sp>
        <p:nvSpPr>
          <p:cNvPr id="39" name="TextBox 39"/>
          <p:cNvSpPr txBox="1"/>
          <p:nvPr/>
        </p:nvSpPr>
        <p:spPr>
          <a:xfrm>
            <a:off x="2076764" y="5221309"/>
            <a:ext cx="3754409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一</a:t>
            </a:r>
            <a:endParaRPr lang="en-US" sz="3600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0" name="TextBox 40"/>
          <p:cNvSpPr txBox="1"/>
          <p:nvPr/>
        </p:nvSpPr>
        <p:spPr>
          <a:xfrm>
            <a:off x="2076764" y="6060635"/>
            <a:ext cx="3754409" cy="1846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通过对</a:t>
            </a:r>
            <a:r>
              <a:rPr lang="en-US" altLang="zh-CN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EIGEN</a:t>
            </a:r>
            <a:r>
              <a:rPr lang="zh-CN" altLang="en-US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库等矩阵运算库的源码阅读，我们发现对于较大的矩阵乘法，较为有效的两种优化思路是矩阵分块和向量化</a:t>
            </a:r>
            <a:endParaRPr lang="zh-CN" altLang="en-US" sz="240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41" name="AutoShape 41"/>
          <p:cNvSpPr/>
          <p:nvPr/>
        </p:nvSpPr>
        <p:spPr>
          <a:xfrm>
            <a:off x="3076909" y="8277374"/>
            <a:ext cx="1754119" cy="0"/>
          </a:xfrm>
          <a:prstGeom prst="line">
            <a:avLst/>
          </a:prstGeom>
          <a:ln w="66675" cap="rnd">
            <a:solidFill>
              <a:srgbClr val="335B4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2" name="Group 42"/>
          <p:cNvGrpSpPr/>
          <p:nvPr/>
        </p:nvGrpSpPr>
        <p:grpSpPr>
          <a:xfrm rot="0">
            <a:off x="7057303" y="2303445"/>
            <a:ext cx="4178052" cy="6281200"/>
            <a:chOff x="0" y="0"/>
            <a:chExt cx="1100392" cy="1654308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1100392" cy="1654308"/>
            </a:xfrm>
            <a:custGeom>
              <a:avLst/>
              <a:gdLst/>
              <a:ahLst/>
              <a:cxnLst/>
              <a:rect l="l" t="t" r="r" b="b"/>
              <a:pathLst>
                <a:path w="1100392" h="1654308">
                  <a:moveTo>
                    <a:pt x="31501" y="0"/>
                  </a:moveTo>
                  <a:lnTo>
                    <a:pt x="1068891" y="0"/>
                  </a:lnTo>
                  <a:cubicBezTo>
                    <a:pt x="1077246" y="0"/>
                    <a:pt x="1085258" y="3319"/>
                    <a:pt x="1091166" y="9226"/>
                  </a:cubicBezTo>
                  <a:cubicBezTo>
                    <a:pt x="1097073" y="15134"/>
                    <a:pt x="1100392" y="23146"/>
                    <a:pt x="1100392" y="31501"/>
                  </a:cubicBezTo>
                  <a:lnTo>
                    <a:pt x="1100392" y="1622807"/>
                  </a:lnTo>
                  <a:cubicBezTo>
                    <a:pt x="1100392" y="1640205"/>
                    <a:pt x="1086289" y="1654308"/>
                    <a:pt x="1068891" y="1654308"/>
                  </a:cubicBezTo>
                  <a:lnTo>
                    <a:pt x="31501" y="1654308"/>
                  </a:lnTo>
                  <a:cubicBezTo>
                    <a:pt x="14103" y="1654308"/>
                    <a:pt x="0" y="1640205"/>
                    <a:pt x="0" y="1622807"/>
                  </a:cubicBezTo>
                  <a:lnTo>
                    <a:pt x="0" y="31501"/>
                  </a:lnTo>
                  <a:cubicBezTo>
                    <a:pt x="0" y="14103"/>
                    <a:pt x="14103" y="0"/>
                    <a:pt x="3150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44" name="TextBox 44"/>
            <p:cNvSpPr txBox="1"/>
            <p:nvPr/>
          </p:nvSpPr>
          <p:spPr>
            <a:xfrm>
              <a:off x="0" y="-47625"/>
              <a:ext cx="1100392" cy="17019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00"/>
                </a:lnSpc>
                <a:spcBef>
                  <a:spcPct val="0"/>
                </a:spcBef>
              </a:pPr>
            </a:p>
          </p:txBody>
        </p:sp>
      </p:grpSp>
      <p:pic>
        <p:nvPicPr>
          <p:cNvPr id="45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6037" y="2400359"/>
            <a:ext cx="2764684" cy="2764684"/>
          </a:xfrm>
          <a:prstGeom prst="rect">
            <a:avLst/>
          </a:prstGeom>
        </p:spPr>
      </p:pic>
      <p:sp>
        <p:nvSpPr>
          <p:cNvPr id="46" name="TextBox 46"/>
          <p:cNvSpPr txBox="1"/>
          <p:nvPr/>
        </p:nvSpPr>
        <p:spPr>
          <a:xfrm>
            <a:off x="7269125" y="5221309"/>
            <a:ext cx="3754409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二</a:t>
            </a:r>
            <a:endParaRPr lang="en-US" sz="3600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7269125" y="6060635"/>
            <a:ext cx="3754409" cy="147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由于</a:t>
            </a:r>
            <a:r>
              <a:rPr lang="en-US" altLang="zh-CN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Clblast</a:t>
            </a:r>
            <a:r>
              <a:rPr lang="zh-CN" altLang="en-US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库本身已经具有完备的矩阵分块策略，所以我们尝试利用其向量化的思路进行改进</a:t>
            </a:r>
            <a:endParaRPr lang="en-US" sz="2400">
              <a:solidFill>
                <a:srgbClr val="A2886A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48" name="AutoShape 48"/>
          <p:cNvSpPr/>
          <p:nvPr/>
        </p:nvSpPr>
        <p:spPr>
          <a:xfrm>
            <a:off x="8269269" y="8277374"/>
            <a:ext cx="1754119" cy="0"/>
          </a:xfrm>
          <a:prstGeom prst="line">
            <a:avLst/>
          </a:prstGeom>
          <a:ln w="66675" cap="rnd">
            <a:solidFill>
              <a:srgbClr val="335B4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9" name="Group 49"/>
          <p:cNvGrpSpPr/>
          <p:nvPr/>
        </p:nvGrpSpPr>
        <p:grpSpPr>
          <a:xfrm rot="0">
            <a:off x="12245005" y="2303445"/>
            <a:ext cx="4178052" cy="6281200"/>
            <a:chOff x="0" y="0"/>
            <a:chExt cx="1100392" cy="1654308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1100392" cy="1654308"/>
            </a:xfrm>
            <a:custGeom>
              <a:avLst/>
              <a:gdLst/>
              <a:ahLst/>
              <a:cxnLst/>
              <a:rect l="l" t="t" r="r" b="b"/>
              <a:pathLst>
                <a:path w="1100392" h="1654308">
                  <a:moveTo>
                    <a:pt x="31501" y="0"/>
                  </a:moveTo>
                  <a:lnTo>
                    <a:pt x="1068891" y="0"/>
                  </a:lnTo>
                  <a:cubicBezTo>
                    <a:pt x="1077246" y="0"/>
                    <a:pt x="1085258" y="3319"/>
                    <a:pt x="1091166" y="9226"/>
                  </a:cubicBezTo>
                  <a:cubicBezTo>
                    <a:pt x="1097073" y="15134"/>
                    <a:pt x="1100392" y="23146"/>
                    <a:pt x="1100392" y="31501"/>
                  </a:cubicBezTo>
                  <a:lnTo>
                    <a:pt x="1100392" y="1622807"/>
                  </a:lnTo>
                  <a:cubicBezTo>
                    <a:pt x="1100392" y="1640205"/>
                    <a:pt x="1086289" y="1654308"/>
                    <a:pt x="1068891" y="1654308"/>
                  </a:cubicBezTo>
                  <a:lnTo>
                    <a:pt x="31501" y="1654308"/>
                  </a:lnTo>
                  <a:cubicBezTo>
                    <a:pt x="14103" y="1654308"/>
                    <a:pt x="0" y="1640205"/>
                    <a:pt x="0" y="1622807"/>
                  </a:cubicBezTo>
                  <a:lnTo>
                    <a:pt x="0" y="31501"/>
                  </a:lnTo>
                  <a:cubicBezTo>
                    <a:pt x="0" y="14103"/>
                    <a:pt x="14103" y="0"/>
                    <a:pt x="31501" y="0"/>
                  </a:cubicBezTo>
                  <a:close/>
                </a:path>
              </a:pathLst>
            </a:custGeom>
            <a:solidFill>
              <a:srgbClr val="CDB89F">
                <a:alpha val="9804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47625"/>
              <a:ext cx="1100392" cy="17019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500"/>
                </a:lnSpc>
                <a:spcBef>
                  <a:spcPct val="0"/>
                </a:spcBef>
              </a:pPr>
            </a:p>
          </p:txBody>
        </p:sp>
      </p:grpSp>
      <p:pic>
        <p:nvPicPr>
          <p:cNvPr id="52" name="Picture 5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951690" y="2330509"/>
            <a:ext cx="2764684" cy="2764684"/>
          </a:xfrm>
          <a:prstGeom prst="rect">
            <a:avLst/>
          </a:prstGeom>
        </p:spPr>
      </p:pic>
      <p:sp>
        <p:nvSpPr>
          <p:cNvPr id="53" name="TextBox 53"/>
          <p:cNvSpPr txBox="1"/>
          <p:nvPr/>
        </p:nvSpPr>
        <p:spPr>
          <a:xfrm>
            <a:off x="12456827" y="5221309"/>
            <a:ext cx="3754409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335B49"/>
                </a:solidFill>
                <a:latin typeface="庞门正道标题体" panose="02010600030101010101" charset="-122"/>
                <a:ea typeface="庞门正道标题体" panose="02010600030101010101" charset="-122"/>
                <a:cs typeface="庞门正道标题体" panose="02010600030101010101" charset="-122"/>
                <a:sym typeface="庞门正道标题体" panose="02010600030101010101" charset="-122"/>
              </a:rPr>
              <a:t>三</a:t>
            </a:r>
            <a:endParaRPr lang="en-US" sz="3600">
              <a:solidFill>
                <a:srgbClr val="335B49"/>
              </a:solidFill>
              <a:latin typeface="庞门正道标题体" panose="02010600030101010101" charset="-122"/>
              <a:ea typeface="庞门正道标题体" panose="0201060003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sp>
        <p:nvSpPr>
          <p:cNvPr id="54" name="TextBox 54"/>
          <p:cNvSpPr txBox="1"/>
          <p:nvPr/>
        </p:nvSpPr>
        <p:spPr>
          <a:xfrm>
            <a:off x="12456827" y="6060635"/>
            <a:ext cx="3754409" cy="1477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 fontAlgn="auto">
              <a:lnSpc>
                <a:spcPct val="100000"/>
              </a:lnSpc>
            </a:pPr>
            <a:r>
              <a:rPr lang="zh-CN" altLang="en-US" sz="2400">
                <a:solidFill>
                  <a:srgbClr val="A2886A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我们改进的方式就是在矩阵的加载、计算、存储过程中</a:t>
            </a:r>
            <a:r>
              <a:rPr lang="zh-CN" altLang="en-US" sz="240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利用</a:t>
            </a:r>
            <a:r>
              <a:rPr lang="en-US" altLang="zh-CN" sz="240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SIMD</a:t>
            </a:r>
            <a:r>
              <a:rPr lang="zh-CN" altLang="en-US" sz="2400">
                <a:solidFill>
                  <a:srgbClr val="FF0000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  <a:sym typeface="思源黑体" panose="020B0500000000000000" charset="-122"/>
              </a:rPr>
              <a:t>的方式一次性加载、计算、存储多个元素</a:t>
            </a:r>
            <a:endParaRPr lang="zh-CN" altLang="en-US" sz="2400">
              <a:solidFill>
                <a:srgbClr val="FF0000"/>
              </a:solidFill>
              <a:latin typeface="思源黑体" panose="020B0500000000000000" charset="-122"/>
              <a:ea typeface="思源黑体" panose="020B0500000000000000" charset="-122"/>
              <a:cs typeface="思源黑体" panose="020B0500000000000000" charset="-122"/>
              <a:sym typeface="思源黑体" panose="020B0500000000000000" charset="-122"/>
            </a:endParaRPr>
          </a:p>
        </p:txBody>
      </p:sp>
      <p:sp>
        <p:nvSpPr>
          <p:cNvPr id="55" name="AutoShape 55"/>
          <p:cNvSpPr/>
          <p:nvPr/>
        </p:nvSpPr>
        <p:spPr>
          <a:xfrm>
            <a:off x="13456972" y="8277374"/>
            <a:ext cx="1754119" cy="0"/>
          </a:xfrm>
          <a:prstGeom prst="line">
            <a:avLst/>
          </a:prstGeom>
          <a:ln w="66675" cap="rnd">
            <a:solidFill>
              <a:srgbClr val="335B4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56370" y="278943"/>
            <a:ext cx="4009670" cy="1076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</a:pPr>
            <a:r>
              <a:rPr lang="zh-CN" altLang="en-US" sz="6000" spc="71">
                <a:solidFill>
                  <a:srgbClr val="335B49"/>
                </a:solidFill>
                <a:latin typeface="黑体" panose="02010609060101010101" charset="-122"/>
                <a:ea typeface="黑体" panose="02010609060101010101" charset="-122"/>
                <a:cs typeface="庞门正道标题体" panose="02010600030101010101" charset="-122"/>
                <a:sym typeface="庞门正道标题体" panose="02010600030101010101" charset="-122"/>
              </a:rPr>
              <a:t>核心类图</a:t>
            </a:r>
            <a:endParaRPr lang="zh-CN" altLang="en-US" sz="6000" spc="71">
              <a:solidFill>
                <a:srgbClr val="335B49"/>
              </a:solidFill>
              <a:latin typeface="黑体" panose="02010609060101010101" charset="-122"/>
              <a:ea typeface="黑体" panose="02010609060101010101" charset="-122"/>
              <a:cs typeface="庞门正道标题体" panose="02010600030101010101" charset="-122"/>
              <a:sym typeface="庞门正道标题体" panose="02010600030101010101" charset="-122"/>
            </a:endParaRPr>
          </a:p>
        </p:txBody>
      </p:sp>
      <p:grpSp>
        <p:nvGrpSpPr>
          <p:cNvPr id="4" name="Group 4"/>
          <p:cNvGrpSpPr/>
          <p:nvPr/>
        </p:nvGrpSpPr>
        <p:grpSpPr>
          <a:xfrm rot="0">
            <a:off x="394490" y="562255"/>
            <a:ext cx="738301" cy="738301"/>
            <a:chOff x="0" y="0"/>
            <a:chExt cx="984402" cy="9844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84402" cy="984402"/>
            </a:xfrm>
            <a:custGeom>
              <a:avLst/>
              <a:gdLst/>
              <a:ahLst/>
              <a:cxnLst/>
              <a:rect l="l" t="t" r="r" b="b"/>
              <a:pathLst>
                <a:path w="984402" h="984402">
                  <a:moveTo>
                    <a:pt x="0" y="0"/>
                  </a:moveTo>
                  <a:lnTo>
                    <a:pt x="984402" y="0"/>
                  </a:lnTo>
                  <a:lnTo>
                    <a:pt x="984402" y="984402"/>
                  </a:lnTo>
                  <a:lnTo>
                    <a:pt x="0" y="9844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709076" y="0"/>
              <a:ext cx="275326" cy="275326"/>
            </a:xfrm>
            <a:custGeom>
              <a:avLst/>
              <a:gdLst/>
              <a:ahLst/>
              <a:cxnLst/>
              <a:rect l="l" t="t" r="r" b="b"/>
              <a:pathLst>
                <a:path w="275326" h="275326">
                  <a:moveTo>
                    <a:pt x="0" y="0"/>
                  </a:moveTo>
                  <a:lnTo>
                    <a:pt x="275326" y="0"/>
                  </a:lnTo>
                  <a:lnTo>
                    <a:pt x="275326" y="275326"/>
                  </a:lnTo>
                  <a:lnTo>
                    <a:pt x="0" y="2753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0">
            <a:off x="7438095" y="9504247"/>
            <a:ext cx="3411810" cy="303785"/>
            <a:chOff x="0" y="0"/>
            <a:chExt cx="4549081" cy="405047"/>
          </a:xfrm>
        </p:grpSpPr>
        <p:grpSp>
          <p:nvGrpSpPr>
            <p:cNvPr id="8" name="Group 8"/>
            <p:cNvGrpSpPr/>
            <p:nvPr/>
          </p:nvGrpSpPr>
          <p:grpSpPr>
            <a:xfrm rot="0">
              <a:off x="0" y="0"/>
              <a:ext cx="405047" cy="40504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592005" y="0"/>
              <a:ext cx="405047" cy="40504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335B49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184010" y="0"/>
              <a:ext cx="405047" cy="40504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1776014" y="0"/>
              <a:ext cx="405047" cy="40504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 rot="0">
              <a:off x="2368019" y="0"/>
              <a:ext cx="405047" cy="40504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 rot="0">
              <a:off x="2960024" y="0"/>
              <a:ext cx="405047" cy="405047"/>
              <a:chOff x="0" y="0"/>
              <a:chExt cx="812800" cy="8128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" name="Group 26"/>
            <p:cNvGrpSpPr/>
            <p:nvPr/>
          </p:nvGrpSpPr>
          <p:grpSpPr>
            <a:xfrm rot="0">
              <a:off x="3552029" y="0"/>
              <a:ext cx="405047" cy="405047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 rot="0">
              <a:off x="4144033" y="0"/>
              <a:ext cx="405047" cy="405047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lnTo>
                      <a:pt x="406400" y="0"/>
                    </a:lnTo>
                    <a:cubicBezTo>
                      <a:pt x="630849" y="0"/>
                      <a:pt x="812800" y="181951"/>
                      <a:pt x="812800" y="406400"/>
                    </a:cubicBezTo>
                    <a:lnTo>
                      <a:pt x="812800" y="406400"/>
                    </a:lnTo>
                    <a:cubicBezTo>
                      <a:pt x="812800" y="630849"/>
                      <a:pt x="630849" y="812800"/>
                      <a:pt x="406400" y="812800"/>
                    </a:cubicBezTo>
                    <a:lnTo>
                      <a:pt x="406400" y="812800"/>
                    </a:lnTo>
                    <a:cubicBezTo>
                      <a:pt x="181951" y="812800"/>
                      <a:pt x="0" y="630849"/>
                      <a:pt x="0" y="406400"/>
                    </a:cubicBezTo>
                    <a:lnTo>
                      <a:pt x="0" y="406400"/>
                    </a:lnTo>
                    <a:cubicBezTo>
                      <a:pt x="0" y="181951"/>
                      <a:pt x="181951" y="0"/>
                      <a:pt x="406400" y="0"/>
                    </a:cubicBezTo>
                    <a:close/>
                  </a:path>
                </a:pathLst>
              </a:custGeom>
              <a:solidFill>
                <a:srgbClr val="CDB89F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812800" cy="8509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 rot="0">
            <a:off x="17384294" y="3820981"/>
            <a:ext cx="509216" cy="5987051"/>
            <a:chOff x="0" y="0"/>
            <a:chExt cx="678955" cy="7982735"/>
          </a:xfrm>
        </p:grpSpPr>
        <p:sp>
          <p:nvSpPr>
            <p:cNvPr id="33" name="AutoShape 33"/>
            <p:cNvSpPr/>
            <p:nvPr/>
          </p:nvSpPr>
          <p:spPr>
            <a:xfrm flipV="1">
              <a:off x="339477" y="0"/>
              <a:ext cx="0" cy="7244016"/>
            </a:xfrm>
            <a:prstGeom prst="line">
              <a:avLst/>
            </a:prstGeom>
            <a:ln w="25400" cap="flat">
              <a:solidFill>
                <a:srgbClr val="CDB89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34" name="Freeform 34"/>
            <p:cNvSpPr/>
            <p:nvPr/>
          </p:nvSpPr>
          <p:spPr>
            <a:xfrm>
              <a:off x="0" y="7303780"/>
              <a:ext cx="678955" cy="678955"/>
            </a:xfrm>
            <a:custGeom>
              <a:avLst/>
              <a:gdLst/>
              <a:ahLst/>
              <a:cxnLst/>
              <a:rect l="l" t="t" r="r" b="b"/>
              <a:pathLst>
                <a:path w="678955" h="678955">
                  <a:moveTo>
                    <a:pt x="0" y="0"/>
                  </a:moveTo>
                  <a:lnTo>
                    <a:pt x="678955" y="0"/>
                  </a:lnTo>
                  <a:lnTo>
                    <a:pt x="678955" y="678955"/>
                  </a:lnTo>
                  <a:lnTo>
                    <a:pt x="0" y="6789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pic>
        <p:nvPicPr>
          <p:cNvPr id="56" name="图片 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638300"/>
            <a:ext cx="16884015" cy="75793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0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1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2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3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4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5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6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17.xml><?xml version="1.0" encoding="utf-8"?>
<p:tagLst xmlns:p="http://schemas.openxmlformats.org/presentationml/2006/main">
  <p:tag name="KSO_WM_UNIT_TABLE_BEAUTIFY" val="smartTable{e96c98db-2a12-4e93-99b1-45f46bed2655}"/>
  <p:tag name="TABLE_ENDDRAG_ORIGIN_RECT" val="1187*507"/>
  <p:tag name="TABLE_ENDDRAG_RECT" val="131*214*1187*507"/>
</p:tagLst>
</file>

<file path=ppt/tags/tag18.xml><?xml version="1.0" encoding="utf-8"?>
<p:tagLst xmlns:p="http://schemas.openxmlformats.org/presentationml/2006/main">
  <p:tag name="COMMONDATA" val="eyJoZGlkIjoiNDUxYzA0ZDA4OGEyNGM0ZTAyZGJjM2NjOWQ0ZGVhMDcifQ=="/>
</p:tagLst>
</file>

<file path=ppt/tags/tag2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3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4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5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6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7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8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ags/tag9.xml><?xml version="1.0" encoding="utf-8"?>
<p:tagLst xmlns:p="http://schemas.openxmlformats.org/presentationml/2006/main">
  <p:tag name="KSO_WM_DIAGRAM_VIRTUALLY_FRAME" val="{&quot;height&quot;:592.6615748031497,&quot;left&quot;:338.74448818897633,&quot;top&quot;:137.83110236220472,&quot;width&quot;:760.9055118110236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2738</Words>
  <Application>WPS 演示</Application>
  <PresentationFormat>On-screen Show (4:3)</PresentationFormat>
  <Paragraphs>418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Adumu Regular</vt:lpstr>
      <vt:lpstr>Arimo</vt:lpstr>
      <vt:lpstr>庞门正道标题体</vt:lpstr>
      <vt:lpstr>思源黑体</vt:lpstr>
      <vt:lpstr>黑体</vt:lpstr>
      <vt:lpstr>Calibri</vt:lpstr>
      <vt:lpstr>微软雅黑</vt:lpstr>
      <vt:lpstr>Arial Unicode MS</vt:lpstr>
      <vt:lpstr>微软雅黑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绿色简约风个人年度述职报告演示文稿</dc:title>
  <dc:creator/>
  <cp:lastModifiedBy>陈冠华</cp:lastModifiedBy>
  <cp:revision>6</cp:revision>
  <dcterms:created xsi:type="dcterms:W3CDTF">2006-08-16T00:00:00Z</dcterms:created>
  <dcterms:modified xsi:type="dcterms:W3CDTF">2025-07-08T04:02:28Z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C65AA311DAE947F9B762FC716DE8B8B2</vt:lpwstr>
  </property>
  <property fmtid="{D5CDD505-2E9C-101B-9397-08002B2CF9AE}" pid="3" name="KSOProductBuildVer">
    <vt:lpwstr>2052-12.1.0.19302</vt:lpwstr>
  </property>
</Properties>
</file>