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59" r:id="rId5"/>
    <p:sldId id="260" r:id="rId6"/>
    <p:sldId id="261" r:id="rId7"/>
    <p:sldId id="264" r:id="rId8"/>
    <p:sldId id="266" r:id="rId9"/>
    <p:sldId id="265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95226" autoAdjust="0"/>
  </p:normalViewPr>
  <p:slideViewPr>
    <p:cSldViewPr snapToGrid="0">
      <p:cViewPr varScale="1">
        <p:scale>
          <a:sx n="94" d="100"/>
          <a:sy n="94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7230D-5CB6-45C4-9B35-962497FAAD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78376-4D14-42EE-9FEB-FF5DD00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2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78376-4D14-42EE-9FEB-FF5DD00F37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D5A2-540B-4EB1-8A74-03C155B2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A359E-FA1F-4966-A8DD-64F8BC6F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9D1C-861B-4170-99E3-BBADFE3B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2F17C-30FE-4697-A9FC-9B118A91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FEE5A-736E-4B1B-9BE2-B20E0CF6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538-C680-4E83-89B9-E7364FE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D41B9-AE93-4787-A986-517D74B2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CCDC-2F41-4C05-83B3-E375A47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7841-337B-40ED-9B3F-3EF93FAB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2E2B-F5C0-428D-B940-7D363440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3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46E83-A5D7-40AE-84DA-D21C328BE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F0935-3CAB-4C6B-955B-29BD297D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AFED4-249F-4195-8FF4-54073606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991F-1E29-4F61-AD35-AAEA963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E2E6-8685-4EDE-B8EA-78515636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4C48-7E9C-49EB-A67C-34D8457E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F18F-A1C2-4774-B8E0-70706F7D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E81A-B620-4201-A7F7-C7BFEF31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CD32-5C84-4447-9256-26B4FEBC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6F3F6-1896-46CA-B186-E25E4073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8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9730-B82B-462A-8485-858DA82C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632B3-83E2-4FD9-B559-911A478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E6B20-64DB-4FDA-8CE7-88607DB7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F9A3-266E-4FB5-93CC-1809910D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F45D-D684-47A6-AEF2-CA117895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058A-D742-4CA6-924A-945AC29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DED6-7990-4857-8FBA-C5555B6C5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5CF6-EFEC-4A0F-879E-666B2421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759D6-F911-4764-AEC7-250C40F1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38B7-38F3-4652-B032-2BDCC240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9B96B-5828-487C-88AA-98866DA1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7ABB-25E0-4B0E-A267-DED2F279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67DEF-27B3-4403-A4BE-AF592522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4F902-F094-4897-A391-8D5BE904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FED75-CBEE-4A5A-861F-8D94914F4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56BA7-B7F7-48BF-A9E1-A659144A9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FE91C-DE19-4CAF-9548-70A1D82A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36271-4465-47B7-83E6-C1196F13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1BDF8-2C7B-46C1-957F-43FCC94B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54D8-0D62-4060-885E-DBFC1912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761EE-4049-4C19-AA4C-9FD55709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E5EF1-3C31-41E0-824D-8D87019C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0148-3BA7-4290-A01C-123F2606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7501B-F730-4D95-9A99-8F8A3276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A78DA-CD40-4829-B8B4-D43ED341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99933-17FE-47BD-96BE-2E37E96A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4FF3-44DD-4215-8A76-00ED3A1A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A1C8-9B08-41AF-A2E3-4ABE986F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D94C8-B250-4ECD-A6F8-9F4BF260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AEAF3-BFB2-4353-9653-50C239DC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AB76-B5DF-45FA-884D-A9173A65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82910-A91E-404C-B085-2ABCE87D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8FE3-4547-400A-A9EC-5E49F7AE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DAC5C-2AC1-467D-B211-7676A0184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9AB56-B413-4986-A88F-BF1CFD22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7562-9DFD-4E38-9BA1-69B09286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405A7-7DF1-431D-B4D9-0CC0181C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07E11-0E4F-4C15-9F5F-05C1D64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3AEF5-2208-4BFB-B86B-ED6D7BD9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9BEE-3DC2-40E4-8293-DA03932E0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2FD1-54DE-48BF-B966-997FEFD2F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D1BE-E380-4F18-9CD9-28DFB18B29A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246B6-2B28-408F-ADB1-279712CE9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AF33-DAC0-4A22-9F65-3DBFCB2C5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60966-CB6D-4A39-94FB-151B1DC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F066-985F-4067-BD50-83E68877C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319" y="855662"/>
            <a:ext cx="10482606" cy="2959444"/>
          </a:xfrm>
        </p:spPr>
        <p:txBody>
          <a:bodyPr>
            <a:normAutofit/>
          </a:bodyPr>
          <a:lstStyle/>
          <a:p>
            <a:r>
              <a:rPr lang="th-TH" b="1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การวิเคราะห์ป</a:t>
            </a:r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ั</a:t>
            </a:r>
            <a:r>
              <a:rPr lang="th-TH" b="1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จจัยที่มีผลต่อโรคเบาหวาน และสร้างโมเดลการทำนายโรคเบาหวาน</a:t>
            </a:r>
            <a:br>
              <a:rPr lang="en-US" b="1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b="1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Decision Tree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43BCB-B047-403E-832C-D30E17443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702" y="4489139"/>
            <a:ext cx="9062596" cy="1933575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URL </a:t>
            </a:r>
            <a:r>
              <a:rPr lang="th-TH" b="0" i="0" u="none" strike="noStrike" baseline="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app: 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https://sodavytong.shinyapps.io/App_DM/</a:t>
            </a:r>
            <a:endParaRPr lang="en-US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By Sodavy Tong</a:t>
            </a:r>
          </a:p>
          <a:p>
            <a:pPr algn="r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ID: 6314400325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30A00B-A9AB-4DE8-A94F-0A9445BF2BB1}"/>
              </a:ext>
            </a:extLst>
          </p:cNvPr>
          <p:cNvCxnSpPr/>
          <p:nvPr/>
        </p:nvCxnSpPr>
        <p:spPr>
          <a:xfrm>
            <a:off x="1744831" y="4040150"/>
            <a:ext cx="870546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D166-1092-4D73-9AB9-10A0BCE0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55" y="394080"/>
            <a:ext cx="4163008" cy="1045029"/>
          </a:xfrm>
        </p:spPr>
        <p:txBody>
          <a:bodyPr>
            <a:normAutofit/>
          </a:bodyPr>
          <a:lstStyle/>
          <a:p>
            <a:r>
              <a:rPr lang="en-US" sz="3600" i="0" u="none" strike="noStrike" baseline="0" dirty="0">
                <a:solidFill>
                  <a:srgbClr val="FF0000"/>
                </a:solidFill>
                <a:latin typeface="THSarabunNew-Bold"/>
              </a:rPr>
              <a:t>5.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THSarabunNew-Bold"/>
              </a:rPr>
              <a:t>Modeling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ECD3-2BD2-4BC6-B983-9CBDBCFD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56" y="1800808"/>
            <a:ext cx="2830285" cy="2136710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Algorithm: </a:t>
            </a:r>
            <a:r>
              <a:rPr lang="en-US" sz="2000" b="0" i="0" u="none" strike="noStrike" baseline="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Decision Tree C4.5</a:t>
            </a:r>
          </a:p>
          <a:p>
            <a:pPr algn="l"/>
            <a:r>
              <a:rPr lang="en-US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Package: </a:t>
            </a:r>
            <a:r>
              <a:rPr lang="en-US" sz="2000" b="0" i="0" u="none" strike="noStrike" baseline="0" dirty="0" err="1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RWeka</a:t>
            </a:r>
            <a:r>
              <a:rPr lang="en-US" sz="2000" b="0" i="0" u="none" strike="noStrike" baseline="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000" b="0" i="0" u="none" strike="noStrike" baseline="0" dirty="0" err="1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rpart.plot</a:t>
            </a:r>
            <a:endParaRPr lang="en-US" sz="2000" b="0" i="0" u="none" strike="noStrike" baseline="0" dirty="0">
              <a:solidFill>
                <a:srgbClr val="7030A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sz="2000" b="0" i="0" u="none" strike="noStrike" baseline="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Pruning = True</a:t>
            </a:r>
          </a:p>
          <a:p>
            <a:pPr algn="l"/>
            <a:endParaRPr lang="en-US" sz="2000" b="0" i="0" u="none" strike="noStrike" baseline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sz="2000" b="0" i="0" u="none" strike="noStrike" baseline="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Code:</a:t>
            </a:r>
            <a:endParaRPr lang="en-US" sz="3200" dirty="0">
              <a:highlight>
                <a:srgbClr val="FFFF0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05C04-26E5-44B9-A620-EF0D1FD5A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" t="2739"/>
          <a:stretch/>
        </p:blipFill>
        <p:spPr>
          <a:xfrm>
            <a:off x="2960263" y="217273"/>
            <a:ext cx="9001582" cy="31137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9885A2-CEB0-4208-9AF0-1851A5C8BD30}"/>
              </a:ext>
            </a:extLst>
          </p:cNvPr>
          <p:cNvSpPr txBox="1">
            <a:spLocks/>
          </p:cNvSpPr>
          <p:nvPr/>
        </p:nvSpPr>
        <p:spPr>
          <a:xfrm>
            <a:off x="656253" y="4928701"/>
            <a:ext cx="10879494" cy="1474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จากภาพต้นไม้ตัดสินใจเห็นได้ว่า </a:t>
            </a:r>
            <a:endParaRPr lang="en-US" sz="2400" b="0" i="0" u="none" strike="noStrike" baseline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ถ้าผู้ป่วยมีการใช้ยาเป็นประจำและมีอายุมาก</a:t>
            </a:r>
            <a:r>
              <a:rPr lang="en-US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(&gt;40)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หรืออายุน้อย</a:t>
            </a:r>
            <a:r>
              <a:rPr lang="en-US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(less than 40) </a:t>
            </a:r>
            <a:r>
              <a:rPr lang="th-TH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แต่มีความเครียดอยู่ตลอดเวลา</a:t>
            </a:r>
            <a:r>
              <a:rPr lang="en-US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(always)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มีโอกาสเป็นโรคเบาหวานสูง ขณะที่บุคคลที่ไม่มีการใช้ยาใดๆ เป็นประจำและอายุยังน้อย</a:t>
            </a:r>
            <a:r>
              <a:rPr lang="en-US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(&lt;40)</a:t>
            </a:r>
            <a:r>
              <a:rPr lang="th-TH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และไม่มีความเครียด</a:t>
            </a:r>
            <a:r>
              <a:rPr lang="en-US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มีโอกาสเป็นโรคเบาหวานต่ำ</a:t>
            </a:r>
            <a:endParaRPr lang="en-US" sz="2400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5442E4-1E66-479B-9399-79F30FD6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11" y="3863706"/>
            <a:ext cx="9191625" cy="10287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36872B-442D-4992-90AE-F697D747E43E}"/>
              </a:ext>
            </a:extLst>
          </p:cNvPr>
          <p:cNvSpPr txBox="1">
            <a:spLocks/>
          </p:cNvSpPr>
          <p:nvPr/>
        </p:nvSpPr>
        <p:spPr>
          <a:xfrm>
            <a:off x="5759355" y="739173"/>
            <a:ext cx="1105468" cy="354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root node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4BD751-05D0-42F3-8E50-1396773265E6}"/>
              </a:ext>
            </a:extLst>
          </p:cNvPr>
          <p:cNvSpPr txBox="1">
            <a:spLocks/>
          </p:cNvSpPr>
          <p:nvPr/>
        </p:nvSpPr>
        <p:spPr>
          <a:xfrm>
            <a:off x="9005665" y="1726022"/>
            <a:ext cx="1462167" cy="365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internal nodes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129679-B01D-4AF1-ABCE-19CA19321DBF}"/>
              </a:ext>
            </a:extLst>
          </p:cNvPr>
          <p:cNvSpPr txBox="1">
            <a:spLocks/>
          </p:cNvSpPr>
          <p:nvPr/>
        </p:nvSpPr>
        <p:spPr>
          <a:xfrm>
            <a:off x="7054036" y="3505148"/>
            <a:ext cx="1189212" cy="356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leaf nodes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9C0877-B653-4D31-89A2-DD8735035FB5}"/>
              </a:ext>
            </a:extLst>
          </p:cNvPr>
          <p:cNvCxnSpPr>
            <a:cxnSpLocks/>
          </p:cNvCxnSpPr>
          <p:nvPr/>
        </p:nvCxnSpPr>
        <p:spPr>
          <a:xfrm>
            <a:off x="6167535" y="522514"/>
            <a:ext cx="0" cy="28924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21A6FC-4480-47E6-8FE0-3F98D0B1757C}"/>
              </a:ext>
            </a:extLst>
          </p:cNvPr>
          <p:cNvCxnSpPr>
            <a:cxnSpLocks/>
          </p:cNvCxnSpPr>
          <p:nvPr/>
        </p:nvCxnSpPr>
        <p:spPr>
          <a:xfrm>
            <a:off x="9305731" y="1253412"/>
            <a:ext cx="0" cy="51926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23568-EED7-42EC-A87C-C97382EA4EC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559929" y="1908615"/>
            <a:ext cx="1445736" cy="4825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FE6987-1649-407D-BBBE-5B1DE14B832B}"/>
              </a:ext>
            </a:extLst>
          </p:cNvPr>
          <p:cNvCxnSpPr>
            <a:cxnSpLocks/>
          </p:cNvCxnSpPr>
          <p:nvPr/>
        </p:nvCxnSpPr>
        <p:spPr>
          <a:xfrm flipH="1">
            <a:off x="7800392" y="3191069"/>
            <a:ext cx="662474" cy="3359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8B410B-3673-4E88-BAC8-0CFB78653A2B}"/>
              </a:ext>
            </a:extLst>
          </p:cNvPr>
          <p:cNvCxnSpPr>
            <a:cxnSpLocks/>
          </p:cNvCxnSpPr>
          <p:nvPr/>
        </p:nvCxnSpPr>
        <p:spPr>
          <a:xfrm flipH="1">
            <a:off x="7953908" y="3189101"/>
            <a:ext cx="3177512" cy="47111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855BF8-CF8B-413E-87ED-0C40DD91FA6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07847" y="3264875"/>
            <a:ext cx="3546189" cy="41856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268195-F2C0-4C52-8AF3-CA4651108AF1}"/>
              </a:ext>
            </a:extLst>
          </p:cNvPr>
          <p:cNvCxnSpPr>
            <a:cxnSpLocks/>
          </p:cNvCxnSpPr>
          <p:nvPr/>
        </p:nvCxnSpPr>
        <p:spPr>
          <a:xfrm>
            <a:off x="6176402" y="3274752"/>
            <a:ext cx="1031150" cy="25948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FBFFEED-BBBC-4F6E-A4E8-550207135B3B}"/>
              </a:ext>
            </a:extLst>
          </p:cNvPr>
          <p:cNvSpPr txBox="1">
            <a:spLocks/>
          </p:cNvSpPr>
          <p:nvPr/>
        </p:nvSpPr>
        <p:spPr>
          <a:xfrm>
            <a:off x="959011" y="2920213"/>
            <a:ext cx="1999861" cy="46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200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(กระบวนการตัดเล็มต้นไม้)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5BF5E9-22DB-49B9-B102-A358A3665A5D}"/>
              </a:ext>
            </a:extLst>
          </p:cNvPr>
          <p:cNvCxnSpPr>
            <a:cxnSpLocks/>
          </p:cNvCxnSpPr>
          <p:nvPr/>
        </p:nvCxnSpPr>
        <p:spPr>
          <a:xfrm>
            <a:off x="1645298" y="2817220"/>
            <a:ext cx="0" cy="21645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6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BBB2-6FD1-4D31-978F-84DFCBD8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81" y="18255"/>
            <a:ext cx="3593841" cy="1325563"/>
          </a:xfrm>
        </p:spPr>
        <p:txBody>
          <a:bodyPr>
            <a:normAutofit/>
          </a:bodyPr>
          <a:lstStyle/>
          <a:p>
            <a:r>
              <a:rPr lang="en-US" sz="3600" i="0" u="none" strike="noStrike" baseline="0" dirty="0">
                <a:solidFill>
                  <a:srgbClr val="FF0000"/>
                </a:solidFill>
                <a:latin typeface="THSarabunNew-Bold"/>
              </a:rPr>
              <a:t>6.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THSarabunNew-Bold"/>
              </a:rPr>
              <a:t>Evaluation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E6D2-1139-4C2F-8A66-7D0AE629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82" y="998376"/>
            <a:ext cx="4305980" cy="4674637"/>
          </a:xfrm>
        </p:spPr>
        <p:txBody>
          <a:bodyPr>
            <a:noAutofit/>
          </a:bodyPr>
          <a:lstStyle/>
          <a:p>
            <a:pPr algn="l"/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การประเมินผลแบบ: </a:t>
            </a:r>
            <a:r>
              <a:rPr lang="th-TH" sz="2400" b="1" i="0" u="none" strike="noStrike" baseline="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5-</a:t>
            </a:r>
            <a:r>
              <a:rPr lang="en-US" sz="2400" b="1" i="0" u="none" strike="noStrike" baseline="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fold cross validation</a:t>
            </a:r>
          </a:p>
          <a:p>
            <a:pPr algn="l"/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จากภาพเห็นได้ว่า</a:t>
            </a:r>
            <a:r>
              <a:rPr lang="en-US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โมเดลมี</a:t>
            </a:r>
            <a:r>
              <a:rPr lang="th-TH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Accuracy </a:t>
            </a:r>
            <a:r>
              <a:rPr lang="th-TH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91.72 % 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โมเดลทำนายข้อมูลที่เป็นคลาส</a:t>
            </a:r>
            <a:r>
              <a:rPr lang="th-TH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ลบ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ไม่เป็นโรคเบาหวาน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ถูกต้องมากกว่าข้อมูลที่เป็นคลาส</a:t>
            </a:r>
            <a:r>
              <a:rPr lang="th-TH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บวก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เป็นโรคเบาหวาน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ที่สามารถเห็นได้จาก</a:t>
            </a:r>
            <a:r>
              <a:rPr lang="th-TH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Recall </a:t>
            </a:r>
            <a:r>
              <a:rPr lang="th-TH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Confusion Matrix </a:t>
            </a:r>
          </a:p>
          <a:p>
            <a:pPr algn="l"/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และโดยรวมแล้วมี</a:t>
            </a:r>
            <a:r>
              <a:rPr lang="th-TH" sz="24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endParaRPr lang="en-US" sz="2400" b="0" i="0" u="none" strike="noStrike" baseline="0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TP 91.7%</a:t>
            </a:r>
          </a:p>
          <a:p>
            <a:pPr lvl="1"/>
            <a:r>
              <a:rPr lang="en-US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Recall 91.7%</a:t>
            </a:r>
          </a:p>
          <a:p>
            <a:pPr lvl="1"/>
            <a:r>
              <a:rPr lang="en-US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F-Measure </a:t>
            </a:r>
            <a:r>
              <a:rPr lang="th-TH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91.6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b="0" i="0" u="none" strike="noStrike" baseline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ROC Area 92.9%</a:t>
            </a:r>
            <a:endParaRPr lang="en-US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sz="240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Code:</a:t>
            </a:r>
            <a:endParaRPr lang="th-TH" sz="2400" dirty="0">
              <a:highlight>
                <a:srgbClr val="FFFF0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8F01D-6D78-485C-A599-F686C72B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76" y="209949"/>
            <a:ext cx="7193643" cy="5437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D061E-F2AA-4781-9CC1-759B8862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7" y="5617023"/>
            <a:ext cx="7074650" cy="7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7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993B8-13AD-4BC4-A201-CBE7BD5F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u="none" strike="noStrike" baseline="0" dirty="0">
                <a:latin typeface="THSarabunPSK-Bold"/>
              </a:rPr>
              <a:t>Reference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EE95-F325-4866-BC8F-522815F6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ผศ.พญ. พิมพ์ใจ อันทานนท์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2017,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โรคเบาหวาน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สมาคมโรคเบาหวานแห่งประเทศไทย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viewed 22 October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2021, &lt;https://www.dmthai.org/index.php/knowledge/for-normalperson/health-information-and-articles/health-information-and-articles-old-3/846-2019-04-20-01-49-18?fbclid=IwAR0gcP_7v9Q1pgbpJqo5ZvEs4SQjRdXDbvBOHr5MxHHn5r7NbynwYpD2QbA&gt;.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[2] Worldwide toll of diabetes (2019), The International Diabetes Federation (IDF), viewed 22 October 2021, &lt;https://www.diabetesatlas.org/en/sections/worldwide-toll-of-diabetes.html&gt;.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[3] Neha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Prerna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Tigga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&amp; Dr. Shruti Garg (2019), Diabetes Dataset 2019, Kaggle, viewed 22 October 2021, &lt;https://www.kaggle.com/tigganeha4/diabetes-dataset-2019&gt;.</a:t>
            </a:r>
          </a:p>
        </p:txBody>
      </p:sp>
    </p:spTree>
    <p:extLst>
      <p:ext uri="{BB962C8B-B14F-4D97-AF65-F5344CB8AC3E}">
        <p14:creationId xmlns:p14="http://schemas.microsoft.com/office/powerpoint/2010/main" val="247636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3B4E-4CCB-47F5-8666-D6AD186D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422641" cy="992335"/>
          </a:xfrm>
        </p:spPr>
        <p:txBody>
          <a:bodyPr/>
          <a:lstStyle/>
          <a:p>
            <a:r>
              <a:rPr lang="th-TH" sz="4400" b="1" i="0" u="none" strike="noStrike" baseline="0" dirty="0">
                <a:solidFill>
                  <a:srgbClr val="FF0000"/>
                </a:solidFill>
                <a:latin typeface="THSarabunPSK-Bold"/>
              </a:rPr>
              <a:t>ที่มาและความสำคัญ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2FED-6571-4E31-8162-AF5BBBCE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" y="992335"/>
            <a:ext cx="11510128" cy="5719550"/>
          </a:xfrm>
        </p:spPr>
        <p:txBody>
          <a:bodyPr>
            <a:normAutofit/>
          </a:bodyPr>
          <a:lstStyle/>
          <a:p>
            <a:pPr algn="l"/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โรคเบาหวานเป็นโรคเรื้อรังที่เป็นปัญหาคุกคามของคนทั่วโลก และเป็นปัญหาทางสาธารณสุขที่ส่งผลต่อผลลัพธ์ทางเศรษฐกิจโดยรวมต่อการพัฒนาประเทศ ซึ่งโรคเบาหวานเกิดจากการทำงานของฮอร์โมนอินซูลินของร่างกายผิดปกติ ส่งผลให้กระบวนการ นำน้ำตาลในกระแสเลือดเข้าสู่เซลล์ได้ไม่เต็มประสิทธิภาพทำให้น้ำตาลในกระแสเลือดสูงกว่าปกติ [1] </a:t>
            </a:r>
          </a:p>
          <a:p>
            <a:pPr algn="l"/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จากสถิติของสหพันธ์ เบาหวานนานาชาติ (</a:t>
            </a:r>
            <a:r>
              <a:rPr lang="en-US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International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Diabetes Federation; IDF) 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ผู้ป่วยโรคเบาหวานทั่วโลกมีประมาณ 463 ล้านรายในปี 2019 โดยมีคนเสียชีวิตประมาณ 4.2 ล้านคน และในปี 2030 คาดว่าผู้ป่วยโรคเบาหวานมีถึง 578 ล้านคน [2] </a:t>
            </a:r>
          </a:p>
          <a:p>
            <a:pPr algn="l"/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เนื่องจากจำนวนผู้ป่วยโรคเบาหวานเพิ่มขึ้นอย่างรวดเร็ว และส่งผลกระทบต่อกำดำรงชีวิตของประชาชน ดังนั้นการติดตามและตรวจสอบโรคเบาหวานเป็นเรื่องที่จำเป็นในการรักษาสภาวะสุขภาพให้ดี ในยุคปัจจุบัน เทคนิคการเรียนรู้ของเครื่องมีบทบาทสำคัญในการช่วยแก้ปัญหาทางการแพทย์ร่วมถึงการวิเคราะห์หาโรคเบาหวานโดยสามารถทำได้ง่ายและลดค่าใช้จ่ายในการตรวจสอบทางการแพทย์ </a:t>
            </a:r>
            <a:endParaRPr lang="en-US" sz="2400" b="0" i="0" u="none" strike="noStrike" baseline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sz="2400" b="0" i="0" u="none" strike="noStrike" baseline="0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เป้าหมายหลัก</a:t>
            </a:r>
            <a:r>
              <a:rPr lang="en-US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u="none" strike="noStrike" baseline="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b="0" i="0" u="none" strike="noStrike" baseline="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2400" b="0" i="0" u="none" strike="noStrike" baseline="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เพื่อช่วยวิเคราะห์หาปัจจัยต่างๆ ที่มีผลต่อความเสี่ยงต่อการเกิดโรคเบาหวานและสร้างโมเดลทำนายโรคเบาหวาน </a:t>
            </a:r>
          </a:p>
          <a:p>
            <a:pPr algn="l"/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ใช้ชุดข้อมูล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จากฐานข้อมูลของ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Kaggle 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และใช้วิธีการเรียนรู้ของ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Decision Tree</a:t>
            </a:r>
            <a:r>
              <a:rPr lang="en-US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เพื่อสร้างโมเดลทำนายโรคเบาหวาน</a:t>
            </a:r>
          </a:p>
          <a:p>
            <a:pPr algn="l"/>
            <a:r>
              <a:rPr lang="th-TH" sz="2400" b="1" i="0" u="none" strike="noStrike" baseline="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  <a:r>
              <a:rPr lang="th-TH" sz="2400" b="1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u="none" strike="noStrike" baseline="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เพื่อวิเคราะห์หาปัจจัยที่มีผลต่อการเกิดโรคเบาหวานและสร้างโมเดลทำนายโรคเบาหวาน</a:t>
            </a:r>
            <a:endParaRPr lang="en-US" sz="3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39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AC9A-7D1B-41BD-BC3E-99B30FE2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Why Decision Tree?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51AE-0A74-4546-AD3D-D5F2BA40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สามารถจัดการได้ทั้งข้อมูลตัวเลข</a:t>
            </a:r>
            <a:r>
              <a:rPr lang="en-US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(numerical) </a:t>
            </a:r>
            <a:r>
              <a:rPr lang="th-TH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และหมวดหมู่</a:t>
            </a:r>
            <a:r>
              <a:rPr lang="en-US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(categorical)</a:t>
            </a:r>
          </a:p>
          <a:p>
            <a:r>
              <a:rPr lang="th-TH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มันง่ายในการแปลงผล และมีประโยชน์สำหรับการอธิบายโมเดล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D4F0A-CE77-43B9-8479-385050CA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51" y="3838665"/>
            <a:ext cx="10804849" cy="10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2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2AF1D-5924-4C78-850E-C5290C7FD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615" y="297003"/>
            <a:ext cx="6339055" cy="598731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5F7836F-AF73-48FC-9005-12247672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19" y="1567832"/>
            <a:ext cx="3241216" cy="2020117"/>
          </a:xfrm>
        </p:spPr>
        <p:txBody>
          <a:bodyPr>
            <a:normAutofit/>
          </a:bodyPr>
          <a:lstStyle/>
          <a:p>
            <a:r>
              <a:rPr lang="th-TH" b="1" i="0" u="none" strike="noStrike" baseline="0" dirty="0">
                <a:solidFill>
                  <a:srgbClr val="FF0000"/>
                </a:solidFill>
                <a:latin typeface="THSarabunPSK"/>
              </a:rPr>
              <a:t>ขั้นตอนการทำงาน</a:t>
            </a:r>
            <a:endParaRPr lang="en-US" sz="8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DDF4D-10BD-4CFD-AE7D-A6523889C7CA}"/>
              </a:ext>
            </a:extLst>
          </p:cNvPr>
          <p:cNvSpPr txBox="1"/>
          <p:nvPr/>
        </p:nvSpPr>
        <p:spPr>
          <a:xfrm>
            <a:off x="9470857" y="5330671"/>
            <a:ext cx="230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0" i="0" u="none" strike="noStrike" baseline="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หลังจากพัฒนาเสร็จทำการ </a:t>
            </a:r>
            <a:r>
              <a:rPr lang="en-US" sz="1600" b="0" i="0" u="none" strike="noStrike" baseline="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deploy </a:t>
            </a:r>
            <a:r>
              <a:rPr lang="th-TH" sz="1600" b="0" i="0" u="none" strike="noStrike" baseline="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ขึ้น </a:t>
            </a:r>
            <a:r>
              <a:rPr lang="en-US" sz="1600" b="0" i="0" u="none" strike="noStrike" baseline="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Shinyapps.io server</a:t>
            </a:r>
            <a:endParaRPr lang="en-US" sz="16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F387C-D5B4-41C5-8571-55F0616599F5}"/>
              </a:ext>
            </a:extLst>
          </p:cNvPr>
          <p:cNvSpPr txBox="1"/>
          <p:nvPr/>
        </p:nvSpPr>
        <p:spPr>
          <a:xfrm>
            <a:off x="6270025" y="4892567"/>
            <a:ext cx="230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การพัฒนา </a:t>
            </a:r>
            <a:r>
              <a:rPr lang="en-US" sz="16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16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ใช้ภาษา </a:t>
            </a:r>
            <a:r>
              <a:rPr lang="en-US" sz="16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 </a:t>
            </a:r>
            <a:r>
              <a:rPr lang="th-TH" sz="16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ใช้ </a:t>
            </a:r>
            <a:r>
              <a:rPr lang="en-US" sz="16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RStudio 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EF6A60-23DC-4DD6-914A-57D72046E8D9}"/>
              </a:ext>
            </a:extLst>
          </p:cNvPr>
          <p:cNvSpPr txBox="1"/>
          <p:nvPr/>
        </p:nvSpPr>
        <p:spPr>
          <a:xfrm>
            <a:off x="4753546" y="4633559"/>
            <a:ext cx="182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2060"/>
                </a:solidFill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Decision Tree</a:t>
            </a:r>
            <a:endParaRPr lang="th-TH" sz="1400" dirty="0">
              <a:solidFill>
                <a:srgbClr val="002060"/>
              </a:solidFill>
              <a:highlight>
                <a:srgbClr val="FFFF0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354B8-6265-471D-9C44-1F979D40CDD7}"/>
              </a:ext>
            </a:extLst>
          </p:cNvPr>
          <p:cNvSpPr txBox="1"/>
          <p:nvPr/>
        </p:nvSpPr>
        <p:spPr>
          <a:xfrm>
            <a:off x="4470118" y="6017351"/>
            <a:ext cx="1825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5-fold cross validation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17569-0509-45EF-AF0A-8FF220F27297}"/>
              </a:ext>
            </a:extLst>
          </p:cNvPr>
          <p:cNvSpPr txBox="1"/>
          <p:nvPr/>
        </p:nvSpPr>
        <p:spPr>
          <a:xfrm>
            <a:off x="4753546" y="3478489"/>
            <a:ext cx="182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Feature importance </a:t>
            </a:r>
            <a:r>
              <a:rPr lang="th-TH" sz="14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ด้วยใช้ </a:t>
            </a:r>
            <a:r>
              <a:rPr lang="en-US" sz="14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Random forest</a:t>
            </a:r>
            <a:endParaRPr lang="th-TH" sz="14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D49638-2787-4E20-BE24-E6F48BD26E28}"/>
              </a:ext>
            </a:extLst>
          </p:cNvPr>
          <p:cNvSpPr txBox="1"/>
          <p:nvPr/>
        </p:nvSpPr>
        <p:spPr>
          <a:xfrm>
            <a:off x="4753546" y="2529769"/>
            <a:ext cx="182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Correlation 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E3873B-4C1C-4355-BA7B-84C8304BAC13}"/>
              </a:ext>
            </a:extLst>
          </p:cNvPr>
          <p:cNvSpPr txBox="1"/>
          <p:nvPr/>
        </p:nvSpPr>
        <p:spPr>
          <a:xfrm>
            <a:off x="4753546" y="1550727"/>
            <a:ext cx="182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Remove missing value</a:t>
            </a:r>
          </a:p>
        </p:txBody>
      </p:sp>
    </p:spTree>
    <p:extLst>
      <p:ext uri="{BB962C8B-B14F-4D97-AF65-F5344CB8AC3E}">
        <p14:creationId xmlns:p14="http://schemas.microsoft.com/office/powerpoint/2010/main" val="120659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9EEB-5BEC-4E06-AD57-6AEB9B1A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2025" cy="1177924"/>
          </a:xfrm>
        </p:spPr>
        <p:txBody>
          <a:bodyPr>
            <a:normAutofit/>
          </a:bodyPr>
          <a:lstStyle/>
          <a:p>
            <a:r>
              <a:rPr lang="en-US" sz="3600" i="0" u="none" strike="noStrike" baseline="0" dirty="0">
                <a:solidFill>
                  <a:srgbClr val="FF0000"/>
                </a:solidFill>
                <a:latin typeface="THSarabunPSK-Bold"/>
              </a:rPr>
              <a:t>1.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THSarabunPSK-Bold"/>
              </a:rPr>
              <a:t>Data collection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B29E-487B-49E4-88AC-F496F95E5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679576"/>
            <a:ext cx="4533900" cy="4234255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ข้อมูลที่ใช้ในการศึกษาเป็นข้อมูลผู้ป่วยโรคเบาหวานจากฐานข้อมูลของ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Kaggle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ที่เก็บรวบรวมโดย </a:t>
            </a:r>
            <a:r>
              <a:rPr lang="en-US" sz="24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Dr. Shruti </a:t>
            </a:r>
            <a:r>
              <a:rPr lang="en-US" sz="2400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Grag</a:t>
            </a:r>
            <a:r>
              <a:rPr lang="en-US" sz="24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สาขาวิทยาการคอมพิวเตอร์และวิสวะกรรมในปี 2019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[3]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Dataset name: “diabetes_dataset__2019”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ชุดข้อมูลมีทั้งหมด </a:t>
            </a:r>
            <a:r>
              <a:rPr lang="th-TH" sz="24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952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ตัวอย่าง ซึงแต่ละตัวอย่างมี 18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feature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800100" lvl="1" indent="-342900">
              <a:lnSpc>
                <a:spcPct val="107000"/>
              </a:lnSpc>
              <a:buFont typeface="TH SarabunPSK" panose="020B0500040200020003" pitchFamily="34" charset="-34"/>
              <a:buChar char="-"/>
            </a:pP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Positive sample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มี </a:t>
            </a:r>
            <a:r>
              <a:rPr lang="th-TH" sz="20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266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ตัวอย่าง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TH SarabunPSK" panose="020B0500040200020003" pitchFamily="34" charset="-34"/>
              <a:buChar char="-"/>
            </a:pP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Negative sample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มี </a:t>
            </a:r>
            <a:r>
              <a:rPr lang="th-TH" sz="20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685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ตัวอย่าง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endParaRPr lang="en-US" sz="2400" dirty="0">
              <a:cs typeface="+mj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94497E-94E2-44B8-9C88-D1972E9BF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04902"/>
              </p:ext>
            </p:extLst>
          </p:nvPr>
        </p:nvGraphicFramePr>
        <p:xfrm>
          <a:off x="5334000" y="135290"/>
          <a:ext cx="60198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39">
                  <a:extLst>
                    <a:ext uri="{9D8B030D-6E8A-4147-A177-3AD203B41FA5}">
                      <a16:colId xmlns:a16="http://schemas.microsoft.com/office/drawing/2014/main" val="3519577510"/>
                    </a:ext>
                  </a:extLst>
                </a:gridCol>
                <a:gridCol w="1230177">
                  <a:extLst>
                    <a:ext uri="{9D8B030D-6E8A-4147-A177-3AD203B41FA5}">
                      <a16:colId xmlns:a16="http://schemas.microsoft.com/office/drawing/2014/main" val="780849291"/>
                    </a:ext>
                  </a:extLst>
                </a:gridCol>
                <a:gridCol w="2470436">
                  <a:extLst>
                    <a:ext uri="{9D8B030D-6E8A-4147-A177-3AD203B41FA5}">
                      <a16:colId xmlns:a16="http://schemas.microsoft.com/office/drawing/2014/main" val="2568238917"/>
                    </a:ext>
                  </a:extLst>
                </a:gridCol>
                <a:gridCol w="721348">
                  <a:extLst>
                    <a:ext uri="{9D8B030D-6E8A-4147-A177-3AD203B41FA5}">
                      <a16:colId xmlns:a16="http://schemas.microsoft.com/office/drawing/2014/main" val="362522856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696003504"/>
                    </a:ext>
                  </a:extLst>
                </a:gridCol>
              </a:tblGrid>
              <a:tr h="3551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800" b="1" u="none" strike="noStrike" kern="1200" baseline="0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ลำดับ</a:t>
                      </a:r>
                      <a:endParaRPr lang="en-US" sz="1800" b="1" u="none" strike="noStrike" kern="1200" baseline="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u="none" strike="noStrike" kern="1200" baseline="0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u="none" strike="noStrike" kern="1200" baseline="0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u="none" strike="noStrike" kern="1200" baseline="0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u="none" strike="noStrike" kern="1200" baseline="0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Missing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49757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ช่วงอายุ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43954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เพศ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6238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3.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Family_Diabetes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มีพันธุกรรมโรคเบาหวานหรือไม่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875709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4.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highBP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มีโรคความดันสูงหรือไม่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91655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5.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PhysicallyActive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ความถี่ในการออกกำลังกาย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11003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6.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ค่า </a:t>
                      </a: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18911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7.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สูบบุหรี่หรือไม่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4137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8.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ดื่ม </a:t>
                      </a: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alcohol </a:t>
                      </a:r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หรือไม่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52362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9.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จำนวนชั่วโมงนอนต่อวัน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926807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10.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SoundSleep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73023"/>
                  </a:ext>
                </a:extLst>
              </a:tr>
              <a:tr h="3266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11.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RegularMedicine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รับประทานยาอื่น ๆ เป็นประจำหรือไม่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22315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12.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JunkFood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ความถี่ในการรับประทานอาหารขยะ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38024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13.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ความถี่ในการเครียด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63609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14.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BPLevel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ระดับความดัน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72471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15.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Pregancies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ระยะเวลาในการตั้งครรภ์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4.41%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30883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16.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Pdiabetes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734353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17.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UriationFreq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ความถี่ในการปัสสาวะ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58631"/>
                  </a:ext>
                </a:extLst>
              </a:tr>
              <a:tr h="3255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18.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Diabetic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เป็นโรคเบาหวานหรือไม่ </a:t>
                      </a:r>
                      <a:r>
                        <a:rPr lang="th-TH" sz="1600" b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(ผลเฉลย)</a:t>
                      </a:r>
                      <a:endParaRPr lang="en-US" sz="1600" b="0" u="none" strike="noStrike" kern="1200" baseline="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81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56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B425-34AA-4812-9AC0-CAE79679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2526"/>
          </a:xfrm>
        </p:spPr>
        <p:txBody>
          <a:bodyPr>
            <a:normAutofit/>
          </a:bodyPr>
          <a:lstStyle/>
          <a:p>
            <a:r>
              <a:rPr lang="en-US" sz="3600" i="0" u="none" strike="noStrike" baseline="0" dirty="0">
                <a:solidFill>
                  <a:srgbClr val="FF0000"/>
                </a:solidFill>
                <a:latin typeface="THSarabunNew-Bold"/>
              </a:rPr>
              <a:t>2.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THSarabunNew-Bold"/>
              </a:rPr>
              <a:t>Data cleaning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DD32-D99D-46E1-8001-8A749A74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71551"/>
            <a:ext cx="11030340" cy="2527429"/>
          </a:xfrm>
        </p:spPr>
        <p:txBody>
          <a:bodyPr>
            <a:norm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ชุดข้อมูลเดิมมีจำนวน </a:t>
            </a:r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952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ตัวอย่าง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เนื่องจากแถวที่มีค่าว่างมีจำนวนน้อย ดังนั้นการทำความสะอาดข้อมูลด้วยการตัดแถวที่มีค่าว่าง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(missing value)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ออกไป</a:t>
            </a:r>
          </a:p>
          <a:p>
            <a:pPr algn="l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ลบบางแอททริบิวท์ที่ไม่มีความสำคัญในการวิเคราะห์ข้อมูล (</a:t>
            </a:r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20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Pdiabetes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column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factor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ทั้งแบบมีลำดับ และไม่มีลำดับ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Diabetic, Age, Gender, </a:t>
            </a:r>
            <a:r>
              <a:rPr lang="en-US" sz="20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Family_Diabetes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highBP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PhysicallyActive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Smoking, Alcohol, </a:t>
            </a:r>
            <a:r>
              <a:rPr lang="en-US" sz="20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RegularMedicine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JunkFood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Stress, </a:t>
            </a:r>
            <a:r>
              <a:rPr lang="en-US" sz="20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BPLevel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UriationFreq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หลังจากตัดแถวว่างออกไปแล้ว ชุดข้อมูลมีจำนวน </a:t>
            </a:r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906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ตัวอย่าง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Positive sample</a:t>
            </a: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ตัวอย่าง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&amp; 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Negative sample</a:t>
            </a: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42</a:t>
            </a:r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ตัวอย่าง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sz="200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ทำความสะอาดข้อมูล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61235-AB07-475A-812A-0485C6AD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4" y="3238354"/>
            <a:ext cx="10311006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8442-DA11-4A53-8B69-0AB52276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8256"/>
            <a:ext cx="10515600" cy="662781"/>
          </a:xfrm>
        </p:spPr>
        <p:txBody>
          <a:bodyPr>
            <a:normAutofit/>
          </a:bodyPr>
          <a:lstStyle/>
          <a:p>
            <a:r>
              <a:rPr lang="en-US" sz="3600" i="0" u="none" strike="noStrike" baseline="0" dirty="0">
                <a:solidFill>
                  <a:srgbClr val="FF0000"/>
                </a:solidFill>
                <a:latin typeface="THSarabunNew-Bold"/>
              </a:rPr>
              <a:t>3.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THSarabunNew-Bold"/>
              </a:rPr>
              <a:t>Exploratory data analysis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1F13-3858-4880-BE22-044E014E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96" y="857250"/>
            <a:ext cx="2824629" cy="531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correlation matrix</a:t>
            </a:r>
          </a:p>
          <a:p>
            <a:pPr algn="l"/>
            <a:r>
              <a:rPr lang="th-TH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จากตาราง </a:t>
            </a:r>
            <a:r>
              <a:rPr lang="en-US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correlation </a:t>
            </a:r>
            <a:r>
              <a:rPr lang="th-TH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เห็นว่า ตัวแปรที่มีความสัมพันธ์กับความเป็นโรคเบาหวานสูงมี </a:t>
            </a:r>
            <a:endParaRPr lang="en-US" sz="2000" b="0" i="0" u="none" strike="noStrike" baseline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2000" b="0" i="0" u="none" strike="noStrike" baseline="0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RegularMedicine</a:t>
            </a:r>
            <a:endParaRPr lang="en-US" sz="2000" b="0" i="0" u="none" strike="noStrike" baseline="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2000" b="0" i="0" u="none" strike="noStrike" baseline="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Age</a:t>
            </a:r>
          </a:p>
          <a:p>
            <a:pPr lvl="1"/>
            <a:r>
              <a:rPr lang="en-US" sz="2000" b="0" i="0" u="none" strike="noStrike" baseline="0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highBP</a:t>
            </a:r>
            <a:endParaRPr lang="en-US" sz="2000" b="0" i="0" u="none" strike="noStrike" baseline="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2000" b="0" i="0" u="none" strike="noStrike" baseline="0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BPlevel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algn="l"/>
            <a:r>
              <a:rPr lang="th-TH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ขณะที่ตัวแปรที่มีความสัมพันธ์ต่ำมี </a:t>
            </a:r>
            <a:endParaRPr lang="en-US" sz="2000" b="0" i="0" u="none" strike="noStrike" baseline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20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Sleep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Smoking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Gender</a:t>
            </a:r>
          </a:p>
          <a:p>
            <a:pPr lvl="1"/>
            <a:r>
              <a:rPr lang="en-US" sz="2000" b="0" i="0" u="none" strike="noStrike" baseline="0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PhysicallyActive</a:t>
            </a:r>
            <a:endParaRPr lang="en-US" sz="2000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80376-CA01-471A-A05E-FCC60FC0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681037"/>
            <a:ext cx="8901579" cy="578206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3FBB832-BD18-4404-9D44-3F783654FE54}"/>
              </a:ext>
            </a:extLst>
          </p:cNvPr>
          <p:cNvSpPr/>
          <p:nvPr/>
        </p:nvSpPr>
        <p:spPr>
          <a:xfrm>
            <a:off x="11194956" y="1772443"/>
            <a:ext cx="6191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F6E481-C757-4D84-B5E0-5FB6FEE14A92}"/>
              </a:ext>
            </a:extLst>
          </p:cNvPr>
          <p:cNvSpPr/>
          <p:nvPr/>
        </p:nvSpPr>
        <p:spPr>
          <a:xfrm>
            <a:off x="11220450" y="809625"/>
            <a:ext cx="6191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78688-0CAA-407F-8C8B-C1886A5A5E7C}"/>
              </a:ext>
            </a:extLst>
          </p:cNvPr>
          <p:cNvSpPr/>
          <p:nvPr/>
        </p:nvSpPr>
        <p:spPr>
          <a:xfrm>
            <a:off x="11216854" y="2115739"/>
            <a:ext cx="619125" cy="27622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3C8D6C-76E4-43E2-82FA-D3D50D49B81A}"/>
              </a:ext>
            </a:extLst>
          </p:cNvPr>
          <p:cNvSpPr/>
          <p:nvPr/>
        </p:nvSpPr>
        <p:spPr>
          <a:xfrm>
            <a:off x="11194955" y="1120675"/>
            <a:ext cx="619125" cy="27622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20E3DF-5DA7-4AD2-ADD4-1A0272A3DC73}"/>
              </a:ext>
            </a:extLst>
          </p:cNvPr>
          <p:cNvSpPr/>
          <p:nvPr/>
        </p:nvSpPr>
        <p:spPr>
          <a:xfrm>
            <a:off x="11216854" y="4048717"/>
            <a:ext cx="6191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9DBB76-0BAD-4C0B-AFF6-2E1F91C48EB4}"/>
              </a:ext>
            </a:extLst>
          </p:cNvPr>
          <p:cNvSpPr/>
          <p:nvPr/>
        </p:nvSpPr>
        <p:spPr>
          <a:xfrm>
            <a:off x="11216854" y="5011535"/>
            <a:ext cx="6191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5DCF49-44FE-466E-86C2-0874BBA18C48}"/>
              </a:ext>
            </a:extLst>
          </p:cNvPr>
          <p:cNvSpPr/>
          <p:nvPr/>
        </p:nvSpPr>
        <p:spPr>
          <a:xfrm>
            <a:off x="11216854" y="3381174"/>
            <a:ext cx="619125" cy="27622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765F70-178B-446C-A7AF-F97CDB314520}"/>
              </a:ext>
            </a:extLst>
          </p:cNvPr>
          <p:cNvSpPr/>
          <p:nvPr/>
        </p:nvSpPr>
        <p:spPr>
          <a:xfrm>
            <a:off x="11188279" y="2745377"/>
            <a:ext cx="619125" cy="27622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92F3B0-DB66-4D59-BD9B-E7C469CCF8BA}"/>
              </a:ext>
            </a:extLst>
          </p:cNvPr>
          <p:cNvSpPr/>
          <p:nvPr/>
        </p:nvSpPr>
        <p:spPr>
          <a:xfrm rot="16200000">
            <a:off x="3257550" y="6457950"/>
            <a:ext cx="314325" cy="14287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890FE18-E80A-4282-9FD7-40E1085336ED}"/>
              </a:ext>
            </a:extLst>
          </p:cNvPr>
          <p:cNvSpPr/>
          <p:nvPr/>
        </p:nvSpPr>
        <p:spPr>
          <a:xfrm rot="16200000">
            <a:off x="4752975" y="6429374"/>
            <a:ext cx="314325" cy="14287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405FF7-2A28-4156-BA46-550525F4BE14}"/>
              </a:ext>
            </a:extLst>
          </p:cNvPr>
          <p:cNvSpPr/>
          <p:nvPr/>
        </p:nvSpPr>
        <p:spPr>
          <a:xfrm rot="16200000">
            <a:off x="8313177" y="6448424"/>
            <a:ext cx="314325" cy="14287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2FD3ED1-B79A-4B35-B99D-9045479202EC}"/>
              </a:ext>
            </a:extLst>
          </p:cNvPr>
          <p:cNvSpPr/>
          <p:nvPr/>
        </p:nvSpPr>
        <p:spPr>
          <a:xfrm rot="16200000">
            <a:off x="9808602" y="6419849"/>
            <a:ext cx="314325" cy="14287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1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F8492-5544-47BC-ADE1-627BF3045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6343" y="3309228"/>
            <a:ext cx="4403482" cy="250249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D275E0-E2EA-4F71-A95E-7962B7F604C3}"/>
              </a:ext>
            </a:extLst>
          </p:cNvPr>
          <p:cNvSpPr txBox="1">
            <a:spLocks/>
          </p:cNvSpPr>
          <p:nvPr/>
        </p:nvSpPr>
        <p:spPr>
          <a:xfrm>
            <a:off x="638175" y="18256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0" u="none" strike="noStrike" baseline="0" dirty="0">
                <a:solidFill>
                  <a:srgbClr val="FF0000"/>
                </a:solidFill>
                <a:latin typeface="THSarabunNew-Bold"/>
              </a:rPr>
              <a:t>3.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THSarabunNew-Bold"/>
              </a:rPr>
              <a:t>Exploratory data analysis </a:t>
            </a:r>
            <a:r>
              <a:rPr lang="en-US" sz="2800" i="0" u="none" strike="noStrike" baseline="0" dirty="0">
                <a:solidFill>
                  <a:srgbClr val="FF0000"/>
                </a:solidFill>
                <a:latin typeface="THSarabunNew-Bold"/>
              </a:rPr>
              <a:t>(cont.)</a:t>
            </a:r>
            <a:endParaRPr lang="en-US" sz="115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B6E9F-6C5B-413D-B74B-24C38964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613160"/>
            <a:ext cx="4120772" cy="23539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B7EEF6-3CE7-4C0C-BC17-062F5A015D3C}"/>
              </a:ext>
            </a:extLst>
          </p:cNvPr>
          <p:cNvSpPr txBox="1">
            <a:spLocks/>
          </p:cNvSpPr>
          <p:nvPr/>
        </p:nvSpPr>
        <p:spPr>
          <a:xfrm>
            <a:off x="232883" y="3240030"/>
            <a:ext cx="3163460" cy="300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box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เห็นได้ว่า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BMI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ของผู้ป่วยโรคเบาหวานมีค่าโดยรวมสูงกว่า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BMI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ของบุคคลปกติ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ขณะที่จำนวนชั่วโมงนอน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(Sleep)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ของผู้ป่วยโรคเบาหวานและบุคคลปกติไม่ได้แตกต่างกัน</a:t>
            </a:r>
          </a:p>
          <a:p>
            <a:pPr algn="l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BMI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น่าจะมีผลต่อการเป็นโรคเบาหวานมากกว่า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Sleep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48A9EF-C70B-4A29-9CEF-F9FC694C6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144" y="349646"/>
            <a:ext cx="4938270" cy="279477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4C5CE04-3F8C-48C2-9531-D61A7E6B85F9}"/>
              </a:ext>
            </a:extLst>
          </p:cNvPr>
          <p:cNvSpPr txBox="1">
            <a:spLocks/>
          </p:cNvSpPr>
          <p:nvPr/>
        </p:nvSpPr>
        <p:spPr>
          <a:xfrm>
            <a:off x="7959013" y="3240031"/>
            <a:ext cx="3844212" cy="2125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plot </a:t>
            </a:r>
            <a:r>
              <a:rPr lang="th-TH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เห็นว่า</a:t>
            </a:r>
            <a:endParaRPr lang="en-US" sz="2000" b="0" i="0" u="none" strike="noStrike" baseline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คนที่มี</a:t>
            </a:r>
            <a:r>
              <a:rPr lang="th-TH" sz="2000" b="0" u="none" strike="noStrike" kern="1200" baseline="0" dirty="0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ความถี่ในการเครียด</a:t>
            </a:r>
            <a:r>
              <a:rPr lang="en-US" sz="2000" b="0" u="none" strike="noStrike" kern="1200" baseline="0" dirty="0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(Stress)</a:t>
            </a:r>
            <a:r>
              <a:rPr lang="th-TH" sz="20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สม่ำเสมอ</a:t>
            </a:r>
            <a:r>
              <a:rPr lang="en-US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จะมีโอกาสเป็นเบาหวานสูงกว่าคนที่มีความ</a:t>
            </a:r>
            <a:r>
              <a:rPr lang="th-TH" sz="2000" b="0" u="none" strike="noStrike" kern="1200" baseline="0" dirty="0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เครียดบ่อยมาก </a:t>
            </a:r>
            <a:r>
              <a:rPr lang="th-TH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คนที่มีความ</a:t>
            </a:r>
            <a:r>
              <a:rPr lang="th-TH" sz="2000" b="0" u="none" strike="noStrike" kern="1200" baseline="0" dirty="0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เครียด</a:t>
            </a:r>
            <a:r>
              <a:rPr lang="th-TH" sz="2000" b="0" i="0" u="none" strike="noStrike" baseline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บางครั้ง และคนที่ไม่มีความ</a:t>
            </a:r>
            <a:r>
              <a:rPr lang="th-TH" sz="2000" b="0" u="none" strike="noStrike" kern="1200" baseline="0" dirty="0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เครียด</a:t>
            </a:r>
            <a:r>
              <a:rPr lang="th-TH" sz="2000" b="0" u="none" strike="noStrike" baseline="0" dirty="0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เลย</a:t>
            </a:r>
            <a:endParaRPr lang="en-US" sz="2000" b="0" i="0" u="none" strike="noStrike" baseline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315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D628-A65D-4215-A1A8-1E9C59E5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8699"/>
          </a:xfrm>
        </p:spPr>
        <p:txBody>
          <a:bodyPr>
            <a:normAutofit/>
          </a:bodyPr>
          <a:lstStyle/>
          <a:p>
            <a:r>
              <a:rPr lang="en-US" sz="3600" i="0" u="none" strike="noStrike" baseline="0" dirty="0">
                <a:solidFill>
                  <a:srgbClr val="FF0000"/>
                </a:solidFill>
                <a:latin typeface="THSarabunNew-Bold"/>
              </a:rPr>
              <a:t>4.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THSarabunNew-Bold"/>
              </a:rPr>
              <a:t>Feature selection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AA66-5F1B-4020-896A-DBB76F52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626"/>
            <a:ext cx="10674223" cy="1309688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การหาความสำคัญของ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feature (Feature importance)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ด้วยใช้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Random forest</a:t>
            </a:r>
          </a:p>
          <a:p>
            <a:pPr algn="l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จากตารางความสำคัญของ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feature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เห็นว่า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feature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ที่มีความสำคัญต่อการทำนายสูงมี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RegularMedicine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Age,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BMI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ที่สามารถลดค่า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Gini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ได้สูงกว่า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feature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2017BC-6C7D-4C4B-BE9D-68EE1D45AC0F}"/>
              </a:ext>
            </a:extLst>
          </p:cNvPr>
          <p:cNvSpPr txBox="1">
            <a:spLocks/>
          </p:cNvSpPr>
          <p:nvPr/>
        </p:nvSpPr>
        <p:spPr>
          <a:xfrm>
            <a:off x="1006151" y="1838325"/>
            <a:ext cx="4872135" cy="344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800" b="1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r>
              <a:rPr lang="th-TH" sz="18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จากการหาค่า </a:t>
            </a:r>
            <a:r>
              <a:rPr lang="en-US" sz="18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correlation </a:t>
            </a:r>
            <a:r>
              <a:rPr lang="th-TH" sz="18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18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feature importance </a:t>
            </a:r>
            <a:r>
              <a:rPr lang="th-TH" sz="18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ได้ทำการคัดเลือก </a:t>
            </a:r>
            <a:r>
              <a:rPr lang="en-US" sz="18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feature 9 </a:t>
            </a:r>
            <a:r>
              <a:rPr lang="th-TH" sz="18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ตัวคือ</a:t>
            </a:r>
            <a:r>
              <a:rPr lang="en-US" sz="18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RegularMedicine</a:t>
            </a:r>
            <a:endParaRPr lang="en-US" sz="1800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BMI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highBP</a:t>
            </a:r>
            <a:endParaRPr lang="en-US" sz="1800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PhysicallalyActive</a:t>
            </a:r>
            <a:endParaRPr lang="en-US" sz="1800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Sleep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Family_diabetes</a:t>
            </a:r>
            <a:r>
              <a:rPr lang="en-US" sz="18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sz="18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1800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JunkFood</a:t>
            </a:r>
            <a:r>
              <a:rPr lang="en-US" sz="18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ในการสร้างโมเดล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Code: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F6B939-6AC3-44DE-B8A5-9AB427A39994}"/>
              </a:ext>
            </a:extLst>
          </p:cNvPr>
          <p:cNvSpPr/>
          <p:nvPr/>
        </p:nvSpPr>
        <p:spPr>
          <a:xfrm>
            <a:off x="577526" y="1842084"/>
            <a:ext cx="428625" cy="31432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E29AC9-F388-4857-A9CA-8E010199BA01}"/>
              </a:ext>
            </a:extLst>
          </p:cNvPr>
          <p:cNvGrpSpPr/>
          <p:nvPr/>
        </p:nvGrpSpPr>
        <p:grpSpPr>
          <a:xfrm>
            <a:off x="6036909" y="1776323"/>
            <a:ext cx="5667958" cy="3238500"/>
            <a:chOff x="6036909" y="1776323"/>
            <a:chExt cx="5667958" cy="3238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31B274-889F-4845-8DB9-20077E375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776323"/>
              <a:ext cx="5543550" cy="32385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363C25-8F09-4DD1-96EA-F233D122C09D}"/>
                </a:ext>
              </a:extLst>
            </p:cNvPr>
            <p:cNvGrpSpPr/>
            <p:nvPr/>
          </p:nvGrpSpPr>
          <p:grpSpPr>
            <a:xfrm>
              <a:off x="6036909" y="1980107"/>
              <a:ext cx="5667958" cy="2078707"/>
              <a:chOff x="2933700" y="2924175"/>
              <a:chExt cx="6638925" cy="202150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3DBE34-6A1E-4F66-AF09-9BE2201C5258}"/>
                  </a:ext>
                </a:extLst>
              </p:cNvPr>
              <p:cNvSpPr/>
              <p:nvPr/>
            </p:nvSpPr>
            <p:spPr>
              <a:xfrm>
                <a:off x="2933700" y="2924175"/>
                <a:ext cx="6629400" cy="1714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9A5592-B8FA-4F4D-BFFE-4062D425C79E}"/>
                  </a:ext>
                </a:extLst>
              </p:cNvPr>
              <p:cNvSpPr/>
              <p:nvPr/>
            </p:nvSpPr>
            <p:spPr>
              <a:xfrm>
                <a:off x="2933700" y="3836263"/>
                <a:ext cx="6629400" cy="1714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422057-46C9-4D15-A8FC-05EB2FD97A00}"/>
                  </a:ext>
                </a:extLst>
              </p:cNvPr>
              <p:cNvSpPr/>
              <p:nvPr/>
            </p:nvSpPr>
            <p:spPr>
              <a:xfrm>
                <a:off x="2943225" y="4774227"/>
                <a:ext cx="6629400" cy="1714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BF2C36C-C944-4416-9256-071DD5484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6" y="5302549"/>
            <a:ext cx="8827885" cy="7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1260</Words>
  <Application>Microsoft Office PowerPoint</Application>
  <PresentationFormat>Widescreen</PresentationFormat>
  <Paragraphs>185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TH SarabunPSK</vt:lpstr>
      <vt:lpstr>THSarabunNew-Bold</vt:lpstr>
      <vt:lpstr>THSarabunPSK</vt:lpstr>
      <vt:lpstr>THSarabunPSK-Bold</vt:lpstr>
      <vt:lpstr>Wingdings</vt:lpstr>
      <vt:lpstr>Office Theme</vt:lpstr>
      <vt:lpstr>การวิเคราะห์ปัจจัยที่มีผลต่อโรคเบาหวาน และสร้างโมเดลการทำนายโรคเบาหวาน โดย Decision Tree</vt:lpstr>
      <vt:lpstr>ที่มาและความสำคัญ</vt:lpstr>
      <vt:lpstr>Why Decision Tree?</vt:lpstr>
      <vt:lpstr>ขั้นตอนการทำงาน</vt:lpstr>
      <vt:lpstr>1. Data collection</vt:lpstr>
      <vt:lpstr>2. Data cleaning</vt:lpstr>
      <vt:lpstr>3. Exploratory data analysis</vt:lpstr>
      <vt:lpstr>PowerPoint Presentation</vt:lpstr>
      <vt:lpstr>4. Feature selection</vt:lpstr>
      <vt:lpstr>5. Modeling</vt:lpstr>
      <vt:lpstr>6. Evaluation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การวิเคราะห์ปัจจัยที่มีผลต่อโรคเบาหวาน และสร้างโมเดลการทำนายโรคเบาหวานโดย Support Victor Machine </dc:title>
  <dc:creator>Sodavy TONG</dc:creator>
  <cp:lastModifiedBy>Sodavy TONG</cp:lastModifiedBy>
  <cp:revision>115</cp:revision>
  <dcterms:created xsi:type="dcterms:W3CDTF">2021-10-05T07:04:12Z</dcterms:created>
  <dcterms:modified xsi:type="dcterms:W3CDTF">2021-11-10T08:39:19Z</dcterms:modified>
</cp:coreProperties>
</file>