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336" r:id="rId4"/>
    <p:sldId id="337" r:id="rId5"/>
    <p:sldId id="339" r:id="rId6"/>
    <p:sldId id="341" r:id="rId7"/>
    <p:sldId id="342" r:id="rId8"/>
    <p:sldId id="343" r:id="rId9"/>
    <p:sldId id="344" r:id="rId10"/>
    <p:sldId id="345" r:id="rId11"/>
    <p:sldId id="346" r:id="rId12"/>
    <p:sldId id="347" r:id="rId13"/>
    <p:sldId id="348" r:id="rId14"/>
    <p:sldId id="338" r:id="rId15"/>
    <p:sldId id="340" r:id="rId16"/>
    <p:sldId id="349" r:id="rId17"/>
    <p:sldId id="350" r:id="rId18"/>
    <p:sldId id="351" r:id="rId19"/>
    <p:sldId id="352" r:id="rId20"/>
    <p:sldId id="353" r:id="rId21"/>
    <p:sldId id="354" r:id="rId22"/>
    <p:sldId id="355" r:id="rId23"/>
    <p:sldId id="357" r:id="rId24"/>
    <p:sldId id="356" r:id="rId25"/>
    <p:sldId id="335"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47" autoAdjust="0"/>
  </p:normalViewPr>
  <p:slideViewPr>
    <p:cSldViewPr snapToGrid="0">
      <p:cViewPr varScale="1">
        <p:scale>
          <a:sx n="111" d="100"/>
          <a:sy n="111" d="100"/>
        </p:scale>
        <p:origin x="55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55466-E84B-4F75-BA83-3316E8326EFD}" type="datetimeFigureOut">
              <a:rPr lang="en-CA" smtClean="0"/>
              <a:t>2025-10-01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E8C42-D1E0-44A5-8C8D-10100DEDC6CD}" type="slidenum">
              <a:rPr lang="en-CA" smtClean="0"/>
              <a:t>‹#›</a:t>
            </a:fld>
            <a:endParaRPr lang="en-CA"/>
          </a:p>
        </p:txBody>
      </p:sp>
    </p:spTree>
    <p:extLst>
      <p:ext uri="{BB962C8B-B14F-4D97-AF65-F5344CB8AC3E}">
        <p14:creationId xmlns:p14="http://schemas.microsoft.com/office/powerpoint/2010/main" val="4266579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83E8C42-D1E0-44A5-8C8D-10100DEDC6CD}" type="slidenum">
              <a:rPr lang="en-CA" smtClean="0"/>
              <a:t>20</a:t>
            </a:fld>
            <a:endParaRPr lang="en-CA"/>
          </a:p>
        </p:txBody>
      </p:sp>
    </p:spTree>
    <p:extLst>
      <p:ext uri="{BB962C8B-B14F-4D97-AF65-F5344CB8AC3E}">
        <p14:creationId xmlns:p14="http://schemas.microsoft.com/office/powerpoint/2010/main" val="3632241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1EA7-9A78-4A49-8997-1E8AEFC466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FBB44CA-778B-4BF4-A918-EDEEC4FC10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C77683F-4AD0-4A93-A054-3D07E62BDEFE}"/>
              </a:ext>
            </a:extLst>
          </p:cNvPr>
          <p:cNvSpPr>
            <a:spLocks noGrp="1"/>
          </p:cNvSpPr>
          <p:nvPr>
            <p:ph type="dt" sz="half" idx="10"/>
          </p:nvPr>
        </p:nvSpPr>
        <p:spPr/>
        <p:txBody>
          <a:bodyPr/>
          <a:lstStyle/>
          <a:p>
            <a:fld id="{BC2F4239-97E8-4813-8A06-8DEFC0B1123C}" type="datetimeFigureOut">
              <a:rPr lang="en-CA" smtClean="0"/>
              <a:t>2025-10-01</a:t>
            </a:fld>
            <a:endParaRPr lang="en-CA"/>
          </a:p>
        </p:txBody>
      </p:sp>
      <p:sp>
        <p:nvSpPr>
          <p:cNvPr id="5" name="Footer Placeholder 4">
            <a:extLst>
              <a:ext uri="{FF2B5EF4-FFF2-40B4-BE49-F238E27FC236}">
                <a16:creationId xmlns:a16="http://schemas.microsoft.com/office/drawing/2014/main" id="{8CF11835-CAF9-4BA8-89D7-8EFBA258983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2B122CC-F095-486D-B105-8F8ADC7E4B0B}"/>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1572324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60F5-5D73-42CE-9A38-AA1BE457F12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8AEE31-0E8C-4CF7-94B1-1AD148A3CB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8A8C51-4BAD-414E-AD81-E1E562F5F9EE}"/>
              </a:ext>
            </a:extLst>
          </p:cNvPr>
          <p:cNvSpPr>
            <a:spLocks noGrp="1"/>
          </p:cNvSpPr>
          <p:nvPr>
            <p:ph type="dt" sz="half" idx="10"/>
          </p:nvPr>
        </p:nvSpPr>
        <p:spPr/>
        <p:txBody>
          <a:bodyPr/>
          <a:lstStyle/>
          <a:p>
            <a:fld id="{BC2F4239-97E8-4813-8A06-8DEFC0B1123C}" type="datetimeFigureOut">
              <a:rPr lang="en-CA" smtClean="0"/>
              <a:t>2025-10-01</a:t>
            </a:fld>
            <a:endParaRPr lang="en-CA"/>
          </a:p>
        </p:txBody>
      </p:sp>
      <p:sp>
        <p:nvSpPr>
          <p:cNvPr id="5" name="Footer Placeholder 4">
            <a:extLst>
              <a:ext uri="{FF2B5EF4-FFF2-40B4-BE49-F238E27FC236}">
                <a16:creationId xmlns:a16="http://schemas.microsoft.com/office/drawing/2014/main" id="{175785BE-95A1-4959-A7EA-D7E77565FD2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6A28DA5-9A08-411A-AD34-031CF77A4630}"/>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248520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A275EB-3FB7-452A-8E0E-FB96B63671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C7E0F17-010B-47B8-90AC-18C84DFE8E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0544A8B-6347-4A91-AF21-9E5B2559965C}"/>
              </a:ext>
            </a:extLst>
          </p:cNvPr>
          <p:cNvSpPr>
            <a:spLocks noGrp="1"/>
          </p:cNvSpPr>
          <p:nvPr>
            <p:ph type="dt" sz="half" idx="10"/>
          </p:nvPr>
        </p:nvSpPr>
        <p:spPr/>
        <p:txBody>
          <a:bodyPr/>
          <a:lstStyle/>
          <a:p>
            <a:fld id="{BC2F4239-97E8-4813-8A06-8DEFC0B1123C}" type="datetimeFigureOut">
              <a:rPr lang="en-CA" smtClean="0"/>
              <a:t>2025-10-01</a:t>
            </a:fld>
            <a:endParaRPr lang="en-CA"/>
          </a:p>
        </p:txBody>
      </p:sp>
      <p:sp>
        <p:nvSpPr>
          <p:cNvPr id="5" name="Footer Placeholder 4">
            <a:extLst>
              <a:ext uri="{FF2B5EF4-FFF2-40B4-BE49-F238E27FC236}">
                <a16:creationId xmlns:a16="http://schemas.microsoft.com/office/drawing/2014/main" id="{1679A37E-B2E4-4F40-9A01-A4BD52B5C91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2838CCB-8DA3-4CDE-9873-1FC0FB64613D}"/>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3754919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3D50-2B82-4E9D-B3F5-ED7D945B08E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CECC16A-02C7-4BEF-A0CE-9B6A85FCC7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10EF480-8E0D-4D13-9D33-4EB69ED11925}"/>
              </a:ext>
            </a:extLst>
          </p:cNvPr>
          <p:cNvSpPr>
            <a:spLocks noGrp="1"/>
          </p:cNvSpPr>
          <p:nvPr>
            <p:ph type="dt" sz="half" idx="10"/>
          </p:nvPr>
        </p:nvSpPr>
        <p:spPr/>
        <p:txBody>
          <a:bodyPr/>
          <a:lstStyle/>
          <a:p>
            <a:fld id="{BC2F4239-97E8-4813-8A06-8DEFC0B1123C}" type="datetimeFigureOut">
              <a:rPr lang="en-CA" smtClean="0"/>
              <a:t>2025-10-01</a:t>
            </a:fld>
            <a:endParaRPr lang="en-CA"/>
          </a:p>
        </p:txBody>
      </p:sp>
      <p:sp>
        <p:nvSpPr>
          <p:cNvPr id="5" name="Footer Placeholder 4">
            <a:extLst>
              <a:ext uri="{FF2B5EF4-FFF2-40B4-BE49-F238E27FC236}">
                <a16:creationId xmlns:a16="http://schemas.microsoft.com/office/drawing/2014/main" id="{FDBC9C84-EB36-431E-B7D8-F08E71E65D2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CCA7E75-EAE4-46D1-9005-82F89961B22D}"/>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741118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5BBC-CDF8-484F-B5AB-C36D96A624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598CF05-ACC8-4BC2-A3E3-AA2C428B1D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E8013B-BE0F-44AF-A2B8-01027C406FE2}"/>
              </a:ext>
            </a:extLst>
          </p:cNvPr>
          <p:cNvSpPr>
            <a:spLocks noGrp="1"/>
          </p:cNvSpPr>
          <p:nvPr>
            <p:ph type="dt" sz="half" idx="10"/>
          </p:nvPr>
        </p:nvSpPr>
        <p:spPr/>
        <p:txBody>
          <a:bodyPr/>
          <a:lstStyle/>
          <a:p>
            <a:fld id="{BC2F4239-97E8-4813-8A06-8DEFC0B1123C}" type="datetimeFigureOut">
              <a:rPr lang="en-CA" smtClean="0"/>
              <a:t>2025-10-01</a:t>
            </a:fld>
            <a:endParaRPr lang="en-CA"/>
          </a:p>
        </p:txBody>
      </p:sp>
      <p:sp>
        <p:nvSpPr>
          <p:cNvPr id="5" name="Footer Placeholder 4">
            <a:extLst>
              <a:ext uri="{FF2B5EF4-FFF2-40B4-BE49-F238E27FC236}">
                <a16:creationId xmlns:a16="http://schemas.microsoft.com/office/drawing/2014/main" id="{7C9BB6B0-D32A-4413-BCE3-AB0E9D2ADD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A42C7BC-D57D-4B2D-8651-C42A5C470983}"/>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3471555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96FD-B94E-4B5C-B75A-F53545F0618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7023A31-5222-42F9-B6B8-89C02EA8C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75DC4F6-CAC6-475C-AE5F-1D915D4572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1D34E5F-3A77-42B4-A317-05EAD2EE8CC2}"/>
              </a:ext>
            </a:extLst>
          </p:cNvPr>
          <p:cNvSpPr>
            <a:spLocks noGrp="1"/>
          </p:cNvSpPr>
          <p:nvPr>
            <p:ph type="dt" sz="half" idx="10"/>
          </p:nvPr>
        </p:nvSpPr>
        <p:spPr/>
        <p:txBody>
          <a:bodyPr/>
          <a:lstStyle/>
          <a:p>
            <a:fld id="{BC2F4239-97E8-4813-8A06-8DEFC0B1123C}" type="datetimeFigureOut">
              <a:rPr lang="en-CA" smtClean="0"/>
              <a:t>2025-10-01</a:t>
            </a:fld>
            <a:endParaRPr lang="en-CA"/>
          </a:p>
        </p:txBody>
      </p:sp>
      <p:sp>
        <p:nvSpPr>
          <p:cNvPr id="6" name="Footer Placeholder 5">
            <a:extLst>
              <a:ext uri="{FF2B5EF4-FFF2-40B4-BE49-F238E27FC236}">
                <a16:creationId xmlns:a16="http://schemas.microsoft.com/office/drawing/2014/main" id="{ABFBE935-82DC-4A73-97F9-82270F15B4B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845B740-AD1F-478C-B429-6C92A2543875}"/>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358900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0CDD1-F6F2-42B5-98F8-E442F24F0E5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3DB7715-4B41-4CBD-85BE-8A1A2C6236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3471C3-80C2-42C3-8D73-069F9A9630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96AABFD-B297-4329-BAFF-F46A9DD50E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69D711-0560-42F5-A2F7-B963C42026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827E6D3-C020-4A0E-8C31-EA4CD5E0D9B7}"/>
              </a:ext>
            </a:extLst>
          </p:cNvPr>
          <p:cNvSpPr>
            <a:spLocks noGrp="1"/>
          </p:cNvSpPr>
          <p:nvPr>
            <p:ph type="dt" sz="half" idx="10"/>
          </p:nvPr>
        </p:nvSpPr>
        <p:spPr/>
        <p:txBody>
          <a:bodyPr/>
          <a:lstStyle/>
          <a:p>
            <a:fld id="{BC2F4239-97E8-4813-8A06-8DEFC0B1123C}" type="datetimeFigureOut">
              <a:rPr lang="en-CA" smtClean="0"/>
              <a:t>2025-10-01</a:t>
            </a:fld>
            <a:endParaRPr lang="en-CA"/>
          </a:p>
        </p:txBody>
      </p:sp>
      <p:sp>
        <p:nvSpPr>
          <p:cNvPr id="8" name="Footer Placeholder 7">
            <a:extLst>
              <a:ext uri="{FF2B5EF4-FFF2-40B4-BE49-F238E27FC236}">
                <a16:creationId xmlns:a16="http://schemas.microsoft.com/office/drawing/2014/main" id="{DEB6EA53-7D4F-4C74-A82C-BE27A7CA4DB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1715372-4643-4ACC-9668-EEA2E444204A}"/>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1637963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D520-8EFF-4D9E-9DEA-4364E37A759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1DF756D-3438-42A6-9848-88860E285B53}"/>
              </a:ext>
            </a:extLst>
          </p:cNvPr>
          <p:cNvSpPr>
            <a:spLocks noGrp="1"/>
          </p:cNvSpPr>
          <p:nvPr>
            <p:ph type="dt" sz="half" idx="10"/>
          </p:nvPr>
        </p:nvSpPr>
        <p:spPr/>
        <p:txBody>
          <a:bodyPr/>
          <a:lstStyle/>
          <a:p>
            <a:fld id="{BC2F4239-97E8-4813-8A06-8DEFC0B1123C}" type="datetimeFigureOut">
              <a:rPr lang="en-CA" smtClean="0"/>
              <a:t>2025-10-01</a:t>
            </a:fld>
            <a:endParaRPr lang="en-CA"/>
          </a:p>
        </p:txBody>
      </p:sp>
      <p:sp>
        <p:nvSpPr>
          <p:cNvPr id="4" name="Footer Placeholder 3">
            <a:extLst>
              <a:ext uri="{FF2B5EF4-FFF2-40B4-BE49-F238E27FC236}">
                <a16:creationId xmlns:a16="http://schemas.microsoft.com/office/drawing/2014/main" id="{F87713D8-EC39-4DBE-A83D-AAC61EFB73D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F0C1EE7-1DB6-47EC-8F4E-DD8D2DB19483}"/>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109529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FCF09-EAC9-4EDC-A7A0-135336EFC111}"/>
              </a:ext>
            </a:extLst>
          </p:cNvPr>
          <p:cNvSpPr>
            <a:spLocks noGrp="1"/>
          </p:cNvSpPr>
          <p:nvPr>
            <p:ph type="dt" sz="half" idx="10"/>
          </p:nvPr>
        </p:nvSpPr>
        <p:spPr/>
        <p:txBody>
          <a:bodyPr/>
          <a:lstStyle/>
          <a:p>
            <a:fld id="{BC2F4239-97E8-4813-8A06-8DEFC0B1123C}" type="datetimeFigureOut">
              <a:rPr lang="en-CA" smtClean="0"/>
              <a:t>2025-10-01</a:t>
            </a:fld>
            <a:endParaRPr lang="en-CA"/>
          </a:p>
        </p:txBody>
      </p:sp>
      <p:sp>
        <p:nvSpPr>
          <p:cNvPr id="3" name="Footer Placeholder 2">
            <a:extLst>
              <a:ext uri="{FF2B5EF4-FFF2-40B4-BE49-F238E27FC236}">
                <a16:creationId xmlns:a16="http://schemas.microsoft.com/office/drawing/2014/main" id="{28525333-F08B-43B4-8767-4A44C7078C5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F61A178-FD9F-4B6B-9170-9D42B5EE272F}"/>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2941860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3B64-17AB-419B-A7AD-6578C0841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2F0D300-CB7C-4A1E-AA2D-B90FE23C85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988D8EE-9D5C-4716-99FF-430B92F81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4FA58E-DFCC-4FEC-A004-47984A7DC3BB}"/>
              </a:ext>
            </a:extLst>
          </p:cNvPr>
          <p:cNvSpPr>
            <a:spLocks noGrp="1"/>
          </p:cNvSpPr>
          <p:nvPr>
            <p:ph type="dt" sz="half" idx="10"/>
          </p:nvPr>
        </p:nvSpPr>
        <p:spPr/>
        <p:txBody>
          <a:bodyPr/>
          <a:lstStyle/>
          <a:p>
            <a:fld id="{BC2F4239-97E8-4813-8A06-8DEFC0B1123C}" type="datetimeFigureOut">
              <a:rPr lang="en-CA" smtClean="0"/>
              <a:t>2025-10-01</a:t>
            </a:fld>
            <a:endParaRPr lang="en-CA"/>
          </a:p>
        </p:txBody>
      </p:sp>
      <p:sp>
        <p:nvSpPr>
          <p:cNvPr id="6" name="Footer Placeholder 5">
            <a:extLst>
              <a:ext uri="{FF2B5EF4-FFF2-40B4-BE49-F238E27FC236}">
                <a16:creationId xmlns:a16="http://schemas.microsoft.com/office/drawing/2014/main" id="{71EB3A44-4800-4A73-BE8B-AEC2BFB274F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0A1985E-DADE-4317-B29D-2B8C781129DB}"/>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592521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AB4D5-4F44-44B7-BF63-12F62E16EB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96D172A-D1CE-4624-A911-10D2150DD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FBB0016-8AD5-47BE-98D3-F281F8082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278E4F-75AA-4FD9-8183-8B0F6CEB828C}"/>
              </a:ext>
            </a:extLst>
          </p:cNvPr>
          <p:cNvSpPr>
            <a:spLocks noGrp="1"/>
          </p:cNvSpPr>
          <p:nvPr>
            <p:ph type="dt" sz="half" idx="10"/>
          </p:nvPr>
        </p:nvSpPr>
        <p:spPr/>
        <p:txBody>
          <a:bodyPr/>
          <a:lstStyle/>
          <a:p>
            <a:fld id="{BC2F4239-97E8-4813-8A06-8DEFC0B1123C}" type="datetimeFigureOut">
              <a:rPr lang="en-CA" smtClean="0"/>
              <a:t>2025-10-01</a:t>
            </a:fld>
            <a:endParaRPr lang="en-CA"/>
          </a:p>
        </p:txBody>
      </p:sp>
      <p:sp>
        <p:nvSpPr>
          <p:cNvPr id="6" name="Footer Placeholder 5">
            <a:extLst>
              <a:ext uri="{FF2B5EF4-FFF2-40B4-BE49-F238E27FC236}">
                <a16:creationId xmlns:a16="http://schemas.microsoft.com/office/drawing/2014/main" id="{984DF100-4AD0-496C-969E-3C9A78A5134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E002853-A458-43D9-A342-9A7110DE5025}"/>
              </a:ext>
            </a:extLst>
          </p:cNvPr>
          <p:cNvSpPr>
            <a:spLocks noGrp="1"/>
          </p:cNvSpPr>
          <p:nvPr>
            <p:ph type="sldNum" sz="quarter" idx="12"/>
          </p:nvPr>
        </p:nvSpPr>
        <p:spPr/>
        <p:txBody>
          <a:bodyPr/>
          <a:lstStyle/>
          <a:p>
            <a:fld id="{302F635B-B814-4F4D-9CB7-673E3038898A}" type="slidenum">
              <a:rPr lang="en-CA" smtClean="0"/>
              <a:t>‹#›</a:t>
            </a:fld>
            <a:endParaRPr lang="en-CA"/>
          </a:p>
        </p:txBody>
      </p:sp>
    </p:spTree>
    <p:extLst>
      <p:ext uri="{BB962C8B-B14F-4D97-AF65-F5344CB8AC3E}">
        <p14:creationId xmlns:p14="http://schemas.microsoft.com/office/powerpoint/2010/main" val="221559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007112-863C-4A6C-8921-315F237D2E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630AA16-F5D1-4337-8456-6253B53B4F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36B947B-21FB-4B90-8EC7-A7CFD81930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F4239-97E8-4813-8A06-8DEFC0B1123C}" type="datetimeFigureOut">
              <a:rPr lang="en-CA" smtClean="0"/>
              <a:t>2025-10-01</a:t>
            </a:fld>
            <a:endParaRPr lang="en-CA"/>
          </a:p>
        </p:txBody>
      </p:sp>
      <p:sp>
        <p:nvSpPr>
          <p:cNvPr id="5" name="Footer Placeholder 4">
            <a:extLst>
              <a:ext uri="{FF2B5EF4-FFF2-40B4-BE49-F238E27FC236}">
                <a16:creationId xmlns:a16="http://schemas.microsoft.com/office/drawing/2014/main" id="{2CA881F6-9FFA-43B5-ADE3-8E69DD99C1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00F5398-C352-4890-92DF-11DBB6FE05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2F635B-B814-4F4D-9CB7-673E3038898A}" type="slidenum">
              <a:rPr lang="en-CA" smtClean="0"/>
              <a:t>‹#›</a:t>
            </a:fld>
            <a:endParaRPr lang="en-CA"/>
          </a:p>
        </p:txBody>
      </p:sp>
    </p:spTree>
    <p:extLst>
      <p:ext uri="{BB962C8B-B14F-4D97-AF65-F5344CB8AC3E}">
        <p14:creationId xmlns:p14="http://schemas.microsoft.com/office/powerpoint/2010/main" val="149937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8.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22.png"/><Relationship Id="rId7"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6.png"/><Relationship Id="rId4" Type="http://schemas.openxmlformats.org/officeDocument/2006/relationships/image" Target="../media/image13.pn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hyperlink" Target="https://www.w3schools.com/sql/"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FC627C-CF51-4634-8210-322F38FCFC50}"/>
              </a:ext>
            </a:extLst>
          </p:cNvPr>
          <p:cNvPicPr>
            <a:picLocks noChangeAspect="1"/>
          </p:cNvPicPr>
          <p:nvPr/>
        </p:nvPicPr>
        <p:blipFill>
          <a:blip r:embed="rId2">
            <a:alphaModFix amt="11000"/>
          </a:blip>
          <a:stretch>
            <a:fillRect/>
          </a:stretch>
        </p:blipFill>
        <p:spPr>
          <a:xfrm>
            <a:off x="2527684" y="265568"/>
            <a:ext cx="9450369" cy="6190650"/>
          </a:xfrm>
          <a:prstGeom prst="rect">
            <a:avLst/>
          </a:prstGeom>
        </p:spPr>
      </p:pic>
      <p:sp>
        <p:nvSpPr>
          <p:cNvPr id="30" name="Rectangle 2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0BD4DD2C-DDD7-4907-8F02-A738CFEDB92D}"/>
              </a:ext>
            </a:extLst>
          </p:cNvPr>
          <p:cNvSpPr>
            <a:spLocks noChangeArrowheads="1"/>
          </p:cNvSpPr>
          <p:nvPr/>
        </p:nvSpPr>
        <p:spPr bwMode="auto">
          <a:xfrm>
            <a:off x="213947" y="1633199"/>
            <a:ext cx="3524473" cy="3455387"/>
          </a:xfrm>
          <a:prstGeom prst="ellipse">
            <a:avLst/>
          </a:prstGeom>
          <a:solidFill>
            <a:srgbClr val="262626"/>
          </a:solidFill>
          <a:ln w="174625" cmpd="thinThick">
            <a:solidFill>
              <a:srgbClr val="262626"/>
            </a:solid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2600" dirty="0">
                <a:solidFill>
                  <a:srgbClr val="FFFFFF"/>
                </a:solidFill>
                <a:latin typeface="+mj-lt"/>
                <a:ea typeface="+mj-ea"/>
                <a:cs typeface="+mj-cs"/>
              </a:rPr>
              <a:t>Internal </a:t>
            </a:r>
            <a:r>
              <a:rPr lang="en-US" altLang="en-US" sz="2600" kern="1200" dirty="0">
                <a:solidFill>
                  <a:srgbClr val="FFFFFF"/>
                </a:solidFill>
                <a:latin typeface="+mj-lt"/>
                <a:ea typeface="+mj-ea"/>
                <a:cs typeface="+mj-cs"/>
              </a:rPr>
              <a:t>Training:</a:t>
            </a:r>
          </a:p>
          <a:p>
            <a:pPr algn="ctr" eaLnBrk="1" hangingPunct="1">
              <a:lnSpc>
                <a:spcPct val="90000"/>
              </a:lnSpc>
              <a:spcBef>
                <a:spcPct val="0"/>
              </a:spcBef>
              <a:spcAft>
                <a:spcPts val="600"/>
              </a:spcAft>
            </a:pPr>
            <a:r>
              <a:rPr lang="en-US" altLang="en-US" sz="2600" kern="1200" dirty="0">
                <a:solidFill>
                  <a:srgbClr val="FFFFFF"/>
                </a:solidFill>
                <a:latin typeface="+mj-lt"/>
                <a:ea typeface="+mj-ea"/>
                <a:cs typeface="+mj-cs"/>
              </a:rPr>
              <a:t> </a:t>
            </a:r>
            <a:r>
              <a:rPr lang="en-US" altLang="en-US" sz="2600" kern="1200" dirty="0" err="1">
                <a:solidFill>
                  <a:srgbClr val="FFFFFF"/>
                </a:solidFill>
                <a:latin typeface="+mj-lt"/>
                <a:ea typeface="+mj-ea"/>
                <a:cs typeface="+mj-cs"/>
              </a:rPr>
              <a:t>TcHmi</a:t>
            </a:r>
            <a:r>
              <a:rPr lang="en-US" altLang="en-US" sz="2600" kern="1200" dirty="0">
                <a:solidFill>
                  <a:srgbClr val="FFFFFF"/>
                </a:solidFill>
                <a:latin typeface="+mj-lt"/>
                <a:ea typeface="+mj-ea"/>
                <a:cs typeface="+mj-cs"/>
              </a:rPr>
              <a:t> &amp; D</a:t>
            </a:r>
            <a:r>
              <a:rPr lang="en-US" altLang="en-US" sz="2600" dirty="0">
                <a:solidFill>
                  <a:srgbClr val="FFFFFF"/>
                </a:solidFill>
                <a:latin typeface="+mj-lt"/>
                <a:ea typeface="+mj-ea"/>
                <a:cs typeface="+mj-cs"/>
              </a:rPr>
              <a:t>atabase (DB)</a:t>
            </a:r>
            <a:endParaRPr lang="en-US" altLang="en-US" sz="2600" kern="1200" dirty="0">
              <a:solidFill>
                <a:srgbClr val="FFFFFF"/>
              </a:solidFill>
              <a:latin typeface="+mj-lt"/>
              <a:ea typeface="+mj-ea"/>
              <a:cs typeface="+mj-cs"/>
            </a:endParaRPr>
          </a:p>
        </p:txBody>
      </p:sp>
      <p:pic>
        <p:nvPicPr>
          <p:cNvPr id="23" name="Picture 22" descr="Logo&#10;&#10;Description automatically generated">
            <a:extLst>
              <a:ext uri="{FF2B5EF4-FFF2-40B4-BE49-F238E27FC236}">
                <a16:creationId xmlns:a16="http://schemas.microsoft.com/office/drawing/2014/main" id="{0F321D2C-D090-49FA-93E8-510313BA6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251" y="2269702"/>
            <a:ext cx="6781548" cy="2462893"/>
          </a:xfrm>
          <a:prstGeom prst="rect">
            <a:avLst/>
          </a:prstGeom>
        </p:spPr>
      </p:pic>
    </p:spTree>
    <p:extLst>
      <p:ext uri="{BB962C8B-B14F-4D97-AF65-F5344CB8AC3E}">
        <p14:creationId xmlns:p14="http://schemas.microsoft.com/office/powerpoint/2010/main" val="1291680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1A11DD-B817-A881-67A5-969ED2C16BE8}"/>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94086CD-B461-4B83-F1E0-03333A1EF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3CB8EAE-5883-B209-4C77-42F5DA8C1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3F020E1D-803B-35F9-70DE-E4254DA47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6FFA9834-EB11-533F-8FCB-33443609905F}"/>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err="1">
                <a:latin typeface="+mj-lt"/>
                <a:ea typeface="+mj-ea"/>
                <a:cs typeface="+mj-cs"/>
              </a:rPr>
              <a:t>Product_Data</a:t>
            </a:r>
            <a:r>
              <a:rPr lang="en-US" altLang="en-US" sz="4000" dirty="0">
                <a:latin typeface="+mj-lt"/>
                <a:ea typeface="+mj-ea"/>
                <a:cs typeface="+mj-cs"/>
              </a:rPr>
              <a:t> </a:t>
            </a:r>
          </a:p>
          <a:p>
            <a:pPr algn="ctr" eaLnBrk="1" hangingPunct="1">
              <a:lnSpc>
                <a:spcPct val="90000"/>
              </a:lnSpc>
              <a:spcBef>
                <a:spcPct val="0"/>
              </a:spcBef>
              <a:spcAft>
                <a:spcPts val="600"/>
              </a:spcAft>
            </a:pPr>
            <a:r>
              <a:rPr lang="en-US" altLang="en-US" sz="4000" dirty="0">
                <a:latin typeface="+mj-lt"/>
                <a:ea typeface="+mj-ea"/>
                <a:cs typeface="+mj-cs"/>
              </a:rPr>
              <a:t>Database</a:t>
            </a:r>
            <a:endParaRPr lang="en-US" altLang="en-US" sz="4000" kern="1200" dirty="0">
              <a:solidFill>
                <a:schemeClr val="tx1"/>
              </a:solidFill>
              <a:latin typeface="+mj-lt"/>
              <a:ea typeface="+mj-ea"/>
              <a:cs typeface="+mj-cs"/>
            </a:endParaRPr>
          </a:p>
        </p:txBody>
      </p:sp>
      <p:sp>
        <p:nvSpPr>
          <p:cNvPr id="2" name="TextBox 1">
            <a:extLst>
              <a:ext uri="{FF2B5EF4-FFF2-40B4-BE49-F238E27FC236}">
                <a16:creationId xmlns:a16="http://schemas.microsoft.com/office/drawing/2014/main" id="{9C2F0DBB-9546-A386-9C20-00E39AAFEDEC}"/>
              </a:ext>
            </a:extLst>
          </p:cNvPr>
          <p:cNvSpPr txBox="1"/>
          <p:nvPr/>
        </p:nvSpPr>
        <p:spPr>
          <a:xfrm>
            <a:off x="3756591" y="972765"/>
            <a:ext cx="3928569" cy="1477328"/>
          </a:xfrm>
          <a:prstGeom prst="rect">
            <a:avLst/>
          </a:prstGeom>
          <a:noFill/>
        </p:spPr>
        <p:txBody>
          <a:bodyPr wrap="square" rtlCol="0">
            <a:spAutoFit/>
          </a:bodyPr>
          <a:lstStyle/>
          <a:p>
            <a:r>
              <a:rPr lang="en-CA" dirty="0"/>
              <a:t>The </a:t>
            </a:r>
            <a:r>
              <a:rPr lang="en-CA" dirty="0" err="1"/>
              <a:t>product_data_reports</a:t>
            </a:r>
            <a:r>
              <a:rPr lang="en-CA" dirty="0"/>
              <a:t> table contains columns as per below, these coincide with the general data structure in the PLC for the same purpose.</a:t>
            </a:r>
          </a:p>
          <a:p>
            <a:pPr marL="285750" indent="-285750">
              <a:buFontTx/>
              <a:buChar char="-"/>
            </a:pPr>
            <a:endParaRPr lang="en-CA" b="1" dirty="0"/>
          </a:p>
        </p:txBody>
      </p:sp>
      <p:pic>
        <p:nvPicPr>
          <p:cNvPr id="5" name="Picture 4">
            <a:extLst>
              <a:ext uri="{FF2B5EF4-FFF2-40B4-BE49-F238E27FC236}">
                <a16:creationId xmlns:a16="http://schemas.microsoft.com/office/drawing/2014/main" id="{F3329D76-7330-A8A6-1717-C82B611FA41D}"/>
              </a:ext>
            </a:extLst>
          </p:cNvPr>
          <p:cNvPicPr>
            <a:picLocks noChangeAspect="1"/>
          </p:cNvPicPr>
          <p:nvPr/>
        </p:nvPicPr>
        <p:blipFill>
          <a:blip r:embed="rId3"/>
          <a:stretch>
            <a:fillRect/>
          </a:stretch>
        </p:blipFill>
        <p:spPr>
          <a:xfrm>
            <a:off x="-6822" y="2149165"/>
            <a:ext cx="12192000" cy="984210"/>
          </a:xfrm>
          <a:prstGeom prst="rect">
            <a:avLst/>
          </a:prstGeom>
        </p:spPr>
      </p:pic>
      <p:pic>
        <p:nvPicPr>
          <p:cNvPr id="6" name="Picture 2" descr="Db Icon">
            <a:extLst>
              <a:ext uri="{FF2B5EF4-FFF2-40B4-BE49-F238E27FC236}">
                <a16:creationId xmlns:a16="http://schemas.microsoft.com/office/drawing/2014/main" id="{E9A92578-D84E-13B8-C7B7-4500F3361AF3}"/>
              </a:ext>
            </a:extLst>
          </p:cNvPr>
          <p:cNvPicPr/>
          <p:nvPr/>
        </p:nvPicPr>
        <p:blipFill>
          <a:blip r:embed="rId4"/>
          <a:stretch/>
        </p:blipFill>
        <p:spPr>
          <a:xfrm>
            <a:off x="11000428" y="1985888"/>
            <a:ext cx="723358" cy="687864"/>
          </a:xfrm>
          <a:prstGeom prst="rect">
            <a:avLst/>
          </a:prstGeom>
          <a:ln w="0">
            <a:noFill/>
          </a:ln>
        </p:spPr>
      </p:pic>
      <p:pic>
        <p:nvPicPr>
          <p:cNvPr id="9" name="Picture 8">
            <a:extLst>
              <a:ext uri="{FF2B5EF4-FFF2-40B4-BE49-F238E27FC236}">
                <a16:creationId xmlns:a16="http://schemas.microsoft.com/office/drawing/2014/main" id="{B775D6F5-9310-F9EA-B461-22846AC5EE38}"/>
              </a:ext>
            </a:extLst>
          </p:cNvPr>
          <p:cNvPicPr>
            <a:picLocks noChangeAspect="1"/>
          </p:cNvPicPr>
          <p:nvPr/>
        </p:nvPicPr>
        <p:blipFill>
          <a:blip r:embed="rId5"/>
          <a:stretch>
            <a:fillRect/>
          </a:stretch>
        </p:blipFill>
        <p:spPr>
          <a:xfrm>
            <a:off x="1485209" y="3682739"/>
            <a:ext cx="2915992" cy="2967038"/>
          </a:xfrm>
          <a:prstGeom prst="rect">
            <a:avLst/>
          </a:prstGeom>
          <a:ln>
            <a:noFill/>
          </a:ln>
          <a:effectLst>
            <a:outerShdw blurRad="292100" dist="139700" dir="2700000" algn="tl" rotWithShape="0">
              <a:srgbClr val="333333">
                <a:alpha val="65000"/>
              </a:srgbClr>
            </a:outerShdw>
          </a:effectLst>
        </p:spPr>
      </p:pic>
      <p:pic>
        <p:nvPicPr>
          <p:cNvPr id="7" name="Picture 6" descr="A yellow square with a gear and a clock&#10;&#10;Description automatically generated">
            <a:extLst>
              <a:ext uri="{FF2B5EF4-FFF2-40B4-BE49-F238E27FC236}">
                <a16:creationId xmlns:a16="http://schemas.microsoft.com/office/drawing/2014/main" id="{79F2A80A-09CC-A4FE-26B3-83BF6E09A0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1007" y="3474517"/>
            <a:ext cx="610497" cy="610497"/>
          </a:xfrm>
          <a:prstGeom prst="rect">
            <a:avLst/>
          </a:prstGeom>
        </p:spPr>
      </p:pic>
    </p:spTree>
    <p:extLst>
      <p:ext uri="{BB962C8B-B14F-4D97-AF65-F5344CB8AC3E}">
        <p14:creationId xmlns:p14="http://schemas.microsoft.com/office/powerpoint/2010/main" val="1864074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B20A01-DAE0-DE7C-6D19-4FE5CA946270}"/>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24867F6-386A-0C1E-028E-140E26642E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4E7DA6D-EECC-CF9B-33A6-CFCBC15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E05F82E6-4807-EA0C-5D8C-87FBF8146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B168CFBE-7C37-AC7E-1FC4-50AFA10C2FC1}"/>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err="1">
                <a:latin typeface="+mj-lt"/>
                <a:ea typeface="+mj-ea"/>
                <a:cs typeface="+mj-cs"/>
              </a:rPr>
              <a:t>Product_Data</a:t>
            </a:r>
            <a:r>
              <a:rPr lang="en-US" altLang="en-US" sz="4000" dirty="0">
                <a:latin typeface="+mj-lt"/>
                <a:ea typeface="+mj-ea"/>
                <a:cs typeface="+mj-cs"/>
              </a:rPr>
              <a:t> </a:t>
            </a:r>
          </a:p>
          <a:p>
            <a:pPr algn="ctr" eaLnBrk="1" hangingPunct="1">
              <a:lnSpc>
                <a:spcPct val="90000"/>
              </a:lnSpc>
              <a:spcBef>
                <a:spcPct val="0"/>
              </a:spcBef>
              <a:spcAft>
                <a:spcPts val="600"/>
              </a:spcAft>
            </a:pPr>
            <a:r>
              <a:rPr lang="en-US" altLang="en-US" sz="4000" dirty="0">
                <a:latin typeface="+mj-lt"/>
                <a:ea typeface="+mj-ea"/>
                <a:cs typeface="+mj-cs"/>
              </a:rPr>
              <a:t>Database</a:t>
            </a:r>
            <a:endParaRPr lang="en-US" altLang="en-US" sz="4000" kern="1200" dirty="0">
              <a:solidFill>
                <a:schemeClr val="tx1"/>
              </a:solidFill>
              <a:latin typeface="+mj-lt"/>
              <a:ea typeface="+mj-ea"/>
              <a:cs typeface="+mj-cs"/>
            </a:endParaRPr>
          </a:p>
        </p:txBody>
      </p:sp>
      <p:sp>
        <p:nvSpPr>
          <p:cNvPr id="2" name="TextBox 1">
            <a:extLst>
              <a:ext uri="{FF2B5EF4-FFF2-40B4-BE49-F238E27FC236}">
                <a16:creationId xmlns:a16="http://schemas.microsoft.com/office/drawing/2014/main" id="{144C2863-1DFB-B4FC-9675-A50252DA1300}"/>
              </a:ext>
            </a:extLst>
          </p:cNvPr>
          <p:cNvSpPr txBox="1"/>
          <p:nvPr/>
        </p:nvSpPr>
        <p:spPr>
          <a:xfrm>
            <a:off x="563671" y="1665792"/>
            <a:ext cx="4274947" cy="1446550"/>
          </a:xfrm>
          <a:prstGeom prst="rect">
            <a:avLst/>
          </a:prstGeom>
          <a:noFill/>
        </p:spPr>
        <p:txBody>
          <a:bodyPr wrap="square" rtlCol="0">
            <a:spAutoFit/>
          </a:bodyPr>
          <a:lstStyle/>
          <a:p>
            <a:r>
              <a:rPr lang="en-CA" sz="1400" dirty="0"/>
              <a:t>In the PLC, there is a product data area built into each Fixture POU. Loading the data, as required by the application, into the area is done in the fixture production action. Below is the template provided in the FW. Customize as required!</a:t>
            </a:r>
          </a:p>
          <a:p>
            <a:pPr marL="285750" indent="-285750">
              <a:buFontTx/>
              <a:buChar char="-"/>
            </a:pPr>
            <a:endParaRPr lang="en-CA" b="1" dirty="0"/>
          </a:p>
        </p:txBody>
      </p:sp>
      <p:pic>
        <p:nvPicPr>
          <p:cNvPr id="4" name="Picture 3">
            <a:extLst>
              <a:ext uri="{FF2B5EF4-FFF2-40B4-BE49-F238E27FC236}">
                <a16:creationId xmlns:a16="http://schemas.microsoft.com/office/drawing/2014/main" id="{C8C26D10-ABD2-CB72-1CDD-77B8E2D0ECFA}"/>
              </a:ext>
            </a:extLst>
          </p:cNvPr>
          <p:cNvPicPr>
            <a:picLocks noChangeAspect="1"/>
          </p:cNvPicPr>
          <p:nvPr/>
        </p:nvPicPr>
        <p:blipFill>
          <a:blip r:embed="rId3"/>
          <a:stretch>
            <a:fillRect/>
          </a:stretch>
        </p:blipFill>
        <p:spPr>
          <a:xfrm>
            <a:off x="307346" y="2896898"/>
            <a:ext cx="5170128" cy="3727445"/>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02C84EC7-F95F-E8BC-4376-DAB68F8E5921}"/>
              </a:ext>
            </a:extLst>
          </p:cNvPr>
          <p:cNvPicPr>
            <a:picLocks noChangeAspect="1"/>
          </p:cNvPicPr>
          <p:nvPr/>
        </p:nvPicPr>
        <p:blipFill>
          <a:blip r:embed="rId4"/>
          <a:stretch>
            <a:fillRect/>
          </a:stretch>
        </p:blipFill>
        <p:spPr>
          <a:xfrm>
            <a:off x="5584102" y="3114452"/>
            <a:ext cx="6300552" cy="3649410"/>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3C6882E0-9D51-4E6E-8D63-47AA05C3A0D0}"/>
              </a:ext>
            </a:extLst>
          </p:cNvPr>
          <p:cNvSpPr txBox="1"/>
          <p:nvPr/>
        </p:nvSpPr>
        <p:spPr>
          <a:xfrm>
            <a:off x="6125116" y="1554975"/>
            <a:ext cx="4780386" cy="1661993"/>
          </a:xfrm>
          <a:prstGeom prst="rect">
            <a:avLst/>
          </a:prstGeom>
          <a:noFill/>
        </p:spPr>
        <p:txBody>
          <a:bodyPr wrap="square" rtlCol="0">
            <a:spAutoFit/>
          </a:bodyPr>
          <a:lstStyle/>
          <a:p>
            <a:r>
              <a:rPr lang="en-CA" sz="1400" dirty="0"/>
              <a:t>The triggers to store the product data reports into the DB are done in the Reports action of the </a:t>
            </a:r>
            <a:r>
              <a:rPr lang="en-CA" sz="1400" dirty="0" err="1"/>
              <a:t>GTAC_Config</a:t>
            </a:r>
            <a:r>
              <a:rPr lang="en-CA" sz="1400" dirty="0"/>
              <a:t> POU. Again, templates are provided as example in the FW, customize as needed. Once a trigger is generated, </a:t>
            </a:r>
            <a:r>
              <a:rPr lang="en-CA" sz="1400" dirty="0" err="1"/>
              <a:t>TcHmi</a:t>
            </a:r>
            <a:r>
              <a:rPr lang="en-CA" sz="1400" dirty="0"/>
              <a:t> grabs the data area associated with the trigger and Inserts the appropriate report into the </a:t>
            </a:r>
            <a:r>
              <a:rPr lang="en-CA" sz="1400" dirty="0" err="1"/>
              <a:t>product_data_report</a:t>
            </a:r>
            <a:r>
              <a:rPr lang="en-CA" sz="1400" dirty="0"/>
              <a:t> table.</a:t>
            </a:r>
            <a:endParaRPr lang="en-CA" dirty="0"/>
          </a:p>
          <a:p>
            <a:pPr marL="285750" indent="-285750">
              <a:buFontTx/>
              <a:buChar char="-"/>
            </a:pPr>
            <a:endParaRPr lang="en-CA" b="1" dirty="0"/>
          </a:p>
        </p:txBody>
      </p:sp>
    </p:spTree>
    <p:extLst>
      <p:ext uri="{BB962C8B-B14F-4D97-AF65-F5344CB8AC3E}">
        <p14:creationId xmlns:p14="http://schemas.microsoft.com/office/powerpoint/2010/main" val="4253633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9928CA-0902-3C87-5CD9-E49AE1C33D4B}"/>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2E2EB68-DF19-3D7D-A8B5-1E122EA57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BF0C696-3B1F-E368-D921-3559D046F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FDEBDE50-4579-2356-4CDA-10C60B2AC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8764B7BE-A7EA-0F07-FC6E-8447F97C501D}"/>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err="1">
                <a:latin typeface="+mj-lt"/>
                <a:ea typeface="+mj-ea"/>
                <a:cs typeface="+mj-cs"/>
              </a:rPr>
              <a:t>Production_Report</a:t>
            </a:r>
            <a:r>
              <a:rPr lang="en-US" altLang="en-US" sz="4000" dirty="0">
                <a:latin typeface="+mj-lt"/>
                <a:ea typeface="+mj-ea"/>
                <a:cs typeface="+mj-cs"/>
              </a:rPr>
              <a:t> </a:t>
            </a:r>
          </a:p>
          <a:p>
            <a:pPr algn="ctr" eaLnBrk="1" hangingPunct="1">
              <a:lnSpc>
                <a:spcPct val="90000"/>
              </a:lnSpc>
              <a:spcBef>
                <a:spcPct val="0"/>
              </a:spcBef>
              <a:spcAft>
                <a:spcPts val="600"/>
              </a:spcAft>
            </a:pPr>
            <a:r>
              <a:rPr lang="en-US" altLang="en-US" sz="4000" dirty="0">
                <a:latin typeface="+mj-lt"/>
                <a:ea typeface="+mj-ea"/>
                <a:cs typeface="+mj-cs"/>
              </a:rPr>
              <a:t>Database</a:t>
            </a:r>
            <a:endParaRPr lang="en-US" altLang="en-US" sz="4000" kern="1200" dirty="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9B003195-3801-2750-445C-0DAD1E1D2EB2}"/>
              </a:ext>
            </a:extLst>
          </p:cNvPr>
          <p:cNvPicPr>
            <a:picLocks noChangeAspect="1"/>
          </p:cNvPicPr>
          <p:nvPr/>
        </p:nvPicPr>
        <p:blipFill>
          <a:blip r:embed="rId3"/>
          <a:stretch>
            <a:fillRect/>
          </a:stretch>
        </p:blipFill>
        <p:spPr>
          <a:xfrm>
            <a:off x="2547512" y="1775854"/>
            <a:ext cx="2255999" cy="4873923"/>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4D5655B-970F-5CB7-6416-C9D115688845}"/>
              </a:ext>
            </a:extLst>
          </p:cNvPr>
          <p:cNvSpPr txBox="1"/>
          <p:nvPr/>
        </p:nvSpPr>
        <p:spPr>
          <a:xfrm>
            <a:off x="7416298" y="2413337"/>
            <a:ext cx="3928569" cy="2308324"/>
          </a:xfrm>
          <a:prstGeom prst="rect">
            <a:avLst/>
          </a:prstGeom>
          <a:noFill/>
        </p:spPr>
        <p:txBody>
          <a:bodyPr wrap="square" rtlCol="0">
            <a:spAutoFit/>
          </a:bodyPr>
          <a:lstStyle/>
          <a:p>
            <a:r>
              <a:rPr lang="en-CA" dirty="0"/>
              <a:t>The </a:t>
            </a:r>
            <a:r>
              <a:rPr lang="en-CA" dirty="0" err="1"/>
              <a:t>Production_Report</a:t>
            </a:r>
            <a:r>
              <a:rPr lang="en-CA" dirty="0"/>
              <a:t> Database contains one table called </a:t>
            </a:r>
            <a:r>
              <a:rPr lang="en-CA" dirty="0" err="1"/>
              <a:t>production_reports_current</a:t>
            </a:r>
            <a:r>
              <a:rPr lang="en-CA" dirty="0"/>
              <a:t>.</a:t>
            </a:r>
          </a:p>
          <a:p>
            <a:r>
              <a:rPr lang="en-CA" dirty="0"/>
              <a:t>This table’s layout should look very familiar to any of you familiar with the production reporting we used to do in IWS.</a:t>
            </a:r>
          </a:p>
          <a:p>
            <a:pPr marL="285750" indent="-285750">
              <a:buFontTx/>
              <a:buChar char="-"/>
            </a:pPr>
            <a:endParaRPr lang="en-CA" b="1" dirty="0"/>
          </a:p>
        </p:txBody>
      </p:sp>
    </p:spTree>
    <p:extLst>
      <p:ext uri="{BB962C8B-B14F-4D97-AF65-F5344CB8AC3E}">
        <p14:creationId xmlns:p14="http://schemas.microsoft.com/office/powerpoint/2010/main" val="219915150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79786A-3353-BF66-AFA5-8BCBBC53771E}"/>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82B9F82-BAEC-59EC-3E58-5B63CBED6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E6251B8-1A69-8C46-C39B-92632B4D7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49FC694B-636C-687D-A315-DC3D6DA38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AEC95F1D-9C53-EC76-A458-E17D7DE89C96}"/>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err="1">
                <a:latin typeface="+mj-lt"/>
                <a:ea typeface="+mj-ea"/>
                <a:cs typeface="+mj-cs"/>
              </a:rPr>
              <a:t>Production_Report</a:t>
            </a:r>
            <a:r>
              <a:rPr lang="en-US" altLang="en-US" sz="4000" dirty="0">
                <a:latin typeface="+mj-lt"/>
                <a:ea typeface="+mj-ea"/>
                <a:cs typeface="+mj-cs"/>
              </a:rPr>
              <a:t> </a:t>
            </a:r>
          </a:p>
          <a:p>
            <a:pPr algn="ctr" eaLnBrk="1" hangingPunct="1">
              <a:lnSpc>
                <a:spcPct val="90000"/>
              </a:lnSpc>
              <a:spcBef>
                <a:spcPct val="0"/>
              </a:spcBef>
              <a:spcAft>
                <a:spcPts val="600"/>
              </a:spcAft>
            </a:pPr>
            <a:r>
              <a:rPr lang="en-US" altLang="en-US" sz="4000" dirty="0">
                <a:latin typeface="+mj-lt"/>
                <a:ea typeface="+mj-ea"/>
                <a:cs typeface="+mj-cs"/>
              </a:rPr>
              <a:t>Database</a:t>
            </a:r>
            <a:endParaRPr lang="en-US" altLang="en-US" sz="40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96287BB3-1E93-512E-BC1E-82AAFA6C0791}"/>
              </a:ext>
            </a:extLst>
          </p:cNvPr>
          <p:cNvSpPr txBox="1"/>
          <p:nvPr/>
        </p:nvSpPr>
        <p:spPr>
          <a:xfrm>
            <a:off x="7925602" y="5199669"/>
            <a:ext cx="4117219" cy="2215991"/>
          </a:xfrm>
          <a:prstGeom prst="rect">
            <a:avLst/>
          </a:prstGeom>
          <a:noFill/>
        </p:spPr>
        <p:txBody>
          <a:bodyPr wrap="square" rtlCol="0">
            <a:spAutoFit/>
          </a:bodyPr>
          <a:lstStyle/>
          <a:p>
            <a:r>
              <a:rPr lang="en-CA" sz="1400" dirty="0"/>
              <a:t>The code, both PLC and in </a:t>
            </a:r>
            <a:r>
              <a:rPr lang="en-CA" sz="1400" dirty="0" err="1"/>
              <a:t>TcHmi</a:t>
            </a:r>
            <a:r>
              <a:rPr lang="en-CA" sz="1400" dirty="0"/>
              <a:t>, for the production reports comes complete right out of the box in the FW. At the end of the configured shift(s), a trigger is generated, this sends a signal to </a:t>
            </a:r>
            <a:r>
              <a:rPr lang="en-CA" sz="1400" dirty="0" err="1"/>
              <a:t>TcHmi</a:t>
            </a:r>
            <a:r>
              <a:rPr lang="en-CA" sz="1400" dirty="0"/>
              <a:t> to capture the Production Report Data area of the fixture(s) which generated the trigger and Insert the report data into the </a:t>
            </a:r>
            <a:r>
              <a:rPr lang="en-CA" sz="1400" dirty="0" err="1"/>
              <a:t>production_reports_current</a:t>
            </a:r>
            <a:r>
              <a:rPr lang="en-CA" sz="1400" dirty="0"/>
              <a:t> table</a:t>
            </a:r>
            <a:r>
              <a:rPr lang="en-CA" dirty="0"/>
              <a:t>.</a:t>
            </a:r>
          </a:p>
          <a:p>
            <a:endParaRPr lang="en-CA" dirty="0"/>
          </a:p>
          <a:p>
            <a:pPr marL="285750" indent="-285750">
              <a:buFontTx/>
              <a:buChar char="-"/>
            </a:pPr>
            <a:endParaRPr lang="en-CA" b="1" dirty="0"/>
          </a:p>
        </p:txBody>
      </p:sp>
      <p:pic>
        <p:nvPicPr>
          <p:cNvPr id="3" name="Picture 2">
            <a:extLst>
              <a:ext uri="{FF2B5EF4-FFF2-40B4-BE49-F238E27FC236}">
                <a16:creationId xmlns:a16="http://schemas.microsoft.com/office/drawing/2014/main" id="{CB12E3CE-47C4-D4DC-1C64-1E91E89C4F00}"/>
              </a:ext>
            </a:extLst>
          </p:cNvPr>
          <p:cNvPicPr>
            <a:picLocks noChangeAspect="1"/>
          </p:cNvPicPr>
          <p:nvPr/>
        </p:nvPicPr>
        <p:blipFill>
          <a:blip r:embed="rId3"/>
          <a:stretch>
            <a:fillRect/>
          </a:stretch>
        </p:blipFill>
        <p:spPr>
          <a:xfrm>
            <a:off x="163559" y="1873071"/>
            <a:ext cx="3544589" cy="2927951"/>
          </a:xfrm>
          <a:prstGeom prst="rect">
            <a:avLst/>
          </a:prstGeom>
          <a:ln>
            <a:noFill/>
          </a:ln>
          <a:effectLst>
            <a:outerShdw blurRad="292100" dist="139700" dir="2700000" algn="tl" rotWithShape="0">
              <a:srgbClr val="333333">
                <a:alpha val="65000"/>
              </a:srgbClr>
            </a:outerShdw>
          </a:effectLst>
        </p:spPr>
      </p:pic>
      <p:pic>
        <p:nvPicPr>
          <p:cNvPr id="4" name="Picture 3" descr="A yellow square with a gear and a clock&#10;&#10;Description automatically generated">
            <a:extLst>
              <a:ext uri="{FF2B5EF4-FFF2-40B4-BE49-F238E27FC236}">
                <a16:creationId xmlns:a16="http://schemas.microsoft.com/office/drawing/2014/main" id="{322FCED2-EB1D-B2C5-85B5-6F1686014E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0604" y="1412219"/>
            <a:ext cx="610497" cy="610497"/>
          </a:xfrm>
          <a:prstGeom prst="rect">
            <a:avLst/>
          </a:prstGeom>
        </p:spPr>
      </p:pic>
      <p:pic>
        <p:nvPicPr>
          <p:cNvPr id="8" name="Picture 7">
            <a:extLst>
              <a:ext uri="{FF2B5EF4-FFF2-40B4-BE49-F238E27FC236}">
                <a16:creationId xmlns:a16="http://schemas.microsoft.com/office/drawing/2014/main" id="{66FFB569-C56A-D55B-01D9-289FB2EFDCA7}"/>
              </a:ext>
            </a:extLst>
          </p:cNvPr>
          <p:cNvPicPr>
            <a:picLocks noChangeAspect="1"/>
          </p:cNvPicPr>
          <p:nvPr/>
        </p:nvPicPr>
        <p:blipFill>
          <a:blip r:embed="rId5"/>
          <a:stretch>
            <a:fillRect/>
          </a:stretch>
        </p:blipFill>
        <p:spPr>
          <a:xfrm>
            <a:off x="4428062" y="1877205"/>
            <a:ext cx="3181066" cy="2384243"/>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3949508F-47FC-2C99-62B3-E4CF6D3F7673}"/>
              </a:ext>
            </a:extLst>
          </p:cNvPr>
          <p:cNvPicPr>
            <a:picLocks noChangeAspect="1"/>
          </p:cNvPicPr>
          <p:nvPr/>
        </p:nvPicPr>
        <p:blipFill>
          <a:blip r:embed="rId6"/>
          <a:stretch>
            <a:fillRect/>
          </a:stretch>
        </p:blipFill>
        <p:spPr>
          <a:xfrm>
            <a:off x="667424" y="3972043"/>
            <a:ext cx="3430123" cy="2677734"/>
          </a:xfrm>
          <a:prstGeom prst="rect">
            <a:avLst/>
          </a:prstGeom>
          <a:ln>
            <a:noFill/>
          </a:ln>
          <a:effectLst>
            <a:outerShdw blurRad="292100" dist="139700" dir="2700000" algn="tl" rotWithShape="0">
              <a:srgbClr val="333333">
                <a:alpha val="65000"/>
              </a:srgbClr>
            </a:outerShdw>
          </a:effectLst>
        </p:spPr>
      </p:pic>
      <p:pic>
        <p:nvPicPr>
          <p:cNvPr id="12" name="Picture 11" descr="Icon&#10;&#10;Description automatically generated">
            <a:extLst>
              <a:ext uri="{FF2B5EF4-FFF2-40B4-BE49-F238E27FC236}">
                <a16:creationId xmlns:a16="http://schemas.microsoft.com/office/drawing/2014/main" id="{CCA5F558-9EEC-490A-7AB1-79B0EC31CA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42931" y="1392054"/>
            <a:ext cx="653069" cy="650826"/>
          </a:xfrm>
          <a:prstGeom prst="rect">
            <a:avLst/>
          </a:prstGeom>
        </p:spPr>
      </p:pic>
      <p:pic>
        <p:nvPicPr>
          <p:cNvPr id="13" name="Picture 2" descr="Db Icon">
            <a:extLst>
              <a:ext uri="{FF2B5EF4-FFF2-40B4-BE49-F238E27FC236}">
                <a16:creationId xmlns:a16="http://schemas.microsoft.com/office/drawing/2014/main" id="{31B40E5C-0AFC-F9F4-3B77-0B9A97E52F41}"/>
              </a:ext>
            </a:extLst>
          </p:cNvPr>
          <p:cNvPicPr/>
          <p:nvPr/>
        </p:nvPicPr>
        <p:blipFill>
          <a:blip r:embed="rId8"/>
          <a:stretch/>
        </p:blipFill>
        <p:spPr>
          <a:xfrm>
            <a:off x="9406527" y="1386955"/>
            <a:ext cx="723358" cy="687864"/>
          </a:xfrm>
          <a:prstGeom prst="rect">
            <a:avLst/>
          </a:prstGeom>
          <a:ln w="0">
            <a:noFill/>
          </a:ln>
        </p:spPr>
      </p:pic>
      <p:pic>
        <p:nvPicPr>
          <p:cNvPr id="16" name="Picture 15">
            <a:extLst>
              <a:ext uri="{FF2B5EF4-FFF2-40B4-BE49-F238E27FC236}">
                <a16:creationId xmlns:a16="http://schemas.microsoft.com/office/drawing/2014/main" id="{0DB757CD-D013-7EDF-2E06-6DD3338F4040}"/>
              </a:ext>
            </a:extLst>
          </p:cNvPr>
          <p:cNvPicPr>
            <a:picLocks noChangeAspect="1"/>
          </p:cNvPicPr>
          <p:nvPr/>
        </p:nvPicPr>
        <p:blipFill>
          <a:blip r:embed="rId9"/>
          <a:srcRect r="39694"/>
          <a:stretch>
            <a:fillRect/>
          </a:stretch>
        </p:blipFill>
        <p:spPr>
          <a:xfrm>
            <a:off x="4660490" y="3972043"/>
            <a:ext cx="3023228" cy="2677734"/>
          </a:xfrm>
          <a:prstGeom prst="rect">
            <a:avLst/>
          </a:prstGeom>
          <a:ln>
            <a:noFill/>
          </a:ln>
          <a:effectLst>
            <a:outerShdw blurRad="292100" dist="139700" dir="2700000" algn="tl" rotWithShape="0">
              <a:srgbClr val="333333">
                <a:alpha val="65000"/>
              </a:srgbClr>
            </a:outerShdw>
          </a:effectLst>
        </p:spPr>
      </p:pic>
      <p:sp>
        <p:nvSpPr>
          <p:cNvPr id="18" name="Arrow: Right 17">
            <a:extLst>
              <a:ext uri="{FF2B5EF4-FFF2-40B4-BE49-F238E27FC236}">
                <a16:creationId xmlns:a16="http://schemas.microsoft.com/office/drawing/2014/main" id="{253204FB-F4A7-2C9E-7EF9-F6C7570B8ADB}"/>
              </a:ext>
            </a:extLst>
          </p:cNvPr>
          <p:cNvSpPr/>
          <p:nvPr/>
        </p:nvSpPr>
        <p:spPr>
          <a:xfrm>
            <a:off x="3558465" y="3802922"/>
            <a:ext cx="1255426" cy="5626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a:p>
        </p:txBody>
      </p:sp>
      <p:pic>
        <p:nvPicPr>
          <p:cNvPr id="21" name="Picture 20">
            <a:extLst>
              <a:ext uri="{FF2B5EF4-FFF2-40B4-BE49-F238E27FC236}">
                <a16:creationId xmlns:a16="http://schemas.microsoft.com/office/drawing/2014/main" id="{8A7843F5-A49A-C0BD-320F-AE42465E36DA}"/>
              </a:ext>
            </a:extLst>
          </p:cNvPr>
          <p:cNvPicPr>
            <a:picLocks noChangeAspect="1"/>
          </p:cNvPicPr>
          <p:nvPr/>
        </p:nvPicPr>
        <p:blipFill>
          <a:blip r:embed="rId10"/>
          <a:stretch>
            <a:fillRect/>
          </a:stretch>
        </p:blipFill>
        <p:spPr>
          <a:xfrm>
            <a:off x="7892446" y="2398939"/>
            <a:ext cx="4135995" cy="2384243"/>
          </a:xfrm>
          <a:prstGeom prst="rect">
            <a:avLst/>
          </a:prstGeom>
          <a:ln>
            <a:noFill/>
          </a:ln>
          <a:effectLst>
            <a:outerShdw blurRad="292100" dist="139700" dir="2700000" algn="tl" rotWithShape="0">
              <a:srgbClr val="333333">
                <a:alpha val="65000"/>
              </a:srgbClr>
            </a:outerShdw>
          </a:effectLst>
        </p:spPr>
      </p:pic>
      <p:sp>
        <p:nvSpPr>
          <p:cNvPr id="19" name="Arrow: Right 18">
            <a:extLst>
              <a:ext uri="{FF2B5EF4-FFF2-40B4-BE49-F238E27FC236}">
                <a16:creationId xmlns:a16="http://schemas.microsoft.com/office/drawing/2014/main" id="{96D96153-0FDD-75B3-F7EF-70182DE437F9}"/>
              </a:ext>
            </a:extLst>
          </p:cNvPr>
          <p:cNvSpPr/>
          <p:nvPr/>
        </p:nvSpPr>
        <p:spPr>
          <a:xfrm>
            <a:off x="7123074" y="3802922"/>
            <a:ext cx="1255426" cy="5626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15472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D5AFF6-30AE-9225-32B7-1FCCE32003BF}"/>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4EDB46F-33C2-13E1-50C6-39D2FBBBA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783354A4-D665-B7F6-BA95-8B9686076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A47246E6-5958-2768-B54E-87EB4FDCB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B851DE68-B24C-5BCB-49AE-BF64E0DF6FF7}"/>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a:latin typeface="+mj-lt"/>
                <a:ea typeface="+mj-ea"/>
                <a:cs typeface="+mj-cs"/>
              </a:rPr>
              <a:t>UI Database</a:t>
            </a:r>
            <a:endParaRPr lang="en-US" altLang="en-US" sz="4000" kern="1200" dirty="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12167D1D-2171-0393-3E2D-6CDCF6F8EF12}"/>
              </a:ext>
            </a:extLst>
          </p:cNvPr>
          <p:cNvPicPr>
            <a:picLocks noChangeAspect="1"/>
          </p:cNvPicPr>
          <p:nvPr/>
        </p:nvPicPr>
        <p:blipFill>
          <a:blip r:embed="rId3"/>
          <a:stretch>
            <a:fillRect/>
          </a:stretch>
        </p:blipFill>
        <p:spPr>
          <a:xfrm>
            <a:off x="2824522" y="1684577"/>
            <a:ext cx="2346663" cy="5011946"/>
          </a:xfrm>
          <a:prstGeom prst="rect">
            <a:avLst/>
          </a:prstGeom>
          <a:ln>
            <a:no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610794D8-F7CA-EFD7-F329-1EC3DB93743F}"/>
              </a:ext>
            </a:extLst>
          </p:cNvPr>
          <p:cNvSpPr txBox="1"/>
          <p:nvPr/>
        </p:nvSpPr>
        <p:spPr>
          <a:xfrm>
            <a:off x="6519151" y="2300282"/>
            <a:ext cx="3928569" cy="3970318"/>
          </a:xfrm>
          <a:prstGeom prst="rect">
            <a:avLst/>
          </a:prstGeom>
          <a:noFill/>
        </p:spPr>
        <p:txBody>
          <a:bodyPr wrap="square" rtlCol="0">
            <a:spAutoFit/>
          </a:bodyPr>
          <a:lstStyle/>
          <a:p>
            <a:r>
              <a:rPr lang="en-CA" dirty="0"/>
              <a:t>The UI Database contains tables which we read from to assemble the text portions of the following:</a:t>
            </a:r>
          </a:p>
          <a:p>
            <a:endParaRPr lang="en-CA" dirty="0"/>
          </a:p>
          <a:p>
            <a:pPr marL="285750" indent="-285750">
              <a:buFontTx/>
              <a:buChar char="-"/>
            </a:pPr>
            <a:r>
              <a:rPr lang="en-CA" dirty="0"/>
              <a:t>Alarm Messages</a:t>
            </a:r>
          </a:p>
          <a:p>
            <a:pPr marL="285750" indent="-285750">
              <a:buFontTx/>
              <a:buChar char="-"/>
            </a:pPr>
            <a:r>
              <a:rPr lang="en-CA" dirty="0" err="1"/>
              <a:t>LSRxx</a:t>
            </a:r>
            <a:r>
              <a:rPr lang="en-CA" dirty="0"/>
              <a:t> Fieldbus In / Out Descriptions</a:t>
            </a:r>
          </a:p>
          <a:p>
            <a:pPr marL="285750" indent="-285750">
              <a:buFontTx/>
              <a:buChar char="-"/>
            </a:pPr>
            <a:r>
              <a:rPr lang="en-CA" dirty="0" err="1"/>
              <a:t>Rxx</a:t>
            </a:r>
            <a:r>
              <a:rPr lang="en-CA" dirty="0"/>
              <a:t> Fieldbus In / Out Descriptions</a:t>
            </a:r>
          </a:p>
          <a:p>
            <a:pPr marL="285750" indent="-285750">
              <a:buFontTx/>
              <a:buChar char="-"/>
            </a:pPr>
            <a:r>
              <a:rPr lang="en-CA" dirty="0" err="1"/>
              <a:t>SLxx</a:t>
            </a:r>
            <a:r>
              <a:rPr lang="en-CA" dirty="0"/>
              <a:t> Fieldbus In / Out Descriptions</a:t>
            </a:r>
          </a:p>
          <a:p>
            <a:pPr marL="285750" indent="-285750">
              <a:buFontTx/>
              <a:buChar char="-"/>
            </a:pPr>
            <a:r>
              <a:rPr lang="en-CA" dirty="0" err="1"/>
              <a:t>STxx</a:t>
            </a:r>
            <a:r>
              <a:rPr lang="en-CA" dirty="0"/>
              <a:t> Fieldbus In / Out Descriptions</a:t>
            </a:r>
          </a:p>
          <a:p>
            <a:endParaRPr lang="en-CA" dirty="0"/>
          </a:p>
          <a:p>
            <a:r>
              <a:rPr lang="en-CA" dirty="0"/>
              <a:t>In some cases (Alarms and </a:t>
            </a:r>
            <a:r>
              <a:rPr lang="en-CA" dirty="0" err="1"/>
              <a:t>Rxx</a:t>
            </a:r>
            <a:r>
              <a:rPr lang="en-CA" dirty="0"/>
              <a:t> to date) we store multi language versions of each message / description.</a:t>
            </a:r>
          </a:p>
          <a:p>
            <a:pPr marL="285750" indent="-285750">
              <a:buFontTx/>
              <a:buChar char="-"/>
            </a:pPr>
            <a:endParaRPr lang="en-CA" b="1" dirty="0"/>
          </a:p>
        </p:txBody>
      </p:sp>
    </p:spTree>
    <p:extLst>
      <p:ext uri="{BB962C8B-B14F-4D97-AF65-F5344CB8AC3E}">
        <p14:creationId xmlns:p14="http://schemas.microsoft.com/office/powerpoint/2010/main" val="309291040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E22B78-CEBB-5AC7-C4B9-0A5E4AEF60CB}"/>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74F718-D77B-802F-D608-097CCD731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310D393-3007-28EE-792F-17FA59375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EA41675A-95FA-F734-8565-9B23C815C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562EB046-B7FE-F371-685F-BFDEC992A9A2}"/>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a:latin typeface="+mj-lt"/>
                <a:ea typeface="+mj-ea"/>
                <a:cs typeface="+mj-cs"/>
              </a:rPr>
              <a:t>UI Database</a:t>
            </a:r>
            <a:endParaRPr lang="en-US" altLang="en-US" sz="4000" kern="1200" dirty="0">
              <a:solidFill>
                <a:schemeClr val="tx1"/>
              </a:solidFill>
              <a:latin typeface="+mj-lt"/>
              <a:ea typeface="+mj-ea"/>
              <a:cs typeface="+mj-cs"/>
            </a:endParaRPr>
          </a:p>
        </p:txBody>
      </p:sp>
      <p:pic>
        <p:nvPicPr>
          <p:cNvPr id="6" name="Picture 5">
            <a:extLst>
              <a:ext uri="{FF2B5EF4-FFF2-40B4-BE49-F238E27FC236}">
                <a16:creationId xmlns:a16="http://schemas.microsoft.com/office/drawing/2014/main" id="{659E8B13-0F13-85AF-A463-FFC6B7617180}"/>
              </a:ext>
            </a:extLst>
          </p:cNvPr>
          <p:cNvPicPr>
            <a:picLocks noChangeAspect="1"/>
          </p:cNvPicPr>
          <p:nvPr/>
        </p:nvPicPr>
        <p:blipFill>
          <a:blip r:embed="rId3"/>
          <a:srcRect l="26431" t="65209" r="2135"/>
          <a:stretch>
            <a:fillRect/>
          </a:stretch>
        </p:blipFill>
        <p:spPr>
          <a:xfrm>
            <a:off x="4542883" y="1234291"/>
            <a:ext cx="2884115" cy="3000066"/>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A5C51ABB-7035-BC15-D849-F137EB9040F1}"/>
              </a:ext>
            </a:extLst>
          </p:cNvPr>
          <p:cNvPicPr>
            <a:picLocks noChangeAspect="1"/>
          </p:cNvPicPr>
          <p:nvPr/>
        </p:nvPicPr>
        <p:blipFill>
          <a:blip r:embed="rId4"/>
          <a:srcRect t="768"/>
          <a:stretch>
            <a:fillRect/>
          </a:stretch>
        </p:blipFill>
        <p:spPr>
          <a:xfrm>
            <a:off x="89351" y="1627239"/>
            <a:ext cx="4126793" cy="2147334"/>
          </a:xfrm>
          <a:prstGeom prst="rect">
            <a:avLst/>
          </a:prstGeom>
        </p:spPr>
      </p:pic>
      <p:pic>
        <p:nvPicPr>
          <p:cNvPr id="4" name="Picture 3">
            <a:extLst>
              <a:ext uri="{FF2B5EF4-FFF2-40B4-BE49-F238E27FC236}">
                <a16:creationId xmlns:a16="http://schemas.microsoft.com/office/drawing/2014/main" id="{BD336BEC-DC48-295B-DE50-8E3EA121DB03}"/>
              </a:ext>
            </a:extLst>
          </p:cNvPr>
          <p:cNvPicPr>
            <a:picLocks noChangeAspect="1"/>
          </p:cNvPicPr>
          <p:nvPr/>
        </p:nvPicPr>
        <p:blipFill>
          <a:blip r:embed="rId5"/>
          <a:srcRect t="19688" b="10662"/>
          <a:stretch>
            <a:fillRect/>
          </a:stretch>
        </p:blipFill>
        <p:spPr>
          <a:xfrm>
            <a:off x="60728" y="4024746"/>
            <a:ext cx="4141279" cy="2154872"/>
          </a:xfrm>
          <a:prstGeom prst="rect">
            <a:avLst/>
          </a:prstGeom>
        </p:spPr>
      </p:pic>
      <p:pic>
        <p:nvPicPr>
          <p:cNvPr id="12" name="Picture 11">
            <a:extLst>
              <a:ext uri="{FF2B5EF4-FFF2-40B4-BE49-F238E27FC236}">
                <a16:creationId xmlns:a16="http://schemas.microsoft.com/office/drawing/2014/main" id="{017503B3-A306-05D6-D11D-E89F4827E065}"/>
              </a:ext>
            </a:extLst>
          </p:cNvPr>
          <p:cNvPicPr>
            <a:picLocks noChangeAspect="1"/>
          </p:cNvPicPr>
          <p:nvPr/>
        </p:nvPicPr>
        <p:blipFill>
          <a:blip r:embed="rId6"/>
          <a:stretch>
            <a:fillRect/>
          </a:stretch>
        </p:blipFill>
        <p:spPr>
          <a:xfrm>
            <a:off x="7881542" y="4013171"/>
            <a:ext cx="4249729" cy="2166447"/>
          </a:xfrm>
          <a:prstGeom prst="rect">
            <a:avLst/>
          </a:prstGeom>
        </p:spPr>
      </p:pic>
      <p:pic>
        <p:nvPicPr>
          <p:cNvPr id="8" name="Picture 7">
            <a:extLst>
              <a:ext uri="{FF2B5EF4-FFF2-40B4-BE49-F238E27FC236}">
                <a16:creationId xmlns:a16="http://schemas.microsoft.com/office/drawing/2014/main" id="{6EE196ED-B499-69BA-DABA-A062454FFFF6}"/>
              </a:ext>
            </a:extLst>
          </p:cNvPr>
          <p:cNvPicPr>
            <a:picLocks noChangeAspect="1"/>
          </p:cNvPicPr>
          <p:nvPr/>
        </p:nvPicPr>
        <p:blipFill>
          <a:blip r:embed="rId7"/>
          <a:stretch>
            <a:fillRect/>
          </a:stretch>
        </p:blipFill>
        <p:spPr>
          <a:xfrm>
            <a:off x="3971135" y="4663814"/>
            <a:ext cx="4249729" cy="2141498"/>
          </a:xfrm>
          <a:prstGeom prst="rect">
            <a:avLst/>
          </a:prstGeom>
        </p:spPr>
      </p:pic>
      <p:pic>
        <p:nvPicPr>
          <p:cNvPr id="14" name="Picture 13">
            <a:extLst>
              <a:ext uri="{FF2B5EF4-FFF2-40B4-BE49-F238E27FC236}">
                <a16:creationId xmlns:a16="http://schemas.microsoft.com/office/drawing/2014/main" id="{E9025306-C44B-6C93-DD73-33F8F58C28C1}"/>
              </a:ext>
            </a:extLst>
          </p:cNvPr>
          <p:cNvPicPr>
            <a:picLocks noChangeAspect="1"/>
          </p:cNvPicPr>
          <p:nvPr/>
        </p:nvPicPr>
        <p:blipFill>
          <a:blip r:embed="rId8"/>
          <a:stretch>
            <a:fillRect/>
          </a:stretch>
        </p:blipFill>
        <p:spPr>
          <a:xfrm>
            <a:off x="7881542" y="1630157"/>
            <a:ext cx="4221104" cy="2141498"/>
          </a:xfrm>
          <a:prstGeom prst="rect">
            <a:avLst/>
          </a:prstGeom>
        </p:spPr>
      </p:pic>
      <p:cxnSp>
        <p:nvCxnSpPr>
          <p:cNvPr id="19" name="Straight Arrow Connector 18">
            <a:extLst>
              <a:ext uri="{FF2B5EF4-FFF2-40B4-BE49-F238E27FC236}">
                <a16:creationId xmlns:a16="http://schemas.microsoft.com/office/drawing/2014/main" id="{CB9B3480-C73C-B7A8-516A-39C765FE85C9}"/>
              </a:ext>
            </a:extLst>
          </p:cNvPr>
          <p:cNvCxnSpPr>
            <a:cxnSpLocks/>
          </p:cNvCxnSpPr>
          <p:nvPr/>
        </p:nvCxnSpPr>
        <p:spPr>
          <a:xfrm flipH="1">
            <a:off x="2286000" y="1627239"/>
            <a:ext cx="2501660" cy="587662"/>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E2830291-E554-DCF6-4F0F-6116E4C69AA6}"/>
              </a:ext>
            </a:extLst>
          </p:cNvPr>
          <p:cNvCxnSpPr>
            <a:cxnSpLocks/>
          </p:cNvCxnSpPr>
          <p:nvPr/>
        </p:nvCxnSpPr>
        <p:spPr>
          <a:xfrm flipH="1">
            <a:off x="2846649" y="2734324"/>
            <a:ext cx="1941011" cy="1963431"/>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EB52B298-0AA7-7F10-3F05-3810BC39D517}"/>
              </a:ext>
            </a:extLst>
          </p:cNvPr>
          <p:cNvCxnSpPr>
            <a:cxnSpLocks/>
          </p:cNvCxnSpPr>
          <p:nvPr/>
        </p:nvCxnSpPr>
        <p:spPr>
          <a:xfrm flipH="1">
            <a:off x="4402067" y="3177425"/>
            <a:ext cx="475322" cy="2053336"/>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923804DD-68AF-C6D7-4A73-0EC3A925E5E8}"/>
              </a:ext>
            </a:extLst>
          </p:cNvPr>
          <p:cNvCxnSpPr>
            <a:cxnSpLocks/>
          </p:cNvCxnSpPr>
          <p:nvPr/>
        </p:nvCxnSpPr>
        <p:spPr>
          <a:xfrm flipV="1">
            <a:off x="6340415" y="2833254"/>
            <a:ext cx="1856980" cy="715034"/>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7ACE3E04-4B6D-06F3-08FE-580F84652698}"/>
              </a:ext>
            </a:extLst>
          </p:cNvPr>
          <p:cNvCxnSpPr>
            <a:cxnSpLocks/>
          </p:cNvCxnSpPr>
          <p:nvPr/>
        </p:nvCxnSpPr>
        <p:spPr>
          <a:xfrm>
            <a:off x="6340415" y="3943014"/>
            <a:ext cx="2044460" cy="56539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5" name="Straight Connector 4">
            <a:extLst>
              <a:ext uri="{FF2B5EF4-FFF2-40B4-BE49-F238E27FC236}">
                <a16:creationId xmlns:a16="http://schemas.microsoft.com/office/drawing/2014/main" id="{4620CEE1-893A-9C89-BA83-C15D18B1B615}"/>
              </a:ext>
            </a:extLst>
          </p:cNvPr>
          <p:cNvCxnSpPr/>
          <p:nvPr/>
        </p:nvCxnSpPr>
        <p:spPr>
          <a:xfrm>
            <a:off x="4787660" y="1802920"/>
            <a:ext cx="13083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CE717B8-975F-94C3-93AA-E01D46E5BE1F}"/>
              </a:ext>
            </a:extLst>
          </p:cNvPr>
          <p:cNvCxnSpPr>
            <a:cxnSpLocks/>
          </p:cNvCxnSpPr>
          <p:nvPr/>
        </p:nvCxnSpPr>
        <p:spPr>
          <a:xfrm>
            <a:off x="4787660" y="1998452"/>
            <a:ext cx="243264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586A27-691B-E873-813A-12418C3159A6}"/>
              </a:ext>
            </a:extLst>
          </p:cNvPr>
          <p:cNvCxnSpPr>
            <a:cxnSpLocks/>
          </p:cNvCxnSpPr>
          <p:nvPr/>
        </p:nvCxnSpPr>
        <p:spPr>
          <a:xfrm>
            <a:off x="4787660" y="2214901"/>
            <a:ext cx="243264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852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18F44D-E4F2-266D-4281-CA34EA764676}"/>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F919D2E-A391-7AD7-6E56-214616CFC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8C4D6AB-CD47-ADC7-FF9A-C454B6976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26239EF0-B34C-41AB-20E3-C1DC9C556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228037DC-924A-C4DE-9B6D-C966F11330DD}"/>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a:latin typeface="+mj-lt"/>
                <a:ea typeface="+mj-ea"/>
                <a:cs typeface="+mj-cs"/>
              </a:rPr>
              <a:t>Navigating </a:t>
            </a:r>
            <a:r>
              <a:rPr lang="en-US" altLang="en-US" sz="4000" dirty="0" err="1">
                <a:latin typeface="+mj-lt"/>
                <a:ea typeface="+mj-ea"/>
                <a:cs typeface="+mj-cs"/>
              </a:rPr>
              <a:t>pgAdmin</a:t>
            </a:r>
            <a:endParaRPr lang="en-US" altLang="en-US" sz="4000" dirty="0">
              <a:latin typeface="+mj-lt"/>
              <a:ea typeface="+mj-ea"/>
              <a:cs typeface="+mj-cs"/>
            </a:endParaRPr>
          </a:p>
          <a:p>
            <a:pPr algn="ctr" eaLnBrk="1" hangingPunct="1">
              <a:lnSpc>
                <a:spcPct val="90000"/>
              </a:lnSpc>
              <a:spcBef>
                <a:spcPct val="0"/>
              </a:spcBef>
              <a:spcAft>
                <a:spcPts val="600"/>
              </a:spcAft>
            </a:pPr>
            <a:r>
              <a:rPr lang="en-US" altLang="en-US" sz="4000" kern="1200" dirty="0">
                <a:solidFill>
                  <a:schemeClr val="tx1"/>
                </a:solidFill>
                <a:latin typeface="+mj-lt"/>
                <a:ea typeface="+mj-ea"/>
                <a:cs typeface="+mj-cs"/>
              </a:rPr>
              <a:t>View</a:t>
            </a:r>
            <a:r>
              <a:rPr lang="en-US" altLang="en-US" sz="4000" dirty="0">
                <a:latin typeface="+mj-lt"/>
                <a:ea typeface="+mj-ea"/>
                <a:cs typeface="+mj-cs"/>
              </a:rPr>
              <a:t> Table Data</a:t>
            </a:r>
            <a:endParaRPr lang="en-US" altLang="en-US" sz="4000"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37DDF7FE-ACF0-1F92-1C10-66D9D612C475}"/>
              </a:ext>
            </a:extLst>
          </p:cNvPr>
          <p:cNvSpPr txBox="1"/>
          <p:nvPr/>
        </p:nvSpPr>
        <p:spPr>
          <a:xfrm>
            <a:off x="3690126" y="788036"/>
            <a:ext cx="3928569" cy="1200329"/>
          </a:xfrm>
          <a:prstGeom prst="rect">
            <a:avLst/>
          </a:prstGeom>
          <a:noFill/>
        </p:spPr>
        <p:txBody>
          <a:bodyPr wrap="square" rtlCol="0">
            <a:spAutoFit/>
          </a:bodyPr>
          <a:lstStyle/>
          <a:p>
            <a:r>
              <a:rPr lang="en-CA" dirty="0"/>
              <a:t>If you want to </a:t>
            </a:r>
            <a:r>
              <a:rPr lang="en-CA" dirty="0">
                <a:highlight>
                  <a:srgbClr val="FFFF00"/>
                </a:highlight>
              </a:rPr>
              <a:t>view</a:t>
            </a:r>
            <a:r>
              <a:rPr lang="en-CA" dirty="0"/>
              <a:t> the data in any of the tables of any of the Databases, you can do so by this method:</a:t>
            </a:r>
          </a:p>
          <a:p>
            <a:pPr marL="285750" indent="-285750">
              <a:buFontTx/>
              <a:buChar char="-"/>
            </a:pPr>
            <a:endParaRPr lang="en-CA" b="1" dirty="0"/>
          </a:p>
        </p:txBody>
      </p:sp>
      <p:pic>
        <p:nvPicPr>
          <p:cNvPr id="7" name="Picture 6">
            <a:extLst>
              <a:ext uri="{FF2B5EF4-FFF2-40B4-BE49-F238E27FC236}">
                <a16:creationId xmlns:a16="http://schemas.microsoft.com/office/drawing/2014/main" id="{193ED05A-FC32-849B-494D-D94675466F70}"/>
              </a:ext>
            </a:extLst>
          </p:cNvPr>
          <p:cNvPicPr>
            <a:picLocks noChangeAspect="1"/>
          </p:cNvPicPr>
          <p:nvPr/>
        </p:nvPicPr>
        <p:blipFill>
          <a:blip r:embed="rId3"/>
          <a:stretch>
            <a:fillRect/>
          </a:stretch>
        </p:blipFill>
        <p:spPr>
          <a:xfrm>
            <a:off x="775810" y="3296651"/>
            <a:ext cx="4285280" cy="2823870"/>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5EA3631C-24E1-4FB5-47EB-D82ED00BD005}"/>
              </a:ext>
            </a:extLst>
          </p:cNvPr>
          <p:cNvSpPr txBox="1"/>
          <p:nvPr/>
        </p:nvSpPr>
        <p:spPr>
          <a:xfrm>
            <a:off x="1305849" y="2147129"/>
            <a:ext cx="3928569" cy="923330"/>
          </a:xfrm>
          <a:prstGeom prst="rect">
            <a:avLst/>
          </a:prstGeom>
          <a:noFill/>
        </p:spPr>
        <p:txBody>
          <a:bodyPr wrap="square" rtlCol="0">
            <a:spAutoFit/>
          </a:bodyPr>
          <a:lstStyle/>
          <a:p>
            <a:r>
              <a:rPr lang="en-CA" dirty="0"/>
              <a:t>Right click the table of interest, click View / Edit Data then click All Rows.</a:t>
            </a:r>
          </a:p>
          <a:p>
            <a:pPr marL="285750" indent="-285750">
              <a:buFontTx/>
              <a:buChar char="-"/>
            </a:pPr>
            <a:endParaRPr lang="en-CA" b="1" dirty="0"/>
          </a:p>
        </p:txBody>
      </p:sp>
      <p:sp>
        <p:nvSpPr>
          <p:cNvPr id="13" name="TextBox 12">
            <a:extLst>
              <a:ext uri="{FF2B5EF4-FFF2-40B4-BE49-F238E27FC236}">
                <a16:creationId xmlns:a16="http://schemas.microsoft.com/office/drawing/2014/main" id="{0925E7BB-106A-568A-6467-38BDC8009D26}"/>
              </a:ext>
            </a:extLst>
          </p:cNvPr>
          <p:cNvSpPr txBox="1"/>
          <p:nvPr/>
        </p:nvSpPr>
        <p:spPr>
          <a:xfrm>
            <a:off x="7130912" y="2721891"/>
            <a:ext cx="3928569" cy="923330"/>
          </a:xfrm>
          <a:prstGeom prst="rect">
            <a:avLst/>
          </a:prstGeom>
          <a:noFill/>
        </p:spPr>
        <p:txBody>
          <a:bodyPr wrap="square" rtlCol="0">
            <a:spAutoFit/>
          </a:bodyPr>
          <a:lstStyle/>
          <a:p>
            <a:r>
              <a:rPr lang="en-CA" dirty="0"/>
              <a:t>The data contained in the table will be displayed.</a:t>
            </a:r>
          </a:p>
          <a:p>
            <a:pPr marL="285750" indent="-285750">
              <a:buFontTx/>
              <a:buChar char="-"/>
            </a:pPr>
            <a:endParaRPr lang="en-CA" b="1" dirty="0"/>
          </a:p>
        </p:txBody>
      </p:sp>
      <p:pic>
        <p:nvPicPr>
          <p:cNvPr id="25" name="Picture 24">
            <a:extLst>
              <a:ext uri="{FF2B5EF4-FFF2-40B4-BE49-F238E27FC236}">
                <a16:creationId xmlns:a16="http://schemas.microsoft.com/office/drawing/2014/main" id="{DAABFFA4-227A-2605-4157-DC5EC0DBDE9E}"/>
              </a:ext>
            </a:extLst>
          </p:cNvPr>
          <p:cNvPicPr>
            <a:picLocks noChangeAspect="1"/>
          </p:cNvPicPr>
          <p:nvPr/>
        </p:nvPicPr>
        <p:blipFill>
          <a:blip r:embed="rId4"/>
          <a:srcRect r="28753"/>
          <a:stretch>
            <a:fillRect/>
          </a:stretch>
        </p:blipFill>
        <p:spPr>
          <a:xfrm>
            <a:off x="6159638" y="3790774"/>
            <a:ext cx="5735212" cy="2329747"/>
          </a:xfrm>
          <a:prstGeom prst="rect">
            <a:avLst/>
          </a:prstGeom>
          <a:ln>
            <a:noFill/>
          </a:ln>
          <a:effectLst>
            <a:outerShdw blurRad="292100" dist="139700" dir="2700000" algn="tl" rotWithShape="0">
              <a:srgbClr val="333333">
                <a:alpha val="65000"/>
              </a:srgbClr>
            </a:outerShdw>
          </a:effectLst>
        </p:spPr>
      </p:pic>
      <p:sp>
        <p:nvSpPr>
          <p:cNvPr id="27" name="Arrow: Right 26">
            <a:extLst>
              <a:ext uri="{FF2B5EF4-FFF2-40B4-BE49-F238E27FC236}">
                <a16:creationId xmlns:a16="http://schemas.microsoft.com/office/drawing/2014/main" id="{5DCE6DA4-1C8F-0673-DFE8-B13E620B32E4}"/>
              </a:ext>
            </a:extLst>
          </p:cNvPr>
          <p:cNvSpPr/>
          <p:nvPr/>
        </p:nvSpPr>
        <p:spPr>
          <a:xfrm>
            <a:off x="4918544" y="4936269"/>
            <a:ext cx="1383642" cy="5626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379340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DAB935-048C-4436-10F3-C34ED7114E14}"/>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E4285F0-3DC5-5739-D3A1-074B7F25D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8977B1C-A315-FB6E-DB0B-224910EAC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DAAF9CF9-3EE2-C710-1B30-46B2B8690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73D3F42C-D5DA-BB7F-17BA-6778B1185A5D}"/>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a:latin typeface="+mj-lt"/>
                <a:ea typeface="+mj-ea"/>
                <a:cs typeface="+mj-cs"/>
              </a:rPr>
              <a:t>Navigating </a:t>
            </a:r>
            <a:r>
              <a:rPr lang="en-US" altLang="en-US" sz="4000" dirty="0" err="1">
                <a:latin typeface="+mj-lt"/>
                <a:ea typeface="+mj-ea"/>
                <a:cs typeface="+mj-cs"/>
              </a:rPr>
              <a:t>pgAdmin</a:t>
            </a:r>
            <a:endParaRPr lang="en-US" altLang="en-US" sz="4000" dirty="0">
              <a:latin typeface="+mj-lt"/>
              <a:ea typeface="+mj-ea"/>
              <a:cs typeface="+mj-cs"/>
            </a:endParaRPr>
          </a:p>
          <a:p>
            <a:pPr algn="ctr" eaLnBrk="1" hangingPunct="1">
              <a:lnSpc>
                <a:spcPct val="90000"/>
              </a:lnSpc>
              <a:spcBef>
                <a:spcPct val="0"/>
              </a:spcBef>
              <a:spcAft>
                <a:spcPts val="600"/>
              </a:spcAft>
            </a:pPr>
            <a:r>
              <a:rPr lang="en-US" altLang="en-US" sz="4000" dirty="0">
                <a:latin typeface="+mj-lt"/>
                <a:ea typeface="+mj-ea"/>
                <a:cs typeface="+mj-cs"/>
              </a:rPr>
              <a:t>Edit Table Data</a:t>
            </a:r>
            <a:endParaRPr lang="en-US" altLang="en-US" sz="4000" kern="1200" dirty="0">
              <a:solidFill>
                <a:schemeClr val="tx1"/>
              </a:solidFill>
              <a:latin typeface="+mj-lt"/>
              <a:ea typeface="+mj-ea"/>
              <a:cs typeface="+mj-cs"/>
            </a:endParaRPr>
          </a:p>
        </p:txBody>
      </p:sp>
      <p:pic>
        <p:nvPicPr>
          <p:cNvPr id="7" name="Picture 6">
            <a:extLst>
              <a:ext uri="{FF2B5EF4-FFF2-40B4-BE49-F238E27FC236}">
                <a16:creationId xmlns:a16="http://schemas.microsoft.com/office/drawing/2014/main" id="{9D6FA1AF-1BDF-DA20-1215-B184E82E55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5810" y="3437337"/>
            <a:ext cx="4285280" cy="2542498"/>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EC151FF6-255F-5B76-266D-92E9532F7D5F}"/>
              </a:ext>
            </a:extLst>
          </p:cNvPr>
          <p:cNvSpPr txBox="1"/>
          <p:nvPr/>
        </p:nvSpPr>
        <p:spPr>
          <a:xfrm>
            <a:off x="1168461" y="2345748"/>
            <a:ext cx="3928569" cy="923330"/>
          </a:xfrm>
          <a:prstGeom prst="rect">
            <a:avLst/>
          </a:prstGeom>
          <a:noFill/>
        </p:spPr>
        <p:txBody>
          <a:bodyPr wrap="square" rtlCol="0">
            <a:spAutoFit/>
          </a:bodyPr>
          <a:lstStyle/>
          <a:p>
            <a:r>
              <a:rPr lang="en-CA" dirty="0"/>
              <a:t>Right click the table of interest, click View / Edit Data then click All Rows.</a:t>
            </a:r>
          </a:p>
          <a:p>
            <a:pPr marL="285750" indent="-285750">
              <a:buFontTx/>
              <a:buChar char="-"/>
            </a:pPr>
            <a:endParaRPr lang="en-CA" b="1" dirty="0"/>
          </a:p>
        </p:txBody>
      </p:sp>
      <p:sp>
        <p:nvSpPr>
          <p:cNvPr id="13" name="TextBox 12">
            <a:extLst>
              <a:ext uri="{FF2B5EF4-FFF2-40B4-BE49-F238E27FC236}">
                <a16:creationId xmlns:a16="http://schemas.microsoft.com/office/drawing/2014/main" id="{DF4023FF-F357-DE6C-FC73-566E560D25EA}"/>
              </a:ext>
            </a:extLst>
          </p:cNvPr>
          <p:cNvSpPr txBox="1"/>
          <p:nvPr/>
        </p:nvSpPr>
        <p:spPr>
          <a:xfrm>
            <a:off x="7094970" y="2807413"/>
            <a:ext cx="3928569" cy="923330"/>
          </a:xfrm>
          <a:prstGeom prst="rect">
            <a:avLst/>
          </a:prstGeom>
          <a:noFill/>
        </p:spPr>
        <p:txBody>
          <a:bodyPr wrap="square" rtlCol="0">
            <a:spAutoFit/>
          </a:bodyPr>
          <a:lstStyle/>
          <a:p>
            <a:r>
              <a:rPr lang="en-CA" dirty="0"/>
              <a:t>The data contained in the table will be displayed. Onto the next slide!</a:t>
            </a:r>
          </a:p>
          <a:p>
            <a:pPr marL="285750" indent="-285750">
              <a:buFontTx/>
              <a:buChar char="-"/>
            </a:pPr>
            <a:endParaRPr lang="en-CA" b="1" dirty="0"/>
          </a:p>
        </p:txBody>
      </p:sp>
      <p:pic>
        <p:nvPicPr>
          <p:cNvPr id="25" name="Picture 24">
            <a:extLst>
              <a:ext uri="{FF2B5EF4-FFF2-40B4-BE49-F238E27FC236}">
                <a16:creationId xmlns:a16="http://schemas.microsoft.com/office/drawing/2014/main" id="{4BF41750-91E4-5719-33C5-0A2037F42E42}"/>
              </a:ext>
            </a:extLst>
          </p:cNvPr>
          <p:cNvPicPr>
            <a:picLocks noChangeAspect="1"/>
          </p:cNvPicPr>
          <p:nvPr/>
        </p:nvPicPr>
        <p:blipFill>
          <a:blip r:embed="rId4">
            <a:extLst>
              <a:ext uri="{28A0092B-C50C-407E-A947-70E740481C1C}">
                <a14:useLocalDpi xmlns:a14="http://schemas.microsoft.com/office/drawing/2010/main" val="0"/>
              </a:ext>
            </a:extLst>
          </a:blip>
          <a:srcRect t="5161" b="5161"/>
          <a:stretch/>
        </p:blipFill>
        <p:spPr>
          <a:xfrm>
            <a:off x="6159638" y="3899152"/>
            <a:ext cx="5468414" cy="2221369"/>
          </a:xfrm>
          <a:prstGeom prst="rect">
            <a:avLst/>
          </a:prstGeom>
          <a:ln>
            <a:noFill/>
          </a:ln>
          <a:effectLst>
            <a:outerShdw blurRad="292100" dist="139700" dir="2700000" algn="tl" rotWithShape="0">
              <a:srgbClr val="333333">
                <a:alpha val="65000"/>
              </a:srgbClr>
            </a:outerShdw>
          </a:effectLst>
        </p:spPr>
      </p:pic>
      <p:sp>
        <p:nvSpPr>
          <p:cNvPr id="27" name="Arrow: Right 26">
            <a:extLst>
              <a:ext uri="{FF2B5EF4-FFF2-40B4-BE49-F238E27FC236}">
                <a16:creationId xmlns:a16="http://schemas.microsoft.com/office/drawing/2014/main" id="{A8233DB3-4DE5-6981-224D-0E5335408187}"/>
              </a:ext>
            </a:extLst>
          </p:cNvPr>
          <p:cNvSpPr/>
          <p:nvPr/>
        </p:nvSpPr>
        <p:spPr>
          <a:xfrm>
            <a:off x="4918544" y="4936269"/>
            <a:ext cx="1383642" cy="5626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2" name="Arrow: Right 1">
            <a:extLst>
              <a:ext uri="{FF2B5EF4-FFF2-40B4-BE49-F238E27FC236}">
                <a16:creationId xmlns:a16="http://schemas.microsoft.com/office/drawing/2014/main" id="{D4A0DC3B-132E-C6AA-A477-8B959A2FA72C}"/>
              </a:ext>
            </a:extLst>
          </p:cNvPr>
          <p:cNvSpPr/>
          <p:nvPr/>
        </p:nvSpPr>
        <p:spPr>
          <a:xfrm rot="5400000">
            <a:off x="5373091" y="6120521"/>
            <a:ext cx="562636" cy="5626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17D6C677-87C3-3DF8-8DFB-EBFD24277105}"/>
              </a:ext>
            </a:extLst>
          </p:cNvPr>
          <p:cNvSpPr txBox="1"/>
          <p:nvPr/>
        </p:nvSpPr>
        <p:spPr>
          <a:xfrm>
            <a:off x="3853442" y="674715"/>
            <a:ext cx="3765253" cy="1477328"/>
          </a:xfrm>
          <a:prstGeom prst="rect">
            <a:avLst/>
          </a:prstGeom>
          <a:noFill/>
        </p:spPr>
        <p:txBody>
          <a:bodyPr wrap="square" rtlCol="0">
            <a:spAutoFit/>
          </a:bodyPr>
          <a:lstStyle/>
          <a:p>
            <a:r>
              <a:rPr lang="en-CA" dirty="0"/>
              <a:t>If you want to </a:t>
            </a:r>
            <a:r>
              <a:rPr lang="en-CA" dirty="0">
                <a:highlight>
                  <a:srgbClr val="FFFF00"/>
                </a:highlight>
              </a:rPr>
              <a:t>edit</a:t>
            </a:r>
            <a:r>
              <a:rPr lang="en-CA" dirty="0"/>
              <a:t> the data in any of the tables of any of the Databases, you can do so by this method:</a:t>
            </a:r>
          </a:p>
          <a:p>
            <a:r>
              <a:rPr lang="en-CA" dirty="0">
                <a:highlight>
                  <a:srgbClr val="FFFF00"/>
                </a:highlight>
              </a:rPr>
              <a:t>Note: Be careful editing!!</a:t>
            </a:r>
          </a:p>
          <a:p>
            <a:pPr marL="285750" indent="-285750">
              <a:buFontTx/>
              <a:buChar char="-"/>
            </a:pPr>
            <a:endParaRPr lang="en-CA" b="1" dirty="0"/>
          </a:p>
        </p:txBody>
      </p:sp>
    </p:spTree>
    <p:extLst>
      <p:ext uri="{BB962C8B-B14F-4D97-AF65-F5344CB8AC3E}">
        <p14:creationId xmlns:p14="http://schemas.microsoft.com/office/powerpoint/2010/main" val="527270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A7C998-790E-09E2-D6E3-F75F98C35EEC}"/>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AF190BB-371A-035C-270D-8376685A6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8947C49-FDA7-D4FA-BDCE-F7E3AFB826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18B020CF-FC7A-9C4C-2273-664C45DCD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61320D91-5728-816B-03DE-62E36F34EBF7}"/>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a:latin typeface="+mj-lt"/>
                <a:ea typeface="+mj-ea"/>
                <a:cs typeface="+mj-cs"/>
              </a:rPr>
              <a:t>Navigating </a:t>
            </a:r>
            <a:r>
              <a:rPr lang="en-US" altLang="en-US" sz="4000" dirty="0" err="1">
                <a:latin typeface="+mj-lt"/>
                <a:ea typeface="+mj-ea"/>
                <a:cs typeface="+mj-cs"/>
              </a:rPr>
              <a:t>pgAdmin</a:t>
            </a:r>
            <a:endParaRPr lang="en-US" altLang="en-US" sz="4000" dirty="0">
              <a:latin typeface="+mj-lt"/>
              <a:ea typeface="+mj-ea"/>
              <a:cs typeface="+mj-cs"/>
            </a:endParaRPr>
          </a:p>
          <a:p>
            <a:pPr algn="ctr" eaLnBrk="1" hangingPunct="1">
              <a:lnSpc>
                <a:spcPct val="90000"/>
              </a:lnSpc>
              <a:spcBef>
                <a:spcPct val="0"/>
              </a:spcBef>
              <a:spcAft>
                <a:spcPts val="600"/>
              </a:spcAft>
            </a:pPr>
            <a:r>
              <a:rPr lang="en-US" altLang="en-US" sz="4000" dirty="0">
                <a:latin typeface="+mj-lt"/>
                <a:ea typeface="+mj-ea"/>
                <a:cs typeface="+mj-cs"/>
              </a:rPr>
              <a:t>Edit Table Data</a:t>
            </a:r>
            <a:endParaRPr lang="en-US" altLang="en-US" sz="4000"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559D5E56-C7B7-759C-63D1-D87BBC43D390}"/>
              </a:ext>
            </a:extLst>
          </p:cNvPr>
          <p:cNvSpPr txBox="1"/>
          <p:nvPr/>
        </p:nvSpPr>
        <p:spPr>
          <a:xfrm>
            <a:off x="3853442" y="674715"/>
            <a:ext cx="3765253" cy="1477328"/>
          </a:xfrm>
          <a:prstGeom prst="rect">
            <a:avLst/>
          </a:prstGeom>
          <a:noFill/>
        </p:spPr>
        <p:txBody>
          <a:bodyPr wrap="square" rtlCol="0">
            <a:spAutoFit/>
          </a:bodyPr>
          <a:lstStyle/>
          <a:p>
            <a:r>
              <a:rPr lang="en-CA" dirty="0"/>
              <a:t>If you want to </a:t>
            </a:r>
            <a:r>
              <a:rPr lang="en-CA" dirty="0">
                <a:highlight>
                  <a:srgbClr val="FFFF00"/>
                </a:highlight>
              </a:rPr>
              <a:t>edit</a:t>
            </a:r>
            <a:r>
              <a:rPr lang="en-CA" dirty="0"/>
              <a:t> the data in any of the tables of any of the Databases, you can do so by this method:</a:t>
            </a:r>
          </a:p>
          <a:p>
            <a:r>
              <a:rPr lang="en-CA" dirty="0">
                <a:highlight>
                  <a:srgbClr val="FFFF00"/>
                </a:highlight>
              </a:rPr>
              <a:t>Note: Be careful editing!!</a:t>
            </a:r>
          </a:p>
          <a:p>
            <a:pPr marL="285750" indent="-285750">
              <a:buFontTx/>
              <a:buChar char="-"/>
            </a:pPr>
            <a:endParaRPr lang="en-CA" b="1" dirty="0"/>
          </a:p>
        </p:txBody>
      </p:sp>
      <p:sp>
        <p:nvSpPr>
          <p:cNvPr id="11" name="TextBox 10">
            <a:extLst>
              <a:ext uri="{FF2B5EF4-FFF2-40B4-BE49-F238E27FC236}">
                <a16:creationId xmlns:a16="http://schemas.microsoft.com/office/drawing/2014/main" id="{6A40177A-EE7F-AE1B-DB3A-0F675701E7C9}"/>
              </a:ext>
            </a:extLst>
          </p:cNvPr>
          <p:cNvSpPr txBox="1"/>
          <p:nvPr/>
        </p:nvSpPr>
        <p:spPr>
          <a:xfrm>
            <a:off x="988330" y="2279853"/>
            <a:ext cx="3928569" cy="923330"/>
          </a:xfrm>
          <a:prstGeom prst="rect">
            <a:avLst/>
          </a:prstGeom>
          <a:noFill/>
        </p:spPr>
        <p:txBody>
          <a:bodyPr wrap="square" rtlCol="0">
            <a:spAutoFit/>
          </a:bodyPr>
          <a:lstStyle/>
          <a:p>
            <a:r>
              <a:rPr lang="en-CA" dirty="0"/>
              <a:t>Double click the data record you want to edit, edit as required then hit OK.</a:t>
            </a:r>
          </a:p>
          <a:p>
            <a:pPr marL="285750" indent="-285750">
              <a:buFontTx/>
              <a:buChar char="-"/>
            </a:pPr>
            <a:endParaRPr lang="en-CA" b="1" dirty="0"/>
          </a:p>
        </p:txBody>
      </p:sp>
      <p:sp>
        <p:nvSpPr>
          <p:cNvPr id="13" name="TextBox 12">
            <a:extLst>
              <a:ext uri="{FF2B5EF4-FFF2-40B4-BE49-F238E27FC236}">
                <a16:creationId xmlns:a16="http://schemas.microsoft.com/office/drawing/2014/main" id="{8851FA85-559A-F842-D221-98B301B6C36C}"/>
              </a:ext>
            </a:extLst>
          </p:cNvPr>
          <p:cNvSpPr txBox="1"/>
          <p:nvPr/>
        </p:nvSpPr>
        <p:spPr>
          <a:xfrm>
            <a:off x="7066134" y="1964524"/>
            <a:ext cx="4099692" cy="1477328"/>
          </a:xfrm>
          <a:prstGeom prst="rect">
            <a:avLst/>
          </a:prstGeom>
          <a:noFill/>
        </p:spPr>
        <p:txBody>
          <a:bodyPr wrap="square" rtlCol="0">
            <a:spAutoFit/>
          </a:bodyPr>
          <a:lstStyle/>
          <a:p>
            <a:r>
              <a:rPr lang="en-CA" dirty="0"/>
              <a:t>When you are happy with the edit, finalize it by clicking the Save Data Changes Icon, you will see the edited data change from bold back to standard font.</a:t>
            </a:r>
          </a:p>
          <a:p>
            <a:pPr marL="285750" indent="-285750">
              <a:buFontTx/>
              <a:buChar char="-"/>
            </a:pPr>
            <a:endParaRPr lang="en-CA" b="1" dirty="0"/>
          </a:p>
        </p:txBody>
      </p:sp>
      <p:pic>
        <p:nvPicPr>
          <p:cNvPr id="5" name="Picture 4">
            <a:extLst>
              <a:ext uri="{FF2B5EF4-FFF2-40B4-BE49-F238E27FC236}">
                <a16:creationId xmlns:a16="http://schemas.microsoft.com/office/drawing/2014/main" id="{22B5C54F-4A8E-CB27-0F04-463135AC8A3E}"/>
              </a:ext>
            </a:extLst>
          </p:cNvPr>
          <p:cNvPicPr>
            <a:picLocks noChangeAspect="1"/>
          </p:cNvPicPr>
          <p:nvPr/>
        </p:nvPicPr>
        <p:blipFill>
          <a:blip r:embed="rId3"/>
          <a:stretch>
            <a:fillRect/>
          </a:stretch>
        </p:blipFill>
        <p:spPr>
          <a:xfrm>
            <a:off x="817207" y="3296651"/>
            <a:ext cx="4099692" cy="2812312"/>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9E3328AD-9C61-D3FE-8720-3D16ED446E92}"/>
              </a:ext>
            </a:extLst>
          </p:cNvPr>
          <p:cNvPicPr>
            <a:picLocks noChangeAspect="1"/>
          </p:cNvPicPr>
          <p:nvPr/>
        </p:nvPicPr>
        <p:blipFill>
          <a:blip r:embed="rId4"/>
          <a:stretch>
            <a:fillRect/>
          </a:stretch>
        </p:blipFill>
        <p:spPr>
          <a:xfrm>
            <a:off x="6033612" y="3335550"/>
            <a:ext cx="3776075" cy="2242760"/>
          </a:xfrm>
          <a:prstGeom prst="rect">
            <a:avLst/>
          </a:prstGeom>
          <a:ln>
            <a:noFill/>
          </a:ln>
          <a:effectLst>
            <a:outerShdw blurRad="292100" dist="139700" dir="2700000" algn="tl" rotWithShape="0">
              <a:srgbClr val="333333">
                <a:alpha val="65000"/>
              </a:srgbClr>
            </a:outerShdw>
          </a:effectLst>
        </p:spPr>
      </p:pic>
      <p:sp>
        <p:nvSpPr>
          <p:cNvPr id="27" name="Arrow: Right 26">
            <a:extLst>
              <a:ext uri="{FF2B5EF4-FFF2-40B4-BE49-F238E27FC236}">
                <a16:creationId xmlns:a16="http://schemas.microsoft.com/office/drawing/2014/main" id="{23F22C91-7DD7-8EE8-5160-BEBAF9860A3D}"/>
              </a:ext>
            </a:extLst>
          </p:cNvPr>
          <p:cNvSpPr/>
          <p:nvPr/>
        </p:nvSpPr>
        <p:spPr>
          <a:xfrm>
            <a:off x="4783435" y="4836462"/>
            <a:ext cx="1383642" cy="5626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a:p>
        </p:txBody>
      </p:sp>
      <p:pic>
        <p:nvPicPr>
          <p:cNvPr id="12" name="Picture 11">
            <a:extLst>
              <a:ext uri="{FF2B5EF4-FFF2-40B4-BE49-F238E27FC236}">
                <a16:creationId xmlns:a16="http://schemas.microsoft.com/office/drawing/2014/main" id="{4BD6B050-76E1-D55E-74AD-C0A9481726E2}"/>
              </a:ext>
            </a:extLst>
          </p:cNvPr>
          <p:cNvPicPr>
            <a:picLocks noChangeAspect="1"/>
          </p:cNvPicPr>
          <p:nvPr/>
        </p:nvPicPr>
        <p:blipFill>
          <a:blip r:embed="rId5"/>
          <a:stretch>
            <a:fillRect/>
          </a:stretch>
        </p:blipFill>
        <p:spPr>
          <a:xfrm>
            <a:off x="8497831" y="4266543"/>
            <a:ext cx="3345556" cy="23430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7020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15985E-76E1-8563-4D6E-536B302C3F7A}"/>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18AFAEC-2BE7-8438-6F5F-2189B8679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931BD1E-C650-54A0-4974-A13A2AA057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A89AFFA8-F356-5C66-DD68-223D1D40F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87B72BB2-8DA7-1BAB-93B4-B464D3ACD2AB}"/>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a:latin typeface="+mj-lt"/>
                <a:ea typeface="+mj-ea"/>
                <a:cs typeface="+mj-cs"/>
              </a:rPr>
              <a:t>Navigating </a:t>
            </a:r>
            <a:r>
              <a:rPr lang="en-US" altLang="en-US" sz="4000" dirty="0" err="1">
                <a:latin typeface="+mj-lt"/>
                <a:ea typeface="+mj-ea"/>
                <a:cs typeface="+mj-cs"/>
              </a:rPr>
              <a:t>pgAdmin</a:t>
            </a:r>
            <a:endParaRPr lang="en-US" altLang="en-US" sz="4000" dirty="0">
              <a:latin typeface="+mj-lt"/>
              <a:ea typeface="+mj-ea"/>
              <a:cs typeface="+mj-cs"/>
            </a:endParaRPr>
          </a:p>
          <a:p>
            <a:pPr algn="ctr" eaLnBrk="1" hangingPunct="1">
              <a:lnSpc>
                <a:spcPct val="90000"/>
              </a:lnSpc>
              <a:spcBef>
                <a:spcPct val="0"/>
              </a:spcBef>
              <a:spcAft>
                <a:spcPts val="600"/>
              </a:spcAft>
            </a:pPr>
            <a:r>
              <a:rPr lang="en-US" altLang="en-US" sz="4000" dirty="0">
                <a:latin typeface="+mj-lt"/>
                <a:ea typeface="+mj-ea"/>
                <a:cs typeface="+mj-cs"/>
              </a:rPr>
              <a:t>Using SQL</a:t>
            </a:r>
            <a:endParaRPr lang="en-US" altLang="en-US" sz="4000"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1F9068A9-17D3-4DD4-0139-6627D5703F97}"/>
              </a:ext>
            </a:extLst>
          </p:cNvPr>
          <p:cNvSpPr txBox="1"/>
          <p:nvPr/>
        </p:nvSpPr>
        <p:spPr>
          <a:xfrm>
            <a:off x="3758552" y="543409"/>
            <a:ext cx="3765253" cy="3416320"/>
          </a:xfrm>
          <a:prstGeom prst="rect">
            <a:avLst/>
          </a:prstGeom>
          <a:noFill/>
        </p:spPr>
        <p:txBody>
          <a:bodyPr wrap="square" rtlCol="0">
            <a:spAutoFit/>
          </a:bodyPr>
          <a:lstStyle/>
          <a:p>
            <a:r>
              <a:rPr lang="en-CA" dirty="0"/>
              <a:t>While trialing the view and edit data methods in the past few slides, you may have noticed what </a:t>
            </a:r>
            <a:r>
              <a:rPr lang="en-CA" dirty="0" err="1"/>
              <a:t>pgAdmin</a:t>
            </a:r>
            <a:r>
              <a:rPr lang="en-CA" dirty="0"/>
              <a:t> is actually doing is sending SQL (</a:t>
            </a:r>
            <a:r>
              <a:rPr lang="en-CA" u="sng" dirty="0"/>
              <a:t>S</a:t>
            </a:r>
            <a:r>
              <a:rPr lang="en-CA" dirty="0"/>
              <a:t>tructured </a:t>
            </a:r>
            <a:r>
              <a:rPr lang="en-CA" u="sng" dirty="0"/>
              <a:t>Q</a:t>
            </a:r>
            <a:r>
              <a:rPr lang="en-CA" dirty="0"/>
              <a:t>uery </a:t>
            </a:r>
            <a:r>
              <a:rPr lang="en-CA" u="sng" dirty="0"/>
              <a:t>L</a:t>
            </a:r>
            <a:r>
              <a:rPr lang="en-CA" dirty="0"/>
              <a:t>anguage) statement (or queries) to the database server, the data output we saw was the response from the server. Below is an example of the SQL generated when we viewed some table data in previous slides.</a:t>
            </a:r>
            <a:endParaRPr lang="en-CA" dirty="0">
              <a:highlight>
                <a:srgbClr val="FFFF00"/>
              </a:highlight>
            </a:endParaRPr>
          </a:p>
          <a:p>
            <a:pPr marL="285750" indent="-285750">
              <a:buFontTx/>
              <a:buChar char="-"/>
            </a:pPr>
            <a:endParaRPr lang="en-CA" b="1" dirty="0"/>
          </a:p>
        </p:txBody>
      </p:sp>
      <p:pic>
        <p:nvPicPr>
          <p:cNvPr id="2" name="Picture 1">
            <a:extLst>
              <a:ext uri="{FF2B5EF4-FFF2-40B4-BE49-F238E27FC236}">
                <a16:creationId xmlns:a16="http://schemas.microsoft.com/office/drawing/2014/main" id="{541C24A6-2385-977D-B5DC-F742C9B276C2}"/>
              </a:ext>
            </a:extLst>
          </p:cNvPr>
          <p:cNvPicPr>
            <a:picLocks noChangeAspect="1"/>
          </p:cNvPicPr>
          <p:nvPr/>
        </p:nvPicPr>
        <p:blipFill>
          <a:blip r:embed="rId3"/>
          <a:stretch>
            <a:fillRect/>
          </a:stretch>
        </p:blipFill>
        <p:spPr>
          <a:xfrm>
            <a:off x="207036" y="4327918"/>
            <a:ext cx="3226993" cy="2126491"/>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D200D231-8522-0478-001B-8B4A491E5F79}"/>
              </a:ext>
            </a:extLst>
          </p:cNvPr>
          <p:cNvSpPr txBox="1"/>
          <p:nvPr/>
        </p:nvSpPr>
        <p:spPr>
          <a:xfrm>
            <a:off x="548126" y="2954122"/>
            <a:ext cx="2869336" cy="1477328"/>
          </a:xfrm>
          <a:prstGeom prst="rect">
            <a:avLst/>
          </a:prstGeom>
          <a:noFill/>
        </p:spPr>
        <p:txBody>
          <a:bodyPr wrap="square" rtlCol="0">
            <a:spAutoFit/>
          </a:bodyPr>
          <a:lstStyle/>
          <a:p>
            <a:r>
              <a:rPr lang="en-CA" dirty="0"/>
              <a:t>Selecting the View / Edit Data and then All Rows is actually generating an SQL statement.</a:t>
            </a:r>
          </a:p>
          <a:p>
            <a:pPr marL="285750" indent="-285750">
              <a:buFontTx/>
              <a:buChar char="-"/>
            </a:pPr>
            <a:endParaRPr lang="en-CA" b="1" dirty="0"/>
          </a:p>
        </p:txBody>
      </p:sp>
      <p:pic>
        <p:nvPicPr>
          <p:cNvPr id="14" name="Picture 13">
            <a:extLst>
              <a:ext uri="{FF2B5EF4-FFF2-40B4-BE49-F238E27FC236}">
                <a16:creationId xmlns:a16="http://schemas.microsoft.com/office/drawing/2014/main" id="{0A9E4137-F4A0-82EB-799A-5555279E3A5F}"/>
              </a:ext>
            </a:extLst>
          </p:cNvPr>
          <p:cNvPicPr>
            <a:picLocks noChangeAspect="1"/>
          </p:cNvPicPr>
          <p:nvPr/>
        </p:nvPicPr>
        <p:blipFill>
          <a:blip r:embed="rId4"/>
          <a:srcRect b="56220"/>
          <a:stretch>
            <a:fillRect/>
          </a:stretch>
        </p:blipFill>
        <p:spPr>
          <a:xfrm>
            <a:off x="5928584" y="4269609"/>
            <a:ext cx="6083832" cy="2233920"/>
          </a:xfrm>
          <a:prstGeom prst="rect">
            <a:avLst/>
          </a:prstGeom>
          <a:ln>
            <a:noFill/>
          </a:ln>
          <a:effectLst>
            <a:outerShdw blurRad="292100" dist="139700" dir="2700000" algn="tl" rotWithShape="0">
              <a:srgbClr val="333333">
                <a:alpha val="65000"/>
              </a:srgbClr>
            </a:outerShdw>
          </a:effectLst>
        </p:spPr>
      </p:pic>
      <p:sp>
        <p:nvSpPr>
          <p:cNvPr id="16" name="Arrow: Right 15">
            <a:extLst>
              <a:ext uri="{FF2B5EF4-FFF2-40B4-BE49-F238E27FC236}">
                <a16:creationId xmlns:a16="http://schemas.microsoft.com/office/drawing/2014/main" id="{4F78EC67-5697-1BA2-BF2F-C9DF5036E17C}"/>
              </a:ext>
            </a:extLst>
          </p:cNvPr>
          <p:cNvSpPr/>
          <p:nvPr/>
        </p:nvSpPr>
        <p:spPr>
          <a:xfrm>
            <a:off x="3980326" y="5105251"/>
            <a:ext cx="1383642" cy="5626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7EA90F92-BFBA-DC47-6A89-7D35B10ADEEE}"/>
              </a:ext>
            </a:extLst>
          </p:cNvPr>
          <p:cNvSpPr txBox="1"/>
          <p:nvPr/>
        </p:nvSpPr>
        <p:spPr>
          <a:xfrm>
            <a:off x="7523805" y="3508120"/>
            <a:ext cx="3210426" cy="923330"/>
          </a:xfrm>
          <a:prstGeom prst="rect">
            <a:avLst/>
          </a:prstGeom>
          <a:noFill/>
        </p:spPr>
        <p:txBody>
          <a:bodyPr wrap="square" rtlCol="0">
            <a:spAutoFit/>
          </a:bodyPr>
          <a:lstStyle/>
          <a:p>
            <a:r>
              <a:rPr lang="en-CA" dirty="0"/>
              <a:t>This is the SQL that was actually sent to the database server.</a:t>
            </a:r>
          </a:p>
          <a:p>
            <a:pPr marL="285750" indent="-285750">
              <a:buFontTx/>
              <a:buChar char="-"/>
            </a:pPr>
            <a:endParaRPr lang="en-CA" b="1" dirty="0"/>
          </a:p>
        </p:txBody>
      </p:sp>
    </p:spTree>
    <p:extLst>
      <p:ext uri="{BB962C8B-B14F-4D97-AF65-F5344CB8AC3E}">
        <p14:creationId xmlns:p14="http://schemas.microsoft.com/office/powerpoint/2010/main" val="216756058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13F8EE4F-B2A4-41D2-9CDD-02E7A3794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14C2AE16-4BF6-4040-B0AB-95595459C9CE}"/>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kern="1200" dirty="0">
                <a:solidFill>
                  <a:schemeClr val="tx1"/>
                </a:solidFill>
                <a:latin typeface="+mj-lt"/>
                <a:ea typeface="+mj-ea"/>
                <a:cs typeface="+mj-cs"/>
              </a:rPr>
              <a:t>Prerequisites</a:t>
            </a:r>
          </a:p>
        </p:txBody>
      </p:sp>
      <p:sp>
        <p:nvSpPr>
          <p:cNvPr id="2" name="TextBox 1">
            <a:extLst>
              <a:ext uri="{FF2B5EF4-FFF2-40B4-BE49-F238E27FC236}">
                <a16:creationId xmlns:a16="http://schemas.microsoft.com/office/drawing/2014/main" id="{F56C59D3-2E2D-C696-AB30-B0C9CE863055}"/>
              </a:ext>
            </a:extLst>
          </p:cNvPr>
          <p:cNvSpPr txBox="1"/>
          <p:nvPr/>
        </p:nvSpPr>
        <p:spPr>
          <a:xfrm>
            <a:off x="704384" y="1646569"/>
            <a:ext cx="10783231" cy="6709529"/>
          </a:xfrm>
          <a:prstGeom prst="rect">
            <a:avLst/>
          </a:prstGeom>
          <a:noFill/>
        </p:spPr>
        <p:txBody>
          <a:bodyPr wrap="square" rtlCol="0">
            <a:spAutoFit/>
          </a:bodyPr>
          <a:lstStyle/>
          <a:p>
            <a:pPr algn="ctr"/>
            <a:r>
              <a:rPr lang="en-CA" sz="2800" dirty="0"/>
              <a:t>If you’re in this training session it means you have the following under your belt:</a:t>
            </a:r>
          </a:p>
          <a:p>
            <a:endParaRPr lang="en-CA" sz="2800" dirty="0"/>
          </a:p>
          <a:p>
            <a:pPr marL="457200" indent="-457200">
              <a:buFont typeface="Arial" panose="020B0604020202020204" pitchFamily="34" charset="0"/>
              <a:buChar char="•"/>
            </a:pPr>
            <a:r>
              <a:rPr lang="en-CA" dirty="0"/>
              <a:t>Setup of your local PC environment as per the IC Setup Guide contained in the SSCC610 machine package with:</a:t>
            </a:r>
          </a:p>
          <a:p>
            <a:pPr marL="1371600" lvl="2" indent="-457200">
              <a:buFont typeface="Arial" panose="020B0604020202020204" pitchFamily="34" charset="0"/>
              <a:buChar char="•"/>
            </a:pPr>
            <a:r>
              <a:rPr lang="en-CA" dirty="0"/>
              <a:t>XAE 4024.55 (in addition to .22)</a:t>
            </a:r>
          </a:p>
          <a:p>
            <a:pPr marL="1371600" lvl="2" indent="-457200">
              <a:buFont typeface="Arial" panose="020B0604020202020204" pitchFamily="34" charset="0"/>
              <a:buChar char="•"/>
            </a:pPr>
            <a:r>
              <a:rPr lang="en-CA" dirty="0" err="1"/>
              <a:t>TcHmi</a:t>
            </a:r>
            <a:r>
              <a:rPr lang="en-CA" dirty="0"/>
              <a:t> TE2000 (</a:t>
            </a:r>
            <a:r>
              <a:rPr lang="en-CA" dirty="0" err="1"/>
              <a:t>TcHmi</a:t>
            </a:r>
            <a:r>
              <a:rPr lang="en-CA" dirty="0"/>
              <a:t> Engineering)</a:t>
            </a:r>
          </a:p>
          <a:p>
            <a:pPr marL="1371600" lvl="2" indent="-457200">
              <a:buFont typeface="Arial" panose="020B0604020202020204" pitchFamily="34" charset="0"/>
              <a:buChar char="•"/>
            </a:pPr>
            <a:r>
              <a:rPr lang="en-CA" dirty="0" err="1"/>
              <a:t>TcHmi</a:t>
            </a:r>
            <a:r>
              <a:rPr lang="en-CA" dirty="0"/>
              <a:t> TF2000 (</a:t>
            </a:r>
            <a:r>
              <a:rPr lang="en-CA" dirty="0" err="1"/>
              <a:t>TcHmi</a:t>
            </a:r>
            <a:r>
              <a:rPr lang="en-CA" dirty="0"/>
              <a:t> Server)</a:t>
            </a:r>
          </a:p>
          <a:p>
            <a:pPr marL="1371600" lvl="2" indent="-457200">
              <a:buFont typeface="Arial" panose="020B0604020202020204" pitchFamily="34" charset="0"/>
              <a:buChar char="•"/>
            </a:pPr>
            <a:r>
              <a:rPr lang="en-CA" dirty="0"/>
              <a:t>Postgres / </a:t>
            </a:r>
            <a:r>
              <a:rPr lang="en-CA" dirty="0" err="1"/>
              <a:t>pgAdmin</a:t>
            </a:r>
            <a:r>
              <a:rPr lang="en-CA" dirty="0"/>
              <a:t> (Database / Database administrative tool)</a:t>
            </a:r>
          </a:p>
          <a:p>
            <a:endParaRPr lang="en-CA" dirty="0"/>
          </a:p>
          <a:p>
            <a:pPr marL="457200" indent="-457200">
              <a:buFont typeface="Arial" panose="020B0604020202020204" pitchFamily="34" charset="0"/>
              <a:buChar char="•"/>
            </a:pPr>
            <a:r>
              <a:rPr lang="en-CA" dirty="0"/>
              <a:t>Successfully deployed FW level SSCC610 locally on the above environment</a:t>
            </a:r>
          </a:p>
          <a:p>
            <a:pPr marL="457200" indent="-457200">
              <a:buFont typeface="Arial" panose="020B0604020202020204" pitchFamily="34" charset="0"/>
              <a:buChar char="•"/>
            </a:pPr>
            <a:endParaRPr lang="en-CA" dirty="0"/>
          </a:p>
          <a:p>
            <a:pPr marL="457200" indent="-457200">
              <a:buFont typeface="Arial" panose="020B0604020202020204" pitchFamily="34" charset="0"/>
              <a:buChar char="•"/>
            </a:pPr>
            <a:r>
              <a:rPr lang="en-CA" dirty="0"/>
              <a:t>TR7050 Beckhoff based training: Basics </a:t>
            </a:r>
            <a:r>
              <a:rPr lang="en-CA" dirty="0" err="1"/>
              <a:t>TwinCAT</a:t>
            </a:r>
            <a:r>
              <a:rPr lang="en-CA" dirty="0"/>
              <a:t> HMI</a:t>
            </a:r>
          </a:p>
          <a:p>
            <a:endParaRPr lang="en-CA" dirty="0"/>
          </a:p>
          <a:p>
            <a:pPr marL="457200" indent="-457200">
              <a:buFont typeface="Arial" panose="020B0604020202020204" pitchFamily="34" charset="0"/>
              <a:buChar char="•"/>
            </a:pPr>
            <a:r>
              <a:rPr lang="en-CA" dirty="0"/>
              <a:t>Base  GTAC Internal </a:t>
            </a:r>
            <a:r>
              <a:rPr lang="en-CA" dirty="0" err="1"/>
              <a:t>TcHmi</a:t>
            </a:r>
            <a:r>
              <a:rPr lang="en-CA" dirty="0"/>
              <a:t> and SSCC610 Training </a:t>
            </a:r>
          </a:p>
          <a:p>
            <a:pPr marL="457200" indent="-457200">
              <a:buFont typeface="Arial" panose="020B0604020202020204" pitchFamily="34" charset="0"/>
              <a:buChar char="•"/>
            </a:pPr>
            <a:endParaRPr lang="en-CA" dirty="0"/>
          </a:p>
          <a:p>
            <a:endParaRPr lang="en-CA" sz="2800" dirty="0"/>
          </a:p>
          <a:p>
            <a:endParaRPr lang="en-CA" sz="2800" dirty="0"/>
          </a:p>
          <a:p>
            <a:endParaRPr lang="en-CA" sz="2800" dirty="0"/>
          </a:p>
          <a:p>
            <a:endParaRPr lang="en-CA" sz="2800" dirty="0"/>
          </a:p>
        </p:txBody>
      </p:sp>
    </p:spTree>
    <p:extLst>
      <p:ext uri="{BB962C8B-B14F-4D97-AF65-F5344CB8AC3E}">
        <p14:creationId xmlns:p14="http://schemas.microsoft.com/office/powerpoint/2010/main" val="777097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66FED9-C14C-FD59-463C-A85B626CA32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7C5FEEB-7478-30DD-DB26-D2DD8001E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84BA795-409A-7DD4-3864-ECBCE141A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ACE7111D-5E3C-6D79-C59A-BF403253F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AA8288C7-BD62-CB3B-2447-59D00ACF9B37}"/>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a:latin typeface="+mj-lt"/>
                <a:ea typeface="+mj-ea"/>
                <a:cs typeface="+mj-cs"/>
              </a:rPr>
              <a:t>Navigating </a:t>
            </a:r>
            <a:r>
              <a:rPr lang="en-US" altLang="en-US" sz="4000" dirty="0" err="1">
                <a:latin typeface="+mj-lt"/>
                <a:ea typeface="+mj-ea"/>
                <a:cs typeface="+mj-cs"/>
              </a:rPr>
              <a:t>pgAdmin</a:t>
            </a:r>
            <a:endParaRPr lang="en-US" altLang="en-US" sz="4000" dirty="0">
              <a:latin typeface="+mj-lt"/>
              <a:ea typeface="+mj-ea"/>
              <a:cs typeface="+mj-cs"/>
            </a:endParaRPr>
          </a:p>
          <a:p>
            <a:pPr algn="ctr" eaLnBrk="1" hangingPunct="1">
              <a:lnSpc>
                <a:spcPct val="90000"/>
              </a:lnSpc>
              <a:spcBef>
                <a:spcPct val="0"/>
              </a:spcBef>
              <a:spcAft>
                <a:spcPts val="600"/>
              </a:spcAft>
            </a:pPr>
            <a:r>
              <a:rPr lang="en-US" altLang="en-US" sz="4000" dirty="0">
                <a:latin typeface="+mj-lt"/>
                <a:ea typeface="+mj-ea"/>
                <a:cs typeface="+mj-cs"/>
              </a:rPr>
              <a:t>Using SQL</a:t>
            </a:r>
            <a:endParaRPr lang="en-US" altLang="en-US" sz="4000" kern="1200" dirty="0">
              <a:solidFill>
                <a:schemeClr val="tx1"/>
              </a:solidFill>
              <a:latin typeface="+mj-lt"/>
              <a:ea typeface="+mj-ea"/>
              <a:cs typeface="+mj-cs"/>
            </a:endParaRPr>
          </a:p>
        </p:txBody>
      </p:sp>
      <p:pic>
        <p:nvPicPr>
          <p:cNvPr id="14" name="Picture 13">
            <a:extLst>
              <a:ext uri="{FF2B5EF4-FFF2-40B4-BE49-F238E27FC236}">
                <a16:creationId xmlns:a16="http://schemas.microsoft.com/office/drawing/2014/main" id="{AE991AA0-A7B8-1F20-941E-DC7CD7A19625}"/>
              </a:ext>
            </a:extLst>
          </p:cNvPr>
          <p:cNvPicPr>
            <a:picLocks noChangeAspect="1"/>
          </p:cNvPicPr>
          <p:nvPr/>
        </p:nvPicPr>
        <p:blipFill>
          <a:blip r:embed="rId4"/>
          <a:srcRect r="45402" b="56220"/>
          <a:stretch>
            <a:fillRect/>
          </a:stretch>
        </p:blipFill>
        <p:spPr>
          <a:xfrm>
            <a:off x="1405606" y="2312040"/>
            <a:ext cx="3321669" cy="2233920"/>
          </a:xfrm>
          <a:prstGeom prst="rect">
            <a:avLst/>
          </a:prstGeom>
          <a:ln>
            <a:noFill/>
          </a:ln>
          <a:effectLst>
            <a:outerShdw blurRad="292100" dist="139700" dir="2700000" algn="tl" rotWithShape="0">
              <a:srgbClr val="333333">
                <a:alpha val="65000"/>
              </a:srgbClr>
            </a:outerShdw>
          </a:effectLst>
        </p:spPr>
      </p:pic>
      <p:sp>
        <p:nvSpPr>
          <p:cNvPr id="18" name="TextBox 17">
            <a:extLst>
              <a:ext uri="{FF2B5EF4-FFF2-40B4-BE49-F238E27FC236}">
                <a16:creationId xmlns:a16="http://schemas.microsoft.com/office/drawing/2014/main" id="{9F036B1D-F24E-C4A6-7830-1C0976082AE1}"/>
              </a:ext>
            </a:extLst>
          </p:cNvPr>
          <p:cNvSpPr txBox="1"/>
          <p:nvPr/>
        </p:nvSpPr>
        <p:spPr>
          <a:xfrm>
            <a:off x="6793175" y="1998003"/>
            <a:ext cx="3210426" cy="3662541"/>
          </a:xfrm>
          <a:prstGeom prst="rect">
            <a:avLst/>
          </a:prstGeom>
          <a:noFill/>
        </p:spPr>
        <p:txBody>
          <a:bodyPr wrap="square" rtlCol="0">
            <a:spAutoFit/>
          </a:bodyPr>
          <a:lstStyle/>
          <a:p>
            <a:r>
              <a:rPr lang="en-CA" dirty="0"/>
              <a:t>Let’s breakdown what this query is asking from the DB Server:</a:t>
            </a:r>
          </a:p>
          <a:p>
            <a:endParaRPr lang="en-CA" dirty="0"/>
          </a:p>
          <a:p>
            <a:endParaRPr lang="en-CA" dirty="0"/>
          </a:p>
          <a:p>
            <a:r>
              <a:rPr lang="en-CA" dirty="0"/>
              <a:t>SELECT * FROM </a:t>
            </a:r>
            <a:r>
              <a:rPr lang="en-CA" dirty="0" err="1"/>
              <a:t>public.history</a:t>
            </a:r>
            <a:r>
              <a:rPr lang="en-CA" dirty="0"/>
              <a:t>:</a:t>
            </a:r>
          </a:p>
          <a:p>
            <a:endParaRPr lang="en-CA" dirty="0"/>
          </a:p>
          <a:p>
            <a:r>
              <a:rPr lang="en-CA" sz="1400" dirty="0"/>
              <a:t>This is asking for all (*) data from the public table called history.</a:t>
            </a:r>
            <a:endParaRPr lang="en-CA" sz="1400" b="1" dirty="0"/>
          </a:p>
          <a:p>
            <a:endParaRPr lang="en-CA" dirty="0"/>
          </a:p>
          <a:p>
            <a:r>
              <a:rPr lang="en-CA" dirty="0"/>
              <a:t>ORDER BY id ASC:</a:t>
            </a:r>
          </a:p>
          <a:p>
            <a:endParaRPr lang="en-CA" dirty="0"/>
          </a:p>
          <a:p>
            <a:r>
              <a:rPr lang="en-CA" sz="1400" dirty="0"/>
              <a:t>This sorts the data that will be returned in Ascending (ASC) order, based on the record id values.</a:t>
            </a:r>
          </a:p>
        </p:txBody>
      </p:sp>
    </p:spTree>
    <p:extLst>
      <p:ext uri="{BB962C8B-B14F-4D97-AF65-F5344CB8AC3E}">
        <p14:creationId xmlns:p14="http://schemas.microsoft.com/office/powerpoint/2010/main" val="1133368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88C020-F57C-C392-3C0E-61BA6EC45B4A}"/>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D347580-6442-1A74-314D-7358C7CD8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B85157E-7991-6C2D-FF23-53EBF6697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1A65AD49-D8D0-B03C-0B26-6583DEA7C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FD356A8C-4A9C-1007-B736-779D5C4124E4}"/>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a:latin typeface="+mj-lt"/>
                <a:ea typeface="+mj-ea"/>
                <a:cs typeface="+mj-cs"/>
              </a:rPr>
              <a:t>Navigating </a:t>
            </a:r>
            <a:r>
              <a:rPr lang="en-US" altLang="en-US" sz="4000" dirty="0" err="1">
                <a:latin typeface="+mj-lt"/>
                <a:ea typeface="+mj-ea"/>
                <a:cs typeface="+mj-cs"/>
              </a:rPr>
              <a:t>pgAdmin</a:t>
            </a:r>
            <a:endParaRPr lang="en-US" altLang="en-US" sz="4000" dirty="0">
              <a:latin typeface="+mj-lt"/>
              <a:ea typeface="+mj-ea"/>
              <a:cs typeface="+mj-cs"/>
            </a:endParaRPr>
          </a:p>
          <a:p>
            <a:pPr algn="ctr" eaLnBrk="1" hangingPunct="1">
              <a:lnSpc>
                <a:spcPct val="90000"/>
              </a:lnSpc>
              <a:spcBef>
                <a:spcPct val="0"/>
              </a:spcBef>
              <a:spcAft>
                <a:spcPts val="600"/>
              </a:spcAft>
            </a:pPr>
            <a:r>
              <a:rPr lang="en-US" altLang="en-US" sz="4000" dirty="0">
                <a:latin typeface="+mj-lt"/>
                <a:ea typeface="+mj-ea"/>
                <a:cs typeface="+mj-cs"/>
              </a:rPr>
              <a:t>Using SQL</a:t>
            </a:r>
            <a:endParaRPr lang="en-US" altLang="en-US" sz="4000" kern="1200" dirty="0">
              <a:solidFill>
                <a:schemeClr val="tx1"/>
              </a:solidFill>
              <a:latin typeface="+mj-lt"/>
              <a:ea typeface="+mj-ea"/>
              <a:cs typeface="+mj-cs"/>
            </a:endParaRPr>
          </a:p>
        </p:txBody>
      </p:sp>
      <p:sp>
        <p:nvSpPr>
          <p:cNvPr id="18" name="TextBox 17">
            <a:extLst>
              <a:ext uri="{FF2B5EF4-FFF2-40B4-BE49-F238E27FC236}">
                <a16:creationId xmlns:a16="http://schemas.microsoft.com/office/drawing/2014/main" id="{CF2C7673-F374-BCAB-257C-36C5EFC062B8}"/>
              </a:ext>
            </a:extLst>
          </p:cNvPr>
          <p:cNvSpPr txBox="1"/>
          <p:nvPr/>
        </p:nvSpPr>
        <p:spPr>
          <a:xfrm>
            <a:off x="4049975" y="781601"/>
            <a:ext cx="3210426" cy="923330"/>
          </a:xfrm>
          <a:prstGeom prst="rect">
            <a:avLst/>
          </a:prstGeom>
          <a:noFill/>
        </p:spPr>
        <p:txBody>
          <a:bodyPr wrap="square" rtlCol="0">
            <a:spAutoFit/>
          </a:bodyPr>
          <a:lstStyle/>
          <a:p>
            <a:r>
              <a:rPr lang="en-CA" dirty="0"/>
              <a:t>We are free to generate our own SQL to interact with the DB server, let’s try!</a:t>
            </a:r>
          </a:p>
        </p:txBody>
      </p:sp>
      <p:pic>
        <p:nvPicPr>
          <p:cNvPr id="5" name="Picture 4">
            <a:extLst>
              <a:ext uri="{FF2B5EF4-FFF2-40B4-BE49-F238E27FC236}">
                <a16:creationId xmlns:a16="http://schemas.microsoft.com/office/drawing/2014/main" id="{7E3E5CF7-559F-CF68-9FAA-278708D0B8A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3583" y="3846467"/>
            <a:ext cx="4831057" cy="2275604"/>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D1A5845D-3A0C-5768-4487-CAB7E7A91D2F}"/>
              </a:ext>
            </a:extLst>
          </p:cNvPr>
          <p:cNvSpPr txBox="1"/>
          <p:nvPr/>
        </p:nvSpPr>
        <p:spPr>
          <a:xfrm>
            <a:off x="1303899" y="1957825"/>
            <a:ext cx="3210426" cy="1754326"/>
          </a:xfrm>
          <a:prstGeom prst="rect">
            <a:avLst/>
          </a:prstGeom>
          <a:noFill/>
        </p:spPr>
        <p:txBody>
          <a:bodyPr wrap="square" rtlCol="0">
            <a:spAutoFit/>
          </a:bodyPr>
          <a:lstStyle/>
          <a:p>
            <a:r>
              <a:rPr lang="en-CA" dirty="0"/>
              <a:t>For this first trial, we have changed the Ascending (ASC) keyword to the Descending (DESC) keyword, when we’re ready to execute, simply hit the Execute Script button.</a:t>
            </a:r>
          </a:p>
        </p:txBody>
      </p:sp>
      <p:pic>
        <p:nvPicPr>
          <p:cNvPr id="8" name="Picture 7">
            <a:extLst>
              <a:ext uri="{FF2B5EF4-FFF2-40B4-BE49-F238E27FC236}">
                <a16:creationId xmlns:a16="http://schemas.microsoft.com/office/drawing/2014/main" id="{1F246CEE-A7B2-72A2-9D63-2FE5D5AF9BDA}"/>
              </a:ext>
            </a:extLst>
          </p:cNvPr>
          <p:cNvPicPr>
            <a:picLocks noChangeAspect="1"/>
          </p:cNvPicPr>
          <p:nvPr/>
        </p:nvPicPr>
        <p:blipFill>
          <a:blip r:embed="rId4"/>
          <a:stretch>
            <a:fillRect/>
          </a:stretch>
        </p:blipFill>
        <p:spPr>
          <a:xfrm>
            <a:off x="6176214" y="3592073"/>
            <a:ext cx="5189665" cy="1975456"/>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CBAA330F-231E-6808-E7E7-8AFCFEFCE120}"/>
              </a:ext>
            </a:extLst>
          </p:cNvPr>
          <p:cNvSpPr txBox="1"/>
          <p:nvPr/>
        </p:nvSpPr>
        <p:spPr>
          <a:xfrm>
            <a:off x="7114161" y="2120067"/>
            <a:ext cx="3210426" cy="1477328"/>
          </a:xfrm>
          <a:prstGeom prst="rect">
            <a:avLst/>
          </a:prstGeom>
          <a:noFill/>
        </p:spPr>
        <p:txBody>
          <a:bodyPr wrap="square" rtlCol="0">
            <a:spAutoFit/>
          </a:bodyPr>
          <a:lstStyle/>
          <a:p>
            <a:r>
              <a:rPr lang="en-CA" dirty="0"/>
              <a:t>The data records are now displayed to us in Descending order (newest to oldest) whereas when we used the ASC keyword, we saw the opposite.</a:t>
            </a:r>
          </a:p>
        </p:txBody>
      </p:sp>
      <p:pic>
        <p:nvPicPr>
          <p:cNvPr id="11" name="Picture 10">
            <a:extLst>
              <a:ext uri="{FF2B5EF4-FFF2-40B4-BE49-F238E27FC236}">
                <a16:creationId xmlns:a16="http://schemas.microsoft.com/office/drawing/2014/main" id="{688B86B6-478F-1BB2-0D1A-4C20F18C6E07}"/>
              </a:ext>
            </a:extLst>
          </p:cNvPr>
          <p:cNvPicPr>
            <a:picLocks noChangeAspect="1"/>
          </p:cNvPicPr>
          <p:nvPr/>
        </p:nvPicPr>
        <p:blipFill>
          <a:blip r:embed="rId5"/>
          <a:srcRect r="28753"/>
          <a:stretch>
            <a:fillRect/>
          </a:stretch>
        </p:blipFill>
        <p:spPr>
          <a:xfrm>
            <a:off x="6973802" y="4663814"/>
            <a:ext cx="5020196" cy="2039295"/>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AAAAF0CB-508A-CDFA-36E7-009F6CC29037}"/>
              </a:ext>
            </a:extLst>
          </p:cNvPr>
          <p:cNvSpPr txBox="1"/>
          <p:nvPr/>
        </p:nvSpPr>
        <p:spPr>
          <a:xfrm>
            <a:off x="9638836" y="3712151"/>
            <a:ext cx="725327" cy="369332"/>
          </a:xfrm>
          <a:prstGeom prst="rect">
            <a:avLst/>
          </a:prstGeom>
          <a:noFill/>
        </p:spPr>
        <p:txBody>
          <a:bodyPr wrap="square" rtlCol="0">
            <a:spAutoFit/>
          </a:bodyPr>
          <a:lstStyle/>
          <a:p>
            <a:r>
              <a:rPr lang="en-CA" dirty="0">
                <a:solidFill>
                  <a:srgbClr val="CC3399"/>
                </a:solidFill>
              </a:rPr>
              <a:t>DESC</a:t>
            </a:r>
          </a:p>
        </p:txBody>
      </p:sp>
      <p:sp>
        <p:nvSpPr>
          <p:cNvPr id="13" name="TextBox 12">
            <a:extLst>
              <a:ext uri="{FF2B5EF4-FFF2-40B4-BE49-F238E27FC236}">
                <a16:creationId xmlns:a16="http://schemas.microsoft.com/office/drawing/2014/main" id="{90CB87DE-4442-891E-8C91-A17F209AE83B}"/>
              </a:ext>
            </a:extLst>
          </p:cNvPr>
          <p:cNvSpPr txBox="1"/>
          <p:nvPr/>
        </p:nvSpPr>
        <p:spPr>
          <a:xfrm>
            <a:off x="10364163" y="4799603"/>
            <a:ext cx="725327" cy="369332"/>
          </a:xfrm>
          <a:prstGeom prst="rect">
            <a:avLst/>
          </a:prstGeom>
          <a:noFill/>
        </p:spPr>
        <p:txBody>
          <a:bodyPr wrap="square" rtlCol="0">
            <a:spAutoFit/>
          </a:bodyPr>
          <a:lstStyle/>
          <a:p>
            <a:r>
              <a:rPr lang="en-CA" dirty="0">
                <a:solidFill>
                  <a:srgbClr val="CC3399"/>
                </a:solidFill>
              </a:rPr>
              <a:t>ASC</a:t>
            </a:r>
          </a:p>
        </p:txBody>
      </p:sp>
    </p:spTree>
    <p:extLst>
      <p:ext uri="{BB962C8B-B14F-4D97-AF65-F5344CB8AC3E}">
        <p14:creationId xmlns:p14="http://schemas.microsoft.com/office/powerpoint/2010/main" val="1083201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FB0842-08AD-3035-01ED-E7952BE5FCF8}"/>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A52EEBB-9078-3ED1-EBF5-7E7418298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2EEF22D-D99D-55BF-8E1A-BA5B8F6D0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830ED94F-E633-7DCF-3F04-8BA7B67AE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4DA46A08-524E-8624-1155-05826C32689D}"/>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a:latin typeface="+mj-lt"/>
                <a:ea typeface="+mj-ea"/>
                <a:cs typeface="+mj-cs"/>
              </a:rPr>
              <a:t>Navigating </a:t>
            </a:r>
            <a:r>
              <a:rPr lang="en-US" altLang="en-US" sz="4000" dirty="0" err="1">
                <a:latin typeface="+mj-lt"/>
                <a:ea typeface="+mj-ea"/>
                <a:cs typeface="+mj-cs"/>
              </a:rPr>
              <a:t>pgAdmin</a:t>
            </a:r>
            <a:endParaRPr lang="en-US" altLang="en-US" sz="4000" dirty="0">
              <a:latin typeface="+mj-lt"/>
              <a:ea typeface="+mj-ea"/>
              <a:cs typeface="+mj-cs"/>
            </a:endParaRPr>
          </a:p>
          <a:p>
            <a:pPr algn="ctr" eaLnBrk="1" hangingPunct="1">
              <a:lnSpc>
                <a:spcPct val="90000"/>
              </a:lnSpc>
              <a:spcBef>
                <a:spcPct val="0"/>
              </a:spcBef>
              <a:spcAft>
                <a:spcPts val="600"/>
              </a:spcAft>
            </a:pPr>
            <a:r>
              <a:rPr lang="en-US" altLang="en-US" sz="4000" dirty="0">
                <a:latin typeface="+mj-lt"/>
                <a:ea typeface="+mj-ea"/>
                <a:cs typeface="+mj-cs"/>
              </a:rPr>
              <a:t>Using SQL</a:t>
            </a:r>
            <a:endParaRPr lang="en-US" altLang="en-US" sz="4000" kern="1200" dirty="0">
              <a:solidFill>
                <a:schemeClr val="tx1"/>
              </a:solidFill>
              <a:latin typeface="+mj-lt"/>
              <a:ea typeface="+mj-ea"/>
              <a:cs typeface="+mj-cs"/>
            </a:endParaRPr>
          </a:p>
        </p:txBody>
      </p:sp>
      <p:sp>
        <p:nvSpPr>
          <p:cNvPr id="18" name="TextBox 17">
            <a:extLst>
              <a:ext uri="{FF2B5EF4-FFF2-40B4-BE49-F238E27FC236}">
                <a16:creationId xmlns:a16="http://schemas.microsoft.com/office/drawing/2014/main" id="{58DD7C15-093D-E5EA-6AD7-FB153C0516B1}"/>
              </a:ext>
            </a:extLst>
          </p:cNvPr>
          <p:cNvSpPr txBox="1"/>
          <p:nvPr/>
        </p:nvSpPr>
        <p:spPr>
          <a:xfrm>
            <a:off x="4240074" y="692165"/>
            <a:ext cx="2557859" cy="923330"/>
          </a:xfrm>
          <a:prstGeom prst="rect">
            <a:avLst/>
          </a:prstGeom>
          <a:noFill/>
        </p:spPr>
        <p:txBody>
          <a:bodyPr wrap="square" rtlCol="0">
            <a:spAutoFit/>
          </a:bodyPr>
          <a:lstStyle/>
          <a:p>
            <a:r>
              <a:rPr lang="en-CA" dirty="0"/>
              <a:t>Now let’s get adventurous and try a few different Queries.</a:t>
            </a:r>
          </a:p>
        </p:txBody>
      </p:sp>
      <p:pic>
        <p:nvPicPr>
          <p:cNvPr id="3" name="Picture 2">
            <a:extLst>
              <a:ext uri="{FF2B5EF4-FFF2-40B4-BE49-F238E27FC236}">
                <a16:creationId xmlns:a16="http://schemas.microsoft.com/office/drawing/2014/main" id="{013BB242-7854-D95A-5A73-D77E27EA3DE9}"/>
              </a:ext>
            </a:extLst>
          </p:cNvPr>
          <p:cNvPicPr>
            <a:picLocks noChangeAspect="1"/>
          </p:cNvPicPr>
          <p:nvPr/>
        </p:nvPicPr>
        <p:blipFill>
          <a:blip r:embed="rId3"/>
          <a:stretch>
            <a:fillRect/>
          </a:stretch>
        </p:blipFill>
        <p:spPr>
          <a:xfrm>
            <a:off x="1012068" y="2222598"/>
            <a:ext cx="3706581" cy="125340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3E64120-61B7-6BFD-73F0-70CFAC4CD2DC}"/>
              </a:ext>
            </a:extLst>
          </p:cNvPr>
          <p:cNvPicPr>
            <a:picLocks noChangeAspect="1"/>
          </p:cNvPicPr>
          <p:nvPr/>
        </p:nvPicPr>
        <p:blipFill>
          <a:blip r:embed="rId4"/>
          <a:stretch>
            <a:fillRect/>
          </a:stretch>
        </p:blipFill>
        <p:spPr>
          <a:xfrm>
            <a:off x="5241501" y="2167093"/>
            <a:ext cx="6240257" cy="1263059"/>
          </a:xfrm>
          <a:prstGeom prst="rect">
            <a:avLst/>
          </a:prstGeom>
          <a:ln>
            <a:noFill/>
          </a:ln>
          <a:effectLst>
            <a:outerShdw blurRad="292100" dist="139700" dir="2700000" algn="tl" rotWithShape="0">
              <a:srgbClr val="333333">
                <a:alpha val="65000"/>
              </a:srgbClr>
            </a:outerShdw>
          </a:effectLst>
        </p:spPr>
      </p:pic>
      <p:sp>
        <p:nvSpPr>
          <p:cNvPr id="14" name="Arrow: Right 13">
            <a:extLst>
              <a:ext uri="{FF2B5EF4-FFF2-40B4-BE49-F238E27FC236}">
                <a16:creationId xmlns:a16="http://schemas.microsoft.com/office/drawing/2014/main" id="{5E65FE8C-708A-8ABC-75F4-41C3A07A336A}"/>
              </a:ext>
            </a:extLst>
          </p:cNvPr>
          <p:cNvSpPr/>
          <p:nvPr/>
        </p:nvSpPr>
        <p:spPr>
          <a:xfrm>
            <a:off x="4576408" y="2699833"/>
            <a:ext cx="807334" cy="39370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a:p>
        </p:txBody>
      </p:sp>
      <p:pic>
        <p:nvPicPr>
          <p:cNvPr id="19" name="Picture 18">
            <a:extLst>
              <a:ext uri="{FF2B5EF4-FFF2-40B4-BE49-F238E27FC236}">
                <a16:creationId xmlns:a16="http://schemas.microsoft.com/office/drawing/2014/main" id="{A6E991AA-1504-A82C-8DDB-F1D5268D2E42}"/>
              </a:ext>
            </a:extLst>
          </p:cNvPr>
          <p:cNvPicPr>
            <a:picLocks noChangeAspect="1"/>
          </p:cNvPicPr>
          <p:nvPr/>
        </p:nvPicPr>
        <p:blipFill>
          <a:blip r:embed="rId5"/>
          <a:stretch>
            <a:fillRect/>
          </a:stretch>
        </p:blipFill>
        <p:spPr>
          <a:xfrm>
            <a:off x="1021366" y="3863098"/>
            <a:ext cx="3706581" cy="1253401"/>
          </a:xfrm>
          <a:prstGeom prst="rect">
            <a:avLst/>
          </a:prstGeom>
          <a:ln>
            <a:no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E7167DF9-41A3-EEAB-0BF3-D18C53CF61F1}"/>
              </a:ext>
            </a:extLst>
          </p:cNvPr>
          <p:cNvPicPr>
            <a:picLocks noChangeAspect="1"/>
          </p:cNvPicPr>
          <p:nvPr/>
        </p:nvPicPr>
        <p:blipFill>
          <a:blip r:embed="rId6"/>
          <a:stretch>
            <a:fillRect/>
          </a:stretch>
        </p:blipFill>
        <p:spPr>
          <a:xfrm>
            <a:off x="5241501" y="3608687"/>
            <a:ext cx="6240257" cy="1604142"/>
          </a:xfrm>
          <a:prstGeom prst="rect">
            <a:avLst/>
          </a:prstGeom>
          <a:ln>
            <a:noFill/>
          </a:ln>
          <a:effectLst>
            <a:outerShdw blurRad="292100" dist="139700" dir="2700000" algn="tl" rotWithShape="0">
              <a:srgbClr val="333333">
                <a:alpha val="65000"/>
              </a:srgbClr>
            </a:outerShdw>
          </a:effectLst>
        </p:spPr>
      </p:pic>
      <p:sp>
        <p:nvSpPr>
          <p:cNvPr id="20" name="Arrow: Right 19">
            <a:extLst>
              <a:ext uri="{FF2B5EF4-FFF2-40B4-BE49-F238E27FC236}">
                <a16:creationId xmlns:a16="http://schemas.microsoft.com/office/drawing/2014/main" id="{D7A2A43B-8FF5-C3A3-5AB3-E42BD5C7A7B6}"/>
              </a:ext>
            </a:extLst>
          </p:cNvPr>
          <p:cNvSpPr/>
          <p:nvPr/>
        </p:nvSpPr>
        <p:spPr>
          <a:xfrm>
            <a:off x="4578876" y="4362857"/>
            <a:ext cx="807334" cy="39370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a:p>
        </p:txBody>
      </p:sp>
      <p:pic>
        <p:nvPicPr>
          <p:cNvPr id="25" name="Picture 24">
            <a:extLst>
              <a:ext uri="{FF2B5EF4-FFF2-40B4-BE49-F238E27FC236}">
                <a16:creationId xmlns:a16="http://schemas.microsoft.com/office/drawing/2014/main" id="{E1B3F1FC-67E4-23DD-F8DD-F859640493AA}"/>
              </a:ext>
            </a:extLst>
          </p:cNvPr>
          <p:cNvPicPr>
            <a:picLocks noChangeAspect="1"/>
          </p:cNvPicPr>
          <p:nvPr/>
        </p:nvPicPr>
        <p:blipFill>
          <a:blip r:embed="rId7"/>
          <a:stretch>
            <a:fillRect/>
          </a:stretch>
        </p:blipFill>
        <p:spPr>
          <a:xfrm>
            <a:off x="1012068" y="5443295"/>
            <a:ext cx="3706581" cy="1206482"/>
          </a:xfrm>
          <a:prstGeom prst="rect">
            <a:avLst/>
          </a:prstGeom>
          <a:ln>
            <a:noFill/>
          </a:ln>
          <a:effectLst>
            <a:outerShdw blurRad="292100" dist="139700" dir="2700000" algn="tl" rotWithShape="0">
              <a:srgbClr val="333333">
                <a:alpha val="65000"/>
              </a:srgbClr>
            </a:outerShdw>
          </a:effectLst>
        </p:spPr>
      </p:pic>
      <p:pic>
        <p:nvPicPr>
          <p:cNvPr id="28" name="Picture 27">
            <a:extLst>
              <a:ext uri="{FF2B5EF4-FFF2-40B4-BE49-F238E27FC236}">
                <a16:creationId xmlns:a16="http://schemas.microsoft.com/office/drawing/2014/main" id="{45D16D59-C766-6961-B98E-26B4ABB6CA6B}"/>
              </a:ext>
            </a:extLst>
          </p:cNvPr>
          <p:cNvPicPr>
            <a:picLocks noChangeAspect="1"/>
          </p:cNvPicPr>
          <p:nvPr/>
        </p:nvPicPr>
        <p:blipFill>
          <a:blip r:embed="rId8"/>
          <a:stretch>
            <a:fillRect/>
          </a:stretch>
        </p:blipFill>
        <p:spPr>
          <a:xfrm>
            <a:off x="5241501" y="5443295"/>
            <a:ext cx="6241343" cy="1130033"/>
          </a:xfrm>
          <a:prstGeom prst="rect">
            <a:avLst/>
          </a:prstGeom>
          <a:ln>
            <a:noFill/>
          </a:ln>
          <a:effectLst>
            <a:outerShdw blurRad="292100" dist="139700" dir="2700000" algn="tl" rotWithShape="0">
              <a:srgbClr val="333333">
                <a:alpha val="65000"/>
              </a:srgbClr>
            </a:outerShdw>
          </a:effectLst>
        </p:spPr>
      </p:pic>
      <p:sp>
        <p:nvSpPr>
          <p:cNvPr id="26" name="Arrow: Right 25">
            <a:extLst>
              <a:ext uri="{FF2B5EF4-FFF2-40B4-BE49-F238E27FC236}">
                <a16:creationId xmlns:a16="http://schemas.microsoft.com/office/drawing/2014/main" id="{1B2F05DC-91D3-47AD-25DB-EB8C901FFD94}"/>
              </a:ext>
            </a:extLst>
          </p:cNvPr>
          <p:cNvSpPr/>
          <p:nvPr/>
        </p:nvSpPr>
        <p:spPr>
          <a:xfrm>
            <a:off x="4576408" y="5857645"/>
            <a:ext cx="807334" cy="39370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74408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E315BD-6543-8BE9-BB62-F3127F8097EE}"/>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1C5E262-B69C-EB1C-15EB-253972F07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291EBF0-9496-367D-99C4-76E5DFB0C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15E66F96-BB9C-1CE1-6679-50C53D70A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A2B0D6E1-1138-12EA-6446-BBB64946449F}"/>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a:latin typeface="+mj-lt"/>
                <a:ea typeface="+mj-ea"/>
                <a:cs typeface="+mj-cs"/>
              </a:rPr>
              <a:t>Navigating </a:t>
            </a:r>
            <a:r>
              <a:rPr lang="en-US" altLang="en-US" sz="4000" dirty="0" err="1">
                <a:latin typeface="+mj-lt"/>
                <a:ea typeface="+mj-ea"/>
                <a:cs typeface="+mj-cs"/>
              </a:rPr>
              <a:t>pgAdmin</a:t>
            </a:r>
            <a:endParaRPr lang="en-US" altLang="en-US" sz="4000" dirty="0">
              <a:latin typeface="+mj-lt"/>
              <a:ea typeface="+mj-ea"/>
              <a:cs typeface="+mj-cs"/>
            </a:endParaRPr>
          </a:p>
          <a:p>
            <a:pPr algn="ctr" eaLnBrk="1" hangingPunct="1">
              <a:lnSpc>
                <a:spcPct val="90000"/>
              </a:lnSpc>
              <a:spcBef>
                <a:spcPct val="0"/>
              </a:spcBef>
              <a:spcAft>
                <a:spcPts val="600"/>
              </a:spcAft>
            </a:pPr>
            <a:r>
              <a:rPr lang="en-US" altLang="en-US" sz="4000" dirty="0">
                <a:latin typeface="+mj-lt"/>
                <a:ea typeface="+mj-ea"/>
                <a:cs typeface="+mj-cs"/>
              </a:rPr>
              <a:t>Using SQL</a:t>
            </a:r>
            <a:endParaRPr lang="en-US" altLang="en-US" sz="4000" kern="1200" dirty="0">
              <a:solidFill>
                <a:schemeClr val="tx1"/>
              </a:solidFill>
              <a:latin typeface="+mj-lt"/>
              <a:ea typeface="+mj-ea"/>
              <a:cs typeface="+mj-cs"/>
            </a:endParaRPr>
          </a:p>
        </p:txBody>
      </p:sp>
      <p:sp>
        <p:nvSpPr>
          <p:cNvPr id="18" name="TextBox 17">
            <a:extLst>
              <a:ext uri="{FF2B5EF4-FFF2-40B4-BE49-F238E27FC236}">
                <a16:creationId xmlns:a16="http://schemas.microsoft.com/office/drawing/2014/main" id="{6F4EBC10-5FE8-0717-224D-C4BB173E7CD2}"/>
              </a:ext>
            </a:extLst>
          </p:cNvPr>
          <p:cNvSpPr txBox="1"/>
          <p:nvPr/>
        </p:nvSpPr>
        <p:spPr>
          <a:xfrm>
            <a:off x="4240074" y="692165"/>
            <a:ext cx="2557859" cy="1200329"/>
          </a:xfrm>
          <a:prstGeom prst="rect">
            <a:avLst/>
          </a:prstGeom>
          <a:noFill/>
        </p:spPr>
        <p:txBody>
          <a:bodyPr wrap="square" rtlCol="0">
            <a:spAutoFit/>
          </a:bodyPr>
          <a:lstStyle/>
          <a:p>
            <a:r>
              <a:rPr lang="en-CA" dirty="0"/>
              <a:t>SQL is very good at telling you when you have the syntax incorrect.</a:t>
            </a:r>
          </a:p>
        </p:txBody>
      </p:sp>
      <p:pic>
        <p:nvPicPr>
          <p:cNvPr id="4" name="Picture 3">
            <a:extLst>
              <a:ext uri="{FF2B5EF4-FFF2-40B4-BE49-F238E27FC236}">
                <a16:creationId xmlns:a16="http://schemas.microsoft.com/office/drawing/2014/main" id="{BF52BA62-7B30-4927-4135-9653EF2181AF}"/>
              </a:ext>
            </a:extLst>
          </p:cNvPr>
          <p:cNvPicPr>
            <a:picLocks noChangeAspect="1"/>
          </p:cNvPicPr>
          <p:nvPr/>
        </p:nvPicPr>
        <p:blipFill>
          <a:blip r:embed="rId3"/>
          <a:stretch>
            <a:fillRect/>
          </a:stretch>
        </p:blipFill>
        <p:spPr>
          <a:xfrm>
            <a:off x="698642" y="2584659"/>
            <a:ext cx="4813638" cy="1558122"/>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27B6EC94-0B13-88BA-8E4D-8711F4DB0064}"/>
              </a:ext>
            </a:extLst>
          </p:cNvPr>
          <p:cNvPicPr>
            <a:picLocks noChangeAspect="1"/>
          </p:cNvPicPr>
          <p:nvPr/>
        </p:nvPicPr>
        <p:blipFill>
          <a:blip r:embed="rId4"/>
          <a:stretch>
            <a:fillRect/>
          </a:stretch>
        </p:blipFill>
        <p:spPr>
          <a:xfrm>
            <a:off x="6679722" y="2579362"/>
            <a:ext cx="3798595" cy="1705148"/>
          </a:xfrm>
          <a:prstGeom prst="rect">
            <a:avLst/>
          </a:prstGeom>
          <a:ln>
            <a:noFill/>
          </a:ln>
          <a:effectLst>
            <a:outerShdw blurRad="292100" dist="139700" dir="2700000" algn="tl" rotWithShape="0">
              <a:srgbClr val="333333">
                <a:alpha val="65000"/>
              </a:srgbClr>
            </a:outerShdw>
          </a:effectLst>
        </p:spPr>
      </p:pic>
      <p:sp>
        <p:nvSpPr>
          <p:cNvPr id="8" name="Arrow: Right 7">
            <a:extLst>
              <a:ext uri="{FF2B5EF4-FFF2-40B4-BE49-F238E27FC236}">
                <a16:creationId xmlns:a16="http://schemas.microsoft.com/office/drawing/2014/main" id="{42B0B2EF-D31F-77FF-4A4C-D08CF9F1F777}"/>
              </a:ext>
            </a:extLst>
          </p:cNvPr>
          <p:cNvSpPr/>
          <p:nvPr/>
        </p:nvSpPr>
        <p:spPr>
          <a:xfrm>
            <a:off x="5692334" y="3232146"/>
            <a:ext cx="807334" cy="39370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a:p>
        </p:txBody>
      </p:sp>
      <p:pic>
        <p:nvPicPr>
          <p:cNvPr id="11" name="Picture 10">
            <a:extLst>
              <a:ext uri="{FF2B5EF4-FFF2-40B4-BE49-F238E27FC236}">
                <a16:creationId xmlns:a16="http://schemas.microsoft.com/office/drawing/2014/main" id="{B8387AF0-169B-38E0-0B67-F634CB5CCBF2}"/>
              </a:ext>
            </a:extLst>
          </p:cNvPr>
          <p:cNvPicPr>
            <a:picLocks noChangeAspect="1"/>
          </p:cNvPicPr>
          <p:nvPr/>
        </p:nvPicPr>
        <p:blipFill>
          <a:blip r:embed="rId5"/>
          <a:stretch>
            <a:fillRect/>
          </a:stretch>
        </p:blipFill>
        <p:spPr>
          <a:xfrm>
            <a:off x="698642" y="4508852"/>
            <a:ext cx="4813638" cy="1558122"/>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23E60D22-D232-40D5-4DDD-7C6366D5AE1F}"/>
              </a:ext>
            </a:extLst>
          </p:cNvPr>
          <p:cNvPicPr>
            <a:picLocks noChangeAspect="1"/>
          </p:cNvPicPr>
          <p:nvPr/>
        </p:nvPicPr>
        <p:blipFill>
          <a:blip r:embed="rId6"/>
          <a:stretch>
            <a:fillRect/>
          </a:stretch>
        </p:blipFill>
        <p:spPr>
          <a:xfrm>
            <a:off x="6679720" y="4481020"/>
            <a:ext cx="5441351" cy="1613785"/>
          </a:xfrm>
          <a:prstGeom prst="rect">
            <a:avLst/>
          </a:prstGeom>
          <a:ln>
            <a:noFill/>
          </a:ln>
          <a:effectLst>
            <a:outerShdw blurRad="292100" dist="139700" dir="2700000" algn="tl" rotWithShape="0">
              <a:srgbClr val="333333">
                <a:alpha val="65000"/>
              </a:srgbClr>
            </a:outerShdw>
          </a:effectLst>
        </p:spPr>
      </p:pic>
      <p:sp>
        <p:nvSpPr>
          <p:cNvPr id="12" name="Arrow: Right 11">
            <a:extLst>
              <a:ext uri="{FF2B5EF4-FFF2-40B4-BE49-F238E27FC236}">
                <a16:creationId xmlns:a16="http://schemas.microsoft.com/office/drawing/2014/main" id="{FC43BB1D-095C-E0AF-9F01-81190E341D92}"/>
              </a:ext>
            </a:extLst>
          </p:cNvPr>
          <p:cNvSpPr/>
          <p:nvPr/>
        </p:nvSpPr>
        <p:spPr>
          <a:xfrm>
            <a:off x="5692333" y="5045072"/>
            <a:ext cx="807334" cy="39370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26561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764D21-40D7-49C7-D9FD-BB2E1A1AD1CE}"/>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A1A7BF3-5302-E791-CF3F-A6A125BD4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DA84550-76E7-9ADE-4C3C-6B04C2B2E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A114433E-5FAF-C9AD-F2A4-A49322355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80A3148B-8EAE-FA10-BFB5-E89BC939E10D}"/>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a:latin typeface="+mj-lt"/>
                <a:ea typeface="+mj-ea"/>
                <a:cs typeface="+mj-cs"/>
              </a:rPr>
              <a:t>Navigating </a:t>
            </a:r>
            <a:r>
              <a:rPr lang="en-US" altLang="en-US" sz="4000" dirty="0" err="1">
                <a:latin typeface="+mj-lt"/>
                <a:ea typeface="+mj-ea"/>
                <a:cs typeface="+mj-cs"/>
              </a:rPr>
              <a:t>pgAdmin</a:t>
            </a:r>
            <a:endParaRPr lang="en-US" altLang="en-US" sz="4000" dirty="0">
              <a:latin typeface="+mj-lt"/>
              <a:ea typeface="+mj-ea"/>
              <a:cs typeface="+mj-cs"/>
            </a:endParaRPr>
          </a:p>
          <a:p>
            <a:pPr algn="ctr" eaLnBrk="1" hangingPunct="1">
              <a:lnSpc>
                <a:spcPct val="90000"/>
              </a:lnSpc>
              <a:spcBef>
                <a:spcPct val="0"/>
              </a:spcBef>
              <a:spcAft>
                <a:spcPts val="600"/>
              </a:spcAft>
            </a:pPr>
            <a:r>
              <a:rPr lang="en-US" altLang="en-US" sz="4000" dirty="0">
                <a:latin typeface="+mj-lt"/>
                <a:ea typeface="+mj-ea"/>
                <a:cs typeface="+mj-cs"/>
              </a:rPr>
              <a:t>Using SQL</a:t>
            </a:r>
            <a:endParaRPr lang="en-US" altLang="en-US" sz="4000" kern="1200" dirty="0">
              <a:solidFill>
                <a:schemeClr val="tx1"/>
              </a:solidFill>
              <a:latin typeface="+mj-lt"/>
              <a:ea typeface="+mj-ea"/>
              <a:cs typeface="+mj-cs"/>
            </a:endParaRPr>
          </a:p>
        </p:txBody>
      </p:sp>
      <p:sp>
        <p:nvSpPr>
          <p:cNvPr id="2" name="TextBox 1">
            <a:extLst>
              <a:ext uri="{FF2B5EF4-FFF2-40B4-BE49-F238E27FC236}">
                <a16:creationId xmlns:a16="http://schemas.microsoft.com/office/drawing/2014/main" id="{0DC1DA51-78B7-ACB7-F65A-0C9442EA6CAA}"/>
              </a:ext>
            </a:extLst>
          </p:cNvPr>
          <p:cNvSpPr txBox="1"/>
          <p:nvPr/>
        </p:nvSpPr>
        <p:spPr>
          <a:xfrm>
            <a:off x="608035" y="1756306"/>
            <a:ext cx="3385995" cy="3970318"/>
          </a:xfrm>
          <a:prstGeom prst="rect">
            <a:avLst/>
          </a:prstGeom>
          <a:noFill/>
        </p:spPr>
        <p:txBody>
          <a:bodyPr wrap="square" rtlCol="0">
            <a:spAutoFit/>
          </a:bodyPr>
          <a:lstStyle/>
          <a:p>
            <a:r>
              <a:rPr lang="en-CA" dirty="0"/>
              <a:t>The use of SQL queries in the last few slides may have you wondering what else can be done in SQL. The full use of SQL is well beyond the scope of this training session. SQL is a very powerful and commonly used language, well worth learning. Online resources can be used to further your understanding and skill set. One of my favorite resources is W3 schools.</a:t>
            </a:r>
          </a:p>
          <a:p>
            <a:endParaRPr lang="en-CA" dirty="0"/>
          </a:p>
          <a:p>
            <a:r>
              <a:rPr lang="en-CA" dirty="0">
                <a:hlinkClick r:id="rId3"/>
              </a:rPr>
              <a:t>https://www.w3schools.com/sql/</a:t>
            </a:r>
            <a:endParaRPr lang="en-CA" dirty="0"/>
          </a:p>
        </p:txBody>
      </p:sp>
      <p:pic>
        <p:nvPicPr>
          <p:cNvPr id="5" name="Picture 4">
            <a:extLst>
              <a:ext uri="{FF2B5EF4-FFF2-40B4-BE49-F238E27FC236}">
                <a16:creationId xmlns:a16="http://schemas.microsoft.com/office/drawing/2014/main" id="{98B95644-9606-080C-EF90-A7322E316389}"/>
              </a:ext>
            </a:extLst>
          </p:cNvPr>
          <p:cNvPicPr>
            <a:picLocks noChangeAspect="1"/>
          </p:cNvPicPr>
          <p:nvPr/>
        </p:nvPicPr>
        <p:blipFill>
          <a:blip r:embed="rId4"/>
          <a:srcRect l="1061" b="4280"/>
          <a:stretch>
            <a:fillRect/>
          </a:stretch>
        </p:blipFill>
        <p:spPr>
          <a:xfrm>
            <a:off x="4869485" y="1696311"/>
            <a:ext cx="7173336" cy="50675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97860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2EAA1-942E-B28F-4FD8-A3E68FF97F97}"/>
            </a:ext>
          </a:extLst>
        </p:cNvPr>
        <p:cNvGrpSpPr/>
        <p:nvPr/>
      </p:nvGrpSpPr>
      <p:grpSpPr>
        <a:xfrm>
          <a:off x="0" y="0"/>
          <a:ext cx="0" cy="0"/>
          <a:chOff x="0" y="0"/>
          <a:chExt cx="0" cy="0"/>
        </a:xfrm>
      </p:grpSpPr>
      <p:pic>
        <p:nvPicPr>
          <p:cNvPr id="128" name="Picture 7" descr="Logo&#10;&#10;Description automatically generated">
            <a:extLst>
              <a:ext uri="{FF2B5EF4-FFF2-40B4-BE49-F238E27FC236}">
                <a16:creationId xmlns:a16="http://schemas.microsoft.com/office/drawing/2014/main" id="{78F74718-A3E3-2520-6B70-8582D04E7C5F}"/>
              </a:ext>
            </a:extLst>
          </p:cNvPr>
          <p:cNvPicPr/>
          <p:nvPr/>
        </p:nvPicPr>
        <p:blipFill>
          <a:blip r:embed="rId2"/>
          <a:stretch/>
        </p:blipFill>
        <p:spPr>
          <a:xfrm>
            <a:off x="336240" y="208080"/>
            <a:ext cx="2003760" cy="727200"/>
          </a:xfrm>
          <a:prstGeom prst="rect">
            <a:avLst/>
          </a:prstGeom>
          <a:ln w="0">
            <a:noFill/>
          </a:ln>
        </p:spPr>
      </p:pic>
      <p:sp>
        <p:nvSpPr>
          <p:cNvPr id="129" name="Rectangle 16">
            <a:extLst>
              <a:ext uri="{FF2B5EF4-FFF2-40B4-BE49-F238E27FC236}">
                <a16:creationId xmlns:a16="http://schemas.microsoft.com/office/drawing/2014/main" id="{D59F75A2-EDE7-2D00-D307-6EB4BC23EE1B}"/>
              </a:ext>
            </a:extLst>
          </p:cNvPr>
          <p:cNvSpPr/>
          <p:nvPr/>
        </p:nvSpPr>
        <p:spPr>
          <a:xfrm>
            <a:off x="9049110" y="93960"/>
            <a:ext cx="2992532" cy="985320"/>
          </a:xfrm>
          <a:prstGeom prst="rect">
            <a:avLst/>
          </a:prstGeom>
          <a:gradFill rotWithShape="0">
            <a:gsLst>
              <a:gs pos="0">
                <a:srgbClr val="EE8137"/>
              </a:gs>
              <a:gs pos="100000">
                <a:srgbClr val="F4B183"/>
              </a:gs>
            </a:gsLst>
            <a:lin ang="16200000"/>
          </a:gradFill>
          <a:ln w="0">
            <a:noFill/>
          </a:ln>
        </p:spPr>
        <p:style>
          <a:lnRef idx="0">
            <a:scrgbClr r="0" g="0" b="0"/>
          </a:lnRef>
          <a:fillRef idx="0">
            <a:scrgbClr r="0" g="0" b="0"/>
          </a:fillRef>
          <a:effectRef idx="0">
            <a:scrgbClr r="0" g="0" b="0"/>
          </a:effectRef>
          <a:fontRef idx="minor"/>
        </p:style>
        <p:txBody>
          <a:bodyPr lIns="90000" tIns="45000" rIns="90000" bIns="45000" anchor="ctr">
            <a:normAutofit fontScale="97500"/>
          </a:bodyPr>
          <a:lstStyle/>
          <a:p>
            <a:pPr algn="ctr">
              <a:lnSpc>
                <a:spcPct val="90000"/>
              </a:lnSpc>
              <a:spcAft>
                <a:spcPts val="601"/>
              </a:spcAft>
              <a:buNone/>
            </a:pPr>
            <a:r>
              <a:rPr lang="en-US" sz="3600" b="1" spc="-1" dirty="0">
                <a:solidFill>
                  <a:srgbClr val="000000"/>
                </a:solidFill>
                <a:latin typeface="Calibri Light"/>
                <a:ea typeface="DejaVu Sans"/>
              </a:rPr>
              <a:t>Q&amp;A</a:t>
            </a:r>
            <a:endParaRPr lang="en-CA" sz="3600" b="0" strike="noStrike" spc="-1" dirty="0">
              <a:latin typeface="Arial"/>
            </a:endParaRPr>
          </a:p>
        </p:txBody>
      </p:sp>
      <p:pic>
        <p:nvPicPr>
          <p:cNvPr id="1032" name="Picture 8" descr="Question mark PNG transparent image download, size: 1024x1024px">
            <a:extLst>
              <a:ext uri="{FF2B5EF4-FFF2-40B4-BE49-F238E27FC236}">
                <a16:creationId xmlns:a16="http://schemas.microsoft.com/office/drawing/2014/main" id="{72D937C2-44F3-B5F2-AC6E-4289E174B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830" y="1696854"/>
            <a:ext cx="4135254" cy="413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79700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0BD4DD2C-DDD7-4907-8F02-A738CFEDB92D}"/>
              </a:ext>
            </a:extLst>
          </p:cNvPr>
          <p:cNvSpPr>
            <a:spLocks noChangeArrowheads="1"/>
          </p:cNvSpPr>
          <p:nvPr/>
        </p:nvSpPr>
        <p:spPr bwMode="auto">
          <a:xfrm>
            <a:off x="640080" y="2074363"/>
            <a:ext cx="2752354" cy="2709275"/>
          </a:xfrm>
          <a:prstGeom prst="ellipse">
            <a:avLst/>
          </a:prstGeom>
          <a:solidFill>
            <a:srgbClr val="262626"/>
          </a:solidFill>
          <a:ln w="174625" cmpd="thinThick">
            <a:solidFill>
              <a:srgbClr val="262626"/>
            </a:solid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2600" kern="1200">
                <a:solidFill>
                  <a:srgbClr val="FFFFFF"/>
                </a:solidFill>
                <a:latin typeface="+mj-lt"/>
                <a:ea typeface="+mj-ea"/>
                <a:cs typeface="+mj-cs"/>
              </a:rPr>
              <a:t>Thanks for your time</a:t>
            </a:r>
          </a:p>
        </p:txBody>
      </p:sp>
      <p:pic>
        <p:nvPicPr>
          <p:cNvPr id="7" name="Picture 6" descr="Logo&#10;&#10;Description automatically generated">
            <a:extLst>
              <a:ext uri="{FF2B5EF4-FFF2-40B4-BE49-F238E27FC236}">
                <a16:creationId xmlns:a16="http://schemas.microsoft.com/office/drawing/2014/main" id="{999D1212-E576-40D6-99C4-DE518FAF1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2122016"/>
            <a:ext cx="7188199" cy="2610579"/>
          </a:xfrm>
          <a:prstGeom prst="rect">
            <a:avLst/>
          </a:prstGeom>
        </p:spPr>
      </p:pic>
      <p:pic>
        <p:nvPicPr>
          <p:cNvPr id="3" name="Picture 2" descr="A picture containing handwear&#10;&#10;Description automatically generated">
            <a:extLst>
              <a:ext uri="{FF2B5EF4-FFF2-40B4-BE49-F238E27FC236}">
                <a16:creationId xmlns:a16="http://schemas.microsoft.com/office/drawing/2014/main" id="{E7620775-D2F4-4772-ADE0-C3642B210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2830" y="266423"/>
            <a:ext cx="1589170" cy="1589170"/>
          </a:xfrm>
          <a:prstGeom prst="rect">
            <a:avLst/>
          </a:prstGeom>
        </p:spPr>
      </p:pic>
    </p:spTree>
    <p:extLst>
      <p:ext uri="{BB962C8B-B14F-4D97-AF65-F5344CB8AC3E}">
        <p14:creationId xmlns:p14="http://schemas.microsoft.com/office/powerpoint/2010/main" val="2072425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25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034696-7CC8-EC70-C2E9-27386ACD390C}"/>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3EB024C-614C-944A-16B6-3B984ECB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3D1DCFD-815C-84CA-94E8-EE86BDE9A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B5A842EB-CB74-F755-0C9F-9C0A49911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D16FB05F-2EAE-1D89-5848-4DF88619FC46}"/>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a:latin typeface="+mj-lt"/>
                <a:ea typeface="+mj-ea"/>
                <a:cs typeface="+mj-cs"/>
              </a:rPr>
              <a:t>General Topology</a:t>
            </a:r>
            <a:endParaRPr lang="en-US" altLang="en-US" sz="4000" kern="1200" dirty="0">
              <a:solidFill>
                <a:schemeClr val="tx1"/>
              </a:solidFill>
              <a:latin typeface="+mj-lt"/>
              <a:ea typeface="+mj-ea"/>
              <a:cs typeface="+mj-cs"/>
            </a:endParaRPr>
          </a:p>
        </p:txBody>
      </p:sp>
      <p:pic>
        <p:nvPicPr>
          <p:cNvPr id="3" name="Picture 2" descr="Icon&#10;&#10;Description automatically generated">
            <a:extLst>
              <a:ext uri="{FF2B5EF4-FFF2-40B4-BE49-F238E27FC236}">
                <a16:creationId xmlns:a16="http://schemas.microsoft.com/office/drawing/2014/main" id="{93D3F994-7794-944F-F2F9-82929EAA2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6111" y="4023690"/>
            <a:ext cx="975351" cy="975351"/>
          </a:xfrm>
          <a:prstGeom prst="rect">
            <a:avLst/>
          </a:prstGeom>
        </p:spPr>
      </p:pic>
      <p:pic>
        <p:nvPicPr>
          <p:cNvPr id="4" name="Picture 2" descr="Db Icon">
            <a:extLst>
              <a:ext uri="{FF2B5EF4-FFF2-40B4-BE49-F238E27FC236}">
                <a16:creationId xmlns:a16="http://schemas.microsoft.com/office/drawing/2014/main" id="{066C398E-1FED-BEEB-9CC1-03E96016258C}"/>
              </a:ext>
            </a:extLst>
          </p:cNvPr>
          <p:cNvPicPr/>
          <p:nvPr/>
        </p:nvPicPr>
        <p:blipFill>
          <a:blip r:embed="rId4"/>
          <a:stretch/>
        </p:blipFill>
        <p:spPr>
          <a:xfrm>
            <a:off x="5572817" y="3984454"/>
            <a:ext cx="1080328" cy="1030857"/>
          </a:xfrm>
          <a:prstGeom prst="rect">
            <a:avLst/>
          </a:prstGeom>
          <a:ln w="0">
            <a:noFill/>
          </a:ln>
        </p:spPr>
      </p:pic>
      <p:pic>
        <p:nvPicPr>
          <p:cNvPr id="5" name="Picture 12" descr="Getting Started With PostgreSQL. There are numerous different types of… |  by Alex Mitrani | Medium">
            <a:extLst>
              <a:ext uri="{FF2B5EF4-FFF2-40B4-BE49-F238E27FC236}">
                <a16:creationId xmlns:a16="http://schemas.microsoft.com/office/drawing/2014/main" id="{002A8626-347B-0547-6F89-13D38897C1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594"/>
          <a:stretch>
            <a:fillRect/>
          </a:stretch>
        </p:blipFill>
        <p:spPr bwMode="auto">
          <a:xfrm>
            <a:off x="5242061" y="2798324"/>
            <a:ext cx="1741839" cy="11861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o you use pgAdmin? Why? : r/PostgreSQL">
            <a:extLst>
              <a:ext uri="{FF2B5EF4-FFF2-40B4-BE49-F238E27FC236}">
                <a16:creationId xmlns:a16="http://schemas.microsoft.com/office/drawing/2014/main" id="{DFEF0618-29DD-83BA-80E7-55AF54CEEF3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1745" t="28742" r="20377" b="31509"/>
          <a:stretch>
            <a:fillRect/>
          </a:stretch>
        </p:blipFill>
        <p:spPr bwMode="auto">
          <a:xfrm>
            <a:off x="582628" y="3894599"/>
            <a:ext cx="2758083" cy="106547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51965AFF-DE35-4140-395A-96B483485E37}"/>
              </a:ext>
            </a:extLst>
          </p:cNvPr>
          <p:cNvCxnSpPr>
            <a:cxnSpLocks/>
          </p:cNvCxnSpPr>
          <p:nvPr/>
        </p:nvCxnSpPr>
        <p:spPr>
          <a:xfrm>
            <a:off x="7484064" y="4497088"/>
            <a:ext cx="1371600" cy="0"/>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F20E165-34E1-3990-66A9-A89E8E0AD9EC}"/>
              </a:ext>
            </a:extLst>
          </p:cNvPr>
          <p:cNvCxnSpPr>
            <a:cxnSpLocks/>
          </p:cNvCxnSpPr>
          <p:nvPr/>
        </p:nvCxnSpPr>
        <p:spPr>
          <a:xfrm flipV="1">
            <a:off x="3510119" y="4497088"/>
            <a:ext cx="1371600" cy="14278"/>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EF222A58-3866-73EE-5F22-AA21EF0874BC}"/>
              </a:ext>
            </a:extLst>
          </p:cNvPr>
          <p:cNvSpPr/>
          <p:nvPr/>
        </p:nvSpPr>
        <p:spPr>
          <a:xfrm>
            <a:off x="5022584" y="3023332"/>
            <a:ext cx="2130724" cy="2535446"/>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52FDE662-144B-A3B6-CD5B-6B5F3EAC6B31}"/>
              </a:ext>
            </a:extLst>
          </p:cNvPr>
          <p:cNvSpPr txBox="1"/>
          <p:nvPr/>
        </p:nvSpPr>
        <p:spPr>
          <a:xfrm>
            <a:off x="7484064" y="4818902"/>
            <a:ext cx="1508939" cy="646331"/>
          </a:xfrm>
          <a:prstGeom prst="rect">
            <a:avLst/>
          </a:prstGeom>
          <a:noFill/>
        </p:spPr>
        <p:txBody>
          <a:bodyPr wrap="none" rtlCol="0">
            <a:spAutoFit/>
          </a:bodyPr>
          <a:lstStyle/>
          <a:p>
            <a:pPr algn="ctr"/>
            <a:r>
              <a:rPr lang="en-CA" dirty="0"/>
              <a:t>Bi-Directional </a:t>
            </a:r>
          </a:p>
          <a:p>
            <a:pPr algn="ctr"/>
            <a:r>
              <a:rPr lang="en-CA" dirty="0"/>
              <a:t>Data</a:t>
            </a:r>
          </a:p>
        </p:txBody>
      </p:sp>
      <p:sp>
        <p:nvSpPr>
          <p:cNvPr id="16" name="TextBox 15">
            <a:extLst>
              <a:ext uri="{FF2B5EF4-FFF2-40B4-BE49-F238E27FC236}">
                <a16:creationId xmlns:a16="http://schemas.microsoft.com/office/drawing/2014/main" id="{87E7F935-5938-71C4-4E7E-0A2A5D57B27E}"/>
              </a:ext>
            </a:extLst>
          </p:cNvPr>
          <p:cNvSpPr txBox="1"/>
          <p:nvPr/>
        </p:nvSpPr>
        <p:spPr>
          <a:xfrm>
            <a:off x="3438765" y="4818902"/>
            <a:ext cx="1599669" cy="646331"/>
          </a:xfrm>
          <a:prstGeom prst="rect">
            <a:avLst/>
          </a:prstGeom>
          <a:noFill/>
        </p:spPr>
        <p:txBody>
          <a:bodyPr wrap="none" rtlCol="0">
            <a:spAutoFit/>
          </a:bodyPr>
          <a:lstStyle/>
          <a:p>
            <a:pPr algn="ctr"/>
            <a:r>
              <a:rPr lang="en-CA" dirty="0"/>
              <a:t>Administrative </a:t>
            </a:r>
          </a:p>
          <a:p>
            <a:pPr algn="ctr"/>
            <a:r>
              <a:rPr lang="en-CA" dirty="0"/>
              <a:t>Commands</a:t>
            </a:r>
          </a:p>
        </p:txBody>
      </p:sp>
      <p:sp>
        <p:nvSpPr>
          <p:cNvPr id="20" name="TextBox 19">
            <a:extLst>
              <a:ext uri="{FF2B5EF4-FFF2-40B4-BE49-F238E27FC236}">
                <a16:creationId xmlns:a16="http://schemas.microsoft.com/office/drawing/2014/main" id="{4119E7CE-099F-B4C4-170F-96FC8DF52DB7}"/>
              </a:ext>
            </a:extLst>
          </p:cNvPr>
          <p:cNvSpPr txBox="1"/>
          <p:nvPr/>
        </p:nvSpPr>
        <p:spPr>
          <a:xfrm>
            <a:off x="1003681" y="2628926"/>
            <a:ext cx="2266453" cy="1200329"/>
          </a:xfrm>
          <a:prstGeom prst="rect">
            <a:avLst/>
          </a:prstGeom>
          <a:noFill/>
        </p:spPr>
        <p:txBody>
          <a:bodyPr wrap="none" rtlCol="0">
            <a:spAutoFit/>
          </a:bodyPr>
          <a:lstStyle/>
          <a:p>
            <a:pPr algn="ctr"/>
            <a:r>
              <a:rPr lang="en-CA" dirty="0" err="1"/>
              <a:t>pgAdmin</a:t>
            </a:r>
            <a:r>
              <a:rPr lang="en-CA" dirty="0"/>
              <a:t> is an </a:t>
            </a:r>
          </a:p>
          <a:p>
            <a:pPr algn="ctr"/>
            <a:r>
              <a:rPr lang="en-CA" dirty="0"/>
              <a:t>administrative tool</a:t>
            </a:r>
          </a:p>
          <a:p>
            <a:pPr algn="ctr"/>
            <a:r>
              <a:rPr lang="en-CA" dirty="0"/>
              <a:t>Used to configure the </a:t>
            </a:r>
          </a:p>
          <a:p>
            <a:pPr algn="ctr"/>
            <a:r>
              <a:rPr lang="en-CA" dirty="0"/>
              <a:t>Postgres Database</a:t>
            </a:r>
          </a:p>
        </p:txBody>
      </p:sp>
      <p:sp>
        <p:nvSpPr>
          <p:cNvPr id="21" name="TextBox 20">
            <a:extLst>
              <a:ext uri="{FF2B5EF4-FFF2-40B4-BE49-F238E27FC236}">
                <a16:creationId xmlns:a16="http://schemas.microsoft.com/office/drawing/2014/main" id="{9668DEE8-9966-7D62-393A-507FE4B14058}"/>
              </a:ext>
            </a:extLst>
          </p:cNvPr>
          <p:cNvSpPr txBox="1"/>
          <p:nvPr/>
        </p:nvSpPr>
        <p:spPr>
          <a:xfrm>
            <a:off x="8768756" y="2766497"/>
            <a:ext cx="2266453" cy="923330"/>
          </a:xfrm>
          <a:prstGeom prst="rect">
            <a:avLst/>
          </a:prstGeom>
          <a:noFill/>
        </p:spPr>
        <p:txBody>
          <a:bodyPr wrap="square" rtlCol="0">
            <a:spAutoFit/>
          </a:bodyPr>
          <a:lstStyle/>
          <a:p>
            <a:pPr algn="ctr"/>
            <a:r>
              <a:rPr lang="en-CA" dirty="0"/>
              <a:t>Our </a:t>
            </a:r>
            <a:r>
              <a:rPr lang="en-CA" dirty="0" err="1"/>
              <a:t>TcHmi</a:t>
            </a:r>
            <a:r>
              <a:rPr lang="en-CA" dirty="0"/>
              <a:t> Project (with our PostgreSQL Server Extension)</a:t>
            </a:r>
          </a:p>
        </p:txBody>
      </p:sp>
      <p:sp>
        <p:nvSpPr>
          <p:cNvPr id="22" name="TextBox 21">
            <a:extLst>
              <a:ext uri="{FF2B5EF4-FFF2-40B4-BE49-F238E27FC236}">
                <a16:creationId xmlns:a16="http://schemas.microsoft.com/office/drawing/2014/main" id="{A38E5B99-C4F0-A2AB-E53C-183E40F707C8}"/>
              </a:ext>
            </a:extLst>
          </p:cNvPr>
          <p:cNvSpPr txBox="1"/>
          <p:nvPr/>
        </p:nvSpPr>
        <p:spPr>
          <a:xfrm>
            <a:off x="5498622" y="1868059"/>
            <a:ext cx="1058175" cy="923330"/>
          </a:xfrm>
          <a:prstGeom prst="rect">
            <a:avLst/>
          </a:prstGeom>
          <a:noFill/>
        </p:spPr>
        <p:txBody>
          <a:bodyPr wrap="none" rtlCol="0">
            <a:spAutoFit/>
          </a:bodyPr>
          <a:lstStyle/>
          <a:p>
            <a:pPr algn="ctr"/>
            <a:r>
              <a:rPr lang="en-CA" dirty="0"/>
              <a:t>Postgres </a:t>
            </a:r>
          </a:p>
          <a:p>
            <a:pPr algn="ctr"/>
            <a:r>
              <a:rPr lang="en-CA" dirty="0"/>
              <a:t>Database</a:t>
            </a:r>
          </a:p>
          <a:p>
            <a:pPr algn="ctr"/>
            <a:r>
              <a:rPr lang="en-CA" dirty="0"/>
              <a:t>Server</a:t>
            </a:r>
          </a:p>
        </p:txBody>
      </p:sp>
    </p:spTree>
    <p:extLst>
      <p:ext uri="{BB962C8B-B14F-4D97-AF65-F5344CB8AC3E}">
        <p14:creationId xmlns:p14="http://schemas.microsoft.com/office/powerpoint/2010/main" val="415879181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7C8ED0-9FA7-DBEE-2274-08CAF700EC87}"/>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974422-6D2A-F669-E57C-84255B47E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8E2B4B2-71EE-CF9D-F483-69E92E353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B231C583-6D5C-8BD7-6AE2-599C5C323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19F38EB9-DE22-0EAF-FF66-DB373888F2E1}"/>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a:latin typeface="+mj-lt"/>
                <a:ea typeface="+mj-ea"/>
                <a:cs typeface="+mj-cs"/>
              </a:rPr>
              <a:t>General Topology</a:t>
            </a:r>
            <a:endParaRPr lang="en-US" altLang="en-US" sz="4000" kern="1200" dirty="0">
              <a:solidFill>
                <a:schemeClr val="tx1"/>
              </a:solidFill>
              <a:latin typeface="+mj-lt"/>
              <a:ea typeface="+mj-ea"/>
              <a:cs typeface="+mj-cs"/>
            </a:endParaRPr>
          </a:p>
        </p:txBody>
      </p:sp>
      <p:pic>
        <p:nvPicPr>
          <p:cNvPr id="3" name="Picture 2" descr="Icon&#10;&#10;Description automatically generated">
            <a:extLst>
              <a:ext uri="{FF2B5EF4-FFF2-40B4-BE49-F238E27FC236}">
                <a16:creationId xmlns:a16="http://schemas.microsoft.com/office/drawing/2014/main" id="{E909032B-D1A1-EFDA-47E0-C45609B12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6293" y="1681081"/>
            <a:ext cx="653069" cy="650826"/>
          </a:xfrm>
          <a:prstGeom prst="rect">
            <a:avLst/>
          </a:prstGeom>
        </p:spPr>
      </p:pic>
      <p:pic>
        <p:nvPicPr>
          <p:cNvPr id="4" name="Picture 2" descr="Db Icon">
            <a:extLst>
              <a:ext uri="{FF2B5EF4-FFF2-40B4-BE49-F238E27FC236}">
                <a16:creationId xmlns:a16="http://schemas.microsoft.com/office/drawing/2014/main" id="{728C2389-9181-BD15-96E1-B0A68AF1C195}"/>
              </a:ext>
            </a:extLst>
          </p:cNvPr>
          <p:cNvPicPr/>
          <p:nvPr/>
        </p:nvPicPr>
        <p:blipFill>
          <a:blip r:embed="rId4"/>
          <a:stretch/>
        </p:blipFill>
        <p:spPr>
          <a:xfrm>
            <a:off x="2304523" y="1668838"/>
            <a:ext cx="723358" cy="687864"/>
          </a:xfrm>
          <a:prstGeom prst="rect">
            <a:avLst/>
          </a:prstGeom>
          <a:ln w="0">
            <a:noFill/>
          </a:ln>
        </p:spPr>
      </p:pic>
      <p:pic>
        <p:nvPicPr>
          <p:cNvPr id="8" name="Picture 7">
            <a:extLst>
              <a:ext uri="{FF2B5EF4-FFF2-40B4-BE49-F238E27FC236}">
                <a16:creationId xmlns:a16="http://schemas.microsoft.com/office/drawing/2014/main" id="{B1F0FED1-A8FC-07E3-D062-2C9A0431FB3B}"/>
              </a:ext>
            </a:extLst>
          </p:cNvPr>
          <p:cNvPicPr>
            <a:picLocks noChangeAspect="1"/>
          </p:cNvPicPr>
          <p:nvPr/>
        </p:nvPicPr>
        <p:blipFill>
          <a:blip r:embed="rId5"/>
          <a:srcRect r="29135"/>
          <a:stretch>
            <a:fillRect/>
          </a:stretch>
        </p:blipFill>
        <p:spPr>
          <a:xfrm>
            <a:off x="810590" y="2751848"/>
            <a:ext cx="3711224" cy="3839762"/>
          </a:xfrm>
          <a:prstGeom prst="rect">
            <a:avLst/>
          </a:prstGeom>
          <a:ln>
            <a:noFill/>
          </a:ln>
          <a:effectLst>
            <a:outerShdw blurRad="292100" dist="139700" dir="2700000" algn="tl" rotWithShape="0">
              <a:srgbClr val="333333">
                <a:alpha val="65000"/>
              </a:srgbClr>
            </a:outerShdw>
          </a:effectLst>
        </p:spPr>
      </p:pic>
      <p:sp>
        <p:nvSpPr>
          <p:cNvPr id="12" name="Oval 11">
            <a:extLst>
              <a:ext uri="{FF2B5EF4-FFF2-40B4-BE49-F238E27FC236}">
                <a16:creationId xmlns:a16="http://schemas.microsoft.com/office/drawing/2014/main" id="{E4D4580C-7889-1290-A623-2D2BD9295237}"/>
              </a:ext>
            </a:extLst>
          </p:cNvPr>
          <p:cNvSpPr/>
          <p:nvPr/>
        </p:nvSpPr>
        <p:spPr>
          <a:xfrm>
            <a:off x="1433352" y="4408098"/>
            <a:ext cx="2465700" cy="116456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4F61FEB5-F744-7623-30EF-C6787DD490D8}"/>
              </a:ext>
            </a:extLst>
          </p:cNvPr>
          <p:cNvPicPr>
            <a:picLocks noChangeAspect="1"/>
          </p:cNvPicPr>
          <p:nvPr/>
        </p:nvPicPr>
        <p:blipFill>
          <a:blip r:embed="rId6"/>
          <a:stretch>
            <a:fillRect/>
          </a:stretch>
        </p:blipFill>
        <p:spPr>
          <a:xfrm>
            <a:off x="6599208" y="2528243"/>
            <a:ext cx="5407241" cy="4063367"/>
          </a:xfrm>
          <a:prstGeom prst="rect">
            <a:avLst/>
          </a:prstGeom>
        </p:spPr>
      </p:pic>
      <p:sp>
        <p:nvSpPr>
          <p:cNvPr id="2" name="TextBox 1">
            <a:extLst>
              <a:ext uri="{FF2B5EF4-FFF2-40B4-BE49-F238E27FC236}">
                <a16:creationId xmlns:a16="http://schemas.microsoft.com/office/drawing/2014/main" id="{0BB88FBD-E437-05F7-CE11-39EFC8CD2356}"/>
              </a:ext>
            </a:extLst>
          </p:cNvPr>
          <p:cNvSpPr txBox="1"/>
          <p:nvPr/>
        </p:nvSpPr>
        <p:spPr>
          <a:xfrm>
            <a:off x="3690126" y="398750"/>
            <a:ext cx="3928569" cy="2031325"/>
          </a:xfrm>
          <a:prstGeom prst="rect">
            <a:avLst/>
          </a:prstGeom>
          <a:noFill/>
        </p:spPr>
        <p:txBody>
          <a:bodyPr wrap="square" rtlCol="0">
            <a:spAutoFit/>
          </a:bodyPr>
          <a:lstStyle/>
          <a:p>
            <a:r>
              <a:rPr lang="en-CA" dirty="0"/>
              <a:t>Out of the box, our FW uses a total of four databases in the PostgreSQL server. Each DB contains their own tables for data organization, storage and retrieval. The status of connection between </a:t>
            </a:r>
            <a:r>
              <a:rPr lang="en-CA" dirty="0" err="1"/>
              <a:t>Tchmi</a:t>
            </a:r>
            <a:r>
              <a:rPr lang="en-CA" dirty="0"/>
              <a:t> and the server / databases can be seen on our database screen.</a:t>
            </a:r>
          </a:p>
        </p:txBody>
      </p:sp>
    </p:spTree>
    <p:extLst>
      <p:ext uri="{BB962C8B-B14F-4D97-AF65-F5344CB8AC3E}">
        <p14:creationId xmlns:p14="http://schemas.microsoft.com/office/powerpoint/2010/main" val="160534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74330C-F84D-90F8-4FE2-A40B98849A37}"/>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A67576-46F8-47A0-F86E-20D93B1D5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70B3104-4B40-758C-028D-FEDE8FC5D1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53CDCD4E-88C8-C269-CC95-C2E83152A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39907A9B-2C81-3414-D27B-2700FC232D5E}"/>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a:latin typeface="+mj-lt"/>
                <a:ea typeface="+mj-ea"/>
                <a:cs typeface="+mj-cs"/>
              </a:rPr>
              <a:t>Data Flow</a:t>
            </a:r>
            <a:endParaRPr lang="en-US" altLang="en-US" sz="4000" kern="1200" dirty="0">
              <a:solidFill>
                <a:schemeClr val="tx1"/>
              </a:solidFill>
              <a:latin typeface="+mj-lt"/>
              <a:ea typeface="+mj-ea"/>
              <a:cs typeface="+mj-cs"/>
            </a:endParaRPr>
          </a:p>
        </p:txBody>
      </p:sp>
      <p:pic>
        <p:nvPicPr>
          <p:cNvPr id="3" name="Picture 2" descr="Icon&#10;&#10;Description automatically generated">
            <a:extLst>
              <a:ext uri="{FF2B5EF4-FFF2-40B4-BE49-F238E27FC236}">
                <a16:creationId xmlns:a16="http://schemas.microsoft.com/office/drawing/2014/main" id="{D1767AB0-D189-FEDD-4E48-4CA0E32E7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7968" y="4570345"/>
            <a:ext cx="653069" cy="650826"/>
          </a:xfrm>
          <a:prstGeom prst="rect">
            <a:avLst/>
          </a:prstGeom>
        </p:spPr>
      </p:pic>
      <p:pic>
        <p:nvPicPr>
          <p:cNvPr id="8" name="Picture 7">
            <a:extLst>
              <a:ext uri="{FF2B5EF4-FFF2-40B4-BE49-F238E27FC236}">
                <a16:creationId xmlns:a16="http://schemas.microsoft.com/office/drawing/2014/main" id="{CDD64892-7D5A-FC8B-E752-9C417EFB4D4F}"/>
              </a:ext>
            </a:extLst>
          </p:cNvPr>
          <p:cNvPicPr>
            <a:picLocks noChangeAspect="1"/>
          </p:cNvPicPr>
          <p:nvPr/>
        </p:nvPicPr>
        <p:blipFill>
          <a:blip r:embed="rId4"/>
          <a:srcRect r="29135"/>
          <a:stretch>
            <a:fillRect/>
          </a:stretch>
        </p:blipFill>
        <p:spPr>
          <a:xfrm>
            <a:off x="1803254" y="2750295"/>
            <a:ext cx="3711224" cy="3839762"/>
          </a:xfrm>
          <a:prstGeom prst="rect">
            <a:avLst/>
          </a:prstGeom>
          <a:ln>
            <a:noFill/>
          </a:ln>
          <a:effectLst>
            <a:outerShdw blurRad="292100" dist="139700" dir="2700000" algn="tl" rotWithShape="0">
              <a:srgbClr val="333333">
                <a:alpha val="65000"/>
              </a:srgbClr>
            </a:outerShdw>
          </a:effectLst>
        </p:spPr>
      </p:pic>
      <p:cxnSp>
        <p:nvCxnSpPr>
          <p:cNvPr id="6" name="Straight Arrow Connector 5">
            <a:extLst>
              <a:ext uri="{FF2B5EF4-FFF2-40B4-BE49-F238E27FC236}">
                <a16:creationId xmlns:a16="http://schemas.microsoft.com/office/drawing/2014/main" id="{096E0105-E6DA-88F0-F02B-88A0375FE3C2}"/>
              </a:ext>
            </a:extLst>
          </p:cNvPr>
          <p:cNvCxnSpPr>
            <a:cxnSpLocks/>
          </p:cNvCxnSpPr>
          <p:nvPr/>
        </p:nvCxnSpPr>
        <p:spPr>
          <a:xfrm>
            <a:off x="3520203" y="5320945"/>
            <a:ext cx="5986733"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4396FED7-9315-0DA7-3469-88D66BEC9E14}"/>
              </a:ext>
            </a:extLst>
          </p:cNvPr>
          <p:cNvCxnSpPr>
            <a:cxnSpLocks/>
          </p:cNvCxnSpPr>
          <p:nvPr/>
        </p:nvCxnSpPr>
        <p:spPr>
          <a:xfrm flipH="1">
            <a:off x="4598506" y="5076530"/>
            <a:ext cx="4830792"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C3DDA6B-0856-39BB-8FDB-B807EE143873}"/>
              </a:ext>
            </a:extLst>
          </p:cNvPr>
          <p:cNvCxnSpPr>
            <a:cxnSpLocks/>
          </p:cNvCxnSpPr>
          <p:nvPr/>
        </p:nvCxnSpPr>
        <p:spPr>
          <a:xfrm flipH="1">
            <a:off x="4193064" y="4840640"/>
            <a:ext cx="5236234"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E57F487-E408-DB5C-A2F4-302AF282D1CA}"/>
              </a:ext>
            </a:extLst>
          </p:cNvPr>
          <p:cNvCxnSpPr>
            <a:cxnSpLocks/>
          </p:cNvCxnSpPr>
          <p:nvPr/>
        </p:nvCxnSpPr>
        <p:spPr>
          <a:xfrm>
            <a:off x="4193064" y="4570345"/>
            <a:ext cx="5313872"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151AC1B9-C9D7-00DF-B6E8-4E62A3FAA336}"/>
              </a:ext>
            </a:extLst>
          </p:cNvPr>
          <p:cNvSpPr txBox="1"/>
          <p:nvPr/>
        </p:nvSpPr>
        <p:spPr>
          <a:xfrm>
            <a:off x="3759138" y="577581"/>
            <a:ext cx="3859557" cy="1754326"/>
          </a:xfrm>
          <a:prstGeom prst="rect">
            <a:avLst/>
          </a:prstGeom>
          <a:noFill/>
        </p:spPr>
        <p:txBody>
          <a:bodyPr wrap="square" rtlCol="0">
            <a:spAutoFit/>
          </a:bodyPr>
          <a:lstStyle/>
          <a:p>
            <a:r>
              <a:rPr lang="en-CA" dirty="0"/>
              <a:t>The general direction of data flow depends on what database </a:t>
            </a:r>
            <a:r>
              <a:rPr lang="en-CA" dirty="0" err="1"/>
              <a:t>TcHmi</a:t>
            </a:r>
            <a:r>
              <a:rPr lang="en-CA" dirty="0"/>
              <a:t> is interacting with. Below is a general diagram indicating data flow. In the next slides we will explore the use of each database.</a:t>
            </a:r>
          </a:p>
        </p:txBody>
      </p:sp>
    </p:spTree>
    <p:extLst>
      <p:ext uri="{BB962C8B-B14F-4D97-AF65-F5344CB8AC3E}">
        <p14:creationId xmlns:p14="http://schemas.microsoft.com/office/powerpoint/2010/main" val="295287283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023264-A7FD-1073-4649-5CD9DF7E71C4}"/>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840E431-DDA3-F3DE-7E41-64A4BDEF4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09ED993-503F-B6F7-FC7A-7B294810B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4349A77C-752F-E400-3B30-411B935CB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998D6E4A-01D2-3C5B-1E8C-3D09E6B5016F}"/>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err="1">
                <a:latin typeface="+mj-lt"/>
                <a:ea typeface="+mj-ea"/>
                <a:cs typeface="+mj-cs"/>
              </a:rPr>
              <a:t>Fault_History</a:t>
            </a:r>
            <a:r>
              <a:rPr lang="en-US" altLang="en-US" sz="4000" dirty="0">
                <a:latin typeface="+mj-lt"/>
                <a:ea typeface="+mj-ea"/>
                <a:cs typeface="+mj-cs"/>
              </a:rPr>
              <a:t> Database</a:t>
            </a:r>
            <a:endParaRPr lang="en-US" altLang="en-US" sz="4000" kern="1200" dirty="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F4BA25A5-18C7-5F3B-259B-FA563FA482B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824522" y="1639019"/>
            <a:ext cx="2630882" cy="4605520"/>
          </a:xfrm>
          <a:prstGeom prst="rect">
            <a:avLst/>
          </a:prstGeom>
          <a:ln>
            <a:no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6F5CE2CE-E958-E6B1-7240-FC10208E5749}"/>
              </a:ext>
            </a:extLst>
          </p:cNvPr>
          <p:cNvSpPr txBox="1"/>
          <p:nvPr/>
        </p:nvSpPr>
        <p:spPr>
          <a:xfrm>
            <a:off x="6519151" y="2300282"/>
            <a:ext cx="4367385" cy="2308324"/>
          </a:xfrm>
          <a:prstGeom prst="rect">
            <a:avLst/>
          </a:prstGeom>
          <a:noFill/>
        </p:spPr>
        <p:txBody>
          <a:bodyPr wrap="square" rtlCol="0">
            <a:spAutoFit/>
          </a:bodyPr>
          <a:lstStyle/>
          <a:p>
            <a:r>
              <a:rPr lang="en-CA" dirty="0"/>
              <a:t>The </a:t>
            </a:r>
            <a:r>
              <a:rPr lang="en-CA" dirty="0" err="1"/>
              <a:t>Fault_History</a:t>
            </a:r>
            <a:r>
              <a:rPr lang="en-CA" dirty="0"/>
              <a:t> Database contains one table called history.</a:t>
            </a:r>
          </a:p>
          <a:p>
            <a:r>
              <a:rPr lang="en-CA" dirty="0"/>
              <a:t>This table is the location where all fault events that occur on the machine are saved as records.</a:t>
            </a:r>
          </a:p>
          <a:p>
            <a:r>
              <a:rPr lang="en-CA" dirty="0"/>
              <a:t>Later, if the fault history screen is opened on the UI we read the records from this table, the data is then displayed on the UI screen.</a:t>
            </a:r>
          </a:p>
        </p:txBody>
      </p:sp>
    </p:spTree>
    <p:extLst>
      <p:ext uri="{BB962C8B-B14F-4D97-AF65-F5344CB8AC3E}">
        <p14:creationId xmlns:p14="http://schemas.microsoft.com/office/powerpoint/2010/main" val="67505664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C6B243-FE61-4DC4-75CC-3D5577AE5B27}"/>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8E3D40A-0892-0095-09B1-6887945D7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D377516-8AB6-644C-DBEA-65B940F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E134347D-CBFB-6629-987F-648742D12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09D50858-F9CF-F860-A449-8034141D9B3D}"/>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err="1">
                <a:latin typeface="+mj-lt"/>
                <a:ea typeface="+mj-ea"/>
                <a:cs typeface="+mj-cs"/>
              </a:rPr>
              <a:t>Fault_History</a:t>
            </a:r>
            <a:r>
              <a:rPr lang="en-US" altLang="en-US" sz="4000" dirty="0">
                <a:latin typeface="+mj-lt"/>
                <a:ea typeface="+mj-ea"/>
                <a:cs typeface="+mj-cs"/>
              </a:rPr>
              <a:t> Database</a:t>
            </a:r>
            <a:endParaRPr lang="en-US" altLang="en-US" sz="4000" kern="1200" dirty="0">
              <a:solidFill>
                <a:schemeClr val="tx1"/>
              </a:solidFill>
              <a:latin typeface="+mj-lt"/>
              <a:ea typeface="+mj-ea"/>
              <a:cs typeface="+mj-cs"/>
            </a:endParaRPr>
          </a:p>
        </p:txBody>
      </p:sp>
      <p:sp>
        <p:nvSpPr>
          <p:cNvPr id="9" name="TextBox 8">
            <a:extLst>
              <a:ext uri="{FF2B5EF4-FFF2-40B4-BE49-F238E27FC236}">
                <a16:creationId xmlns:a16="http://schemas.microsoft.com/office/drawing/2014/main" id="{C85F88B0-B4E3-BA6A-7CC3-DEFA522A593E}"/>
              </a:ext>
            </a:extLst>
          </p:cNvPr>
          <p:cNvSpPr txBox="1"/>
          <p:nvPr/>
        </p:nvSpPr>
        <p:spPr>
          <a:xfrm>
            <a:off x="3690126" y="895544"/>
            <a:ext cx="3928569" cy="1477328"/>
          </a:xfrm>
          <a:prstGeom prst="rect">
            <a:avLst/>
          </a:prstGeom>
          <a:noFill/>
        </p:spPr>
        <p:txBody>
          <a:bodyPr wrap="square" rtlCol="0">
            <a:spAutoFit/>
          </a:bodyPr>
          <a:lstStyle/>
          <a:p>
            <a:r>
              <a:rPr lang="en-CA" dirty="0"/>
              <a:t>When a machine fault occurs, the GTAC_FaultHandler.js script in </a:t>
            </a:r>
            <a:r>
              <a:rPr lang="en-CA" dirty="0" err="1"/>
              <a:t>TcHmi</a:t>
            </a:r>
            <a:r>
              <a:rPr lang="en-CA" dirty="0"/>
              <a:t> detects this event and stores the fault information as a record in the history table of the </a:t>
            </a:r>
            <a:r>
              <a:rPr lang="en-CA" dirty="0" err="1"/>
              <a:t>Fault_History</a:t>
            </a:r>
            <a:r>
              <a:rPr lang="en-CA" dirty="0"/>
              <a:t> Database.</a:t>
            </a:r>
          </a:p>
        </p:txBody>
      </p:sp>
      <p:pic>
        <p:nvPicPr>
          <p:cNvPr id="14" name="Picture 13">
            <a:extLst>
              <a:ext uri="{FF2B5EF4-FFF2-40B4-BE49-F238E27FC236}">
                <a16:creationId xmlns:a16="http://schemas.microsoft.com/office/drawing/2014/main" id="{4E9EE644-5756-5D28-CF9C-C2DC15494FD5}"/>
              </a:ext>
            </a:extLst>
          </p:cNvPr>
          <p:cNvPicPr>
            <a:picLocks noChangeAspect="1"/>
          </p:cNvPicPr>
          <p:nvPr/>
        </p:nvPicPr>
        <p:blipFill>
          <a:blip r:embed="rId3"/>
          <a:stretch>
            <a:fillRect/>
          </a:stretch>
        </p:blipFill>
        <p:spPr>
          <a:xfrm>
            <a:off x="2892233" y="3066214"/>
            <a:ext cx="5601903" cy="2871456"/>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1EF499B2-0823-A7EC-53F9-7757CEF3ABE4}"/>
              </a:ext>
            </a:extLst>
          </p:cNvPr>
          <p:cNvPicPr>
            <a:picLocks noChangeAspect="1"/>
          </p:cNvPicPr>
          <p:nvPr/>
        </p:nvPicPr>
        <p:blipFill>
          <a:blip r:embed="rId4"/>
          <a:stretch>
            <a:fillRect/>
          </a:stretch>
        </p:blipFill>
        <p:spPr>
          <a:xfrm>
            <a:off x="336374" y="2572452"/>
            <a:ext cx="4394323" cy="630731"/>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19CE7CF9-CAFB-93EC-FCD9-3F413AE0F4C4}"/>
              </a:ext>
            </a:extLst>
          </p:cNvPr>
          <p:cNvPicPr>
            <a:picLocks noChangeAspect="1"/>
          </p:cNvPicPr>
          <p:nvPr/>
        </p:nvPicPr>
        <p:blipFill>
          <a:blip r:embed="rId5"/>
          <a:stretch>
            <a:fillRect/>
          </a:stretch>
        </p:blipFill>
        <p:spPr>
          <a:xfrm>
            <a:off x="6641956" y="5574966"/>
            <a:ext cx="5315621" cy="957106"/>
          </a:xfrm>
          <a:prstGeom prst="rect">
            <a:avLst/>
          </a:prstGeom>
          <a:ln>
            <a:noFill/>
          </a:ln>
          <a:effectLst>
            <a:outerShdw blurRad="292100" dist="139700" dir="2700000" algn="tl" rotWithShape="0">
              <a:srgbClr val="333333">
                <a:alpha val="65000"/>
              </a:srgbClr>
            </a:outerShdw>
          </a:effectLst>
        </p:spPr>
      </p:pic>
      <p:pic>
        <p:nvPicPr>
          <p:cNvPr id="8" name="Picture 2" descr="Db Icon">
            <a:extLst>
              <a:ext uri="{FF2B5EF4-FFF2-40B4-BE49-F238E27FC236}">
                <a16:creationId xmlns:a16="http://schemas.microsoft.com/office/drawing/2014/main" id="{6E5639A4-61BF-183A-AC63-8D6584E794F5}"/>
              </a:ext>
            </a:extLst>
          </p:cNvPr>
          <p:cNvPicPr/>
          <p:nvPr/>
        </p:nvPicPr>
        <p:blipFill>
          <a:blip r:embed="rId6"/>
          <a:stretch/>
        </p:blipFill>
        <p:spPr>
          <a:xfrm>
            <a:off x="9752088" y="5077325"/>
            <a:ext cx="723358" cy="687864"/>
          </a:xfrm>
          <a:prstGeom prst="rect">
            <a:avLst/>
          </a:prstGeom>
          <a:ln w="0">
            <a:noFill/>
          </a:ln>
        </p:spPr>
      </p:pic>
      <p:pic>
        <p:nvPicPr>
          <p:cNvPr id="20" name="Picture 19" descr="Icon&#10;&#10;Description automatically generated">
            <a:extLst>
              <a:ext uri="{FF2B5EF4-FFF2-40B4-BE49-F238E27FC236}">
                <a16:creationId xmlns:a16="http://schemas.microsoft.com/office/drawing/2014/main" id="{37590E5E-DE55-05E2-2468-54E3A77F5C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5882" y="2655298"/>
            <a:ext cx="653069" cy="650826"/>
          </a:xfrm>
          <a:prstGeom prst="rect">
            <a:avLst/>
          </a:prstGeom>
        </p:spPr>
      </p:pic>
      <p:pic>
        <p:nvPicPr>
          <p:cNvPr id="21" name="Picture 20" descr="A yellow square with a gear and a clock&#10;&#10;Description automatically generated">
            <a:extLst>
              <a:ext uri="{FF2B5EF4-FFF2-40B4-BE49-F238E27FC236}">
                <a16:creationId xmlns:a16="http://schemas.microsoft.com/office/drawing/2014/main" id="{E3744115-3335-24EF-01EE-F52EAFBCF7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1615" y="2067624"/>
            <a:ext cx="610497" cy="610497"/>
          </a:xfrm>
          <a:prstGeom prst="rect">
            <a:avLst/>
          </a:prstGeom>
        </p:spPr>
      </p:pic>
      <p:sp>
        <p:nvSpPr>
          <p:cNvPr id="22" name="Arrow: Bent-Up 21">
            <a:extLst>
              <a:ext uri="{FF2B5EF4-FFF2-40B4-BE49-F238E27FC236}">
                <a16:creationId xmlns:a16="http://schemas.microsoft.com/office/drawing/2014/main" id="{02F10625-B169-C9F3-82FA-8A3679238E2A}"/>
              </a:ext>
            </a:extLst>
          </p:cNvPr>
          <p:cNvSpPr/>
          <p:nvPr/>
        </p:nvSpPr>
        <p:spPr>
          <a:xfrm rot="5400000">
            <a:off x="2123780" y="2967699"/>
            <a:ext cx="664234" cy="1043796"/>
          </a:xfrm>
          <a:prstGeom prst="bentUp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23" name="Arrow: Bent-Up 22">
            <a:extLst>
              <a:ext uri="{FF2B5EF4-FFF2-40B4-BE49-F238E27FC236}">
                <a16:creationId xmlns:a16="http://schemas.microsoft.com/office/drawing/2014/main" id="{6D7D926D-8B5F-7D97-19E4-5559B9B69491}"/>
              </a:ext>
            </a:extLst>
          </p:cNvPr>
          <p:cNvSpPr/>
          <p:nvPr/>
        </p:nvSpPr>
        <p:spPr>
          <a:xfrm rot="5400000">
            <a:off x="5871708" y="5449843"/>
            <a:ext cx="664234" cy="1043796"/>
          </a:xfrm>
          <a:prstGeom prst="bentUp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18100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DD54A1-F80D-0D0D-B67F-4C78B390BC89}"/>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0423E8C-FD7A-C3EB-E14B-D788F8DB8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736ED423-360B-CB6A-D9FB-A9A07F7B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9265BA10-B016-BA53-6B71-9ACEDE22A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ABC7E796-697C-D209-BE51-AA43E8C8056F}"/>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err="1">
                <a:latin typeface="+mj-lt"/>
                <a:ea typeface="+mj-ea"/>
                <a:cs typeface="+mj-cs"/>
              </a:rPr>
              <a:t>Fault_History</a:t>
            </a:r>
            <a:r>
              <a:rPr lang="en-US" altLang="en-US" sz="4000" dirty="0">
                <a:latin typeface="+mj-lt"/>
                <a:ea typeface="+mj-ea"/>
                <a:cs typeface="+mj-cs"/>
              </a:rPr>
              <a:t> Database</a:t>
            </a:r>
            <a:endParaRPr lang="en-US" altLang="en-US" sz="4000" kern="1200" dirty="0">
              <a:solidFill>
                <a:schemeClr val="tx1"/>
              </a:solidFill>
              <a:latin typeface="+mj-lt"/>
              <a:ea typeface="+mj-ea"/>
              <a:cs typeface="+mj-cs"/>
            </a:endParaRPr>
          </a:p>
        </p:txBody>
      </p:sp>
      <p:pic>
        <p:nvPicPr>
          <p:cNvPr id="3" name="Picture 2">
            <a:extLst>
              <a:ext uri="{FF2B5EF4-FFF2-40B4-BE49-F238E27FC236}">
                <a16:creationId xmlns:a16="http://schemas.microsoft.com/office/drawing/2014/main" id="{E10C2250-FC35-CC62-F427-C339816F621A}"/>
              </a:ext>
            </a:extLst>
          </p:cNvPr>
          <p:cNvPicPr>
            <a:picLocks noChangeAspect="1"/>
          </p:cNvPicPr>
          <p:nvPr/>
        </p:nvPicPr>
        <p:blipFill>
          <a:blip r:embed="rId3"/>
          <a:stretch>
            <a:fillRect/>
          </a:stretch>
        </p:blipFill>
        <p:spPr>
          <a:xfrm>
            <a:off x="215605" y="2693852"/>
            <a:ext cx="7081050" cy="2908882"/>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C370EA75-5EA3-23E1-8FB0-906ABFE0B4A3}"/>
              </a:ext>
            </a:extLst>
          </p:cNvPr>
          <p:cNvPicPr>
            <a:picLocks noChangeAspect="1"/>
          </p:cNvPicPr>
          <p:nvPr/>
        </p:nvPicPr>
        <p:blipFill>
          <a:blip r:embed="rId4"/>
          <a:stretch>
            <a:fillRect/>
          </a:stretch>
        </p:blipFill>
        <p:spPr>
          <a:xfrm>
            <a:off x="6261108" y="3550768"/>
            <a:ext cx="5531201" cy="2908882"/>
          </a:xfrm>
          <a:prstGeom prst="rect">
            <a:avLst/>
          </a:prstGeom>
        </p:spPr>
      </p:pic>
      <p:pic>
        <p:nvPicPr>
          <p:cNvPr id="7" name="Picture 6" descr="Icon&#10;&#10;Description automatically generated">
            <a:extLst>
              <a:ext uri="{FF2B5EF4-FFF2-40B4-BE49-F238E27FC236}">
                <a16:creationId xmlns:a16="http://schemas.microsoft.com/office/drawing/2014/main" id="{C76FABDC-6495-B70B-F6EC-8D6794F542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4878" y="3098297"/>
            <a:ext cx="653069" cy="650826"/>
          </a:xfrm>
          <a:prstGeom prst="rect">
            <a:avLst/>
          </a:prstGeom>
        </p:spPr>
      </p:pic>
      <p:pic>
        <p:nvPicPr>
          <p:cNvPr id="8" name="Picture 2" descr="Db Icon">
            <a:extLst>
              <a:ext uri="{FF2B5EF4-FFF2-40B4-BE49-F238E27FC236}">
                <a16:creationId xmlns:a16="http://schemas.microsoft.com/office/drawing/2014/main" id="{3877B824-4052-8839-69C9-6A53310D8449}"/>
              </a:ext>
            </a:extLst>
          </p:cNvPr>
          <p:cNvPicPr/>
          <p:nvPr/>
        </p:nvPicPr>
        <p:blipFill>
          <a:blip r:embed="rId6"/>
          <a:stretch/>
        </p:blipFill>
        <p:spPr>
          <a:xfrm>
            <a:off x="3394451" y="2197628"/>
            <a:ext cx="723358" cy="687864"/>
          </a:xfrm>
          <a:prstGeom prst="rect">
            <a:avLst/>
          </a:prstGeom>
          <a:ln w="0">
            <a:noFill/>
          </a:ln>
        </p:spPr>
      </p:pic>
      <p:sp>
        <p:nvSpPr>
          <p:cNvPr id="2" name="TextBox 1">
            <a:extLst>
              <a:ext uri="{FF2B5EF4-FFF2-40B4-BE49-F238E27FC236}">
                <a16:creationId xmlns:a16="http://schemas.microsoft.com/office/drawing/2014/main" id="{DE7D8865-FD11-EA80-4AA8-877DEC37ACBF}"/>
              </a:ext>
            </a:extLst>
          </p:cNvPr>
          <p:cNvSpPr txBox="1"/>
          <p:nvPr/>
        </p:nvSpPr>
        <p:spPr>
          <a:xfrm>
            <a:off x="3756130" y="695899"/>
            <a:ext cx="3928569" cy="1200329"/>
          </a:xfrm>
          <a:prstGeom prst="rect">
            <a:avLst/>
          </a:prstGeom>
          <a:noFill/>
        </p:spPr>
        <p:txBody>
          <a:bodyPr wrap="square" rtlCol="0">
            <a:spAutoFit/>
          </a:bodyPr>
          <a:lstStyle/>
          <a:p>
            <a:r>
              <a:rPr lang="en-CA" dirty="0"/>
              <a:t>If the Fault History Page is loaded, the last 500 (configurable) fault records are read from the history Database table and displayed on the UI.</a:t>
            </a:r>
          </a:p>
        </p:txBody>
      </p:sp>
    </p:spTree>
    <p:extLst>
      <p:ext uri="{BB962C8B-B14F-4D97-AF65-F5344CB8AC3E}">
        <p14:creationId xmlns:p14="http://schemas.microsoft.com/office/powerpoint/2010/main" val="3629550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9E9F52-C818-2F5A-AC38-25176EE25980}"/>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E85D30B-E69F-4A9A-8E7E-E7BBC9882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07172FE-B5E0-1BF5-269F-E4B7D6816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Logo&#10;&#10;Description automatically generated">
            <a:extLst>
              <a:ext uri="{FF2B5EF4-FFF2-40B4-BE49-F238E27FC236}">
                <a16:creationId xmlns:a16="http://schemas.microsoft.com/office/drawing/2014/main" id="{EF77CEEE-7CD5-D31D-BD28-3859DE5B8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4" y="208223"/>
            <a:ext cx="2933760" cy="1065470"/>
          </a:xfrm>
          <a:prstGeom prst="rect">
            <a:avLst/>
          </a:prstGeom>
        </p:spPr>
      </p:pic>
      <p:sp>
        <p:nvSpPr>
          <p:cNvPr id="24" name="Rectangle 1">
            <a:extLst>
              <a:ext uri="{FF2B5EF4-FFF2-40B4-BE49-F238E27FC236}">
                <a16:creationId xmlns:a16="http://schemas.microsoft.com/office/drawing/2014/main" id="{D87DEBCC-31C2-ACD3-1924-12468DDE4E2E}"/>
              </a:ext>
            </a:extLst>
          </p:cNvPr>
          <p:cNvSpPr>
            <a:spLocks noChangeArrowheads="1"/>
          </p:cNvSpPr>
          <p:nvPr/>
        </p:nvSpPr>
        <p:spPr bwMode="auto">
          <a:xfrm>
            <a:off x="7767874" y="94138"/>
            <a:ext cx="4274947" cy="1273024"/>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eaLnBrk="0" hangingPunct="0">
              <a:defRPr sz="2000" b="1">
                <a:solidFill>
                  <a:schemeClr val="tx1"/>
                </a:solidFill>
                <a:latin typeface="Arial" pitchFamily="34" charset="0"/>
                <a:ea typeface="ＭＳ Ｐゴシック" pitchFamily="34" charset="-128"/>
              </a:defRPr>
            </a:lvl1pPr>
            <a:lvl2pPr marL="742950" indent="-285750" eaLnBrk="0" hangingPunct="0">
              <a:defRPr sz="2000" b="1">
                <a:solidFill>
                  <a:schemeClr val="tx1"/>
                </a:solidFill>
                <a:latin typeface="Arial" pitchFamily="34" charset="0"/>
                <a:ea typeface="ＭＳ Ｐゴシック" pitchFamily="34" charset="-128"/>
              </a:defRPr>
            </a:lvl2pPr>
            <a:lvl3pPr marL="1143000" indent="-228600" eaLnBrk="0" hangingPunct="0">
              <a:defRPr sz="2000" b="1">
                <a:solidFill>
                  <a:schemeClr val="tx1"/>
                </a:solidFill>
                <a:latin typeface="Arial" pitchFamily="34" charset="0"/>
                <a:ea typeface="ＭＳ Ｐゴシック" pitchFamily="34" charset="-128"/>
              </a:defRPr>
            </a:lvl3pPr>
            <a:lvl4pPr marL="1600200" indent="-228600" eaLnBrk="0" hangingPunct="0">
              <a:defRPr sz="2000" b="1">
                <a:solidFill>
                  <a:schemeClr val="tx1"/>
                </a:solidFill>
                <a:latin typeface="Arial" pitchFamily="34" charset="0"/>
                <a:ea typeface="ＭＳ Ｐゴシック" pitchFamily="34" charset="-128"/>
              </a:defRPr>
            </a:lvl4pPr>
            <a:lvl5pPr marL="2057400" indent="-228600" eaLnBrk="0" hangingPunct="0">
              <a:defRPr sz="20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b="1">
                <a:solidFill>
                  <a:schemeClr val="tx1"/>
                </a:solidFill>
                <a:latin typeface="Arial" pitchFamily="34" charset="0"/>
                <a:ea typeface="ＭＳ Ｐゴシック" pitchFamily="34" charset="-128"/>
              </a:defRPr>
            </a:lvl9pPr>
          </a:lstStyle>
          <a:p>
            <a:pPr algn="ctr" eaLnBrk="1" hangingPunct="1">
              <a:lnSpc>
                <a:spcPct val="90000"/>
              </a:lnSpc>
              <a:spcBef>
                <a:spcPct val="0"/>
              </a:spcBef>
              <a:spcAft>
                <a:spcPts val="600"/>
              </a:spcAft>
            </a:pPr>
            <a:r>
              <a:rPr lang="en-US" altLang="en-US" sz="4000" dirty="0" err="1">
                <a:latin typeface="+mj-lt"/>
                <a:ea typeface="+mj-ea"/>
                <a:cs typeface="+mj-cs"/>
              </a:rPr>
              <a:t>Product_Data</a:t>
            </a:r>
            <a:r>
              <a:rPr lang="en-US" altLang="en-US" sz="4000" dirty="0">
                <a:latin typeface="+mj-lt"/>
                <a:ea typeface="+mj-ea"/>
                <a:cs typeface="+mj-cs"/>
              </a:rPr>
              <a:t> </a:t>
            </a:r>
          </a:p>
          <a:p>
            <a:pPr algn="ctr" eaLnBrk="1" hangingPunct="1">
              <a:lnSpc>
                <a:spcPct val="90000"/>
              </a:lnSpc>
              <a:spcBef>
                <a:spcPct val="0"/>
              </a:spcBef>
              <a:spcAft>
                <a:spcPts val="600"/>
              </a:spcAft>
            </a:pPr>
            <a:r>
              <a:rPr lang="en-US" altLang="en-US" sz="4000" dirty="0">
                <a:latin typeface="+mj-lt"/>
                <a:ea typeface="+mj-ea"/>
                <a:cs typeface="+mj-cs"/>
              </a:rPr>
              <a:t>Database</a:t>
            </a:r>
            <a:endParaRPr lang="en-US" altLang="en-US" sz="4000" kern="1200" dirty="0">
              <a:solidFill>
                <a:schemeClr val="tx1"/>
              </a:solidFill>
              <a:latin typeface="+mj-lt"/>
              <a:ea typeface="+mj-ea"/>
              <a:cs typeface="+mj-cs"/>
            </a:endParaRPr>
          </a:p>
        </p:txBody>
      </p:sp>
      <p:sp>
        <p:nvSpPr>
          <p:cNvPr id="2" name="TextBox 1">
            <a:extLst>
              <a:ext uri="{FF2B5EF4-FFF2-40B4-BE49-F238E27FC236}">
                <a16:creationId xmlns:a16="http://schemas.microsoft.com/office/drawing/2014/main" id="{B0148BE2-43CC-35D1-8803-A54F870E011E}"/>
              </a:ext>
            </a:extLst>
          </p:cNvPr>
          <p:cNvSpPr txBox="1"/>
          <p:nvPr/>
        </p:nvSpPr>
        <p:spPr>
          <a:xfrm>
            <a:off x="7416298" y="2413337"/>
            <a:ext cx="3928569" cy="2031325"/>
          </a:xfrm>
          <a:prstGeom prst="rect">
            <a:avLst/>
          </a:prstGeom>
          <a:noFill/>
        </p:spPr>
        <p:txBody>
          <a:bodyPr wrap="square" rtlCol="0">
            <a:spAutoFit/>
          </a:bodyPr>
          <a:lstStyle/>
          <a:p>
            <a:r>
              <a:rPr lang="en-CA" dirty="0"/>
              <a:t>The </a:t>
            </a:r>
            <a:r>
              <a:rPr lang="en-CA" dirty="0" err="1"/>
              <a:t>Product_Data</a:t>
            </a:r>
            <a:r>
              <a:rPr lang="en-CA" dirty="0"/>
              <a:t> Database is an area we can use to store serialized data as each part comes off the line. It contains one table called </a:t>
            </a:r>
            <a:r>
              <a:rPr lang="en-CA" dirty="0" err="1"/>
              <a:t>product_data_reports</a:t>
            </a:r>
            <a:r>
              <a:rPr lang="en-CA" dirty="0"/>
              <a:t> which we will breakdown in the next slide.</a:t>
            </a:r>
          </a:p>
          <a:p>
            <a:pPr marL="285750" indent="-285750">
              <a:buFontTx/>
              <a:buChar char="-"/>
            </a:pPr>
            <a:endParaRPr lang="en-CA" b="1" dirty="0"/>
          </a:p>
        </p:txBody>
      </p:sp>
      <p:pic>
        <p:nvPicPr>
          <p:cNvPr id="4" name="Picture 3">
            <a:extLst>
              <a:ext uri="{FF2B5EF4-FFF2-40B4-BE49-F238E27FC236}">
                <a16:creationId xmlns:a16="http://schemas.microsoft.com/office/drawing/2014/main" id="{A52C26E1-19F2-7CE8-4A79-5E9E0957933B}"/>
              </a:ext>
            </a:extLst>
          </p:cNvPr>
          <p:cNvPicPr>
            <a:picLocks noChangeAspect="1"/>
          </p:cNvPicPr>
          <p:nvPr/>
        </p:nvPicPr>
        <p:blipFill>
          <a:blip r:embed="rId3"/>
          <a:stretch>
            <a:fillRect/>
          </a:stretch>
        </p:blipFill>
        <p:spPr>
          <a:xfrm>
            <a:off x="2695257" y="1555755"/>
            <a:ext cx="2501529" cy="50940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2002555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3740</TotalTime>
  <Words>1352</Words>
  <Application>Microsoft Office PowerPoint</Application>
  <PresentationFormat>Widescreen</PresentationFormat>
  <Paragraphs>127</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Sodecia GTAC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GTAC Controls Training PT 1</dc:subject>
  <dc:creator>Lekx-Toniolo, Taylor</dc:creator>
  <cp:lastModifiedBy>BK Lekx-Toniolo</cp:lastModifiedBy>
  <cp:revision>306</cp:revision>
  <dcterms:created xsi:type="dcterms:W3CDTF">2021-11-04T14:33:04Z</dcterms:created>
  <dcterms:modified xsi:type="dcterms:W3CDTF">2025-10-01T15:21:10Z</dcterms:modified>
</cp:coreProperties>
</file>