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61" r:id="rId3"/>
    <p:sldId id="257" r:id="rId4"/>
    <p:sldId id="258" r:id="rId5"/>
    <p:sldId id="260" r:id="rId6"/>
    <p:sldId id="259" r:id="rId7"/>
    <p:sldId id="267" r:id="rId8"/>
    <p:sldId id="262" r:id="rId9"/>
    <p:sldId id="296" r:id="rId10"/>
    <p:sldId id="295" r:id="rId11"/>
    <p:sldId id="294" r:id="rId12"/>
    <p:sldId id="293" r:id="rId13"/>
    <p:sldId id="292" r:id="rId14"/>
    <p:sldId id="268" r:id="rId15"/>
    <p:sldId id="263" r:id="rId16"/>
    <p:sldId id="269" r:id="rId17"/>
    <p:sldId id="270" r:id="rId18"/>
    <p:sldId id="271" r:id="rId19"/>
    <p:sldId id="272" r:id="rId20"/>
    <p:sldId id="265" r:id="rId21"/>
    <p:sldId id="273" r:id="rId22"/>
    <p:sldId id="274" r:id="rId23"/>
    <p:sldId id="275" r:id="rId24"/>
    <p:sldId id="276" r:id="rId25"/>
    <p:sldId id="277" r:id="rId26"/>
    <p:sldId id="278" r:id="rId27"/>
    <p:sldId id="280" r:id="rId28"/>
    <p:sldId id="281" r:id="rId29"/>
    <p:sldId id="282" r:id="rId30"/>
    <p:sldId id="286" r:id="rId31"/>
    <p:sldId id="290" r:id="rId32"/>
    <p:sldId id="289"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3099B2-538A-6CDA-5739-4D90A47F3B13}" v="41" dt="2023-06-22T18:32:53.937"/>
    <p1510:client id="{DE0D7283-479F-6D3D-3D4D-8A58156E44F6}" v="46" dt="2023-06-22T15:49:41.90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528"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6/22/2023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6/22/2023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6/22/2023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6/22/2023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6/22/2023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drewmvd/heart-failure-clinical-dat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6" y="1340768"/>
            <a:ext cx="4098174" cy="1800200"/>
          </a:xfrm>
        </p:spPr>
        <p:txBody>
          <a:bodyPr>
            <a:normAutofit/>
          </a:bodyPr>
          <a:lstStyle/>
          <a:p>
            <a:r>
              <a:rPr lang="en-US" sz="3200" dirty="0">
                <a:latin typeface="Elephant" panose="02020904090505020303" pitchFamily="18" charset="0"/>
              </a:rPr>
              <a:t>HEART FAILURE PREDICTION</a:t>
            </a:r>
          </a:p>
        </p:txBody>
      </p:sp>
      <p:sp>
        <p:nvSpPr>
          <p:cNvPr id="3" name="Subtitle 2"/>
          <p:cNvSpPr>
            <a:spLocks noGrp="1"/>
          </p:cNvSpPr>
          <p:nvPr>
            <p:ph type="subTitle" idx="1"/>
          </p:nvPr>
        </p:nvSpPr>
        <p:spPr>
          <a:xfrm>
            <a:off x="767408" y="3356992"/>
            <a:ext cx="4098175" cy="1800200"/>
          </a:xfrm>
        </p:spPr>
        <p:txBody>
          <a:bodyPr>
            <a:normAutofit fontScale="70000" lnSpcReduction="20000"/>
          </a:bodyPr>
          <a:lstStyle/>
          <a:p>
            <a:r>
              <a:rPr lang="en-US" dirty="0">
                <a:latin typeface="Goudy Old Style" panose="02020502050305020303" pitchFamily="18" charset="0"/>
              </a:rPr>
              <a:t>DONE BY:-</a:t>
            </a:r>
          </a:p>
          <a:p>
            <a:r>
              <a:rPr lang="en-US" dirty="0">
                <a:latin typeface="Goudy Old Style" panose="02020502050305020303" pitchFamily="18" charset="0"/>
              </a:rPr>
              <a:t>AMRITA SODHI </a:t>
            </a:r>
          </a:p>
          <a:p>
            <a:r>
              <a:rPr lang="en-US" dirty="0">
                <a:latin typeface="Goudy Old Style" panose="02020502050305020303" pitchFamily="18" charset="0"/>
              </a:rPr>
              <a:t>KARAN PUNJABI</a:t>
            </a:r>
          </a:p>
          <a:p>
            <a:r>
              <a:rPr lang="en-US" dirty="0">
                <a:latin typeface="Goudy Old Style" panose="02020502050305020303" pitchFamily="18" charset="0"/>
              </a:rPr>
              <a:t>REMYA RAJ</a:t>
            </a:r>
          </a:p>
          <a:p>
            <a:r>
              <a:rPr lang="en-US" dirty="0">
                <a:latin typeface="Goudy Old Style" panose="02020502050305020303" pitchFamily="18" charset="0"/>
              </a:rPr>
              <a:t>SANATH TULI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Continuation</a:t>
            </a:r>
          </a:p>
        </p:txBody>
      </p:sp>
      <p:sp>
        <p:nvSpPr>
          <p:cNvPr id="4" name="Content Placeholder 3">
            <a:extLst>
              <a:ext uri="{FF2B5EF4-FFF2-40B4-BE49-F238E27FC236}">
                <a16:creationId xmlns:a16="http://schemas.microsoft.com/office/drawing/2014/main" id="{D5984065-9334-AD5C-2D38-2C7C161BA25E}"/>
              </a:ext>
            </a:extLst>
          </p:cNvPr>
          <p:cNvSpPr>
            <a:spLocks noGrp="1"/>
          </p:cNvSpPr>
          <p:nvPr>
            <p:ph sz="half" idx="1"/>
          </p:nvPr>
        </p:nvSpPr>
        <p:spPr>
          <a:xfrm>
            <a:off x="695400" y="1825625"/>
            <a:ext cx="5172000" cy="3763616"/>
          </a:xfrm>
        </p:spPr>
        <p:txBody>
          <a:bodyPr>
            <a:normAutofit/>
          </a:bodyPr>
          <a:lstStyle/>
          <a:p>
            <a:r>
              <a:rPr lang="en-US" dirty="0"/>
              <a:t>Creating a matrix from a subset of the data frame</a:t>
            </a:r>
          </a:p>
          <a:p>
            <a:r>
              <a:rPr lang="en-US" dirty="0"/>
              <a:t>Converting a column to a factor</a:t>
            </a:r>
          </a:p>
          <a:p>
            <a:r>
              <a:rPr lang="en-US" dirty="0"/>
              <a:t>Visualizing the matrix data</a:t>
            </a:r>
          </a:p>
          <a:p>
            <a:r>
              <a:rPr lang="en-US" dirty="0"/>
              <a:t>Visualizing the factor data</a:t>
            </a:r>
          </a:p>
          <a:p>
            <a:r>
              <a:rPr lang="en-US" dirty="0"/>
              <a:t>Visualizing the data frame within a list</a:t>
            </a:r>
            <a:endParaRPr lang="en-IN" dirty="0"/>
          </a:p>
        </p:txBody>
      </p:sp>
      <p:pic>
        <p:nvPicPr>
          <p:cNvPr id="5" name="Picture 4">
            <a:extLst>
              <a:ext uri="{FF2B5EF4-FFF2-40B4-BE49-F238E27FC236}">
                <a16:creationId xmlns:a16="http://schemas.microsoft.com/office/drawing/2014/main" id="{4A6F2D7D-D564-E9DF-BD0B-CF6BF2D2A2B3}"/>
              </a:ext>
            </a:extLst>
          </p:cNvPr>
          <p:cNvPicPr>
            <a:picLocks noChangeAspect="1"/>
          </p:cNvPicPr>
          <p:nvPr/>
        </p:nvPicPr>
        <p:blipFill>
          <a:blip r:embed="rId2"/>
          <a:stretch>
            <a:fillRect/>
          </a:stretch>
        </p:blipFill>
        <p:spPr>
          <a:xfrm>
            <a:off x="5807968" y="1823343"/>
            <a:ext cx="6102177" cy="4275757"/>
          </a:xfrm>
          <a:prstGeom prst="rect">
            <a:avLst/>
          </a:prstGeom>
        </p:spPr>
      </p:pic>
    </p:spTree>
    <p:extLst>
      <p:ext uri="{BB962C8B-B14F-4D97-AF65-F5344CB8AC3E}">
        <p14:creationId xmlns:p14="http://schemas.microsoft.com/office/powerpoint/2010/main" val="1165110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236712"/>
          </a:xfrm>
        </p:spPr>
        <p:txBody>
          <a:bodyPr anchor="b">
            <a:normAutofit/>
          </a:bodyPr>
          <a:lstStyle/>
          <a:p>
            <a:r>
              <a:rPr lang="en-US" dirty="0"/>
              <a:t>Visualization using Matrix</a:t>
            </a:r>
          </a:p>
        </p:txBody>
      </p:sp>
      <p:pic>
        <p:nvPicPr>
          <p:cNvPr id="5" name="Picture 4">
            <a:extLst>
              <a:ext uri="{FF2B5EF4-FFF2-40B4-BE49-F238E27FC236}">
                <a16:creationId xmlns:a16="http://schemas.microsoft.com/office/drawing/2014/main" id="{D7D95A39-428A-C377-4960-F3E9A50C2E04}"/>
              </a:ext>
            </a:extLst>
          </p:cNvPr>
          <p:cNvPicPr>
            <a:picLocks noChangeAspect="1"/>
          </p:cNvPicPr>
          <p:nvPr/>
        </p:nvPicPr>
        <p:blipFill>
          <a:blip r:embed="rId2"/>
          <a:stretch>
            <a:fillRect/>
          </a:stretch>
        </p:blipFill>
        <p:spPr>
          <a:xfrm>
            <a:off x="407368" y="1484784"/>
            <a:ext cx="6384031" cy="4500741"/>
          </a:xfrm>
          <a:prstGeom prst="rect">
            <a:avLst/>
          </a:prstGeom>
          <a:noFill/>
        </p:spPr>
      </p:pic>
      <p:sp>
        <p:nvSpPr>
          <p:cNvPr id="10" name="Text Placeholder 3">
            <a:extLst>
              <a:ext uri="{FF2B5EF4-FFF2-40B4-BE49-F238E27FC236}">
                <a16:creationId xmlns:a16="http://schemas.microsoft.com/office/drawing/2014/main" id="{4E5925A0-CBCD-9EBA-8D27-29CC2267FCF5}"/>
              </a:ext>
            </a:extLst>
          </p:cNvPr>
          <p:cNvSpPr>
            <a:spLocks noGrp="1"/>
          </p:cNvSpPr>
          <p:nvPr>
            <p:ph type="body" sz="half" idx="2"/>
          </p:nvPr>
        </p:nvSpPr>
        <p:spPr>
          <a:xfrm>
            <a:off x="7635240" y="5029200"/>
            <a:ext cx="3932237" cy="1374648"/>
          </a:xfrm>
        </p:spPr>
        <p:txBody>
          <a:bodyPr/>
          <a:lstStyle/>
          <a:p>
            <a:endParaRPr lang="en-US"/>
          </a:p>
        </p:txBody>
      </p:sp>
    </p:spTree>
    <p:extLst>
      <p:ext uri="{BB962C8B-B14F-4D97-AF65-F5344CB8AC3E}">
        <p14:creationId xmlns:p14="http://schemas.microsoft.com/office/powerpoint/2010/main" val="411469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236712"/>
          </a:xfrm>
        </p:spPr>
        <p:txBody>
          <a:bodyPr anchor="b">
            <a:normAutofit/>
          </a:bodyPr>
          <a:lstStyle/>
          <a:p>
            <a:r>
              <a:rPr lang="en-US" dirty="0"/>
              <a:t>Visualization using Factor</a:t>
            </a:r>
          </a:p>
        </p:txBody>
      </p:sp>
      <p:sp>
        <p:nvSpPr>
          <p:cNvPr id="10" name="Text Placeholder 3">
            <a:extLst>
              <a:ext uri="{FF2B5EF4-FFF2-40B4-BE49-F238E27FC236}">
                <a16:creationId xmlns:a16="http://schemas.microsoft.com/office/drawing/2014/main" id="{4E5925A0-CBCD-9EBA-8D27-29CC2267FCF5}"/>
              </a:ext>
            </a:extLst>
          </p:cNvPr>
          <p:cNvSpPr>
            <a:spLocks noGrp="1"/>
          </p:cNvSpPr>
          <p:nvPr>
            <p:ph type="body" sz="half" idx="2"/>
          </p:nvPr>
        </p:nvSpPr>
        <p:spPr>
          <a:xfrm>
            <a:off x="7635240" y="5029200"/>
            <a:ext cx="3932237" cy="1374648"/>
          </a:xfrm>
        </p:spPr>
        <p:txBody>
          <a:bodyPr/>
          <a:lstStyle/>
          <a:p>
            <a:endParaRPr lang="en-US"/>
          </a:p>
        </p:txBody>
      </p:sp>
      <p:pic>
        <p:nvPicPr>
          <p:cNvPr id="4" name="Picture 3">
            <a:extLst>
              <a:ext uri="{FF2B5EF4-FFF2-40B4-BE49-F238E27FC236}">
                <a16:creationId xmlns:a16="http://schemas.microsoft.com/office/drawing/2014/main" id="{9DD0B77C-7F7B-BBFB-D60B-E99D9BD42FC7}"/>
              </a:ext>
            </a:extLst>
          </p:cNvPr>
          <p:cNvPicPr>
            <a:picLocks noChangeAspect="1"/>
          </p:cNvPicPr>
          <p:nvPr/>
        </p:nvPicPr>
        <p:blipFill>
          <a:blip r:embed="rId2"/>
          <a:stretch>
            <a:fillRect/>
          </a:stretch>
        </p:blipFill>
        <p:spPr>
          <a:xfrm>
            <a:off x="335360" y="1120104"/>
            <a:ext cx="6558041" cy="4617792"/>
          </a:xfrm>
          <a:prstGeom prst="rect">
            <a:avLst/>
          </a:prstGeom>
        </p:spPr>
      </p:pic>
    </p:spTree>
    <p:extLst>
      <p:ext uri="{BB962C8B-B14F-4D97-AF65-F5344CB8AC3E}">
        <p14:creationId xmlns:p14="http://schemas.microsoft.com/office/powerpoint/2010/main" val="539574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236712"/>
          </a:xfrm>
        </p:spPr>
        <p:txBody>
          <a:bodyPr anchor="b">
            <a:normAutofit fontScale="90000"/>
          </a:bodyPr>
          <a:lstStyle/>
          <a:p>
            <a:r>
              <a:rPr lang="en-US" dirty="0"/>
              <a:t>Visualization using List (</a:t>
            </a:r>
            <a:r>
              <a:rPr lang="en-US" dirty="0" err="1"/>
              <a:t>Acessing</a:t>
            </a:r>
            <a:r>
              <a:rPr lang="en-US" dirty="0"/>
              <a:t> the Dataframe)</a:t>
            </a:r>
          </a:p>
        </p:txBody>
      </p:sp>
      <p:sp>
        <p:nvSpPr>
          <p:cNvPr id="10" name="Text Placeholder 3">
            <a:extLst>
              <a:ext uri="{FF2B5EF4-FFF2-40B4-BE49-F238E27FC236}">
                <a16:creationId xmlns:a16="http://schemas.microsoft.com/office/drawing/2014/main" id="{4E5925A0-CBCD-9EBA-8D27-29CC2267FCF5}"/>
              </a:ext>
            </a:extLst>
          </p:cNvPr>
          <p:cNvSpPr>
            <a:spLocks noGrp="1"/>
          </p:cNvSpPr>
          <p:nvPr>
            <p:ph type="body" sz="half" idx="2"/>
          </p:nvPr>
        </p:nvSpPr>
        <p:spPr>
          <a:xfrm>
            <a:off x="7635240" y="5029200"/>
            <a:ext cx="3932237" cy="1374648"/>
          </a:xfrm>
        </p:spPr>
        <p:txBody>
          <a:bodyPr/>
          <a:lstStyle/>
          <a:p>
            <a:endParaRPr lang="en-US"/>
          </a:p>
        </p:txBody>
      </p:sp>
      <p:pic>
        <p:nvPicPr>
          <p:cNvPr id="5" name="Picture 4">
            <a:extLst>
              <a:ext uri="{FF2B5EF4-FFF2-40B4-BE49-F238E27FC236}">
                <a16:creationId xmlns:a16="http://schemas.microsoft.com/office/drawing/2014/main" id="{71BC1DAA-D413-D291-0957-49623BBA2F33}"/>
              </a:ext>
            </a:extLst>
          </p:cNvPr>
          <p:cNvPicPr>
            <a:picLocks noChangeAspect="1"/>
          </p:cNvPicPr>
          <p:nvPr/>
        </p:nvPicPr>
        <p:blipFill>
          <a:blip r:embed="rId2"/>
          <a:stretch>
            <a:fillRect/>
          </a:stretch>
        </p:blipFill>
        <p:spPr>
          <a:xfrm>
            <a:off x="263352" y="1484784"/>
            <a:ext cx="6293825" cy="4434707"/>
          </a:xfrm>
          <a:prstGeom prst="rect">
            <a:avLst/>
          </a:prstGeom>
        </p:spPr>
      </p:pic>
    </p:spTree>
    <p:extLst>
      <p:ext uri="{BB962C8B-B14F-4D97-AF65-F5344CB8AC3E}">
        <p14:creationId xmlns:p14="http://schemas.microsoft.com/office/powerpoint/2010/main" val="1681886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8800"/>
            <a:ext cx="10069760" cy="2248272"/>
          </a:xfrm>
        </p:spPr>
        <p:txBody>
          <a:bodyPr/>
          <a:lstStyle/>
          <a:p>
            <a:r>
              <a:rPr lang="en-US" dirty="0"/>
              <a:t>Data Manipulation with DPLYR</a:t>
            </a:r>
          </a:p>
        </p:txBody>
      </p:sp>
      <p:sp>
        <p:nvSpPr>
          <p:cNvPr id="3" name="Text Placeholder 2"/>
          <p:cNvSpPr>
            <a:spLocks noGrp="1"/>
          </p:cNvSpPr>
          <p:nvPr>
            <p:ph type="body" idx="1"/>
          </p:nvPr>
        </p:nvSpPr>
        <p:spPr>
          <a:xfrm>
            <a:off x="1066800" y="5181600"/>
            <a:ext cx="9925744" cy="685800"/>
          </a:xfrm>
        </p:spPr>
        <p:txBody>
          <a:bodyPr/>
          <a:lstStyle/>
          <a:p>
            <a:endParaRPr lang="en-US" dirty="0"/>
          </a:p>
        </p:txBody>
      </p:sp>
    </p:spTree>
    <p:extLst>
      <p:ext uri="{BB962C8B-B14F-4D97-AF65-F5344CB8AC3E}">
        <p14:creationId xmlns:p14="http://schemas.microsoft.com/office/powerpoint/2010/main" val="22897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Selecting specific columns</a:t>
            </a:r>
          </a:p>
        </p:txBody>
      </p:sp>
      <p:pic>
        <p:nvPicPr>
          <p:cNvPr id="6" name="Picture 5">
            <a:extLst>
              <a:ext uri="{FF2B5EF4-FFF2-40B4-BE49-F238E27FC236}">
                <a16:creationId xmlns:a16="http://schemas.microsoft.com/office/drawing/2014/main" id="{92505C46-D343-4141-23D2-1972E52EA28E}"/>
              </a:ext>
            </a:extLst>
          </p:cNvPr>
          <p:cNvPicPr>
            <a:picLocks noChangeAspect="1"/>
          </p:cNvPicPr>
          <p:nvPr/>
        </p:nvPicPr>
        <p:blipFill>
          <a:blip r:embed="rId2"/>
          <a:stretch>
            <a:fillRect/>
          </a:stretch>
        </p:blipFill>
        <p:spPr>
          <a:xfrm>
            <a:off x="1066801" y="3144033"/>
            <a:ext cx="4800600" cy="1938358"/>
          </a:xfrm>
          <a:prstGeom prst="rect">
            <a:avLst/>
          </a:prstGeom>
          <a:noFill/>
        </p:spPr>
      </p:pic>
      <p:pic>
        <p:nvPicPr>
          <p:cNvPr id="8" name="Content Placeholder 7">
            <a:extLst>
              <a:ext uri="{FF2B5EF4-FFF2-40B4-BE49-F238E27FC236}">
                <a16:creationId xmlns:a16="http://schemas.microsoft.com/office/drawing/2014/main" id="{84830D63-629B-6A2D-AF34-C4EEF0610B6F}"/>
              </a:ext>
            </a:extLst>
          </p:cNvPr>
          <p:cNvPicPr>
            <a:picLocks noGrp="1" noChangeAspect="1"/>
          </p:cNvPicPr>
          <p:nvPr>
            <p:ph sz="half" idx="2"/>
          </p:nvPr>
        </p:nvPicPr>
        <p:blipFill>
          <a:blip r:embed="rId3"/>
          <a:stretch>
            <a:fillRect/>
          </a:stretch>
        </p:blipFill>
        <p:spPr>
          <a:xfrm>
            <a:off x="6324600" y="2592314"/>
            <a:ext cx="4800600" cy="3041796"/>
          </a:xfr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Arranging dataframe based on age</a:t>
            </a:r>
          </a:p>
        </p:txBody>
      </p:sp>
      <p:pic>
        <p:nvPicPr>
          <p:cNvPr id="4" name="Picture 3">
            <a:extLst>
              <a:ext uri="{FF2B5EF4-FFF2-40B4-BE49-F238E27FC236}">
                <a16:creationId xmlns:a16="http://schemas.microsoft.com/office/drawing/2014/main" id="{DD08FD83-37F2-47FD-0F04-1357C00BF719}"/>
              </a:ext>
            </a:extLst>
          </p:cNvPr>
          <p:cNvPicPr>
            <a:picLocks noChangeAspect="1"/>
          </p:cNvPicPr>
          <p:nvPr/>
        </p:nvPicPr>
        <p:blipFill>
          <a:blip r:embed="rId2"/>
          <a:stretch>
            <a:fillRect/>
          </a:stretch>
        </p:blipFill>
        <p:spPr>
          <a:xfrm>
            <a:off x="551384" y="3531139"/>
            <a:ext cx="4968552" cy="1986093"/>
          </a:xfrm>
          <a:prstGeom prst="rect">
            <a:avLst/>
          </a:prstGeom>
          <a:noFill/>
        </p:spPr>
      </p:pic>
      <p:pic>
        <p:nvPicPr>
          <p:cNvPr id="6" name="Content Placeholder 5">
            <a:extLst>
              <a:ext uri="{FF2B5EF4-FFF2-40B4-BE49-F238E27FC236}">
                <a16:creationId xmlns:a16="http://schemas.microsoft.com/office/drawing/2014/main" id="{111D62D2-69D3-3565-BE67-EED9AA155123}"/>
              </a:ext>
            </a:extLst>
          </p:cNvPr>
          <p:cNvPicPr>
            <a:picLocks noGrp="1" noChangeAspect="1"/>
          </p:cNvPicPr>
          <p:nvPr>
            <p:ph sz="half" idx="2"/>
          </p:nvPr>
        </p:nvPicPr>
        <p:blipFill>
          <a:blip r:embed="rId3"/>
          <a:stretch>
            <a:fillRect/>
          </a:stretch>
        </p:blipFill>
        <p:spPr>
          <a:xfrm>
            <a:off x="5879976" y="3376910"/>
            <a:ext cx="5688632" cy="2500362"/>
          </a:xfrm>
        </p:spPr>
      </p:pic>
    </p:spTree>
    <p:extLst>
      <p:ext uri="{BB962C8B-B14F-4D97-AF65-F5344CB8AC3E}">
        <p14:creationId xmlns:p14="http://schemas.microsoft.com/office/powerpoint/2010/main" val="81944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Filtering rows based on age</a:t>
            </a:r>
          </a:p>
        </p:txBody>
      </p:sp>
      <p:pic>
        <p:nvPicPr>
          <p:cNvPr id="4" name="Picture 3">
            <a:extLst>
              <a:ext uri="{FF2B5EF4-FFF2-40B4-BE49-F238E27FC236}">
                <a16:creationId xmlns:a16="http://schemas.microsoft.com/office/drawing/2014/main" id="{49B83E05-1637-7A77-8967-962AF00C2910}"/>
              </a:ext>
            </a:extLst>
          </p:cNvPr>
          <p:cNvPicPr>
            <a:picLocks noChangeAspect="1"/>
          </p:cNvPicPr>
          <p:nvPr/>
        </p:nvPicPr>
        <p:blipFill>
          <a:blip r:embed="rId2"/>
          <a:stretch>
            <a:fillRect/>
          </a:stretch>
        </p:blipFill>
        <p:spPr>
          <a:xfrm>
            <a:off x="1066800" y="3405123"/>
            <a:ext cx="4800600" cy="1416177"/>
          </a:xfrm>
          <a:prstGeom prst="rect">
            <a:avLst/>
          </a:prstGeom>
          <a:noFill/>
        </p:spPr>
      </p:pic>
      <p:pic>
        <p:nvPicPr>
          <p:cNvPr id="6" name="Content Placeholder 5">
            <a:extLst>
              <a:ext uri="{FF2B5EF4-FFF2-40B4-BE49-F238E27FC236}">
                <a16:creationId xmlns:a16="http://schemas.microsoft.com/office/drawing/2014/main" id="{FF3D1398-1F02-5208-C9EE-57ACEBA58D86}"/>
              </a:ext>
            </a:extLst>
          </p:cNvPr>
          <p:cNvPicPr>
            <a:picLocks noGrp="1" noChangeAspect="1"/>
          </p:cNvPicPr>
          <p:nvPr>
            <p:ph sz="half" idx="2"/>
          </p:nvPr>
        </p:nvPicPr>
        <p:blipFill>
          <a:blip r:embed="rId3"/>
          <a:stretch>
            <a:fillRect/>
          </a:stretch>
        </p:blipFill>
        <p:spPr>
          <a:xfrm>
            <a:off x="6324600" y="2780928"/>
            <a:ext cx="4800600" cy="3312368"/>
          </a:xfrm>
        </p:spPr>
      </p:pic>
    </p:spTree>
    <p:extLst>
      <p:ext uri="{BB962C8B-B14F-4D97-AF65-F5344CB8AC3E}">
        <p14:creationId xmlns:p14="http://schemas.microsoft.com/office/powerpoint/2010/main" val="36732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Chaining multiple operations using Pipe operator</a:t>
            </a:r>
          </a:p>
        </p:txBody>
      </p:sp>
      <p:pic>
        <p:nvPicPr>
          <p:cNvPr id="4" name="Picture 3">
            <a:extLst>
              <a:ext uri="{FF2B5EF4-FFF2-40B4-BE49-F238E27FC236}">
                <a16:creationId xmlns:a16="http://schemas.microsoft.com/office/drawing/2014/main" id="{5AB23917-0570-995E-5EB1-F50DD7484303}"/>
              </a:ext>
            </a:extLst>
          </p:cNvPr>
          <p:cNvPicPr>
            <a:picLocks noChangeAspect="1"/>
          </p:cNvPicPr>
          <p:nvPr/>
        </p:nvPicPr>
        <p:blipFill>
          <a:blip r:embed="rId2"/>
          <a:stretch>
            <a:fillRect/>
          </a:stretch>
        </p:blipFill>
        <p:spPr>
          <a:xfrm>
            <a:off x="1066800" y="2894501"/>
            <a:ext cx="4800600" cy="1830345"/>
          </a:xfrm>
          <a:prstGeom prst="rect">
            <a:avLst/>
          </a:prstGeom>
          <a:noFill/>
        </p:spPr>
      </p:pic>
      <p:pic>
        <p:nvPicPr>
          <p:cNvPr id="6" name="Content Placeholder 5">
            <a:extLst>
              <a:ext uri="{FF2B5EF4-FFF2-40B4-BE49-F238E27FC236}">
                <a16:creationId xmlns:a16="http://schemas.microsoft.com/office/drawing/2014/main" id="{D07DE37B-A1BE-0CAD-AE94-945AB88930A7}"/>
              </a:ext>
            </a:extLst>
          </p:cNvPr>
          <p:cNvPicPr>
            <a:picLocks noGrp="1" noChangeAspect="1"/>
          </p:cNvPicPr>
          <p:nvPr>
            <p:ph sz="half" idx="2"/>
          </p:nvPr>
        </p:nvPicPr>
        <p:blipFill>
          <a:blip r:embed="rId3"/>
          <a:stretch>
            <a:fillRect/>
          </a:stretch>
        </p:blipFill>
        <p:spPr>
          <a:xfrm>
            <a:off x="6324600" y="2852937"/>
            <a:ext cx="4800600" cy="1900612"/>
          </a:xfrm>
        </p:spPr>
      </p:pic>
    </p:spTree>
    <p:extLst>
      <p:ext uri="{BB962C8B-B14F-4D97-AF65-F5344CB8AC3E}">
        <p14:creationId xmlns:p14="http://schemas.microsoft.com/office/powerpoint/2010/main" val="396370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Creating a new column using Mutate()</a:t>
            </a:r>
          </a:p>
        </p:txBody>
      </p:sp>
      <p:pic>
        <p:nvPicPr>
          <p:cNvPr id="4" name="Content Placeholder 3">
            <a:extLst>
              <a:ext uri="{FF2B5EF4-FFF2-40B4-BE49-F238E27FC236}">
                <a16:creationId xmlns:a16="http://schemas.microsoft.com/office/drawing/2014/main" id="{FB863A2D-A952-1143-7F45-A9D153A309E8}"/>
              </a:ext>
            </a:extLst>
          </p:cNvPr>
          <p:cNvPicPr>
            <a:picLocks noGrp="1" noChangeAspect="1"/>
          </p:cNvPicPr>
          <p:nvPr>
            <p:ph sz="half" idx="1"/>
          </p:nvPr>
        </p:nvPicPr>
        <p:blipFill>
          <a:blip r:embed="rId2"/>
          <a:stretch>
            <a:fillRect/>
          </a:stretch>
        </p:blipFill>
        <p:spPr>
          <a:xfrm>
            <a:off x="1066800" y="3068960"/>
            <a:ext cx="4800600" cy="2016224"/>
          </a:xfrm>
        </p:spPr>
      </p:pic>
      <p:pic>
        <p:nvPicPr>
          <p:cNvPr id="6" name="Content Placeholder 5">
            <a:extLst>
              <a:ext uri="{FF2B5EF4-FFF2-40B4-BE49-F238E27FC236}">
                <a16:creationId xmlns:a16="http://schemas.microsoft.com/office/drawing/2014/main" id="{E7D88D28-224D-290A-9434-05D3140F6E30}"/>
              </a:ext>
            </a:extLst>
          </p:cNvPr>
          <p:cNvPicPr>
            <a:picLocks noGrp="1" noChangeAspect="1"/>
          </p:cNvPicPr>
          <p:nvPr>
            <p:ph sz="half" idx="2"/>
          </p:nvPr>
        </p:nvPicPr>
        <p:blipFill>
          <a:blip r:embed="rId3"/>
          <a:stretch>
            <a:fillRect/>
          </a:stretch>
        </p:blipFill>
        <p:spPr>
          <a:xfrm>
            <a:off x="6324600" y="3068960"/>
            <a:ext cx="4800600" cy="2376264"/>
          </a:xfrm>
        </p:spPr>
      </p:pic>
    </p:spTree>
    <p:extLst>
      <p:ext uri="{BB962C8B-B14F-4D97-AF65-F5344CB8AC3E}">
        <p14:creationId xmlns:p14="http://schemas.microsoft.com/office/powerpoint/2010/main" val="236230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8800"/>
            <a:ext cx="7772400" cy="2032248"/>
          </a:xfrm>
        </p:spPr>
        <p:txBody>
          <a:bodyPr/>
          <a:lstStyle/>
          <a:p>
            <a:r>
              <a:rPr lang="en-US" dirty="0"/>
              <a:t>Introduction</a:t>
            </a:r>
          </a:p>
        </p:txBody>
      </p:sp>
      <p:sp>
        <p:nvSpPr>
          <p:cNvPr id="3" name="Text Placeholder 2"/>
          <p:cNvSpPr>
            <a:spLocks noGrp="1"/>
          </p:cNvSpPr>
          <p:nvPr>
            <p:ph type="body" idx="1"/>
          </p:nvPr>
        </p:nvSpPr>
        <p:spPr/>
        <p:txBody>
          <a:bodyPr/>
          <a:lstStyle/>
          <a:p>
            <a:r>
              <a:rPr lang="en-US" dirty="0"/>
              <a:t>Purpose and context of the analysis</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828800"/>
            <a:ext cx="9865096" cy="1672208"/>
          </a:xfrm>
        </p:spPr>
        <p:txBody>
          <a:bodyPr anchor="b">
            <a:normAutofit/>
          </a:bodyPr>
          <a:lstStyle/>
          <a:p>
            <a:r>
              <a:rPr lang="en-US" dirty="0"/>
              <a:t>Exploratory Data Analysis with GGPLOT2</a:t>
            </a:r>
          </a:p>
        </p:txBody>
      </p:sp>
      <p:sp>
        <p:nvSpPr>
          <p:cNvPr id="9" name="Text Placeholder 2">
            <a:extLst>
              <a:ext uri="{FF2B5EF4-FFF2-40B4-BE49-F238E27FC236}">
                <a16:creationId xmlns:a16="http://schemas.microsoft.com/office/drawing/2014/main" id="{C9B88F44-5C2A-22F9-4492-8E1561982B57}"/>
              </a:ext>
            </a:extLst>
          </p:cNvPr>
          <p:cNvSpPr>
            <a:spLocks noGrp="1"/>
          </p:cNvSpPr>
          <p:nvPr>
            <p:ph type="body" idx="1"/>
          </p:nvPr>
        </p:nvSpPr>
        <p:spPr>
          <a:xfrm>
            <a:off x="1066800" y="5181600"/>
            <a:ext cx="7772400" cy="685800"/>
          </a:xfrm>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Number of Deaths per age group</a:t>
            </a:r>
          </a:p>
        </p:txBody>
      </p:sp>
      <p:pic>
        <p:nvPicPr>
          <p:cNvPr id="5" name="Content Placeholder 4">
            <a:extLst>
              <a:ext uri="{FF2B5EF4-FFF2-40B4-BE49-F238E27FC236}">
                <a16:creationId xmlns:a16="http://schemas.microsoft.com/office/drawing/2014/main" id="{2C6841C6-9B76-6401-C5C6-523BD5B692AF}"/>
              </a:ext>
            </a:extLst>
          </p:cNvPr>
          <p:cNvPicPr>
            <a:picLocks noGrp="1" noChangeAspect="1"/>
          </p:cNvPicPr>
          <p:nvPr>
            <p:ph idx="1"/>
          </p:nvPr>
        </p:nvPicPr>
        <p:blipFill>
          <a:blip r:embed="rId2"/>
          <a:stretch>
            <a:fillRect/>
          </a:stretch>
        </p:blipFill>
        <p:spPr>
          <a:xfrm>
            <a:off x="2886141" y="1828800"/>
            <a:ext cx="6419718" cy="4572000"/>
          </a:xfrm>
        </p:spPr>
      </p:pic>
    </p:spTree>
    <p:extLst>
      <p:ext uri="{BB962C8B-B14F-4D97-AF65-F5344CB8AC3E}">
        <p14:creationId xmlns:p14="http://schemas.microsoft.com/office/powerpoint/2010/main" val="122125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Anemia vs death event</a:t>
            </a:r>
          </a:p>
        </p:txBody>
      </p:sp>
      <p:pic>
        <p:nvPicPr>
          <p:cNvPr id="3" name="Picture 4" descr="Chart, pie chart&#10;&#10;Description automatically generated">
            <a:extLst>
              <a:ext uri="{FF2B5EF4-FFF2-40B4-BE49-F238E27FC236}">
                <a16:creationId xmlns:a16="http://schemas.microsoft.com/office/drawing/2014/main" id="{245E8655-33E1-572A-F2BD-DB5211BB411E}"/>
              </a:ext>
            </a:extLst>
          </p:cNvPr>
          <p:cNvPicPr>
            <a:picLocks noGrp="1" noChangeAspect="1"/>
          </p:cNvPicPr>
          <p:nvPr>
            <p:ph idx="1"/>
          </p:nvPr>
        </p:nvPicPr>
        <p:blipFill>
          <a:blip r:embed="rId2"/>
          <a:stretch>
            <a:fillRect/>
          </a:stretch>
        </p:blipFill>
        <p:spPr>
          <a:xfrm>
            <a:off x="3475857" y="1788703"/>
            <a:ext cx="4834705" cy="4283484"/>
          </a:xfrm>
        </p:spPr>
      </p:pic>
    </p:spTree>
    <p:extLst>
      <p:ext uri="{BB962C8B-B14F-4D97-AF65-F5344CB8AC3E}">
        <p14:creationId xmlns:p14="http://schemas.microsoft.com/office/powerpoint/2010/main" val="285262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Average Creatinine levels by Death Event</a:t>
            </a:r>
          </a:p>
        </p:txBody>
      </p:sp>
      <p:pic>
        <p:nvPicPr>
          <p:cNvPr id="3" name="Picture 4" descr="Chart, bar chart&#10;&#10;Description automatically generated">
            <a:extLst>
              <a:ext uri="{FF2B5EF4-FFF2-40B4-BE49-F238E27FC236}">
                <a16:creationId xmlns:a16="http://schemas.microsoft.com/office/drawing/2014/main" id="{38161D7B-060C-BFDD-FF0C-E09A5236DE8B}"/>
              </a:ext>
            </a:extLst>
          </p:cNvPr>
          <p:cNvPicPr>
            <a:picLocks noGrp="1" noChangeAspect="1"/>
          </p:cNvPicPr>
          <p:nvPr>
            <p:ph idx="1"/>
          </p:nvPr>
        </p:nvPicPr>
        <p:blipFill>
          <a:blip r:embed="rId2"/>
          <a:stretch>
            <a:fillRect/>
          </a:stretch>
        </p:blipFill>
        <p:spPr>
          <a:xfrm>
            <a:off x="3905250" y="2188841"/>
            <a:ext cx="4381500" cy="3905250"/>
          </a:xfrm>
        </p:spPr>
      </p:pic>
    </p:spTree>
    <p:extLst>
      <p:ext uri="{BB962C8B-B14F-4D97-AF65-F5344CB8AC3E}">
        <p14:creationId xmlns:p14="http://schemas.microsoft.com/office/powerpoint/2010/main" val="94293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Diabetes vs Death Event</a:t>
            </a:r>
          </a:p>
        </p:txBody>
      </p:sp>
      <p:pic>
        <p:nvPicPr>
          <p:cNvPr id="8" name="Picture 8" descr="Chart, pie chart&#10;&#10;Description automatically generated">
            <a:extLst>
              <a:ext uri="{FF2B5EF4-FFF2-40B4-BE49-F238E27FC236}">
                <a16:creationId xmlns:a16="http://schemas.microsoft.com/office/drawing/2014/main" id="{9AEBDEE0-0767-7543-20F4-4E60108BC1AF}"/>
              </a:ext>
            </a:extLst>
          </p:cNvPr>
          <p:cNvPicPr>
            <a:picLocks noGrp="1" noChangeAspect="1"/>
          </p:cNvPicPr>
          <p:nvPr>
            <p:ph idx="1"/>
          </p:nvPr>
        </p:nvPicPr>
        <p:blipFill>
          <a:blip r:embed="rId2"/>
          <a:stretch>
            <a:fillRect/>
          </a:stretch>
        </p:blipFill>
        <p:spPr>
          <a:xfrm>
            <a:off x="3843337" y="2143124"/>
            <a:ext cx="4505325" cy="3943350"/>
          </a:xfrm>
        </p:spPr>
      </p:pic>
    </p:spTree>
    <p:extLst>
      <p:ext uri="{BB962C8B-B14F-4D97-AF65-F5344CB8AC3E}">
        <p14:creationId xmlns:p14="http://schemas.microsoft.com/office/powerpoint/2010/main" val="28133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Blood Pressure vs Death Event</a:t>
            </a:r>
          </a:p>
        </p:txBody>
      </p:sp>
      <p:pic>
        <p:nvPicPr>
          <p:cNvPr id="7" name="Picture 8" descr="Chart, pie chart&#10;&#10;Description automatically generated">
            <a:extLst>
              <a:ext uri="{FF2B5EF4-FFF2-40B4-BE49-F238E27FC236}">
                <a16:creationId xmlns:a16="http://schemas.microsoft.com/office/drawing/2014/main" id="{A324AB44-6EC7-D2BA-4A05-5AADB0328ED8}"/>
              </a:ext>
            </a:extLst>
          </p:cNvPr>
          <p:cNvPicPr>
            <a:picLocks noGrp="1" noChangeAspect="1"/>
          </p:cNvPicPr>
          <p:nvPr>
            <p:ph idx="1"/>
          </p:nvPr>
        </p:nvPicPr>
        <p:blipFill>
          <a:blip r:embed="rId2"/>
          <a:stretch>
            <a:fillRect/>
          </a:stretch>
        </p:blipFill>
        <p:spPr>
          <a:xfrm>
            <a:off x="3469257" y="1797978"/>
            <a:ext cx="5512278" cy="4878057"/>
          </a:xfrm>
        </p:spPr>
      </p:pic>
    </p:spTree>
    <p:extLst>
      <p:ext uri="{BB962C8B-B14F-4D97-AF65-F5344CB8AC3E}">
        <p14:creationId xmlns:p14="http://schemas.microsoft.com/office/powerpoint/2010/main" val="32054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Platelet Level vs Death Event</a:t>
            </a:r>
          </a:p>
        </p:txBody>
      </p:sp>
      <p:pic>
        <p:nvPicPr>
          <p:cNvPr id="6" name="Content Placeholder 5">
            <a:extLst>
              <a:ext uri="{FF2B5EF4-FFF2-40B4-BE49-F238E27FC236}">
                <a16:creationId xmlns:a16="http://schemas.microsoft.com/office/drawing/2014/main" id="{08D1C489-1EF5-B691-EB57-3EEF3D3DE1A8}"/>
              </a:ext>
            </a:extLst>
          </p:cNvPr>
          <p:cNvPicPr>
            <a:picLocks noGrp="1" noChangeAspect="1"/>
          </p:cNvPicPr>
          <p:nvPr>
            <p:ph idx="1"/>
          </p:nvPr>
        </p:nvPicPr>
        <p:blipFill>
          <a:blip r:embed="rId2"/>
          <a:stretch>
            <a:fillRect/>
          </a:stretch>
        </p:blipFill>
        <p:spPr>
          <a:xfrm>
            <a:off x="2821021" y="1828800"/>
            <a:ext cx="6549957" cy="4572000"/>
          </a:xfrm>
        </p:spPr>
      </p:pic>
    </p:spTree>
    <p:extLst>
      <p:ext uri="{BB962C8B-B14F-4D97-AF65-F5344CB8AC3E}">
        <p14:creationId xmlns:p14="http://schemas.microsoft.com/office/powerpoint/2010/main" val="411614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Sex vs Death Event </a:t>
            </a:r>
          </a:p>
        </p:txBody>
      </p:sp>
      <p:pic>
        <p:nvPicPr>
          <p:cNvPr id="5" name="Picture 4">
            <a:extLst>
              <a:ext uri="{FF2B5EF4-FFF2-40B4-BE49-F238E27FC236}">
                <a16:creationId xmlns:a16="http://schemas.microsoft.com/office/drawing/2014/main" id="{5CC7A62A-7A89-E5D3-7B9F-F9CEB6B5C2FA}"/>
              </a:ext>
            </a:extLst>
          </p:cNvPr>
          <p:cNvPicPr>
            <a:picLocks noChangeAspect="1"/>
          </p:cNvPicPr>
          <p:nvPr/>
        </p:nvPicPr>
        <p:blipFill>
          <a:blip r:embed="rId2"/>
          <a:stretch>
            <a:fillRect/>
          </a:stretch>
        </p:blipFill>
        <p:spPr>
          <a:xfrm>
            <a:off x="3415145" y="2290308"/>
            <a:ext cx="4800600" cy="3396424"/>
          </a:xfrm>
          <a:prstGeom prst="rect">
            <a:avLst/>
          </a:prstGeom>
          <a:noFill/>
        </p:spPr>
      </p:pic>
      <p:sp>
        <p:nvSpPr>
          <p:cNvPr id="9" name="Content Placeholder 8">
            <a:extLst>
              <a:ext uri="{FF2B5EF4-FFF2-40B4-BE49-F238E27FC236}">
                <a16:creationId xmlns:a16="http://schemas.microsoft.com/office/drawing/2014/main" id="{377F6DD6-CE3F-026B-E0D2-7AD41710A496}"/>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4758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8800"/>
            <a:ext cx="10069760" cy="2248272"/>
          </a:xfrm>
        </p:spPr>
        <p:txBody>
          <a:bodyPr/>
          <a:lstStyle/>
          <a:p>
            <a:r>
              <a:rPr lang="en-US" dirty="0"/>
              <a:t>Filtering and Visualizing Specific Age Groups</a:t>
            </a:r>
          </a:p>
        </p:txBody>
      </p:sp>
      <p:sp>
        <p:nvSpPr>
          <p:cNvPr id="3" name="Text Placeholder 2"/>
          <p:cNvSpPr>
            <a:spLocks noGrp="1"/>
          </p:cNvSpPr>
          <p:nvPr>
            <p:ph type="body" idx="1"/>
          </p:nvPr>
        </p:nvSpPr>
        <p:spPr>
          <a:xfrm>
            <a:off x="1066800" y="5181600"/>
            <a:ext cx="9925744" cy="685800"/>
          </a:xfrm>
        </p:spPr>
        <p:txBody>
          <a:bodyPr/>
          <a:lstStyle/>
          <a:p>
            <a:endParaRPr lang="en-US" dirty="0"/>
          </a:p>
        </p:txBody>
      </p:sp>
    </p:spTree>
    <p:extLst>
      <p:ext uri="{BB962C8B-B14F-4D97-AF65-F5344CB8AC3E}">
        <p14:creationId xmlns:p14="http://schemas.microsoft.com/office/powerpoint/2010/main" val="216186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Continuation</a:t>
            </a:r>
          </a:p>
        </p:txBody>
      </p:sp>
      <p:sp>
        <p:nvSpPr>
          <p:cNvPr id="4" name="Content Placeholder 3">
            <a:extLst>
              <a:ext uri="{FF2B5EF4-FFF2-40B4-BE49-F238E27FC236}">
                <a16:creationId xmlns:a16="http://schemas.microsoft.com/office/drawing/2014/main" id="{D5984065-9334-AD5C-2D38-2C7C161BA25E}"/>
              </a:ext>
            </a:extLst>
          </p:cNvPr>
          <p:cNvSpPr>
            <a:spLocks noGrp="1"/>
          </p:cNvSpPr>
          <p:nvPr>
            <p:ph sz="half" idx="1"/>
          </p:nvPr>
        </p:nvSpPr>
        <p:spPr>
          <a:xfrm>
            <a:off x="1066800" y="1825624"/>
            <a:ext cx="4800600" cy="4575175"/>
          </a:xfrm>
        </p:spPr>
        <p:txBody>
          <a:bodyPr>
            <a:normAutofit/>
          </a:bodyPr>
          <a:lstStyle/>
          <a:p>
            <a:r>
              <a:rPr lang="en-US"/>
              <a:t>Filter data for age between 60 to 80</a:t>
            </a:r>
          </a:p>
          <a:p>
            <a:r>
              <a:rPr lang="en-US"/>
              <a:t>Diabetes and Death Event in the age group</a:t>
            </a:r>
          </a:p>
          <a:p>
            <a:r>
              <a:rPr lang="en-US"/>
              <a:t>High Blood Pressure and Death Event in the age group</a:t>
            </a:r>
            <a:endParaRPr lang="en-IN" dirty="0"/>
          </a:p>
        </p:txBody>
      </p:sp>
      <p:pic>
        <p:nvPicPr>
          <p:cNvPr id="8" name="Picture 7">
            <a:extLst>
              <a:ext uri="{FF2B5EF4-FFF2-40B4-BE49-F238E27FC236}">
                <a16:creationId xmlns:a16="http://schemas.microsoft.com/office/drawing/2014/main" id="{F3EB3026-96E1-DC4A-A1F5-C3B146466EC6}"/>
              </a:ext>
            </a:extLst>
          </p:cNvPr>
          <p:cNvPicPr>
            <a:picLocks noChangeAspect="1"/>
          </p:cNvPicPr>
          <p:nvPr/>
        </p:nvPicPr>
        <p:blipFill>
          <a:blip r:embed="rId2"/>
          <a:stretch>
            <a:fillRect/>
          </a:stretch>
        </p:blipFill>
        <p:spPr>
          <a:xfrm>
            <a:off x="6324600" y="2445003"/>
            <a:ext cx="4800600" cy="3336417"/>
          </a:xfrm>
          <a:prstGeom prst="rect">
            <a:avLst/>
          </a:prstGeom>
          <a:noFill/>
        </p:spPr>
      </p:pic>
    </p:spTree>
    <p:extLst>
      <p:ext uri="{BB962C8B-B14F-4D97-AF65-F5344CB8AC3E}">
        <p14:creationId xmlns:p14="http://schemas.microsoft.com/office/powerpoint/2010/main" val="124577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DATA SOURCE</a:t>
            </a:r>
          </a:p>
        </p:txBody>
      </p:sp>
      <p:sp>
        <p:nvSpPr>
          <p:cNvPr id="3" name="Content Placeholder 2"/>
          <p:cNvSpPr>
            <a:spLocks noGrp="1"/>
          </p:cNvSpPr>
          <p:nvPr>
            <p:ph idx="1"/>
          </p:nvPr>
        </p:nvSpPr>
        <p:spPr/>
        <p:txBody>
          <a:bodyPr>
            <a:normAutofit lnSpcReduction="10000"/>
          </a:bodyPr>
          <a:lstStyle/>
          <a:p>
            <a:pPr algn="just"/>
            <a:r>
              <a:rPr lang="en-US" dirty="0">
                <a:latin typeface="Goudy Old Style" panose="02020502050305020303" pitchFamily="18" charset="0"/>
              </a:rPr>
              <a:t>Dataset: Heart Failure Prediction</a:t>
            </a:r>
          </a:p>
          <a:p>
            <a:pPr algn="just"/>
            <a:r>
              <a:rPr lang="en-US" dirty="0">
                <a:latin typeface="Goudy Old Style" panose="02020502050305020303" pitchFamily="18" charset="0"/>
              </a:rPr>
              <a:t>The data we are using is “Heart Failure Prediction” dataset from: </a:t>
            </a:r>
            <a:r>
              <a:rPr lang="en-US" dirty="0">
                <a:latin typeface="Goudy Old Style" panose="02020502050305020303" pitchFamily="18" charset="0"/>
                <a:hlinkClick r:id="rId2"/>
              </a:rPr>
              <a:t>Kaggle</a:t>
            </a:r>
            <a:endParaRPr lang="en-US" dirty="0">
              <a:latin typeface="Goudy Old Style" panose="02020502050305020303" pitchFamily="18" charset="0"/>
            </a:endParaRPr>
          </a:p>
          <a:p>
            <a:pPr algn="just"/>
            <a:r>
              <a:rPr lang="en-US" dirty="0">
                <a:latin typeface="Goudy Old Style" panose="02020502050305020303" pitchFamily="18" charset="0"/>
              </a:rPr>
              <a:t>Cardiovascular diseases, including heart failure, remain a major global health concern, contributing to significant morbidity and mortality rates worldwide. </a:t>
            </a:r>
          </a:p>
          <a:p>
            <a:pPr algn="just"/>
            <a:r>
              <a:rPr lang="en-US" dirty="0">
                <a:latin typeface="Goudy Old Style" panose="02020502050305020303" pitchFamily="18" charset="0"/>
              </a:rPr>
              <a:t>Timely identification and prediction of individuals at risk of developing heart failure can play a crucial role in preventing adverse health outcomes and improving patient care.</a:t>
            </a:r>
          </a:p>
          <a:p>
            <a:pPr algn="just"/>
            <a:r>
              <a:rPr lang="en-US" dirty="0">
                <a:latin typeface="Goudy Old Style" panose="02020502050305020303" pitchFamily="18" charset="0"/>
              </a:rPr>
              <a:t>"Heart Failure Prediction" dataset, available on Kaggle, provides valuable insights into various factors and conditions associated with cardiovascular diseases.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Continuation</a:t>
            </a:r>
          </a:p>
        </p:txBody>
      </p:sp>
      <p:pic>
        <p:nvPicPr>
          <p:cNvPr id="7" name="Content Placeholder 6">
            <a:extLst>
              <a:ext uri="{FF2B5EF4-FFF2-40B4-BE49-F238E27FC236}">
                <a16:creationId xmlns:a16="http://schemas.microsoft.com/office/drawing/2014/main" id="{261DAB84-DDF2-C19E-35DF-EB6C60B293E4}"/>
              </a:ext>
            </a:extLst>
          </p:cNvPr>
          <p:cNvPicPr>
            <a:picLocks noGrp="1" noChangeAspect="1"/>
          </p:cNvPicPr>
          <p:nvPr>
            <p:ph sz="half" idx="1"/>
          </p:nvPr>
        </p:nvPicPr>
        <p:blipFill>
          <a:blip r:embed="rId2"/>
          <a:stretch>
            <a:fillRect/>
          </a:stretch>
        </p:blipFill>
        <p:spPr>
          <a:xfrm>
            <a:off x="1066800" y="2419164"/>
            <a:ext cx="4800600" cy="3388097"/>
          </a:xfrm>
        </p:spPr>
      </p:pic>
      <p:pic>
        <p:nvPicPr>
          <p:cNvPr id="10" name="Picture 9">
            <a:extLst>
              <a:ext uri="{FF2B5EF4-FFF2-40B4-BE49-F238E27FC236}">
                <a16:creationId xmlns:a16="http://schemas.microsoft.com/office/drawing/2014/main" id="{C3E309D2-ED3C-E8C3-3D64-5BCE0D2D3B5C}"/>
              </a:ext>
            </a:extLst>
          </p:cNvPr>
          <p:cNvPicPr>
            <a:picLocks noChangeAspect="1"/>
          </p:cNvPicPr>
          <p:nvPr/>
        </p:nvPicPr>
        <p:blipFill>
          <a:blip r:embed="rId3"/>
          <a:stretch>
            <a:fillRect/>
          </a:stretch>
        </p:blipFill>
        <p:spPr>
          <a:xfrm>
            <a:off x="6324602" y="2419164"/>
            <a:ext cx="5143871" cy="3593108"/>
          </a:xfrm>
          <a:prstGeom prst="rect">
            <a:avLst/>
          </a:prstGeom>
        </p:spPr>
      </p:pic>
    </p:spTree>
    <p:extLst>
      <p:ext uri="{BB962C8B-B14F-4D97-AF65-F5344CB8AC3E}">
        <p14:creationId xmlns:p14="http://schemas.microsoft.com/office/powerpoint/2010/main" val="33603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24744"/>
            <a:ext cx="10069760" cy="2160240"/>
          </a:xfrm>
        </p:spPr>
        <p:txBody>
          <a:bodyPr/>
          <a:lstStyle/>
          <a:p>
            <a:r>
              <a:rPr lang="en-US" dirty="0"/>
              <a:t>Conclusion and Inference</a:t>
            </a:r>
          </a:p>
        </p:txBody>
      </p:sp>
      <p:sp>
        <p:nvSpPr>
          <p:cNvPr id="3" name="Text Placeholder 2"/>
          <p:cNvSpPr>
            <a:spLocks noGrp="1"/>
          </p:cNvSpPr>
          <p:nvPr>
            <p:ph type="body" idx="1"/>
          </p:nvPr>
        </p:nvSpPr>
        <p:spPr>
          <a:xfrm>
            <a:off x="1066800" y="5181600"/>
            <a:ext cx="9925744" cy="685800"/>
          </a:xfrm>
        </p:spPr>
        <p:txBody>
          <a:bodyPr/>
          <a:lstStyle/>
          <a:p>
            <a:endParaRPr lang="en-US" dirty="0"/>
          </a:p>
        </p:txBody>
      </p:sp>
    </p:spTree>
    <p:extLst>
      <p:ext uri="{BB962C8B-B14F-4D97-AF65-F5344CB8AC3E}">
        <p14:creationId xmlns:p14="http://schemas.microsoft.com/office/powerpoint/2010/main" val="74110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Continuation</a:t>
            </a:r>
          </a:p>
        </p:txBody>
      </p:sp>
      <p:sp>
        <p:nvSpPr>
          <p:cNvPr id="4" name="Content Placeholder 3">
            <a:extLst>
              <a:ext uri="{FF2B5EF4-FFF2-40B4-BE49-F238E27FC236}">
                <a16:creationId xmlns:a16="http://schemas.microsoft.com/office/drawing/2014/main" id="{D5984065-9334-AD5C-2D38-2C7C161BA25E}"/>
              </a:ext>
            </a:extLst>
          </p:cNvPr>
          <p:cNvSpPr>
            <a:spLocks noGrp="1"/>
          </p:cNvSpPr>
          <p:nvPr>
            <p:ph sz="half" idx="1"/>
          </p:nvPr>
        </p:nvSpPr>
        <p:spPr>
          <a:xfrm>
            <a:off x="450985" y="2278568"/>
            <a:ext cx="11087898" cy="4000785"/>
          </a:xfrm>
        </p:spPr>
        <p:txBody>
          <a:bodyPr vert="horz" lIns="91440" tIns="45720" rIns="91440" bIns="45720" rtlCol="0" anchor="t">
            <a:normAutofit/>
          </a:bodyPr>
          <a:lstStyle/>
          <a:p>
            <a:pPr algn="just"/>
            <a:br>
              <a:rPr lang="en-US" dirty="0"/>
            </a:br>
            <a:r>
              <a:rPr lang="en-US" b="1" dirty="0">
                <a:solidFill>
                  <a:srgbClr val="374151"/>
                </a:solidFill>
                <a:latin typeface="Calibri"/>
                <a:ea typeface="+mn-lt"/>
                <a:cs typeface="+mn-lt"/>
              </a:rPr>
              <a:t>Based on the analysis of the dataset, it can be concluded that elevated blood pressure, diabetes, increased levels of creatinine phosphokinase, and the presence of anemia are potential contributing factors to the occurrence of heart failure. However, other variables  do not demonstrate a significant impact on the likelihood of heart failure within the given dataset. Further research and analysis are warranted to confirm these findings and explore additional factors that may influence the development of heart failure.</a:t>
            </a:r>
            <a:endParaRPr lang="en-IN" b="1">
              <a:solidFill>
                <a:srgbClr val="404040"/>
              </a:solidFill>
              <a:latin typeface="Calibri"/>
              <a:ea typeface="+mn-lt"/>
              <a:cs typeface="+mn-lt"/>
            </a:endParaRPr>
          </a:p>
          <a:p>
            <a:endParaRPr lang="en-US" dirty="0"/>
          </a:p>
        </p:txBody>
      </p:sp>
    </p:spTree>
    <p:extLst>
      <p:ext uri="{BB962C8B-B14F-4D97-AF65-F5344CB8AC3E}">
        <p14:creationId xmlns:p14="http://schemas.microsoft.com/office/powerpoint/2010/main" val="410397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24744"/>
            <a:ext cx="10069760" cy="2160240"/>
          </a:xfrm>
        </p:spPr>
        <p:txBody>
          <a:bodyPr>
            <a:normAutofit fontScale="90000"/>
          </a:bodyPr>
          <a:lstStyle/>
          <a:p>
            <a:r>
              <a:rPr lang="en-US" dirty="0"/>
              <a:t>With sincere efforts </a:t>
            </a:r>
            <a:r>
              <a:rPr lang="en-US"/>
              <a:t>and pleasure,</a:t>
            </a:r>
            <a:br>
              <a:rPr lang="en-US"/>
            </a:br>
            <a:r>
              <a:rPr lang="en-US"/>
              <a:t>Thank you!</a:t>
            </a:r>
            <a:br>
              <a:rPr lang="en-US"/>
            </a:br>
            <a:endParaRPr lang="en-US" dirty="0"/>
          </a:p>
        </p:txBody>
      </p:sp>
      <p:sp>
        <p:nvSpPr>
          <p:cNvPr id="3" name="Text Placeholder 2"/>
          <p:cNvSpPr>
            <a:spLocks noGrp="1"/>
          </p:cNvSpPr>
          <p:nvPr>
            <p:ph type="body" idx="1"/>
          </p:nvPr>
        </p:nvSpPr>
        <p:spPr>
          <a:xfrm>
            <a:off x="1066800" y="5181600"/>
            <a:ext cx="9925744" cy="685800"/>
          </a:xfrm>
        </p:spPr>
        <p:txBody>
          <a:bodyPr/>
          <a:lstStyle/>
          <a:p>
            <a:endParaRPr lang="en-US" dirty="0"/>
          </a:p>
        </p:txBody>
      </p:sp>
    </p:spTree>
    <p:extLst>
      <p:ext uri="{BB962C8B-B14F-4D97-AF65-F5344CB8AC3E}">
        <p14:creationId xmlns:p14="http://schemas.microsoft.com/office/powerpoint/2010/main" val="23439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CHARACTERISTICS OF THE DATASET</a:t>
            </a:r>
          </a:p>
        </p:txBody>
      </p:sp>
      <p:sp>
        <p:nvSpPr>
          <p:cNvPr id="4" name="Content Placeholder 3">
            <a:extLst>
              <a:ext uri="{FF2B5EF4-FFF2-40B4-BE49-F238E27FC236}">
                <a16:creationId xmlns:a16="http://schemas.microsoft.com/office/drawing/2014/main" id="{71839888-ABFF-EBDB-AFD5-08BA2CA741BE}"/>
              </a:ext>
            </a:extLst>
          </p:cNvPr>
          <p:cNvSpPr>
            <a:spLocks noGrp="1"/>
          </p:cNvSpPr>
          <p:nvPr>
            <p:ph idx="1"/>
          </p:nvPr>
        </p:nvSpPr>
        <p:spPr/>
        <p:txBody>
          <a:bodyPr/>
          <a:lstStyle/>
          <a:p>
            <a:r>
              <a:rPr lang="en-CA">
                <a:latin typeface="Goudy Old Style" panose="02020502050305020303" pitchFamily="18" charset="0"/>
              </a:rPr>
              <a:t>Number of Attributes: 13</a:t>
            </a:r>
          </a:p>
          <a:p>
            <a:r>
              <a:rPr lang="en-CA">
                <a:latin typeface="Goudy Old Style" panose="02020502050305020303" pitchFamily="18" charset="0"/>
              </a:rPr>
              <a:t>Number of Instances: 300</a:t>
            </a:r>
          </a:p>
          <a:p>
            <a:r>
              <a:rPr lang="en-CA">
                <a:latin typeface="Goudy Old Style" panose="02020502050305020303" pitchFamily="18" charset="0"/>
              </a:rPr>
              <a:t>Missing Values: N/A</a:t>
            </a:r>
            <a:endParaRPr lang="en-CA" dirty="0">
              <a:latin typeface="Goudy Old Style" panose="02020502050305020303" pitchFamily="18" charset="0"/>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ATTRIBUTE DESCRIPTION</a:t>
            </a:r>
          </a:p>
        </p:txBody>
      </p:sp>
      <p:sp>
        <p:nvSpPr>
          <p:cNvPr id="6" name="Content Placeholder 5">
            <a:extLst>
              <a:ext uri="{FF2B5EF4-FFF2-40B4-BE49-F238E27FC236}">
                <a16:creationId xmlns:a16="http://schemas.microsoft.com/office/drawing/2014/main" id="{C826F458-F21D-6128-E382-CD7346D52BD8}"/>
              </a:ext>
            </a:extLst>
          </p:cNvPr>
          <p:cNvSpPr>
            <a:spLocks noGrp="1"/>
          </p:cNvSpPr>
          <p:nvPr>
            <p:ph sz="half" idx="1"/>
          </p:nvPr>
        </p:nvSpPr>
        <p:spPr>
          <a:xfrm>
            <a:off x="1066800" y="1628800"/>
            <a:ext cx="10357792" cy="4968552"/>
          </a:xfrm>
        </p:spPr>
        <p:txBody>
          <a:bodyPr vert="horz" lIns="91440" tIns="45720" rIns="91440" bIns="45720" rtlCol="0" anchor="t">
            <a:normAutofit fontScale="62500" lnSpcReduction="20000"/>
          </a:bodyPr>
          <a:lstStyle/>
          <a:p>
            <a:r>
              <a:rPr lang="en-US" dirty="0">
                <a:latin typeface="Goudy Old Style"/>
              </a:rPr>
              <a:t>age: Shows Age of the </a:t>
            </a:r>
            <a:r>
              <a:rPr lang="en-US" dirty="0" err="1">
                <a:latin typeface="Goudy Old Style"/>
              </a:rPr>
              <a:t>Pateint</a:t>
            </a:r>
            <a:r>
              <a:rPr lang="en-US" dirty="0">
                <a:latin typeface="Goudy Old Style"/>
              </a:rPr>
              <a:t>.</a:t>
            </a:r>
          </a:p>
          <a:p>
            <a:r>
              <a:rPr lang="en-US" dirty="0" err="1">
                <a:latin typeface="Goudy Old Style" panose="02020502050305020303" pitchFamily="18" charset="0"/>
              </a:rPr>
              <a:t>anaemia</a:t>
            </a:r>
            <a:r>
              <a:rPr lang="en-US" dirty="0">
                <a:latin typeface="Goudy Old Style" panose="02020502050305020303" pitchFamily="18" charset="0"/>
              </a:rPr>
              <a:t>: Represents the presence or absence of </a:t>
            </a:r>
            <a:r>
              <a:rPr lang="en-US" dirty="0" err="1">
                <a:latin typeface="Goudy Old Style" panose="02020502050305020303" pitchFamily="18" charset="0"/>
              </a:rPr>
              <a:t>anaemia</a:t>
            </a:r>
            <a:r>
              <a:rPr lang="en-US" dirty="0">
                <a:latin typeface="Goudy Old Style" panose="02020502050305020303" pitchFamily="18" charset="0"/>
              </a:rPr>
              <a:t> (0: No </a:t>
            </a:r>
            <a:r>
              <a:rPr lang="en-US" dirty="0" err="1">
                <a:latin typeface="Goudy Old Style" panose="02020502050305020303" pitchFamily="18" charset="0"/>
              </a:rPr>
              <a:t>anaemia</a:t>
            </a:r>
            <a:r>
              <a:rPr lang="en-US" dirty="0">
                <a:latin typeface="Goudy Old Style" panose="02020502050305020303" pitchFamily="18" charset="0"/>
              </a:rPr>
              <a:t>, 1: </a:t>
            </a:r>
            <a:r>
              <a:rPr lang="en-US" dirty="0" err="1">
                <a:latin typeface="Goudy Old Style" panose="02020502050305020303" pitchFamily="18" charset="0"/>
              </a:rPr>
              <a:t>Anaemia</a:t>
            </a:r>
            <a:r>
              <a:rPr lang="en-US" dirty="0">
                <a:latin typeface="Goudy Old Style" panose="02020502050305020303" pitchFamily="18" charset="0"/>
              </a:rPr>
              <a:t>)</a:t>
            </a:r>
          </a:p>
          <a:p>
            <a:r>
              <a:rPr lang="en-US" dirty="0" err="1">
                <a:latin typeface="Goudy Old Style"/>
              </a:rPr>
              <a:t>creatinine_phosphokinase</a:t>
            </a:r>
            <a:r>
              <a:rPr lang="en-US" dirty="0">
                <a:latin typeface="Goudy Old Style"/>
              </a:rPr>
              <a:t>: Contains random values between 10 and 500 using </a:t>
            </a:r>
            <a:r>
              <a:rPr lang="en-US" dirty="0" err="1">
                <a:latin typeface="Goudy Old Style"/>
              </a:rPr>
              <a:t>runif</a:t>
            </a:r>
            <a:r>
              <a:rPr lang="en-US" dirty="0">
                <a:latin typeface="Goudy Old Style"/>
              </a:rPr>
              <a:t>().</a:t>
            </a:r>
          </a:p>
          <a:p>
            <a:r>
              <a:rPr lang="en-US" dirty="0">
                <a:latin typeface="Goudy Old Style"/>
              </a:rPr>
              <a:t>diabetes: Represents the presence or absence of diabetes (0: No diabetes, 1: Diabetes)</a:t>
            </a:r>
          </a:p>
          <a:p>
            <a:r>
              <a:rPr lang="en-US" dirty="0" err="1">
                <a:latin typeface="Goudy Old Style"/>
              </a:rPr>
              <a:t>ejection_fraction</a:t>
            </a:r>
            <a:r>
              <a:rPr lang="en-US" dirty="0">
                <a:latin typeface="Goudy Old Style"/>
              </a:rPr>
              <a:t>: Contains randomly generated values between 20 and 80.</a:t>
            </a:r>
          </a:p>
          <a:p>
            <a:r>
              <a:rPr lang="en-US" dirty="0" err="1">
                <a:latin typeface="Goudy Old Style"/>
              </a:rPr>
              <a:t>high_blood_pressure</a:t>
            </a:r>
            <a:r>
              <a:rPr lang="en-US" dirty="0">
                <a:latin typeface="Goudy Old Style"/>
              </a:rPr>
              <a:t>: Represents the presence or absence of high blood pressure (0: No high blood pressure, 1: High blood pressure</a:t>
            </a:r>
          </a:p>
          <a:p>
            <a:r>
              <a:rPr lang="en-US" dirty="0">
                <a:latin typeface="Goudy Old Style"/>
              </a:rPr>
              <a:t>platelets: Contains values between 150,000 and 450,000.</a:t>
            </a:r>
          </a:p>
          <a:p>
            <a:r>
              <a:rPr lang="en-US" dirty="0" err="1">
                <a:latin typeface="Goudy Old Style"/>
              </a:rPr>
              <a:t>serum_creatinine</a:t>
            </a:r>
            <a:r>
              <a:rPr lang="en-US" dirty="0">
                <a:latin typeface="Goudy Old Style"/>
              </a:rPr>
              <a:t>: Contains values between 0.5 and 2.5 (with one decimal place)</a:t>
            </a:r>
          </a:p>
          <a:p>
            <a:r>
              <a:rPr lang="en-US" dirty="0" err="1">
                <a:latin typeface="Goudy Old Style"/>
              </a:rPr>
              <a:t>serum_sodium</a:t>
            </a:r>
            <a:r>
              <a:rPr lang="en-US" dirty="0">
                <a:latin typeface="Goudy Old Style"/>
              </a:rPr>
              <a:t>: Contains values between 130 and 150</a:t>
            </a:r>
          </a:p>
          <a:p>
            <a:r>
              <a:rPr lang="en-US" dirty="0">
                <a:latin typeface="Goudy Old Style"/>
              </a:rPr>
              <a:t>sex: Represents the gender (Male or Female). </a:t>
            </a:r>
          </a:p>
          <a:p>
            <a:r>
              <a:rPr lang="en-US" dirty="0">
                <a:latin typeface="Goudy Old Style"/>
              </a:rPr>
              <a:t>smoking: Represents the smoking status (0: Non-Smoker, 1: Smoker). </a:t>
            </a:r>
            <a:endParaRPr lang="en-US" dirty="0">
              <a:latin typeface="Goudy Old Style" panose="02020502050305020303" pitchFamily="18" charset="0"/>
            </a:endParaRPr>
          </a:p>
          <a:p>
            <a:r>
              <a:rPr lang="en-US" dirty="0">
                <a:latin typeface="Goudy Old Style"/>
              </a:rPr>
              <a:t>time: Contains randomly generated values between 1 and 365.</a:t>
            </a:r>
          </a:p>
          <a:p>
            <a:r>
              <a:rPr lang="en-US" dirty="0">
                <a:latin typeface="Goudy Old Style" panose="02020502050305020303" pitchFamily="18" charset="0"/>
              </a:rPr>
              <a:t>DEATH_EVENT: Represents the occurrence of death (0: No death, 1: Death). </a:t>
            </a:r>
            <a:endParaRPr lang="en-CA" dirty="0">
              <a:latin typeface="Goudy Old Style" panose="02020502050305020303" pitchFamily="18" charset="0"/>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phant" panose="02020904090505020303" pitchFamily="18" charset="0"/>
              </a:rPr>
              <a:t>Libraries Used</a:t>
            </a:r>
          </a:p>
        </p:txBody>
      </p:sp>
      <p:sp>
        <p:nvSpPr>
          <p:cNvPr id="3" name="Content Placeholder 2"/>
          <p:cNvSpPr>
            <a:spLocks noGrp="1"/>
          </p:cNvSpPr>
          <p:nvPr>
            <p:ph sz="half" idx="1"/>
          </p:nvPr>
        </p:nvSpPr>
        <p:spPr>
          <a:xfrm>
            <a:off x="1066800" y="1825624"/>
            <a:ext cx="10501808" cy="4575175"/>
          </a:xfrm>
        </p:spPr>
        <p:txBody>
          <a:bodyPr vert="horz" lIns="91440" tIns="45720" rIns="91440" bIns="45720" rtlCol="0" anchor="t">
            <a:normAutofit/>
          </a:bodyPr>
          <a:lstStyle/>
          <a:p>
            <a:r>
              <a:rPr lang="en-US" dirty="0"/>
              <a:t>DPLYR -&gt; Used for data manipulation and transformation.</a:t>
            </a:r>
          </a:p>
          <a:p>
            <a:r>
              <a:rPr lang="en-US" dirty="0" err="1"/>
              <a:t>Ggplot</a:t>
            </a:r>
            <a:r>
              <a:rPr lang="en-US" dirty="0"/>
              <a:t> -&gt; Used for creating visualizations, such as bar charts and pie charts.</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8800"/>
            <a:ext cx="10069760" cy="2248272"/>
          </a:xfrm>
        </p:spPr>
        <p:txBody>
          <a:bodyPr/>
          <a:lstStyle/>
          <a:p>
            <a:r>
              <a:rPr lang="en-US" dirty="0"/>
              <a:t>Data Loading</a:t>
            </a:r>
          </a:p>
        </p:txBody>
      </p:sp>
      <p:sp>
        <p:nvSpPr>
          <p:cNvPr id="3" name="Text Placeholder 2"/>
          <p:cNvSpPr>
            <a:spLocks noGrp="1"/>
          </p:cNvSpPr>
          <p:nvPr>
            <p:ph type="body" idx="1"/>
          </p:nvPr>
        </p:nvSpPr>
        <p:spPr>
          <a:xfrm>
            <a:off x="1066800" y="5181600"/>
            <a:ext cx="9925744" cy="685800"/>
          </a:xfrm>
        </p:spPr>
        <p:txBody>
          <a:bodyPr/>
          <a:lstStyle/>
          <a:p>
            <a:r>
              <a:rPr lang="en-US" dirty="0"/>
              <a:t>Process of loading the dataset</a:t>
            </a:r>
          </a:p>
        </p:txBody>
      </p:sp>
    </p:spTree>
    <p:extLst>
      <p:ext uri="{BB962C8B-B14F-4D97-AF65-F5344CB8AC3E}">
        <p14:creationId xmlns:p14="http://schemas.microsoft.com/office/powerpoint/2010/main" val="71211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err="1"/>
              <a:t>Datasource</a:t>
            </a:r>
            <a:endParaRPr lang="en-US" dirty="0"/>
          </a:p>
        </p:txBody>
      </p:sp>
      <p:pic>
        <p:nvPicPr>
          <p:cNvPr id="8" name="Content Placeholder 7">
            <a:extLst>
              <a:ext uri="{FF2B5EF4-FFF2-40B4-BE49-F238E27FC236}">
                <a16:creationId xmlns:a16="http://schemas.microsoft.com/office/drawing/2014/main" id="{0FB3841C-FAAD-CD07-AEA8-6274E3FE9BE7}"/>
              </a:ext>
            </a:extLst>
          </p:cNvPr>
          <p:cNvPicPr>
            <a:picLocks noGrp="1" noChangeAspect="1"/>
          </p:cNvPicPr>
          <p:nvPr>
            <p:ph idx="1"/>
          </p:nvPr>
        </p:nvPicPr>
        <p:blipFill>
          <a:blip r:embed="rId2"/>
          <a:stretch>
            <a:fillRect/>
          </a:stretch>
        </p:blipFill>
        <p:spPr>
          <a:xfrm>
            <a:off x="1524000" y="3200400"/>
            <a:ext cx="9144000" cy="2028800"/>
          </a:xfrm>
          <a:noFill/>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24744"/>
            <a:ext cx="10069760" cy="2160240"/>
          </a:xfrm>
        </p:spPr>
        <p:txBody>
          <a:bodyPr/>
          <a:lstStyle/>
          <a:p>
            <a:r>
              <a:rPr lang="en-US" dirty="0"/>
              <a:t>Matrix, Factor and List Visualization</a:t>
            </a:r>
          </a:p>
        </p:txBody>
      </p:sp>
      <p:sp>
        <p:nvSpPr>
          <p:cNvPr id="3" name="Text Placeholder 2"/>
          <p:cNvSpPr>
            <a:spLocks noGrp="1"/>
          </p:cNvSpPr>
          <p:nvPr>
            <p:ph type="body" idx="1"/>
          </p:nvPr>
        </p:nvSpPr>
        <p:spPr>
          <a:xfrm>
            <a:off x="1066800" y="5181600"/>
            <a:ext cx="9925744" cy="685800"/>
          </a:xfrm>
        </p:spPr>
        <p:txBody>
          <a:bodyPr/>
          <a:lstStyle/>
          <a:p>
            <a:endParaRPr lang="en-US" dirty="0"/>
          </a:p>
        </p:txBody>
      </p:sp>
    </p:spTree>
    <p:extLst>
      <p:ext uri="{BB962C8B-B14F-4D97-AF65-F5344CB8AC3E}">
        <p14:creationId xmlns:p14="http://schemas.microsoft.com/office/powerpoint/2010/main" val="280587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101</TotalTime>
  <Words>592</Words>
  <Application>Microsoft Office PowerPoint</Application>
  <PresentationFormat>Widescreen</PresentationFormat>
  <Paragraphs>73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Medical Design 16x9</vt:lpstr>
      <vt:lpstr>HEART FAILURE PREDICTION</vt:lpstr>
      <vt:lpstr>Introduction</vt:lpstr>
      <vt:lpstr>DATA SOURCE</vt:lpstr>
      <vt:lpstr>CHARACTERISTICS OF THE DATASET</vt:lpstr>
      <vt:lpstr>ATTRIBUTE DESCRIPTION</vt:lpstr>
      <vt:lpstr>Libraries Used</vt:lpstr>
      <vt:lpstr>Data Loading</vt:lpstr>
      <vt:lpstr>Datasource</vt:lpstr>
      <vt:lpstr>Matrix, Factor and List Visualization</vt:lpstr>
      <vt:lpstr>Continuation</vt:lpstr>
      <vt:lpstr>Visualization using Matrix</vt:lpstr>
      <vt:lpstr>Visualization using Factor</vt:lpstr>
      <vt:lpstr>Visualization using List (Acessing the Dataframe)</vt:lpstr>
      <vt:lpstr>Data Manipulation with DPLYR</vt:lpstr>
      <vt:lpstr>Selecting specific columns</vt:lpstr>
      <vt:lpstr>Arranging dataframe based on age</vt:lpstr>
      <vt:lpstr>Filtering rows based on age</vt:lpstr>
      <vt:lpstr>Chaining multiple operations using Pipe operator</vt:lpstr>
      <vt:lpstr>Creating a new column using Mutate()</vt:lpstr>
      <vt:lpstr>Exploratory Data Analysis with GGPLOT2</vt:lpstr>
      <vt:lpstr>Number of Deaths per age group</vt:lpstr>
      <vt:lpstr>Anemia vs death event</vt:lpstr>
      <vt:lpstr>Average Creatinine levels by Death Event</vt:lpstr>
      <vt:lpstr>Diabetes vs Death Event</vt:lpstr>
      <vt:lpstr>Blood Pressure vs Death Event</vt:lpstr>
      <vt:lpstr>Platelet Level vs Death Event</vt:lpstr>
      <vt:lpstr>Sex vs Death Event </vt:lpstr>
      <vt:lpstr>Filtering and Visualizing Specific Age Groups</vt:lpstr>
      <vt:lpstr>Continuation</vt:lpstr>
      <vt:lpstr>Continuation</vt:lpstr>
      <vt:lpstr>Conclusion and Inference</vt:lpstr>
      <vt:lpstr>Continuation</vt:lpstr>
      <vt:lpstr>With sincere efforts and pleasure,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Remya Raj</dc:creator>
  <cp:lastModifiedBy>Sanath Tuli</cp:lastModifiedBy>
  <cp:revision>52</cp:revision>
  <dcterms:created xsi:type="dcterms:W3CDTF">2023-06-22T01:55:14Z</dcterms:created>
  <dcterms:modified xsi:type="dcterms:W3CDTF">2023-06-22T19:06:51Z</dcterms:modified>
</cp:coreProperties>
</file>