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65" r:id="rId7"/>
    <p:sldId id="266" r:id="rId8"/>
    <p:sldId id="264" r:id="rId9"/>
    <p:sldId id="269" r:id="rId10"/>
    <p:sldId id="270" r:id="rId11"/>
    <p:sldId id="271" r:id="rId12"/>
    <p:sldId id="274" r:id="rId13"/>
    <p:sldId id="272" r:id="rId14"/>
    <p:sldId id="275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BD797-E1BD-4C64-9B99-C3AA97AC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C04B6D-F1EA-4E6F-AFC7-5C23C97EC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30479-69D1-4D25-AC74-FC9C5298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7D535-B23F-409A-975F-0D6D4CDB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1F9C11-4FD3-470A-92BE-928B8D28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99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2029B-B9AA-4A7F-8D00-FFE838AE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4600FC-E00E-4224-A47C-3496B7CC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D87AA-939A-4F08-9DE2-9C0D1014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5153A-BE6F-4228-B48A-E644A42C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A1C09-32E7-4C65-830E-4C809831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FB4156-9ED1-4284-92D5-12F022DC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8362B0-03AC-401B-9291-07D3D66A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6421D-3625-4AD1-A462-1FB18487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EFA5A-361F-42A7-9AB1-AFFBC21E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04120-1C70-48E3-9C74-CCA6AD4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8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E2A78-3045-4607-89C7-1F72CD4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B01DD-379A-422F-AD50-2668D282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65079-A027-40FC-AA31-AB3908F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E34BE-294E-4B5A-9B84-BBACBB9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A8E15-605E-4472-BF9E-53E149E0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16723-8E31-4FD5-9394-373AE7C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FFDFD-ED5A-44C0-A53D-958C934F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7E6D0-B68D-4482-A3B2-00B6DE3C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D0539-7E68-492F-97CC-6663B8B9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97C31-4E7D-48ED-8789-422CE4CB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297CC-056A-4A86-9923-FBCF35A6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31AED-F565-42B6-83B6-6826938A0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EEF4C-F85A-4E20-B760-C58D5734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2F21AC-6C77-4114-A4F0-B9E7223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A81A4F-0026-4A84-90E2-D2A07B32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2F0AE9-39D6-4246-8506-5D0B4B35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7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3745C-5A95-40EE-8F76-F41A0628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94B775-7EFA-4BCA-85E5-7E23653E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1A65B2-CA1A-4609-93E9-427E9838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E1D2B1-E781-45D4-93B8-DFDE911F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D439B0-CF59-4799-8D05-6CAB99C40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EB6CF9-B112-4B60-A4B7-CC7ABC60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F5FEB7-2D27-4EB0-86B2-64A364C1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4FC4A3-F765-4D11-A44F-77E1BFAC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0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9490F-42B1-460D-A079-217B71A9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324A25-18A6-4BF5-9D1D-578A91F6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0117E-5FED-4B6A-A1E7-FDF4BD7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B33566-1EBD-46E6-A13B-E2E00443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FAD34B-1301-428F-89C9-191AACAF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D42AF2-9994-4A9A-8912-831936DF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4998BA-A1EF-4613-BC62-C181483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E24C4-9E63-457E-9D37-CFD8C6EE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1D9E-9406-44F5-BBF7-CB3E117A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413B91-9234-4995-AC86-5E93294F5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A94E8-B73E-4FFF-B9A1-60AFBE6B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DAF4DE-205A-42A9-9669-ACB1C72D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B7520C-A41A-4B6F-98CC-DE82BB5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9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219F8-AD05-44E9-99B2-519BA015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EA7C16-870D-4231-83B9-513F729C8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F88CF-0D1B-40E4-9307-2452039B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6F4FDB-90E0-40D0-ADDD-9C4B74A0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6AE4A5-14A9-495E-ACF2-78F3A21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2031B6-C682-44F7-BF6D-33F85595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228948-53CF-4214-B271-6F1B7358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495D02-94A4-4F71-9F39-DA3A62C3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E195DC-6F1A-4AB8-B134-EA84067F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BB59-B94D-4097-809D-47E535434EDB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BCD47-DF1C-4862-81B6-F6FE9F06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421F6-D432-4BED-8F6A-477EF3B9C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93F5-F5DE-4ABB-BC0A-DD07514BC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4.00772" TargetMode="External"/><Relationship Id="rId2" Type="http://schemas.openxmlformats.org/officeDocument/2006/relationships/hyperlink" Target="https://pypi.org/project/sourcedefend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vekicwjuxq@gmail.com" TargetMode="External"/><Relationship Id="rId5" Type="http://schemas.openxmlformats.org/officeDocument/2006/relationships/hyperlink" Target="https://ieeexplore.ieee.org/document/7001197" TargetMode="External"/><Relationship Id="rId4" Type="http://schemas.openxmlformats.org/officeDocument/2006/relationships/hyperlink" Target="https://ieeexplore.ieee.org/document/568823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ourcedefend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~5/26</a:t>
            </a:r>
            <a:r>
              <a:rPr lang="zh-TW" altLang="en-US" dirty="0"/>
              <a:t> </a:t>
            </a:r>
            <a:r>
              <a:rPr lang="en-US" altLang="zh-TW" dirty="0"/>
              <a:t>00:15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2F9C8-A367-7648-AE8A-CCA2015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注意事項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63558E-6E3B-0745-B102-E05B97FF20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本次作業提供一個</a:t>
            </a:r>
            <a:r>
              <a:rPr kumimoji="1"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HomeworkFramework.pye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的檔案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同學需要繼承此檔案中的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來呼叫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self.f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提供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P.4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所提及的四種操作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請同學照著下圖來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import</a:t>
            </a:r>
          </a:p>
          <a:p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Python3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版本需要是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3.6, 3.7, 3.8, 3.9</a:t>
            </a:r>
            <a:endParaRPr kumimoji="1"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5A6165-7AA2-4639-A569-D2519DA8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4455262"/>
            <a:ext cx="9077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8F3E44-4C87-401B-9FE6-87DD396A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3" y="2694078"/>
            <a:ext cx="6625791" cy="40883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465BA1-6BA5-B949-A8EB-DC1340E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範例程式說明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2088-2B7D-4245-BF7A-DEF7B1C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基本的初始化與存檔已經完成，同學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只需要</a:t>
            </a:r>
            <a:r>
              <a:rPr kumimoji="1" lang="zh-TW" altLang="en-US" dirty="0"/>
              <a:t>實作自己的</a:t>
            </a:r>
            <a:r>
              <a:rPr kumimoji="1" lang="en-US" altLang="zh-TW" dirty="0"/>
              <a:t>optimizer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86047-60F3-5645-8C60-39BB62DD078E}"/>
              </a:ext>
            </a:extLst>
          </p:cNvPr>
          <p:cNvSpPr txBox="1"/>
          <p:nvPr/>
        </p:nvSpPr>
        <p:spPr>
          <a:xfrm>
            <a:off x="712536" y="2808004"/>
            <a:ext cx="366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這部分宣告可以</a:t>
            </a:r>
            <a: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evaluate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的次數</a:t>
            </a:r>
            <a:b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在</a:t>
            </a:r>
            <a:r>
              <a:rPr kumimoji="1" lang="en-US" altLang="zh-CN" dirty="0" err="1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pye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檔案內會計算，自己手動調更大並不能回傳更多次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830777-3CF5-ED42-8D02-DB7F5AA20928}"/>
              </a:ext>
            </a:extLst>
          </p:cNvPr>
          <p:cNvSpPr txBox="1"/>
          <p:nvPr/>
        </p:nvSpPr>
        <p:spPr>
          <a:xfrm>
            <a:off x="712536" y="593846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請確保你繳交的檔案為</a:t>
            </a:r>
            <a:b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學號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_hw4.py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，這樣輸出檔案才正確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604C8-9CE1-894F-A6A4-578BF16D5E78}"/>
              </a:ext>
            </a:extLst>
          </p:cNvPr>
          <p:cNvSpPr txBox="1"/>
          <p:nvPr/>
        </p:nvSpPr>
        <p:spPr>
          <a:xfrm>
            <a:off x="712536" y="420620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這部分是呼叫</a:t>
            </a:r>
            <a: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optimizer</a:t>
            </a:r>
            <a:b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也就是同學本次作業要實作的部分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5AC34FF-228B-4845-955C-C1731140B908}"/>
              </a:ext>
            </a:extLst>
          </p:cNvPr>
          <p:cNvCxnSpPr>
            <a:cxnSpLocks/>
          </p:cNvCxnSpPr>
          <p:nvPr/>
        </p:nvCxnSpPr>
        <p:spPr>
          <a:xfrm flipH="1" flipV="1">
            <a:off x="4423808" y="4581813"/>
            <a:ext cx="1610648" cy="5699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267B2D3-F36F-8145-A9BF-C4518574E79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423808" y="6167457"/>
            <a:ext cx="1546538" cy="941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8D088CD-45EA-9D4C-B165-83F9B26BB3E8}"/>
              </a:ext>
            </a:extLst>
          </p:cNvPr>
          <p:cNvCxnSpPr>
            <a:cxnSpLocks/>
          </p:cNvCxnSpPr>
          <p:nvPr/>
        </p:nvCxnSpPr>
        <p:spPr>
          <a:xfrm flipH="1" flipV="1">
            <a:off x="4255622" y="3168948"/>
            <a:ext cx="2070108" cy="8526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CDFE8-04BC-4A40-8394-932839B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範例程式說明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F133E9-6D4E-C14F-A4A7-C8387C7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44" y="2506662"/>
            <a:ext cx="788075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50594F-15E2-844A-B8AE-2ACB826E1175}"/>
              </a:ext>
            </a:extLst>
          </p:cNvPr>
          <p:cNvSpPr txBox="1"/>
          <p:nvPr/>
        </p:nvSpPr>
        <p:spPr>
          <a:xfrm>
            <a:off x="838200" y="4105072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用</a:t>
            </a:r>
            <a:r>
              <a:rPr kumimoji="1" lang="en-US" altLang="zh-CN" dirty="0" err="1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self.f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來讀取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的資訊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4ACCEC-85C6-5145-BD01-B83F4094DD4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861207" y="4289738"/>
            <a:ext cx="144036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範例程式說明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同學主要要實作的部分是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run()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init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可視需求增加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透過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self.f.evaluate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func_num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, 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input_paramerts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取得回傳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value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後優化你的演算法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kumimoji="1"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1BB36-7529-4BD8-852C-08E9E2AB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7" y="3207834"/>
            <a:ext cx="9640078" cy="35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3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補充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安裝</a:t>
            </a:r>
            <a:r>
              <a:rPr kumimoji="1"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sourcedefender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 使用下面的指令</a:t>
            </a:r>
            <a:endParaRPr kumimoji="1"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kumimoji="1"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確認安裝成功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pPr marL="0" indent="0">
              <a:buNone/>
            </a:pP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 使用下面的指令</a:t>
            </a:r>
            <a:endParaRPr kumimoji="1"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57CF70-EF4F-40E8-ACEB-4EB2CBD9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59" y="2841310"/>
            <a:ext cx="6045751" cy="47550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8DDE74-EEBA-45AB-A6AC-B164C911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59" y="4407149"/>
            <a:ext cx="4776788" cy="4342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6AB003-BB10-4069-9E20-C19B13F9F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59" y="5543841"/>
            <a:ext cx="3938633" cy="105290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2492E8D-F6BD-4E6E-A730-9431D18F6848}"/>
              </a:ext>
            </a:extLst>
          </p:cNvPr>
          <p:cNvCxnSpPr/>
          <p:nvPr/>
        </p:nvCxnSpPr>
        <p:spPr>
          <a:xfrm flipV="1">
            <a:off x="5088727" y="5543840"/>
            <a:ext cx="838155" cy="250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0BCDB1-BE49-4CC9-810D-FB1436E0EA10}"/>
              </a:ext>
            </a:extLst>
          </p:cNvPr>
          <p:cNvSpPr txBox="1"/>
          <p:nvPr/>
        </p:nvSpPr>
        <p:spPr>
          <a:xfrm>
            <a:off x="5956818" y="5220675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出現這樣的結果，就代表安裝成功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F1CA-1D57-3F47-95A1-58D2F1C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B883-877B-2E43-9AC3-D5736E4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Python3  </a:t>
            </a:r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sourcedefender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 package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網頁</a:t>
            </a:r>
            <a:b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-US" altLang="zh-TW" dirty="0">
                <a:hlinkClick r:id="rId2"/>
              </a:rPr>
              <a:t>https://pypi.org/project/sourcedefender/</a:t>
            </a:r>
            <a:endParaRPr lang="en-US" altLang="zh-TW" dirty="0"/>
          </a:p>
          <a:p>
            <a:r>
              <a:rPr lang="en-US" altLang="zh-TW" dirty="0">
                <a:latin typeface="+mn-ea"/>
              </a:rPr>
              <a:t>Paper list</a:t>
            </a:r>
          </a:p>
          <a:p>
            <a:pPr lvl="1"/>
            <a:r>
              <a:rPr lang="en-US" altLang="zh-TW" dirty="0">
                <a:latin typeface="+mn-ea"/>
              </a:rPr>
              <a:t>CMA-ES: </a:t>
            </a:r>
            <a:r>
              <a:rPr lang="en-US" altLang="zh-TW" dirty="0">
                <a:latin typeface="+mn-ea"/>
                <a:hlinkClick r:id="rId3"/>
              </a:rPr>
              <a:t>https://arxiv.org/abs/1604.00772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 err="1">
                <a:latin typeface="+mn-ea"/>
              </a:rPr>
              <a:t>CoDE</a:t>
            </a:r>
            <a:r>
              <a:rPr lang="en-US" altLang="zh-TW" dirty="0">
                <a:latin typeface="+mn-ea"/>
              </a:rPr>
              <a:t>: </a:t>
            </a:r>
            <a:r>
              <a:rPr lang="en-US" altLang="zh-TW" dirty="0">
                <a:latin typeface="+mn-ea"/>
                <a:hlinkClick r:id="rId4"/>
              </a:rPr>
              <a:t>https://ieeexplore.ieee.org/document/5688232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EDA/LS: </a:t>
            </a:r>
            <a:r>
              <a:rPr lang="en-US" altLang="zh-TW" dirty="0">
                <a:latin typeface="+mn-ea"/>
                <a:hlinkClick r:id="rId5"/>
              </a:rPr>
              <a:t>https://ieeexplore.ieee.org/document/7001197</a:t>
            </a:r>
            <a:endParaRPr lang="en-US" altLang="zh-TW" dirty="0">
              <a:latin typeface="+mn-ea"/>
            </a:endParaRPr>
          </a:p>
          <a:p>
            <a:pPr lvl="1"/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HW4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助教聯絡方式：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  <a:hlinkClick r:id="rId6"/>
              </a:rPr>
              <a:t>lovekicwjuxq@gmail.com</a:t>
            </a:r>
            <a:b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有問題可以討論區發問或是寄信詢問，謝謝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kumimoji="1"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給予未知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，透過演算法和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回傳值設法找到其</a:t>
            </a:r>
            <a:r>
              <a:rPr lang="en-US" altLang="zh-CN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</a:t>
            </a: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由上面回傳值可以推測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input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愈大，回傳值愈小，所以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可能發生在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input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值大的區域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實際上也可能不是這樣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程式演算法不限，但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語言要用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python3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8CD2A0-8984-B149-8CAC-56F206EE9789}"/>
              </a:ext>
            </a:extLst>
          </p:cNvPr>
          <p:cNvSpPr/>
          <p:nvPr/>
        </p:nvSpPr>
        <p:spPr>
          <a:xfrm>
            <a:off x="6744529" y="2910086"/>
            <a:ext cx="1078363" cy="96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AD12CC2-7957-E94A-8BC6-545E48020D3A}"/>
              </a:ext>
            </a:extLst>
          </p:cNvPr>
          <p:cNvCxnSpPr>
            <a:cxnSpLocks/>
          </p:cNvCxnSpPr>
          <p:nvPr/>
        </p:nvCxnSpPr>
        <p:spPr>
          <a:xfrm>
            <a:off x="6102364" y="3372176"/>
            <a:ext cx="64216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C3B660-FD7D-EF40-9C9A-520D09989B5D}"/>
              </a:ext>
            </a:extLst>
          </p:cNvPr>
          <p:cNvSpPr txBox="1"/>
          <p:nvPr/>
        </p:nvSpPr>
        <p:spPr>
          <a:xfrm>
            <a:off x="6123724" y="2946608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(0,0)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FB4D50-44DE-374C-A119-E196518D7CC0}"/>
              </a:ext>
            </a:extLst>
          </p:cNvPr>
          <p:cNvSpPr txBox="1"/>
          <p:nvPr/>
        </p:nvSpPr>
        <p:spPr>
          <a:xfrm>
            <a:off x="7796746" y="2984310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F(0,0)= 0</a:t>
            </a:r>
            <a:endParaRPr kumimoji="1" lang="zh-TW" altLang="en-US" dirty="0"/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C1CB9558-6426-FF44-AD64-4CD767F1BC91}"/>
              </a:ext>
            </a:extLst>
          </p:cNvPr>
          <p:cNvCxnSpPr>
            <a:cxnSpLocks/>
          </p:cNvCxnSpPr>
          <p:nvPr/>
        </p:nvCxnSpPr>
        <p:spPr>
          <a:xfrm>
            <a:off x="7822892" y="3394642"/>
            <a:ext cx="7558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487B2356-E1AB-A24C-ACD7-2C7545A7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13" y="2724981"/>
            <a:ext cx="1877383" cy="1408037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B69EF6AF-A629-D844-B01C-704F510EBC52}"/>
              </a:ext>
            </a:extLst>
          </p:cNvPr>
          <p:cNvSpPr txBox="1"/>
          <p:nvPr/>
        </p:nvSpPr>
        <p:spPr>
          <a:xfrm>
            <a:off x="3159796" y="2828834"/>
            <a:ext cx="282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目標函數</a:t>
            </a:r>
            <a:r>
              <a:rPr kumimoji="1" lang="en-US" altLang="zh-CN" dirty="0"/>
              <a:t>(function)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zh-CN" altLang="en-US" dirty="0"/>
              <a:t>我們無法直接知道長怎樣，只能透過函數回傳值來推測函數的最低點在哪裡</a:t>
            </a:r>
            <a:r>
              <a:rPr kumimoji="1" lang="en-US" altLang="zh-CN" dirty="0"/>
              <a:t>)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3379CF2-FFDE-764B-BC91-CCA1D53CA513}"/>
              </a:ext>
            </a:extLst>
          </p:cNvPr>
          <p:cNvSpPr/>
          <p:nvPr/>
        </p:nvSpPr>
        <p:spPr>
          <a:xfrm>
            <a:off x="9425853" y="2947198"/>
            <a:ext cx="1078363" cy="96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86417198-E588-0541-8D58-EFFAC40903C6}"/>
              </a:ext>
            </a:extLst>
          </p:cNvPr>
          <p:cNvCxnSpPr>
            <a:cxnSpLocks/>
          </p:cNvCxnSpPr>
          <p:nvPr/>
        </p:nvCxnSpPr>
        <p:spPr>
          <a:xfrm>
            <a:off x="8783688" y="3409288"/>
            <a:ext cx="64216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1979216-0AB3-B440-8739-F1533944C013}"/>
              </a:ext>
            </a:extLst>
          </p:cNvPr>
          <p:cNvSpPr txBox="1"/>
          <p:nvPr/>
        </p:nvSpPr>
        <p:spPr>
          <a:xfrm>
            <a:off x="8805048" y="298372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(0,2)</a:t>
            </a:r>
            <a:endParaRPr kumimoji="1"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62C084E-4D2D-414B-AAC7-6BD7DA25AF9C}"/>
              </a:ext>
            </a:extLst>
          </p:cNvPr>
          <p:cNvSpPr txBox="1"/>
          <p:nvPr/>
        </p:nvSpPr>
        <p:spPr>
          <a:xfrm>
            <a:off x="10478070" y="3021422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F(0,2)= -2</a:t>
            </a:r>
            <a:endParaRPr kumimoji="1" lang="zh-TW" altLang="en-US" dirty="0"/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F2ACB5A-6AC7-544E-81F6-6DA3E48DDD60}"/>
              </a:ext>
            </a:extLst>
          </p:cNvPr>
          <p:cNvCxnSpPr>
            <a:cxnSpLocks/>
          </p:cNvCxnSpPr>
          <p:nvPr/>
        </p:nvCxnSpPr>
        <p:spPr>
          <a:xfrm>
            <a:off x="10504216" y="3431754"/>
            <a:ext cx="7558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zh-TW" altLang="en-US" b="1" dirty="0"/>
              <a:t>操作示範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提供一個外部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python encrypt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檔案，其中包含一個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class Function</a:t>
            </a:r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en-US" altLang="zh-TW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：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1~4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，分別代表四個要最佳化的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objective 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編號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操作方式為：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  <a:sym typeface="Wingdings" pitchFamily="2" charset="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你的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optimizer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會繼承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，透過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來呼叫下列四種操作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  <a:sym typeface="Wingdings" pitchFamily="2" charset="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self.f.dimension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2.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self.f.upper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3.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self.f.lower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4.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self.f.evaluate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,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input_parameters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dimension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回傳值為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int, 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其餘參數及回傳值皆為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float</a:t>
            </a:r>
          </a:p>
          <a:p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Input_parameters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是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floating point array</a:t>
            </a: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範例程式與詳細說明會在後面投影片解釋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4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zh-TW" altLang="en-US" b="1" dirty="0"/>
              <a:t>操作範例</a:t>
            </a:r>
            <a:endParaRPr lang="zh-TW" altLang="en-US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00DCC1-B327-F94D-88CA-CF91EC45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下圖為如何取得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的維度、上界、下界、與函數回傳值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皆透過繼承的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可在提供的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template code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看到完整程式碼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0A2F4-4BA9-724E-89DA-3032A1CB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6057"/>
            <a:ext cx="11375304" cy="78673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052E105-0B4C-0243-BFBD-C35C3EA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3520"/>
            <a:ext cx="5854700" cy="1117600"/>
          </a:xfrm>
        </p:spPr>
      </p:pic>
    </p:spTree>
    <p:extLst>
      <p:ext uri="{BB962C8B-B14F-4D97-AF65-F5344CB8AC3E}">
        <p14:creationId xmlns:p14="http://schemas.microsoft.com/office/powerpoint/2010/main" val="32983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必須輸出四個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file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，分別是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function1~4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你找到的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best input parameters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和其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output value 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每一行一個數值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File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名稱：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function1.txt,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function2.txt,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function3.txt,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function4.txt</a:t>
            </a: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提供的範例程式內已經寫好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只需要修改學號部分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33609-D245-074F-B200-C1F4342F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67" y="3521847"/>
            <a:ext cx="3759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</a:t>
            </a:r>
            <a:r>
              <a:rPr lang="zh-CN" altLang="en-US" b="1" dirty="0"/>
              <a:t>要求</a:t>
            </a:r>
            <a:r>
              <a:rPr lang="zh-TW" altLang="en-US" b="1" dirty="0"/>
              <a:t>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檔案：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_hw4.py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18.04.5 LTS</a:t>
            </a:r>
          </a:p>
          <a:p>
            <a:pPr lvl="1"/>
            <a:r>
              <a:rPr lang="en-US" altLang="zh-TW" dirty="0"/>
              <a:t>Python version: python 3.7.4</a:t>
            </a:r>
          </a:p>
          <a:p>
            <a:pPr lvl="1"/>
            <a:r>
              <a:rPr lang="en-US" altLang="zh-TW" dirty="0"/>
              <a:t>CPU: Intel i9-9900K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2B22-6D66-524F-B930-B03FC4B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Baseline</a:t>
            </a:r>
            <a:r>
              <a:rPr lang="zh-CN" altLang="en-US" b="1" dirty="0"/>
              <a:t>和</a:t>
            </a:r>
            <a:r>
              <a:rPr lang="en-US" altLang="zh-CN" b="1" dirty="0"/>
              <a:t>function</a:t>
            </a:r>
            <a:r>
              <a:rPr lang="zh-CN" altLang="en-US" b="1" dirty="0"/>
              <a:t>呼叫限制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C1F34-A04A-9141-AF9B-640DCB6C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在</a:t>
            </a:r>
            <a:r>
              <a:rPr kumimoji="1"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public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</a:t>
            </a:r>
            <a:r>
              <a:rPr kumimoji="1"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private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中會限制同學呼叫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的次數，超過限制次數會回傳“</a:t>
            </a:r>
            <a:r>
              <a:rPr kumimoji="1"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ReachFunctionLimit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”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，並且就不能繼續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evaluate function</a:t>
            </a:r>
          </a:p>
          <a:p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同學的程式會以在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server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上跑的結果為最終結果</a:t>
            </a:r>
            <a:endParaRPr kumimoji="1"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kumimoji="1"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2E771-DD60-F443-8D5F-44B6109E1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11291"/>
              </p:ext>
            </p:extLst>
          </p:nvPr>
        </p:nvGraphicFramePr>
        <p:xfrm>
          <a:off x="500984" y="3750711"/>
          <a:ext cx="11369757" cy="274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8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2383851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2687216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4266292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6596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Public function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助教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Random Search</a:t>
                      </a:r>
                    </a:p>
                    <a:p>
                      <a:pPr algn="ctr"/>
                      <a:r>
                        <a:rPr lang="zh-CN" altLang="en-US" dirty="0"/>
                        <a:t>找到的</a:t>
                      </a:r>
                      <a:r>
                        <a:rPr lang="en-US" altLang="zh-CN" dirty="0"/>
                        <a:t>objective value</a:t>
                      </a:r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助教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The other Better Baseline</a:t>
                      </a:r>
                      <a:r>
                        <a:rPr lang="zh-CN" altLang="en-US" dirty="0"/>
                        <a:t>找到的</a:t>
                      </a:r>
                      <a:r>
                        <a:rPr lang="en-US" altLang="zh-CN" dirty="0"/>
                        <a:t>objective 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 evaluation</a:t>
                      </a:r>
                    </a:p>
                    <a:p>
                      <a:pPr algn="ctr"/>
                      <a:r>
                        <a:rPr lang="zh-CN" altLang="en-US" dirty="0"/>
                        <a:t>次數限制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0.036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1.875e-6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1000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0.381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4.042e-9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1500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13.427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0.210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2000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67.743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0.530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2500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B2C1FE9-1DD1-43B9-8447-CE36A960C472}"/>
              </a:ext>
            </a:extLst>
          </p:cNvPr>
          <p:cNvSpPr txBox="1"/>
          <p:nvPr/>
        </p:nvSpPr>
        <p:spPr>
          <a:xfrm>
            <a:off x="7694140" y="365124"/>
            <a:ext cx="427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Songti SC Light" panose="02010600040101010101"/>
              </a:rPr>
              <a:t>The other Better Baseline:</a:t>
            </a:r>
          </a:p>
          <a:p>
            <a:r>
              <a:rPr lang="en-US" altLang="zh-TW" sz="2400" dirty="0">
                <a:ea typeface="Songti SC Light" panose="02010600040101010101"/>
              </a:rPr>
              <a:t>Which is </a:t>
            </a:r>
            <a:r>
              <a:rPr lang="en-US" altLang="zh-TW" sz="2400" dirty="0">
                <a:solidFill>
                  <a:srgbClr val="FF0000"/>
                </a:solidFill>
                <a:ea typeface="Songti SC Light" panose="02010600040101010101"/>
              </a:rPr>
              <a:t>the worst result </a:t>
            </a:r>
            <a:r>
              <a:rPr lang="en-US" altLang="zh-TW" sz="2400" dirty="0">
                <a:ea typeface="Songti SC Light" panose="02010600040101010101"/>
              </a:rPr>
              <a:t>among </a:t>
            </a:r>
          </a:p>
          <a:p>
            <a:r>
              <a:rPr lang="en-US" altLang="zh-TW" sz="2400" dirty="0">
                <a:ea typeface="Songti SC Light" panose="02010600040101010101"/>
              </a:rPr>
              <a:t>CMA-ES, </a:t>
            </a:r>
            <a:r>
              <a:rPr lang="en-US" altLang="zh-TW" sz="2400" dirty="0" err="1">
                <a:ea typeface="Songti SC Light" panose="02010600040101010101"/>
              </a:rPr>
              <a:t>CoDE</a:t>
            </a:r>
            <a:r>
              <a:rPr lang="en-US" altLang="zh-TW" sz="2400" dirty="0">
                <a:ea typeface="Songti SC Light" panose="02010600040101010101"/>
              </a:rPr>
              <a:t>, EDA/LS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6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四</a:t>
            </a:r>
            <a:r>
              <a:rPr lang="zh-TW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個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公開</a:t>
            </a:r>
            <a:r>
              <a:rPr lang="en-US" altLang="zh-TW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TW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，每個</a:t>
            </a:r>
            <a:r>
              <a:rPr lang="en-US" altLang="zh-TW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15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分，另外有四個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private function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，每個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10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分</a:t>
            </a:r>
            <a:endParaRPr lang="en-US" altLang="zh-CN" sz="3400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Your result &gt; RS result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：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The other better baseline result &lt; Your result &lt; RS result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: 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top 1/2: 60%, otherwise: 40%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 &lt; Your result &lt; The other better baseline result 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: 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top 1/4: 95%, 2/4: 90%, 3/4: 85%, other: 80%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Your result = Global minimum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: 100%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備註：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RS, The other better baseline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為運算五次的平均結果，</a:t>
            </a:r>
            <a:endParaRPr lang="en-US" altLang="zh-CN" sz="3400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            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同學的最終結果會以程式執行</a:t>
            </a:r>
            <a:r>
              <a:rPr lang="zh-CN" altLang="en-US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三次中最佳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的為準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endParaRPr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3E73-9BEC-5045-B181-2D9D1FC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844-54E7-AF48-ACE6-2A3D16B4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這次作業會提供一個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python template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code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，裡面是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random search baseline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的做法，同學可以直接修改其中演算法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另外請注意！同學需要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pip install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kumimoji="1"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sourcedefender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這個套件，才可以使用提供的加密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pye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檔案</a:t>
            </a:r>
            <a:b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（官網連結：</a:t>
            </a:r>
            <a:r>
              <a:rPr lang="en-US" altLang="zh-TW" dirty="0">
                <a:hlinkClick r:id="rId2"/>
              </a:rPr>
              <a:t>https://pypi.org/project/sourcedefender/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請同學務必於五分鐘內輸出結果，五分鐘後會停掉同學的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process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，沒有輸出結果當次就算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0%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91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1041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Songti SC Light</vt:lpstr>
      <vt:lpstr>新細明體</vt:lpstr>
      <vt:lpstr>新細明體</vt:lpstr>
      <vt:lpstr>Arial</vt:lpstr>
      <vt:lpstr>Calibri</vt:lpstr>
      <vt:lpstr>Calibri Light</vt:lpstr>
      <vt:lpstr>Wingdings</vt:lpstr>
      <vt:lpstr>Office 佈景主題</vt:lpstr>
      <vt:lpstr>Data Science HW4</vt:lpstr>
      <vt:lpstr>目標</vt:lpstr>
      <vt:lpstr>Function操作示範</vt:lpstr>
      <vt:lpstr>Function操作範例</vt:lpstr>
      <vt:lpstr>輸出檔案</vt:lpstr>
      <vt:lpstr>繳交要求和執行環境</vt:lpstr>
      <vt:lpstr>Baseline和function呼叫限制</vt:lpstr>
      <vt:lpstr>評分標準</vt:lpstr>
      <vt:lpstr>注意事項</vt:lpstr>
      <vt:lpstr>注意事項</vt:lpstr>
      <vt:lpstr>範例程式說明</vt:lpstr>
      <vt:lpstr>範例程式說明</vt:lpstr>
      <vt:lpstr>範例程式說明</vt:lpstr>
      <vt:lpstr>補充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HW4</dc:title>
  <dc:creator>沈兆恩</dc:creator>
  <cp:lastModifiedBy>沈兆恩</cp:lastModifiedBy>
  <cp:revision>37</cp:revision>
  <dcterms:created xsi:type="dcterms:W3CDTF">2021-05-03T16:16:16Z</dcterms:created>
  <dcterms:modified xsi:type="dcterms:W3CDTF">2021-05-10T13:47:08Z</dcterms:modified>
</cp:coreProperties>
</file>