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3" r:id="rId4"/>
    <p:sldId id="265" r:id="rId5"/>
    <p:sldId id="274" r:id="rId6"/>
    <p:sldId id="275" r:id="rId7"/>
    <p:sldId id="277" r:id="rId8"/>
    <p:sldId id="266" r:id="rId9"/>
    <p:sldId id="267" r:id="rId10"/>
    <p:sldId id="273" r:id="rId11"/>
    <p:sldId id="276" r:id="rId12"/>
    <p:sldId id="268" r:id="rId13"/>
    <p:sldId id="304" r:id="rId14"/>
    <p:sldId id="305" r:id="rId15"/>
    <p:sldId id="286" r:id="rId16"/>
    <p:sldId id="269" r:id="rId17"/>
    <p:sldId id="270" r:id="rId18"/>
    <p:sldId id="272" r:id="rId19"/>
    <p:sldId id="271" r:id="rId20"/>
    <p:sldId id="288" r:id="rId21"/>
    <p:sldId id="289" r:id="rId22"/>
    <p:sldId id="290" r:id="rId23"/>
    <p:sldId id="291" r:id="rId24"/>
    <p:sldId id="292" r:id="rId25"/>
    <p:sldId id="295" r:id="rId26"/>
    <p:sldId id="297" r:id="rId27"/>
    <p:sldId id="296" r:id="rId28"/>
    <p:sldId id="298" r:id="rId29"/>
    <p:sldId id="287" r:id="rId30"/>
    <p:sldId id="278" r:id="rId31"/>
    <p:sldId id="280" r:id="rId32"/>
    <p:sldId id="301" r:id="rId33"/>
    <p:sldId id="306" r:id="rId34"/>
    <p:sldId id="281" r:id="rId35"/>
    <p:sldId id="308" r:id="rId36"/>
    <p:sldId id="284" r:id="rId37"/>
    <p:sldId id="279" r:id="rId38"/>
    <p:sldId id="282" r:id="rId39"/>
    <p:sldId id="283" r:id="rId40"/>
    <p:sldId id="307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EE06"/>
    <a:srgbClr val="FFAB7C"/>
    <a:srgbClr val="9E0000"/>
    <a:srgbClr val="252525"/>
    <a:srgbClr val="D1ECD5"/>
    <a:srgbClr val="804F06"/>
    <a:srgbClr val="7E4C02"/>
    <a:srgbClr val="F8BEFE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3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5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400" spc="300" baseline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3000" spc="300" baseline="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800" spc="300" baseline="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2400" spc="300" baseline="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2000" spc="3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38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8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50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8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6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3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9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F887-1524-4F3F-A249-D24FD4668D09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4CA8-AEB4-4592-B549-A35A88257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6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3.bp.blogspot.com/-zTVXgsmKxtM/UOAyFhrHJfI/AAAAAAAACiU/Uw2ardeI4ZE/s320/%25E5%2596%259D%25E6%25B0%25B4%25E9%25B3%25A5%25E5%25AF%25A6%25E4%25BD%259C-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-318406"/>
            <a:ext cx="9653451" cy="72400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ANSWER</a:t>
            </a:r>
            <a:endParaRPr lang="zh-TW" altLang="en-US" sz="48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Saturated </a:t>
            </a:r>
            <a:b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Vapor Pressure</a:t>
            </a:r>
            <a:endParaRPr lang="zh-TW" altLang="en-US" sz="48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413362" y="447952"/>
            <a:ext cx="4317275" cy="5729011"/>
            <a:chOff x="2658291" y="622958"/>
            <a:chExt cx="4317275" cy="5729011"/>
          </a:xfrm>
          <a:solidFill>
            <a:srgbClr val="252525"/>
          </a:solidFill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 l="57731" t="20090" r="15865" b="17589"/>
            <a:stretch/>
          </p:blipFill>
          <p:spPr>
            <a:xfrm>
              <a:off x="2658291" y="622958"/>
              <a:ext cx="4317275" cy="5729011"/>
            </a:xfrm>
            <a:prstGeom prst="rect">
              <a:avLst/>
            </a:prstGeom>
            <a:grpFill/>
          </p:spPr>
        </p:pic>
        <p:sp>
          <p:nvSpPr>
            <p:cNvPr id="5" name="圓角矩形 4"/>
            <p:cNvSpPr/>
            <p:nvPr/>
          </p:nvSpPr>
          <p:spPr>
            <a:xfrm>
              <a:off x="4572000" y="4846320"/>
              <a:ext cx="2181497" cy="1330643"/>
            </a:xfrm>
            <a:prstGeom prst="roundRect">
              <a:avLst/>
            </a:prstGeom>
            <a:grpFill/>
            <a:ln>
              <a:solidFill>
                <a:srgbClr val="25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圓角矩形 6"/>
          <p:cNvSpPr/>
          <p:nvPr/>
        </p:nvSpPr>
        <p:spPr>
          <a:xfrm>
            <a:off x="4168779" y="578224"/>
            <a:ext cx="2232212" cy="1559858"/>
          </a:xfrm>
          <a:prstGeom prst="roundRect">
            <a:avLst/>
          </a:prstGeom>
          <a:solidFill>
            <a:srgbClr val="252525"/>
          </a:solidFill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rgbClr val="C401D9"/>
            </a:solidFill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TW" sz="4000" dirty="0" smtClean="0">
                <a:solidFill>
                  <a:srgbClr val="2DE7E7"/>
                </a:solidFill>
                <a:latin typeface="Broadway" panose="04040905080B02020502" pitchFamily="82" charset="0"/>
              </a:rPr>
              <a:t>Equ. Of </a:t>
            </a:r>
            <a:r>
              <a:rPr lang="en-US" altLang="zh-TW" dirty="0" smtClean="0">
                <a:latin typeface="Broadway" panose="04040905080B02020502" pitchFamily="82" charset="0"/>
              </a:rPr>
              <a:t/>
            </a:r>
            <a:br>
              <a:rPr lang="en-US" altLang="zh-TW" dirty="0" smtClean="0">
                <a:latin typeface="Broadway" panose="04040905080B02020502" pitchFamily="82" charset="0"/>
              </a:rPr>
            </a:br>
            <a:r>
              <a:rPr lang="en-US" altLang="zh-TW" sz="7200" dirty="0" smtClean="0">
                <a:solidFill>
                  <a:srgbClr val="FFF033"/>
                </a:solidFill>
                <a:latin typeface="Broadway" panose="04040905080B02020502" pitchFamily="82" charset="0"/>
              </a:rPr>
              <a:t>T &amp; P</a:t>
            </a:r>
            <a:endParaRPr lang="zh-TW" altLang="en-US" sz="7200" dirty="0">
              <a:solidFill>
                <a:srgbClr val="FFF033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rgbClr val="78DCF4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000" dirty="0" smtClean="0">
                <a:solidFill>
                  <a:srgbClr val="F176FE"/>
                </a:solidFill>
                <a:latin typeface="Bodoni MT Condensed" panose="02070606080606020203" pitchFamily="18" charset="0"/>
              </a:rPr>
              <a:t>ln</a:t>
            </a:r>
            <a:r>
              <a:rPr lang="en-US" altLang="zh-TW" sz="3000" dirty="0" smtClean="0">
                <a:solidFill>
                  <a:srgbClr val="F176FE"/>
                </a:solidFill>
                <a:latin typeface="Algerian" panose="04020705040A02060702" pitchFamily="82" charset="0"/>
              </a:rPr>
              <a:t>(P1/P2)=(L/R)*(1/T1-1/T2)</a:t>
            </a:r>
            <a:endParaRPr lang="zh-TW" altLang="en-US" sz="3000" dirty="0">
              <a:solidFill>
                <a:srgbClr val="F176FE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800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About PV=NRT</a:t>
            </a:r>
            <a:endParaRPr lang="zh-TW" altLang="en-US" sz="48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COMMON MYTH</a:t>
            </a:r>
            <a:endParaRPr lang="zh-TW" altLang="en-US" sz="48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1E1D19"/>
          </a:fgClr>
          <a:bgClr>
            <a:srgbClr val="F8BEF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Picture 4" descr="http://1.bp.blogspot.com/-_g-zF8nmIeU/UOAyGeIlPfI/AAAAAAAACiU/16Z2yNalNgw/s320/%25E5%2596%259D%25E6%25B0%25B4%25E9%25B3%25A5%25E5%25AF%25A6%25E4%25BD%259C-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50" b="92500" l="10000" r="90000">
                        <a14:foregroundMark x1="52812" y1="8750" x2="55000" y2="92500"/>
                        <a14:backgroundMark x1="28438" y1="6250" x2="10313" y2="53333"/>
                      </a14:backgroundRemoval>
                    </a14:imgEffect>
                    <a14:imgEffect>
                      <a14:artisticPaintBrush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0" y="102355"/>
            <a:ext cx="9007524" cy="67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形圖說文字 3"/>
          <p:cNvSpPr/>
          <p:nvPr/>
        </p:nvSpPr>
        <p:spPr>
          <a:xfrm>
            <a:off x="232012" y="1027907"/>
            <a:ext cx="3534770" cy="2779818"/>
          </a:xfrm>
          <a:prstGeom prst="wedgeEllipseCallout">
            <a:avLst>
              <a:gd name="adj1" fmla="val 56007"/>
              <a:gd name="adj2" fmla="val 7549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6107" y="1690689"/>
            <a:ext cx="3386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latin typeface="Broadway" panose="04040905080B02020502" pitchFamily="82" charset="0"/>
              </a:rPr>
              <a:t>Isobaric </a:t>
            </a:r>
            <a:r>
              <a:rPr lang="en-US" altLang="zh-TW" sz="4400" dirty="0">
                <a:latin typeface="Broadway" panose="04040905080B02020502" pitchFamily="82" charset="0"/>
              </a:rPr>
              <a:t>P</a:t>
            </a:r>
            <a:r>
              <a:rPr lang="en-US" altLang="zh-TW" sz="4400" dirty="0" smtClean="0">
                <a:latin typeface="Broadway" panose="04040905080B02020502" pitchFamily="82" charset="0"/>
              </a:rPr>
              <a:t>rocess</a:t>
            </a:r>
            <a:endParaRPr lang="zh-TW" altLang="en-US" sz="4400" dirty="0">
              <a:latin typeface="Broadway" panose="04040905080B02020502" pitchFamily="82" charset="0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1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1E1D19"/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.imgur.com/3SRbLez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6" b="89103" l="9830" r="89981">
                        <a14:foregroundMark x1="55388" y1="17949" x2="63516" y2="69551"/>
                        <a14:foregroundMark x1="54820" y1="73077" x2="53308" y2="77244"/>
                        <a14:backgroundMark x1="39509" y1="7372" x2="25331" y2="91026"/>
                        <a14:backgroundMark x1="21361" y1="53526" x2="69754" y2="97436"/>
                        <a14:backgroundMark x1="60870" y1="85256" x2="67675" y2="88462"/>
                        <a14:backgroundMark x1="81096" y1="27564" x2="83932" y2="88782"/>
                        <a14:backgroundMark x1="54631" y1="2885" x2="27977" y2="8974"/>
                        <a14:backgroundMark x1="75425" y1="36538" x2="81664" y2="72115"/>
                        <a14:backgroundMark x1="70888" y1="83333" x2="82042" y2="53526"/>
                      </a14:backgroundRemoval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276" y="2634018"/>
            <a:ext cx="5877546" cy="34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87187" y="982638"/>
            <a:ext cx="2646878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0" dirty="0">
                <a:solidFill>
                  <a:schemeClr val="bg1">
                    <a:lumMod val="95000"/>
                  </a:schemeClr>
                </a:solidFill>
              </a:rPr>
              <a:t>違</a:t>
            </a:r>
            <a:r>
              <a:rPr lang="ja-JP" altLang="en-US" sz="16000" dirty="0">
                <a:solidFill>
                  <a:schemeClr val="bg1">
                    <a:lumMod val="95000"/>
                  </a:schemeClr>
                </a:solidFill>
              </a:rPr>
              <a:t>う</a:t>
            </a:r>
            <a:endParaRPr lang="zh-TW" altLang="en-US" sz="1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g.suntw.net/ttufo/52797_200_141031115416_2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42" l="9480" r="89963">
                        <a14:foregroundMark x1="39591" y1="6192" x2="34572" y2="30341"/>
                        <a14:foregroundMark x1="32714" y1="0" x2="30297" y2="25387"/>
                        <a14:foregroundMark x1="62454" y1="94427" x2="81970" y2="57276"/>
                        <a14:foregroundMark x1="76952" y1="83591" x2="86245" y2="57585"/>
                        <a14:backgroundMark x1="31413" y1="43653" x2="37361" y2="69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1479751" cy="68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364" y="3166281"/>
            <a:ext cx="8296986" cy="301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latin typeface="Wide Latin" panose="020A0A07050505020404" pitchFamily="18" charset="0"/>
                <a:ea typeface="Adobe 楷体 Std R" panose="02020400000000000000" pitchFamily="18" charset="-128"/>
              </a:rPr>
              <a:t>WHY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Wide Latin" panose="020A0A07050505020404" pitchFamily="18" charset="0"/>
                <a:ea typeface="Adobe 楷体 Std R" panose="02020400000000000000" pitchFamily="18" charset="-128"/>
              </a:rPr>
              <a:t>?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Wide Latin" panose="020A0A07050505020404" pitchFamily="18" charset="0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mC3A4_vkBy8/UOAyEUXNAaI/AAAAAAAACiU/RHk7E4gZbfg/s320/%25E5%2596%259D%25E6%25B0%25B4%25E9%25B3%25A5%2528%25E5%25B0%258F%2529%25E5%25AF%25A6%25E4%25BD%259C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50" b="97917" l="7500" r="96875">
                        <a14:foregroundMark x1="53750" y1="8750" x2="54063" y2="27083"/>
                        <a14:backgroundMark x1="66875" y1="25833" x2="89688" y2="17917"/>
                        <a14:backgroundMark x1="66875" y1="15000" x2="86875" y2="22083"/>
                        <a14:backgroundMark x1="66875" y1="19167" x2="92500" y2="27500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5715" t="1068" r="22984" b="-1068"/>
          <a:stretch/>
        </p:blipFill>
        <p:spPr bwMode="auto">
          <a:xfrm>
            <a:off x="837079" y="474006"/>
            <a:ext cx="8306921" cy="552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5904" y="1955163"/>
            <a:ext cx="4801314" cy="3316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spc="500" dirty="0" smtClean="0">
                <a:solidFill>
                  <a:schemeClr val="bg2">
                    <a:lumMod val="9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生</a:t>
            </a:r>
            <a:r>
              <a:rPr lang="zh-TW" altLang="en-US" sz="4400" spc="500" dirty="0" smtClean="0">
                <a:solidFill>
                  <a:schemeClr val="bg2">
                    <a:lumMod val="9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科</a:t>
            </a:r>
            <a:r>
              <a:rPr lang="zh-TW" altLang="en-US" sz="4400" spc="500" dirty="0">
                <a:solidFill>
                  <a:schemeClr val="bg2">
                    <a:lumMod val="9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系</a:t>
            </a:r>
            <a:endParaRPr lang="en-US" altLang="zh-TW" sz="4400" spc="500" dirty="0" smtClean="0">
              <a:solidFill>
                <a:schemeClr val="bg2">
                  <a:lumMod val="9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zh-TW" altLang="en-US" sz="7800" spc="500" dirty="0" smtClean="0">
                <a:solidFill>
                  <a:schemeClr val="bg2">
                    <a:lumMod val="9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朱彥如</a:t>
            </a:r>
            <a:endParaRPr lang="en-US" altLang="zh-TW" sz="7800" spc="500" dirty="0" smtClean="0">
              <a:solidFill>
                <a:schemeClr val="bg2">
                  <a:lumMod val="9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zh-TW" altLang="en-US" sz="7800" spc="500" dirty="0" smtClean="0">
                <a:solidFill>
                  <a:schemeClr val="bg2">
                    <a:lumMod val="9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周霈</a:t>
            </a:r>
            <a:endParaRPr lang="en-US" altLang="zh-TW" sz="7800" spc="500" dirty="0" smtClean="0">
              <a:solidFill>
                <a:schemeClr val="bg2">
                  <a:lumMod val="9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6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1E1D19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1.att.hudong.com/02/33/20300542537182140013333778825_s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29" r="98742">
                        <a14:foregroundMark x1="4403" y1="84390" x2="52201" y2="95610"/>
                        <a14:backgroundMark x1="13836" y1="68293" x2="2516" y2="48780"/>
                      </a14:backgroundRemoval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6" y="1884953"/>
            <a:ext cx="2894635" cy="373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4108302" y="1574073"/>
            <a:ext cx="5035698" cy="2560319"/>
          </a:xfrm>
          <a:prstGeom prst="wedgeEllipseCallout">
            <a:avLst>
              <a:gd name="adj1" fmla="val -37098"/>
              <a:gd name="adj2" fmla="val 64686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310044" y="2577233"/>
            <a:ext cx="4762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95000"/>
                  </a:schemeClr>
                </a:solidFill>
                <a:latin typeface="Blackoak Std" panose="04050907060602020202" pitchFamily="82" charset="0"/>
              </a:rPr>
              <a:t>BECAUSE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Blackoak Std" panose="040509070606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</a:rPr>
              <a:t>假設</a:t>
            </a:r>
            <a:r>
              <a:rPr lang="zh-TW" altLang="en-US" sz="4800" dirty="0" smtClean="0">
                <a:solidFill>
                  <a:schemeClr val="bg2">
                    <a:lumMod val="25000"/>
                  </a:schemeClr>
                </a:solidFill>
              </a:rPr>
              <a:t>溫差</a:t>
            </a:r>
            <a:r>
              <a:rPr lang="en-US" altLang="zh-TW" sz="48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zh-TW" altLang="en-US" sz="4800" dirty="0" smtClean="0">
                <a:solidFill>
                  <a:schemeClr val="bg2">
                    <a:lumMod val="25000"/>
                  </a:schemeClr>
                </a:solidFill>
              </a:rPr>
              <a:t>∆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</a:rPr>
              <a:t>T = </a:t>
            </a:r>
            <a:r>
              <a:rPr lang="en-US" altLang="zh-TW" sz="4800" dirty="0" smtClean="0">
                <a:solidFill>
                  <a:schemeClr val="bg2">
                    <a:lumMod val="25000"/>
                  </a:schemeClr>
                </a:solidFill>
              </a:rPr>
              <a:t>10K</a:t>
            </a:r>
            <a:endParaRPr lang="zh-TW" altLang="en-US" sz="4800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zh-TW" altLang="en-US" sz="4800" dirty="0" smtClean="0">
                <a:solidFill>
                  <a:schemeClr val="bg1">
                    <a:lumMod val="95000"/>
                  </a:schemeClr>
                </a:solidFill>
              </a:rPr>
              <a:t>上</a:t>
            </a: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>(273+30</a:t>
            </a: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b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zh-TW" altLang="en-US" sz="4800" dirty="0" smtClean="0">
                <a:solidFill>
                  <a:schemeClr val="bg1">
                    <a:lumMod val="95000"/>
                  </a:schemeClr>
                </a:solidFill>
              </a:rPr>
              <a:t>下</a:t>
            </a:r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(273+20)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61657" y="301008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>=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127863" y="3451713"/>
            <a:ext cx="26517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181497" y="3425587"/>
            <a:ext cx="116259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200" dirty="0" smtClean="0">
                <a:solidFill>
                  <a:schemeClr val="bg1">
                    <a:lumMod val="95000"/>
                  </a:schemeClr>
                </a:solidFill>
              </a:rPr>
              <a:t>ANS:1.034</a:t>
            </a:r>
            <a:br>
              <a:rPr lang="en-US" altLang="zh-TW" sz="4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 sz="5600" dirty="0" smtClean="0">
                <a:solidFill>
                  <a:schemeClr val="bg1">
                    <a:lumMod val="95000"/>
                  </a:schemeClr>
                </a:solidFill>
              </a:rPr>
              <a:t>∆</a:t>
            </a:r>
            <a:r>
              <a:rPr lang="en-US" altLang="zh-TW" sz="5600" dirty="0">
                <a:solidFill>
                  <a:schemeClr val="bg1">
                    <a:lumMod val="95000"/>
                  </a:schemeClr>
                </a:solidFill>
              </a:rPr>
              <a:t>V = 3.4%</a:t>
            </a:r>
            <a:endParaRPr lang="zh-TW" altLang="en-US" sz="56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4F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TW" sz="2500" dirty="0" smtClean="0">
                <a:solidFill>
                  <a:schemeClr val="bg1">
                    <a:lumMod val="95000"/>
                  </a:schemeClr>
                </a:solidFill>
                <a:latin typeface="Adobe Garamond Pro" panose="02020502060506020403" pitchFamily="18" charset="0"/>
              </a:rPr>
              <a:t>petit</a:t>
            </a:r>
            <a:r>
              <a:rPr lang="en-US" altLang="zh-TW" sz="4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TW" sz="4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zh-TW" altLang="en-US" sz="5000" dirty="0" smtClean="0">
                <a:solidFill>
                  <a:schemeClr val="bg1">
                    <a:lumMod val="95000"/>
                  </a:schemeClr>
                </a:solidFill>
              </a:rPr>
              <a:t>小</a:t>
            </a:r>
            <a:endParaRPr lang="zh-TW" altLang="en-US" sz="50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rgbClr val="00B0F0"/>
            </a:solidFill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TW" sz="2000" dirty="0">
                <a:latin typeface="Baskerville Old Face" panose="02020602080505020303" pitchFamily="18" charset="0"/>
              </a:rPr>
              <a:t>Saturated </a:t>
            </a:r>
            <a:r>
              <a:rPr lang="en-US" altLang="zh-TW" sz="2000" dirty="0" smtClean="0">
                <a:latin typeface="Baskerville Old Face" panose="02020602080505020303" pitchFamily="18" charset="0"/>
              </a:rPr>
              <a:t>Vapor </a:t>
            </a:r>
            <a:r>
              <a:rPr lang="en-US" altLang="zh-TW" sz="2000" dirty="0">
                <a:latin typeface="Baskerville Old Face" panose="02020602080505020303" pitchFamily="18" charset="0"/>
              </a:rPr>
              <a:t>Pressure</a:t>
            </a:r>
            <a:r>
              <a:rPr lang="en-US" altLang="zh-TW" sz="4800" dirty="0" smtClean="0">
                <a:latin typeface="+mj-ea"/>
              </a:rPr>
              <a:t/>
            </a:r>
            <a:br>
              <a:rPr lang="en-US" altLang="zh-TW" sz="4800" dirty="0" smtClean="0">
                <a:latin typeface="+mj-ea"/>
              </a:rPr>
            </a:br>
            <a:r>
              <a:rPr lang="zh-TW" altLang="en-US" sz="5500" dirty="0" smtClean="0">
                <a:latin typeface="+mj-ea"/>
              </a:rPr>
              <a:t>飽和蒸汽</a:t>
            </a:r>
            <a:r>
              <a:rPr lang="zh-TW" altLang="en-US" sz="5500" dirty="0">
                <a:latin typeface="+mj-ea"/>
              </a:rPr>
              <a:t>壓</a:t>
            </a:r>
            <a:endParaRPr lang="zh-TW" altLang="en-US" sz="5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72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521"/>
          <a:stretch/>
        </p:blipFill>
        <p:spPr>
          <a:xfrm>
            <a:off x="406585" y="365126"/>
            <a:ext cx="8330829" cy="583977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 flipV="1">
            <a:off x="3993776" y="2487706"/>
            <a:ext cx="13448" cy="3227294"/>
          </a:xfrm>
          <a:prstGeom prst="line">
            <a:avLst/>
          </a:prstGeom>
          <a:ln w="57150">
            <a:solidFill>
              <a:srgbClr val="00EE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 flipV="1">
            <a:off x="5526741" y="632012"/>
            <a:ext cx="31378" cy="5082989"/>
          </a:xfrm>
          <a:prstGeom prst="line">
            <a:avLst/>
          </a:prstGeom>
          <a:ln w="57150">
            <a:solidFill>
              <a:srgbClr val="00EE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>∆P/P </a:t>
            </a:r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</a:rPr>
              <a:t>=3.0e4/ </a:t>
            </a:r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>3.5e4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</a:rPr>
              <a:t>ANS:0.857</a:t>
            </a:r>
            <a: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TW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 sz="5500" dirty="0">
                <a:solidFill>
                  <a:schemeClr val="bg1">
                    <a:lumMod val="95000"/>
                  </a:schemeClr>
                </a:solidFill>
              </a:rPr>
              <a:t>∆V = 85.7%</a:t>
            </a:r>
            <a:endParaRPr lang="zh-TW" altLang="en-US" sz="55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_g-zF8nmIeU/UOAyGeIlPfI/AAAAAAAACiU/16Z2yNalNgw/s320/%25E5%2596%259D%25E6%25B0%25B4%25E9%25B3%25A5%25E5%25AF%25A6%25E4%25BD%259C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47"/>
          <a:stretch/>
        </p:blipFill>
        <p:spPr bwMode="auto">
          <a:xfrm>
            <a:off x="-2741942" y="0"/>
            <a:ext cx="7313942" cy="68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5400000">
            <a:off x="225491" y="4719617"/>
            <a:ext cx="9894800" cy="455566"/>
          </a:xfrm>
          <a:prstGeom prst="parallelogram">
            <a:avLst>
              <a:gd name="adj" fmla="val 1702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/>
          <p:cNvSpPr/>
          <p:nvPr/>
        </p:nvSpPr>
        <p:spPr>
          <a:xfrm rot="5400000">
            <a:off x="2669721" y="6269856"/>
            <a:ext cx="9405257" cy="2286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爆炸 1 7"/>
          <p:cNvSpPr/>
          <p:nvPr/>
        </p:nvSpPr>
        <p:spPr>
          <a:xfrm>
            <a:off x="3411941" y="1690689"/>
            <a:ext cx="5103410" cy="3973131"/>
          </a:xfrm>
          <a:prstGeom prst="irregularSeal1">
            <a:avLst/>
          </a:prstGeom>
          <a:solidFill>
            <a:srgbClr val="FFFF27"/>
          </a:solidFill>
          <a:ln>
            <a:solidFill>
              <a:srgbClr val="FFFF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 rot="854671">
            <a:off x="2393279" y="1792876"/>
            <a:ext cx="6536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0" dirty="0" smtClean="0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latin typeface="Broadway" panose="04040905080B02020502" pitchFamily="82" charset="0"/>
              </a:rPr>
              <a:t>WOW</a:t>
            </a:r>
            <a:r>
              <a:rPr lang="en-US" altLang="zh-TW" sz="16000" dirty="0" smtClean="0">
                <a:ln w="571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latin typeface="Broadway" panose="04040905080B02020502" pitchFamily="82" charset="0"/>
              </a:rPr>
              <a:t>!!</a:t>
            </a:r>
            <a:endParaRPr lang="zh-TW" altLang="en-US" sz="16000" dirty="0">
              <a:ln w="57150">
                <a:solidFill>
                  <a:schemeClr val="bg1">
                    <a:lumMod val="95000"/>
                  </a:schemeClr>
                </a:solidFill>
              </a:ln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en-US" altLang="zh-TW" sz="2800" spc="250" dirty="0">
                <a:latin typeface="Baskerville Old Face" panose="02020602080505020303" pitchFamily="18" charset="0"/>
              </a:rPr>
              <a:t>modeling</a:t>
            </a:r>
            <a:r>
              <a:rPr lang="en-US" altLang="zh-TW" sz="5500" dirty="0" smtClean="0"/>
              <a:t/>
            </a:r>
            <a:br>
              <a:rPr lang="en-US" altLang="zh-TW" sz="5500" dirty="0" smtClean="0"/>
            </a:br>
            <a:r>
              <a:rPr lang="zh-TW" altLang="en-US" sz="5500" dirty="0" smtClean="0"/>
              <a:t>模擬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9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en-US" altLang="zh-TW" sz="2800" spc="250" dirty="0" smtClean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code</a:t>
            </a:r>
            <a:r>
              <a:rPr lang="en-US" altLang="zh-TW" sz="55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TW" sz="55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zh-TW" altLang="en-US" sz="5500" dirty="0" smtClean="0">
                <a:solidFill>
                  <a:schemeClr val="bg1">
                    <a:lumMod val="95000"/>
                  </a:schemeClr>
                </a:solidFill>
              </a:rPr>
              <a:t>程式碼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en-US" altLang="zh-TW" sz="2800" spc="250" dirty="0" smtClean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structure</a:t>
            </a:r>
            <a:r>
              <a:rPr lang="en-US" altLang="zh-TW" sz="55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TW" sz="55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zh-TW" altLang="en-US" sz="5500" dirty="0">
                <a:solidFill>
                  <a:schemeClr val="bg1">
                    <a:lumMod val="95000"/>
                  </a:schemeClr>
                </a:solidFill>
              </a:rPr>
              <a:t>架構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436914" y="-2841172"/>
            <a:ext cx="4337504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TW" sz="800" dirty="0" smtClean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size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10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,material=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materials.emissive,color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color.red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self.eye2=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points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frame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self.drinking_bird,pos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self.Upper_ball.ball.pos+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vector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(self.upper_ball_r-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1.0E-3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2.0E-3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2.0E-3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size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10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,material=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materials.emissive,color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color.red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self.support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cylinder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pos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,self.tube_r),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axis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,-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5E-2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radius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0.1E-2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color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color.red,opacity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0.7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self.drinking_bird.pos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self.locate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arrow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pos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),axis=(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0.25E-2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),color=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color.red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main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self.dt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endParaRPr lang="ro-RO" altLang="zh-TW" sz="800" dirty="0">
              <a:latin typeface="Courier New" charset="0"/>
            </a:endParaRPr>
          </a:p>
          <a:p>
            <a:r>
              <a:rPr lang="ro-RO" altLang="zh-TW" sz="800" dirty="0">
                <a:latin typeface="Courier New" charset="0"/>
              </a:rPr>
              <a:t>    </a:t>
            </a:r>
            <a:r>
              <a:rPr lang="ro-RO" altLang="zh-TW" sz="800" b="1" dirty="0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main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self,dt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self.P_b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Clapeyron_equation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self.T_room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en-US" altLang="zh-TW" sz="800" dirty="0">
                <a:latin typeface="Courier New" charset="0"/>
              </a:rPr>
              <a:t>        </a:t>
            </a:r>
            <a:r>
              <a:rPr lang="en-US" altLang="zh-TW" sz="800" b="1" dirty="0">
                <a:solidFill>
                  <a:srgbClr val="55FF55"/>
                </a:solidFill>
                <a:latin typeface="Courier New" charset="0"/>
              </a:rPr>
              <a:t>while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en-US" altLang="zh-TW" sz="800" b="1" dirty="0">
                <a:solidFill>
                  <a:srgbClr val="55FF55"/>
                </a:solidFill>
                <a:latin typeface="Courier New" charset="0"/>
              </a:rPr>
              <a:t>True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de-DE" altLang="zh-TW" sz="800" dirty="0">
                <a:latin typeface="Courier New" charset="0"/>
              </a:rPr>
              <a:t>            </a:t>
            </a:r>
            <a:r>
              <a:rPr lang="de-DE" altLang="zh-TW" sz="800" dirty="0">
                <a:solidFill>
                  <a:srgbClr val="54FFAA"/>
                </a:solidFill>
                <a:latin typeface="Courier New" charset="0"/>
              </a:rPr>
              <a:t>rate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10000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self.t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+=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dt</a:t>
            </a:r>
            <a:endParaRPr lang="ro-RO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self.T_h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delta_T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self.P_h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Clapeyron_equation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self.T_h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it-IT" altLang="zh-TW" sz="800" dirty="0">
                <a:latin typeface="Courier New" charset="0"/>
              </a:rPr>
              <a:t>            </a:t>
            </a:r>
            <a:r>
              <a:rPr lang="it-IT" altLang="zh-TW" sz="800" dirty="0">
                <a:solidFill>
                  <a:srgbClr val="226622"/>
                </a:solidFill>
                <a:latin typeface="Courier New" charset="0"/>
              </a:rPr>
              <a:t>#delta pressure</a:t>
            </a:r>
          </a:p>
          <a:p>
            <a:r>
              <a:rPr lang="it-IT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it-IT" altLang="zh-TW" sz="800" dirty="0" err="1">
                <a:solidFill>
                  <a:srgbClr val="44CC44"/>
                </a:solidFill>
                <a:latin typeface="Courier New" charset="0"/>
              </a:rPr>
              <a:t>self.delta_P</a:t>
            </a:r>
            <a:r>
              <a:rPr lang="it-IT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it-IT" altLang="zh-TW" sz="800" dirty="0" err="1">
                <a:solidFill>
                  <a:srgbClr val="44CC44"/>
                </a:solidFill>
                <a:latin typeface="Courier New" charset="0"/>
              </a:rPr>
              <a:t>self.P_b-self.P_h</a:t>
            </a:r>
            <a:endParaRPr lang="it-IT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it-IT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it-IT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it-IT" altLang="zh-TW" sz="800" dirty="0" err="1">
                <a:solidFill>
                  <a:srgbClr val="54FFAA"/>
                </a:solidFill>
                <a:latin typeface="Courier New" charset="0"/>
              </a:rPr>
              <a:t>BR_aka_BuzzRhyme</a:t>
            </a:r>
            <a:r>
              <a:rPr lang="it-IT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it-IT" altLang="zh-TW" sz="800" dirty="0" err="1">
                <a:solidFill>
                  <a:srgbClr val="44CC44"/>
                </a:solidFill>
                <a:latin typeface="Courier New" charset="0"/>
              </a:rPr>
              <a:t>self.delta_P,self.Tube</a:t>
            </a:r>
            <a:r>
              <a:rPr lang="it-IT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de-DE" altLang="zh-TW" sz="800" dirty="0">
                <a:latin typeface="Courier New" charset="0"/>
              </a:rPr>
              <a:t>    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#time 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lapsed</a:t>
            </a:r>
            <a:endParaRPr lang="de-DE" altLang="zh-TW" sz="800" dirty="0">
              <a:solidFill>
                <a:srgbClr val="226622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time_lapsed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dt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endParaRPr lang="de-DE" altLang="zh-TW" sz="800" dirty="0"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</a:p>
          <a:p>
            <a:r>
              <a:rPr lang="de-DE" altLang="zh-TW" sz="800" dirty="0">
                <a:latin typeface="Courier New" charset="0"/>
              </a:rPr>
              <a:t>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self,vector,angle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new_vector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vector,</a:t>
            </a:r>
            <a:r>
              <a:rPr lang="de-DE" altLang="zh-TW" sz="800" b="1" dirty="0" err="1">
                <a:solidFill>
                  <a:srgbClr val="AAFF54"/>
                </a:solidFill>
                <a:latin typeface="Courier New" charset="0"/>
              </a:rPr>
              <a:t>abs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(angle),angle)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return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new_vector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endParaRPr lang="de-DE" altLang="zh-TW" sz="800" dirty="0"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>
                <a:solidFill>
                  <a:srgbClr val="54FFAA"/>
                </a:solidFill>
                <a:latin typeface="Courier New" charset="0"/>
              </a:rPr>
              <a:t>Inertia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#Total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total_I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self.Tube.I+self.Lower_ball.I+self.Upper_ball.I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return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total_I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endParaRPr lang="de-DE" altLang="zh-TW" sz="800" dirty="0"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time_lapsed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self,dt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#global 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self.J,self.L,self.phi,self.omega</a:t>
            </a:r>
            <a:endParaRPr lang="de-DE" altLang="zh-TW" sz="800" dirty="0">
              <a:solidFill>
                <a:srgbClr val="226622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self.I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Inertia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()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Torque</a:t>
            </a:r>
            <a:endParaRPr lang="de-DE" altLang="zh-TW" sz="800" dirty="0">
              <a:solidFill>
                <a:srgbClr val="226622"/>
              </a:solidFill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Torque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from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bird</a:t>
            </a:r>
            <a:endParaRPr lang="de-DE" altLang="zh-TW" sz="800" dirty="0">
              <a:solidFill>
                <a:srgbClr val="226622"/>
              </a:solidFill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###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J_bird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self.Lower_ball.m_all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)*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cross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vector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,-self.g,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self.Tube.tube.axis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)/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2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,self.phi))-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self.Upper_ball.m_all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cross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vector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-self.g,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self.Tube.tube.axis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)/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2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,self.phi))-(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self.beak.m+self.sponge_m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)*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cross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,-self.g,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self.beak.pos,self.phi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)-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self.drinking_bird.pos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))</a:t>
            </a: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Torque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from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 liquid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liquid_com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rotation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self.Tube.liquid.axis-self.Tube.liquid.pos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)/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2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,self.phi)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J_liq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self.Tube.h_m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cross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vector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,-self.g,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0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),(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self.drinking_bird.pos-liquid_com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))</a:t>
            </a:r>
          </a:p>
          <a:p>
            <a:r>
              <a:rPr lang="es-ES_tradnl" altLang="zh-TW" sz="800" dirty="0">
                <a:latin typeface="Courier New" charset="0"/>
              </a:rPr>
              <a:t>        </a:t>
            </a:r>
            <a:r>
              <a:rPr lang="es-ES_tradnl" altLang="zh-TW" sz="800" dirty="0">
                <a:solidFill>
                  <a:srgbClr val="226622"/>
                </a:solidFill>
                <a:latin typeface="Courier New" charset="0"/>
              </a:rPr>
              <a:t>#Torque Total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self.J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J_liq+J_bird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omega</a:t>
            </a:r>
            <a:endParaRPr lang="de-DE" altLang="zh-TW" sz="800" dirty="0">
              <a:solidFill>
                <a:srgbClr val="226622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+=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self.J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/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self.I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dt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latin typeface="Courier New" charset="0"/>
              </a:rPr>
              <a:t>        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#</a:t>
            </a:r>
            <a:r>
              <a:rPr lang="de-DE" altLang="zh-TW" sz="800" dirty="0" err="1">
                <a:solidFill>
                  <a:srgbClr val="226622"/>
                </a:solidFill>
                <a:latin typeface="Courier New" charset="0"/>
              </a:rPr>
              <a:t>damping</a:t>
            </a:r>
            <a:r>
              <a:rPr lang="de-DE" altLang="zh-TW" sz="800" dirty="0">
                <a:solidFill>
                  <a:srgbClr val="226622"/>
                </a:solidFill>
                <a:latin typeface="Courier New" charset="0"/>
              </a:rPr>
              <a:t> </a:t>
            </a: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-=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self.b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self.phi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+=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dt</a:t>
            </a:r>
            <a:endParaRPr lang="de-DE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self.drinking_bird.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rotate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(angle=</a:t>
            </a:r>
            <a:r>
              <a:rPr lang="de-DE" altLang="zh-TW" sz="800" b="1" dirty="0" err="1">
                <a:solidFill>
                  <a:srgbClr val="AAFF54"/>
                </a:solidFill>
                <a:latin typeface="Courier New" charset="0"/>
              </a:rPr>
              <a:t>abs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)*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dt,axis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self.omega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de-DE" altLang="zh-TW" sz="800" dirty="0">
                <a:latin typeface="Courier New" charset="0"/>
              </a:rPr>
              <a:t>    </a:t>
            </a:r>
            <a:r>
              <a:rPr lang="de-DE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de-DE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de-DE" altLang="zh-TW" sz="800" dirty="0" err="1">
                <a:solidFill>
                  <a:srgbClr val="54FFAA"/>
                </a:solidFill>
                <a:latin typeface="Courier New" charset="0"/>
              </a:rPr>
              <a:t>delta_T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de-DE" altLang="zh-TW" sz="800" dirty="0" err="1">
                <a:solidFill>
                  <a:srgbClr val="44CC44"/>
                </a:solidFill>
                <a:latin typeface="Courier New" charset="0"/>
              </a:rPr>
              <a:t>self,t</a:t>
            </a:r>
            <a:r>
              <a:rPr lang="de-DE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head_T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 = -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0.01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*(t%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20.0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 +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self.T_room</a:t>
            </a:r>
            <a:endParaRPr lang="en-US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en-US" altLang="zh-TW" sz="800" dirty="0">
                <a:latin typeface="Courier New" charset="0"/>
              </a:rPr>
              <a:t>        </a:t>
            </a:r>
            <a:r>
              <a:rPr lang="en-US" altLang="zh-TW" sz="800" b="1" dirty="0">
                <a:solidFill>
                  <a:srgbClr val="55FF55"/>
                </a:solidFill>
                <a:latin typeface="Courier New" charset="0"/>
              </a:rPr>
              <a:t>return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head_T</a:t>
            </a:r>
            <a:endParaRPr lang="en-US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en-US" altLang="zh-TW" sz="800" dirty="0">
                <a:latin typeface="Courier New" charset="0"/>
              </a:rPr>
              <a:t>    </a:t>
            </a:r>
            <a:r>
              <a:rPr lang="en-US" altLang="zh-TW" sz="800" dirty="0">
                <a:solidFill>
                  <a:srgbClr val="226622"/>
                </a:solidFill>
                <a:latin typeface="Courier New" charset="0"/>
              </a:rPr>
              <a:t>#For Dichloromethane</a:t>
            </a:r>
          </a:p>
          <a:p>
            <a:r>
              <a:rPr lang="en-US" altLang="zh-TW" sz="800" dirty="0">
                <a:latin typeface="Courier New" charset="0"/>
              </a:rPr>
              <a:t>    </a:t>
            </a:r>
            <a:r>
              <a:rPr lang="en-US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en-US" altLang="zh-TW" sz="800" dirty="0" err="1">
                <a:solidFill>
                  <a:srgbClr val="54FFAA"/>
                </a:solidFill>
                <a:latin typeface="Courier New" charset="0"/>
              </a:rPr>
              <a:t>Clapeyron_equation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self,T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P_sat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en-US" altLang="zh-TW" sz="800" dirty="0" err="1">
                <a:solidFill>
                  <a:srgbClr val="54FFAA"/>
                </a:solidFill>
                <a:latin typeface="Courier New" charset="0"/>
              </a:rPr>
              <a:t>exp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((</a:t>
            </a:r>
            <a:r>
              <a:rPr lang="en-US" altLang="zh-TW" sz="800" dirty="0">
                <a:solidFill>
                  <a:srgbClr val="54FFAA"/>
                </a:solidFill>
                <a:latin typeface="Courier New" charset="0"/>
              </a:rPr>
              <a:t>log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760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/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101.325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)-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10.08632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en-US" altLang="zh-TW" sz="800" dirty="0">
                <a:solidFill>
                  <a:srgbClr val="54FFAA"/>
                </a:solidFill>
                <a:latin typeface="Courier New" charset="0"/>
              </a:rPr>
              <a:t>log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(T)-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6030.610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/(T)+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80.87786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+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9.812512E-6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*(T)**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2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))*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1.0336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E5/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760.0</a:t>
            </a:r>
          </a:p>
          <a:p>
            <a:r>
              <a:rPr lang="en-US" altLang="zh-TW" sz="800" dirty="0">
                <a:latin typeface="Courier New" charset="0"/>
              </a:rPr>
              <a:t>        </a:t>
            </a:r>
            <a:r>
              <a:rPr lang="en-US" altLang="zh-TW" sz="800" b="1" dirty="0">
                <a:solidFill>
                  <a:srgbClr val="55FF55"/>
                </a:solidFill>
                <a:latin typeface="Courier New" charset="0"/>
              </a:rPr>
              <a:t>return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P_sat</a:t>
            </a:r>
            <a:endParaRPr lang="en-US" altLang="zh-TW" sz="800" dirty="0">
              <a:solidFill>
                <a:srgbClr val="44CC44"/>
              </a:solidFill>
              <a:latin typeface="Courier New" charset="0"/>
            </a:endParaRPr>
          </a:p>
          <a:p>
            <a:r>
              <a:rPr lang="en-US" altLang="zh-TW" sz="800" dirty="0">
                <a:latin typeface="Courier New" charset="0"/>
              </a:rPr>
              <a:t>    </a:t>
            </a:r>
            <a:r>
              <a:rPr lang="en-US" altLang="zh-TW" sz="800" b="1" dirty="0" err="1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en-US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en-US" altLang="zh-TW" sz="800" dirty="0" err="1">
                <a:solidFill>
                  <a:srgbClr val="54FFAA"/>
                </a:solidFill>
                <a:latin typeface="Courier New" charset="0"/>
              </a:rPr>
              <a:t>BR_aka_BuzzRhyme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self,dP,Tube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        h=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dP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/(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self.liquid_d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*</a:t>
            </a:r>
            <a:r>
              <a:rPr lang="en-US" altLang="zh-TW" sz="800" dirty="0" err="1">
                <a:solidFill>
                  <a:srgbClr val="44CC44"/>
                </a:solidFill>
                <a:latin typeface="Courier New" charset="0"/>
              </a:rPr>
              <a:t>self.g</a:t>
            </a:r>
            <a:r>
              <a:rPr lang="en-US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self.Tube.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get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(h)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self.Lower_ball.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get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self.Tube.h_m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endParaRPr lang="ro-RO" altLang="zh-TW" sz="800" dirty="0">
              <a:latin typeface="Courier New" charset="0"/>
            </a:endParaRPr>
          </a:p>
          <a:p>
            <a:endParaRPr lang="ro-RO" altLang="zh-TW" sz="800" dirty="0">
              <a:latin typeface="Courier New" charset="0"/>
            </a:endParaRPr>
          </a:p>
          <a:p>
            <a:r>
              <a:rPr lang="ro-RO" altLang="zh-TW" sz="800" b="1" dirty="0" err="1">
                <a:solidFill>
                  <a:srgbClr val="55FF55"/>
                </a:solidFill>
                <a:latin typeface="Courier New" charset="0"/>
              </a:rPr>
              <a:t>class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bird_ball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:</a:t>
            </a:r>
          </a:p>
          <a:p>
            <a:r>
              <a:rPr lang="ro-RO" altLang="zh-TW" sz="800" dirty="0">
                <a:latin typeface="Courier New" charset="0"/>
              </a:rPr>
              <a:t>    </a:t>
            </a:r>
            <a:r>
              <a:rPr lang="ro-RO" altLang="zh-TW" sz="800" b="1" dirty="0">
                <a:solidFill>
                  <a:srgbClr val="55FF55"/>
                </a:solidFill>
                <a:latin typeface="Courier New" charset="0"/>
              </a:rPr>
              <a:t>def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 </a:t>
            </a:r>
            <a:r>
              <a:rPr lang="ro-RO" altLang="zh-TW" sz="800" dirty="0">
                <a:solidFill>
                  <a:srgbClr val="54FFAA"/>
                </a:solidFill>
                <a:latin typeface="Courier New" charset="0"/>
              </a:rPr>
              <a:t>__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init</a:t>
            </a:r>
            <a:r>
              <a:rPr lang="ro-RO" altLang="zh-TW" sz="800" dirty="0">
                <a:solidFill>
                  <a:srgbClr val="54FFAA"/>
                </a:solidFill>
                <a:latin typeface="Courier New" charset="0"/>
              </a:rPr>
              <a:t>__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self,frame,pos,radius,iradius,liq_v,liq_d,density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):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self.ball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54FFAA"/>
                </a:solidFill>
                <a:latin typeface="Courier New" charset="0"/>
              </a:rPr>
              <a:t>sphere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(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frame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frame,pos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pos,radius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radius,color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color.cyan,opacity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>
                <a:solidFill>
                  <a:srgbClr val="55FF55"/>
                </a:solidFill>
                <a:latin typeface="Courier New" charset="0"/>
              </a:rPr>
              <a:t>0.7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)</a:t>
            </a:r>
          </a:p>
          <a:p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        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self.iradius</a:t>
            </a:r>
            <a:r>
              <a:rPr lang="ro-RO" altLang="zh-TW" sz="800" dirty="0">
                <a:solidFill>
                  <a:srgbClr val="44CC44"/>
                </a:solidFill>
                <a:latin typeface="Courier New" charset="0"/>
              </a:rPr>
              <a:t>=</a:t>
            </a:r>
            <a:r>
              <a:rPr lang="ro-RO" altLang="zh-TW" sz="800" dirty="0" err="1">
                <a:solidFill>
                  <a:srgbClr val="44CC44"/>
                </a:solidFill>
                <a:latin typeface="Courier New" charset="0"/>
              </a:rPr>
              <a:t>iradius</a:t>
            </a:r>
            <a:endParaRPr lang="ro-RO" altLang="zh-TW" sz="800" dirty="0">
              <a:solidFill>
                <a:srgbClr val="44CC44"/>
              </a:solidFill>
              <a:latin typeface="Courier New" charset="0"/>
            </a:endParaRPr>
          </a:p>
          <a:p>
            <a:endParaRPr lang="de-DE" altLang="zh-TW" sz="800" dirty="0">
              <a:latin typeface="Courier New" charset="0"/>
            </a:endParaRPr>
          </a:p>
          <a:p>
            <a:endParaRPr lang="de-DE" altLang="zh-TW" sz="800" dirty="0">
              <a:latin typeface="Courier New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2106523" y="345485"/>
          <a:ext cx="5610225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3" imgW="7415640" imgH="7923600" progId="Photoshop.Image.13">
                  <p:embed/>
                </p:oleObj>
              </mc:Choice>
              <mc:Fallback>
                <p:oleObj name="Image" r:id="rId3" imgW="7415640" imgH="7923600" progId="Photoshop.Image.13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523" y="345485"/>
                        <a:ext cx="5610225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915852" y="1481640"/>
            <a:ext cx="3969476" cy="1353003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EE06"/>
                </a:solidFill>
              </a:rPr>
              <a:t>UML_DIAGAM</a:t>
            </a:r>
            <a:endParaRPr lang="zh-TW" altLang="en-US" sz="2800" dirty="0">
              <a:solidFill>
                <a:srgbClr val="00E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sz="2800" spc="25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執行</a:t>
            </a:r>
            <a: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5500" dirty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</a:t>
            </a:r>
            <a: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xecution</a:t>
            </a:r>
            <a:endParaRPr lang="zh-TW" altLang="en-US" sz="2800" dirty="0">
              <a:solidFill>
                <a:schemeClr val="bg2">
                  <a:lumMod val="1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1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sz="2800" spc="250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展</a:t>
            </a:r>
            <a:r>
              <a:rPr lang="zh-TW" altLang="en-US" sz="2800" spc="25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示</a:t>
            </a:r>
            <a: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TW" sz="5500" dirty="0" smtClean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Demonstration</a:t>
            </a:r>
            <a:endParaRPr lang="zh-TW" altLang="en-US" sz="2800" dirty="0">
              <a:solidFill>
                <a:schemeClr val="bg2">
                  <a:lumMod val="1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5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53927" t="32904" r="2769" b="8824"/>
          <a:stretch/>
        </p:blipFill>
        <p:spPr>
          <a:xfrm>
            <a:off x="623363" y="365126"/>
            <a:ext cx="4719918" cy="35709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0437" y="275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181" y="2941313"/>
            <a:ext cx="5088872" cy="36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://3.bp.blogspot.com/-zTVXgsmKxtM/UOAyFhrHJfI/AAAAAAAACiU/Uw2ardeI4ZE/s320/%25E5%2596%259D%25E6%25B0%25B4%25E9%25B3%25A5%25E5%25AF%25A6%25E4%25BD%259C-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3165" flipH="1">
            <a:off x="-584034" y="-257579"/>
            <a:ext cx="10079580" cy="7559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謝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謝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9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Grazie!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8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/>
          <p:cNvSpPr/>
          <p:nvPr/>
        </p:nvSpPr>
        <p:spPr>
          <a:xfrm>
            <a:off x="1802676" y="4349615"/>
            <a:ext cx="9405257" cy="2286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81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i="1" dirty="0" smtClean="0">
                <a:solidFill>
                  <a:srgbClr val="FFF033"/>
                </a:solidFill>
                <a:latin typeface="Blackoak Std" panose="04050907060602020202" pitchFamily="82" charset="0"/>
              </a:rPr>
              <a:t>Drin</a:t>
            </a:r>
            <a:r>
              <a:rPr lang="en-US" altLang="zh-TW" i="1" dirty="0" smtClean="0">
                <a:solidFill>
                  <a:srgbClr val="EB34FE"/>
                </a:solidFill>
                <a:latin typeface="Blackoak Std" panose="04050907060602020202" pitchFamily="82" charset="0"/>
              </a:rPr>
              <a:t>kin’ </a:t>
            </a:r>
            <a:r>
              <a:rPr lang="en-US" altLang="zh-TW" i="1" dirty="0" smtClean="0">
                <a:solidFill>
                  <a:srgbClr val="FFF033"/>
                </a:solidFill>
                <a:latin typeface="Blackoak Std" panose="04050907060602020202" pitchFamily="82" charset="0"/>
              </a:rPr>
              <a:t>Bir</a:t>
            </a:r>
            <a:r>
              <a:rPr lang="en-US" altLang="zh-TW" i="1" dirty="0" smtClean="0">
                <a:solidFill>
                  <a:srgbClr val="EB34FE"/>
                </a:solidFill>
                <a:latin typeface="Blackoak Std" panose="04050907060602020202" pitchFamily="82" charset="0"/>
              </a:rPr>
              <a:t>d</a:t>
            </a:r>
            <a:endParaRPr lang="zh-TW" altLang="en-US" i="1" dirty="0">
              <a:solidFill>
                <a:srgbClr val="EB34FE"/>
              </a:solidFill>
              <a:latin typeface="Blackoak Std" panose="04050907060602020202" pitchFamily="82" charset="0"/>
            </a:endParaRPr>
          </a:p>
        </p:txBody>
      </p:sp>
      <p:sp>
        <p:nvSpPr>
          <p:cNvPr id="5" name="平行四邊形 4"/>
          <p:cNvSpPr/>
          <p:nvPr/>
        </p:nvSpPr>
        <p:spPr>
          <a:xfrm>
            <a:off x="2830287" y="217397"/>
            <a:ext cx="9405257" cy="2286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>
            <a:normAutofit/>
          </a:bodyPr>
          <a:lstStyle/>
          <a:p>
            <a:pPr algn="ctr"/>
            <a:r>
              <a:rPr lang="en-US" altLang="zh-TW" sz="10800" dirty="0" smtClean="0">
                <a:solidFill>
                  <a:schemeClr val="bg2">
                    <a:lumMod val="1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reference</a:t>
            </a:r>
            <a:endParaRPr lang="zh-TW" altLang="en-US" sz="10800" dirty="0">
              <a:solidFill>
                <a:schemeClr val="bg2">
                  <a:lumMod val="1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126"/>
            <a:ext cx="6728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Experiments with the drinking </a:t>
            </a:r>
            <a:r>
              <a:rPr lang="en-US" altLang="zh-TW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bird,</a:t>
            </a:r>
          </a:p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</a:t>
            </a:r>
            <a:r>
              <a:rPr lang="en-US" altLang="zh-TW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J. </a:t>
            </a:r>
            <a:r>
              <a:rPr lang="en-US" altLang="zh-TW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Guemez</a:t>
            </a:r>
            <a:r>
              <a:rPr lang="en-US" altLang="zh-TW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,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R. </a:t>
            </a:r>
            <a:r>
              <a:rPr lang="en-US" altLang="zh-TW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Valienteb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C. </a:t>
            </a:r>
            <a:r>
              <a:rPr lang="en-US" altLang="zh-TW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Fiolhais</a:t>
            </a:r>
            <a:r>
              <a:rPr lang="en-US" altLang="zh-TW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and M. </a:t>
            </a:r>
            <a:r>
              <a:rPr lang="en-US" altLang="zh-TW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Fiolhais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1102011"/>
            <a:ext cx="496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The thermodynamics of the drinking bird </a:t>
            </a:r>
            <a:r>
              <a:rPr lang="en-US" altLang="zh-TW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toy,</a:t>
            </a:r>
          </a:p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Lily M Ng and Yvonne S Ng 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977" y="4176989"/>
            <a:ext cx="6434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演示實例之理解與誤解</a:t>
            </a: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以「喝水鳥</a:t>
            </a:r>
            <a:r>
              <a:rPr lang="zh-TW" altLang="en-US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」與「</a:t>
            </a:r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愛情溫度計」 為</a:t>
            </a:r>
            <a:r>
              <a:rPr lang="zh-TW" altLang="en-US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例，</a:t>
            </a:r>
            <a:endParaRPr lang="en-US" altLang="zh-TW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	</a:t>
            </a:r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張慧貞</a:t>
            </a:r>
          </a:p>
        </p:txBody>
      </p:sp>
      <p:sp>
        <p:nvSpPr>
          <p:cNvPr id="6" name="矩形 5"/>
          <p:cNvSpPr/>
          <p:nvPr/>
        </p:nvSpPr>
        <p:spPr>
          <a:xfrm>
            <a:off x="3943350" y="1932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http://www.mecaflux.com/en/Saturation%20vapor%20pressure.htm</a:t>
            </a:r>
          </a:p>
        </p:txBody>
      </p:sp>
      <p:sp>
        <p:nvSpPr>
          <p:cNvPr id="7" name="矩形 6"/>
          <p:cNvSpPr/>
          <p:nvPr/>
        </p:nvSpPr>
        <p:spPr>
          <a:xfrm>
            <a:off x="1828800" y="5203196"/>
            <a:ext cx="668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https://zh.wikipedia.org/wiki/%E5%85%8B%E5%8A%B3%E4%BF%AE%E6%96%AF%EF%BC%8D%E5%85%8B%E6%8B%89%E4%BD%A9%E9%BE%99%E6%96%B9%E7%A8%8B</a:t>
            </a:r>
          </a:p>
        </p:txBody>
      </p:sp>
    </p:spTree>
    <p:extLst>
      <p:ext uri="{BB962C8B-B14F-4D97-AF65-F5344CB8AC3E}">
        <p14:creationId xmlns:p14="http://schemas.microsoft.com/office/powerpoint/2010/main" val="21975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dirty="0" smtClean="0"/>
              <a:t>時間</a:t>
            </a:r>
            <a:r>
              <a:rPr lang="zh-TW" altLang="en-US" dirty="0"/>
              <a:t>暫停</a:t>
            </a:r>
          </a:p>
        </p:txBody>
      </p:sp>
    </p:spTree>
    <p:extLst>
      <p:ext uri="{BB962C8B-B14F-4D97-AF65-F5344CB8AC3E}">
        <p14:creationId xmlns:p14="http://schemas.microsoft.com/office/powerpoint/2010/main" val="20246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示範</a:t>
            </a:r>
          </a:p>
        </p:txBody>
      </p:sp>
    </p:spTree>
    <p:extLst>
      <p:ext uri="{BB962C8B-B14F-4D97-AF65-F5344CB8AC3E}">
        <p14:creationId xmlns:p14="http://schemas.microsoft.com/office/powerpoint/2010/main" val="2918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algn="ctr"/>
            <a:r>
              <a:rPr lang="zh-TW" altLang="en-US" dirty="0" smtClean="0"/>
              <a:t>時間開</a:t>
            </a:r>
            <a:r>
              <a:rPr lang="zh-TW" altLang="en-US" dirty="0"/>
              <a:t>始</a:t>
            </a:r>
          </a:p>
        </p:txBody>
      </p:sp>
    </p:spTree>
    <p:extLst>
      <p:ext uri="{BB962C8B-B14F-4D97-AF65-F5344CB8AC3E}">
        <p14:creationId xmlns:p14="http://schemas.microsoft.com/office/powerpoint/2010/main" val="18885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rgbClr val="C401D9"/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rgbClr val="2DE7E7"/>
                </a:solidFill>
                <a:latin typeface="Broadway" panose="04040905080B02020502" pitchFamily="82" charset="0"/>
              </a:rPr>
              <a:t>About A </a:t>
            </a:r>
            <a:r>
              <a:rPr lang="en-US" altLang="zh-TW" dirty="0" smtClean="0">
                <a:latin typeface="Broadway" panose="04040905080B02020502" pitchFamily="82" charset="0"/>
              </a:rPr>
              <a:t/>
            </a:r>
            <a:br>
              <a:rPr lang="en-US" altLang="zh-TW" dirty="0" smtClean="0">
                <a:latin typeface="Broadway" panose="04040905080B02020502" pitchFamily="82" charset="0"/>
              </a:rPr>
            </a:br>
            <a:r>
              <a:rPr lang="en-US" altLang="zh-TW" sz="4800" dirty="0" smtClean="0">
                <a:solidFill>
                  <a:srgbClr val="FFF033"/>
                </a:solidFill>
                <a:latin typeface="Broadway" panose="04040905080B02020502" pitchFamily="82" charset="0"/>
              </a:rPr>
              <a:t>Drinkin’ Bird</a:t>
            </a:r>
            <a:endParaRPr lang="zh-TW" altLang="en-US" sz="4800" dirty="0">
              <a:solidFill>
                <a:srgbClr val="FFF033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37230"/>
            <a:ext cx="7886700" cy="4776716"/>
          </a:xfrm>
          <a:ln w="76200">
            <a:solidFill>
              <a:srgbClr val="78DCF4"/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rgbClr val="F176FE"/>
                </a:solidFill>
                <a:latin typeface="Broadway" panose="04040905080B02020502" pitchFamily="82" charset="0"/>
              </a:rPr>
              <a:t>HOW</a:t>
            </a:r>
            <a:r>
              <a:rPr lang="zh-TW" altLang="en-US" dirty="0" smtClean="0">
                <a:solidFill>
                  <a:srgbClr val="F176FE"/>
                </a:solidFill>
                <a:latin typeface="Broadway" panose="04040905080B02020502" pitchFamily="82" charset="0"/>
              </a:rPr>
              <a:t> </a:t>
            </a:r>
            <a:r>
              <a:rPr lang="en-US" altLang="zh-TW" dirty="0" smtClean="0">
                <a:solidFill>
                  <a:srgbClr val="F176FE"/>
                </a:solidFill>
                <a:latin typeface="Broadway" panose="04040905080B02020502" pitchFamily="82" charset="0"/>
              </a:rPr>
              <a:t>DOES</a:t>
            </a:r>
            <a:r>
              <a:rPr lang="zh-TW" altLang="en-US" dirty="0" smtClean="0">
                <a:solidFill>
                  <a:srgbClr val="F176FE"/>
                </a:solidFill>
                <a:latin typeface="Broadway" panose="04040905080B02020502" pitchFamily="82" charset="0"/>
              </a:rPr>
              <a:t> </a:t>
            </a:r>
            <a:r>
              <a:rPr lang="en-US" altLang="zh-TW" dirty="0" smtClean="0">
                <a:solidFill>
                  <a:srgbClr val="F176FE"/>
                </a:solidFill>
                <a:latin typeface="Broadway" panose="04040905080B02020502" pitchFamily="82" charset="0"/>
              </a:rPr>
              <a:t>IT</a:t>
            </a:r>
            <a:r>
              <a:rPr lang="zh-TW" altLang="en-US" dirty="0" smtClean="0">
                <a:solidFill>
                  <a:srgbClr val="F176FE"/>
                </a:solidFill>
                <a:latin typeface="Broadway" panose="04040905080B02020502" pitchFamily="82" charset="0"/>
              </a:rPr>
              <a:t> </a:t>
            </a:r>
            <a:r>
              <a:rPr lang="en-US" altLang="zh-TW" dirty="0" smtClean="0">
                <a:solidFill>
                  <a:srgbClr val="F176FE"/>
                </a:solidFill>
                <a:latin typeface="Broadway" panose="04040905080B02020502" pitchFamily="82" charset="0"/>
              </a:rPr>
              <a:t>WORK? </a:t>
            </a:r>
            <a:endParaRPr lang="zh-TW" altLang="en-US" sz="4800" dirty="0">
              <a:solidFill>
                <a:srgbClr val="F176FE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4029</TotalTime>
  <Words>539</Words>
  <Application>Microsoft Office PowerPoint</Application>
  <PresentationFormat>如螢幕大小 (4:3)</PresentationFormat>
  <Paragraphs>113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8" baseType="lpstr">
      <vt:lpstr>Adobe 楷体 Std R</vt:lpstr>
      <vt:lpstr>游ゴシック</vt:lpstr>
      <vt:lpstr>Yu Gothic UI Semibold</vt:lpstr>
      <vt:lpstr>Yu Mincho Demibold</vt:lpstr>
      <vt:lpstr>新細明體</vt:lpstr>
      <vt:lpstr>Adobe Garamond Pro</vt:lpstr>
      <vt:lpstr>Algerian</vt:lpstr>
      <vt:lpstr>Arial</vt:lpstr>
      <vt:lpstr>Baskerville Old Face</vt:lpstr>
      <vt:lpstr>Blackoak Std</vt:lpstr>
      <vt:lpstr>Bodoni MT Condensed</vt:lpstr>
      <vt:lpstr>Broadway</vt:lpstr>
      <vt:lpstr>Calibri</vt:lpstr>
      <vt:lpstr>Calibri Light</vt:lpstr>
      <vt:lpstr>Courier New</vt:lpstr>
      <vt:lpstr>Wide Latin</vt:lpstr>
      <vt:lpstr>Office 佈景主題</vt:lpstr>
      <vt:lpstr>Adobe Photoshop Image</vt:lpstr>
      <vt:lpstr>PowerPoint 簡報</vt:lpstr>
      <vt:lpstr>PowerPoint 簡報</vt:lpstr>
      <vt:lpstr> </vt:lpstr>
      <vt:lpstr>Drinkin’ Bird</vt:lpstr>
      <vt:lpstr>時間暫停</vt:lpstr>
      <vt:lpstr>示範</vt:lpstr>
      <vt:lpstr>時間開始</vt:lpstr>
      <vt:lpstr>About A  Drinkin’ Bird</vt:lpstr>
      <vt:lpstr>HOW DOES IT WORK? </vt:lpstr>
      <vt:lpstr>ANSWER</vt:lpstr>
      <vt:lpstr>Saturated  Vapor Pressure</vt:lpstr>
      <vt:lpstr>PowerPoint 簡報</vt:lpstr>
      <vt:lpstr>Equ. Of  T &amp; P</vt:lpstr>
      <vt:lpstr>ln(P1/P2)=(L/R)*(1/T1-1/T2)</vt:lpstr>
      <vt:lpstr>About PV=NRT</vt:lpstr>
      <vt:lpstr>COMMON MYTH</vt:lpstr>
      <vt:lpstr>PowerPoint 簡報</vt:lpstr>
      <vt:lpstr>PowerPoint 簡報</vt:lpstr>
      <vt:lpstr>PowerPoint 簡報</vt:lpstr>
      <vt:lpstr>PowerPoint 簡報</vt:lpstr>
      <vt:lpstr>假設溫差 ∆T = 10K</vt:lpstr>
      <vt:lpstr>V上 (273+30) V下 (273+20)</vt:lpstr>
      <vt:lpstr>ANS:1.034 ∆V = 3.4%</vt:lpstr>
      <vt:lpstr>petit 小</vt:lpstr>
      <vt:lpstr>Saturated Vapor Pressure 飽和蒸汽壓</vt:lpstr>
      <vt:lpstr>PowerPoint 簡報</vt:lpstr>
      <vt:lpstr>∆P/P =3.0e4/ 3.5e4</vt:lpstr>
      <vt:lpstr>ANS:0.857 ∆V = 85.7%</vt:lpstr>
      <vt:lpstr>PowerPoint 簡報</vt:lpstr>
      <vt:lpstr>modeling 模擬</vt:lpstr>
      <vt:lpstr>code 程式碼</vt:lpstr>
      <vt:lpstr>structure 架構</vt:lpstr>
      <vt:lpstr>UML_DIAGAM</vt:lpstr>
      <vt:lpstr>執行 Execution</vt:lpstr>
      <vt:lpstr>展示 Demonstration</vt:lpstr>
      <vt:lpstr>PowerPoint 簡報</vt:lpstr>
      <vt:lpstr>PowerPoint 簡報</vt:lpstr>
      <vt:lpstr>謝謝</vt:lpstr>
      <vt:lpstr>Grazie!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47</cp:revision>
  <dcterms:created xsi:type="dcterms:W3CDTF">2017-01-01T16:21:19Z</dcterms:created>
  <dcterms:modified xsi:type="dcterms:W3CDTF">2017-01-04T22:46:54Z</dcterms:modified>
</cp:coreProperties>
</file>