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70" r:id="rId3"/>
    <p:sldId id="285" r:id="rId4"/>
    <p:sldId id="286" r:id="rId5"/>
    <p:sldId id="287" r:id="rId6"/>
    <p:sldId id="288" r:id="rId7"/>
    <p:sldId id="272" r:id="rId8"/>
    <p:sldId id="273" r:id="rId9"/>
    <p:sldId id="271" r:id="rId10"/>
    <p:sldId id="274" r:id="rId11"/>
    <p:sldId id="275" r:id="rId12"/>
    <p:sldId id="282" r:id="rId13"/>
    <p:sldId id="268" r:id="rId14"/>
    <p:sldId id="276" r:id="rId15"/>
    <p:sldId id="277" r:id="rId16"/>
    <p:sldId id="280" r:id="rId17"/>
    <p:sldId id="281" r:id="rId18"/>
    <p:sldId id="257" r:id="rId19"/>
    <p:sldId id="258" r:id="rId20"/>
    <p:sldId id="283" r:id="rId21"/>
    <p:sldId id="284" r:id="rId22"/>
    <p:sldId id="263" r:id="rId23"/>
    <p:sldId id="261" r:id="rId24"/>
    <p:sldId id="264" r:id="rId25"/>
    <p:sldId id="265" r:id="rId26"/>
    <p:sldId id="267" r:id="rId27"/>
    <p:sldId id="266" r:id="rId28"/>
    <p:sldId id="262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CFECC-3F12-4311-A4BC-5685A061E390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B5B51-ED84-433F-AE8E-CF67CB9AD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1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only language computer can understand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5B51-ED84-433F-AE8E-CF67CB9AD6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66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Meant to make thinking about program easier.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5B51-ED84-433F-AE8E-CF67CB9AD6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4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YOU 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5B51-ED84-433F-AE8E-CF67CB9AD6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Meant to make thinking about program easier.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B5B51-ED84-433F-AE8E-CF67CB9AD6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0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84CE-5A6D-4C9D-A727-1DBAD99EC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57AD4-6BD9-4C1F-8A00-996CEB20E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869C7-D5BD-44E2-AE8B-AEE57A5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52BD-258E-4A93-A877-38F94ADF60BA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5FFD6-A14F-49AE-82B7-00748F0C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A85F-AE4A-4C8E-8541-BAF912BC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53D92-9F19-471A-B1F3-20B66FE4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41767-AD43-4D25-B7FC-37E9D584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8ECF-D475-44CA-A2CF-3ABD80526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84DF-5D7F-49D5-AA5E-4C51249FB22B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E7804-5FE3-4591-AF03-1963C674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AD356-6341-41E6-93E3-639A5170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9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97176-02E8-4271-8292-05EF08678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8EDEB-2A1E-4A57-A353-70D602A2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ECABF-0A7D-4F7E-8264-E4D17CBE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E88A-98D2-4230-A078-349032275BF8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E035-9225-4DE7-AB22-359DF702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A9F9A-05A1-4A10-BAAE-DADC9955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01C3-BE94-4393-926A-43ED3CB9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6DA3-77EF-4381-9230-2912EFBE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3CD1-0314-4709-B8B0-E8A99429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1530-64EF-44DB-8F42-CCCB3ACE9801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DA80-32EE-4BB7-955D-F342F886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EAD89-1AC8-4EBE-820E-03A3AE25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17C4-BF5D-4FFC-A21B-96352921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90A6C-67E0-445C-BC72-B9573DAC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BBEB-6FCF-41C5-9F1E-39BE3009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6BD-DFBE-4424-91BE-0A0D43963158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1D55-7D0D-479E-A58A-5BEDE7F9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24238-7A7E-4A49-8C8C-1A92DBB2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90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126FC-F874-407C-B6CB-5356BFDF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C6CD-C096-4886-BA58-693BE42A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14BD-E30A-41E3-A33E-2084BADC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2C240-1AF7-4256-9F11-BE2A65F9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FB79-F777-4EDF-B4B2-C7D77B91896A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BE0B-140F-417E-A20A-7836B14A6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A2385-B668-434E-97DC-7BBB1DC4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5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8BAB-A369-4058-AD03-FB19EEF5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45F1E-A270-476D-81BA-A03B9F799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3ED9B-122D-4337-86F7-5FBD7D1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4370F-7A88-4ED0-A848-CB108A1E4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7EA2-55E8-4D56-A87C-547504AF5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D8A6F-44A8-4598-85CF-E9DBCCC2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16C3-C32E-463F-93D7-205151758DA8}" type="datetime1">
              <a:rPr lang="en-US" smtClean="0"/>
              <a:t>5/2/2018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0D00C7-8A3A-4BA8-95FD-4C7E966E4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7CB2C-7742-418F-9D9E-22D0E013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3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BC21-991A-4971-BE97-F5E6F3B7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22D9D-3329-4CAD-8B5D-C45820BE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70CD4-FA04-420A-9C56-7BE7B03B0793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EBE80-37C4-404F-B5A4-453E4650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C55BC-BC7A-41B1-837E-4662C63E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1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B3817-FA21-45DD-9C56-3ECEF656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3BED2-F11B-479F-B7BE-A03491444D16}" type="datetime1">
              <a:rPr lang="en-US" smtClean="0"/>
              <a:t>5/2/2018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72B0A-B74D-4E49-84F0-11867068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5FEE-0FB7-4747-A6FB-581D4DB3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BBCC-EAF4-4827-AD86-42ED69EC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9D86-D1C3-42EA-B13B-9FF557C59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CC883-27AD-4E9B-B8E6-7156ED485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F7D33-E15E-48E9-9F05-30767E8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7AC3-E689-41C6-8042-6E39AB2C41A8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C825-F011-47E3-9169-CDA86C5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5F86-922F-4343-8208-7AEFC923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5873-5788-42F1-B627-24DE4C83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3E551B-1A57-4A47-AC15-18A3288E0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D7F29-F961-4878-81A2-D20D7FF79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DC3B8-EA85-453E-9ADE-04FE9885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F4E8C-0F7B-476B-BD5B-B5C6BC4358F4}" type="datetime1">
              <a:rPr lang="en-US" smtClean="0"/>
              <a:t>5/2/2018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EF3BE-BAA1-4270-9331-7FD758E6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37E28-64A2-4F72-BCF8-00FFD286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41D58-8CAE-4ABD-8A05-363F79B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7A9F3-0D66-4C3F-870C-29B515FE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B7A8D7-EE13-4255-8D1C-44DBBA7016A9}"/>
              </a:ext>
            </a:extLst>
          </p:cNvPr>
          <p:cNvSpPr/>
          <p:nvPr userDrawn="1"/>
        </p:nvSpPr>
        <p:spPr>
          <a:xfrm>
            <a:off x="10740788" y="6356350"/>
            <a:ext cx="1451212" cy="36512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EA82-A6F6-40FF-AEE7-7E2721F7C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8002-22F5-4652-A5B3-D0BF390AFD9C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0AFF-427E-41AD-B0A8-EA5AA33C0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E823-BA3D-4F94-BC37-67CB1BA7A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A6E27F7-5EA2-4C85-9ADA-923F94123B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E341-D980-4E57-8DAF-CC0ABC2EAE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Lecture #1 </a:t>
            </a:r>
            <a:b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>
                <a:latin typeface="Helvetica" panose="020B0604020202020204" pitchFamily="34" charset="0"/>
                <a:cs typeface="Helvetica" panose="020B0604020202020204" pitchFamily="34" charset="0"/>
              </a:rPr>
              <a:t>COMP 116: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7CFF5-DE79-4D64-8D10-085A053B0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24144"/>
          </a:xfrm>
        </p:spPr>
        <p:txBody>
          <a:bodyPr/>
          <a:lstStyle/>
          <a:p>
            <a:r>
              <a:rPr lang="en-US"/>
              <a:t>1st Year, 2</a:t>
            </a:r>
            <a:r>
              <a:rPr lang="en-US" baseline="30000"/>
              <a:t>nd</a:t>
            </a:r>
            <a:r>
              <a:rPr lang="en-US"/>
              <a:t> Semester</a:t>
            </a:r>
          </a:p>
          <a:p>
            <a:r>
              <a:rPr lang="en-US"/>
              <a:t>Group: Computer Science</a:t>
            </a:r>
          </a:p>
          <a:p>
            <a:r>
              <a:rPr lang="en-US"/>
              <a:t>25th April, 2018</a:t>
            </a:r>
          </a:p>
        </p:txBody>
      </p:sp>
    </p:spTree>
    <p:extLst>
      <p:ext uri="{BB962C8B-B14F-4D97-AF65-F5344CB8AC3E}">
        <p14:creationId xmlns:p14="http://schemas.microsoft.com/office/powerpoint/2010/main" val="4208825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amo.githubusercontent.com/4a444ea6e47ed5416fff263418ce67d73f240133/687474703a2f2f72696b616e697368752e6769746875622e696f2f696d616765732f63616e762e706e67">
            <a:extLst>
              <a:ext uri="{FF2B5EF4-FFF2-40B4-BE49-F238E27FC236}">
                <a16:creationId xmlns:a16="http://schemas.microsoft.com/office/drawing/2014/main" id="{82FCC516-29C5-47B6-B1CA-89AC65CC6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3" y="299890"/>
            <a:ext cx="10529456" cy="625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4C929-D717-4E65-82CC-8D1E9A5B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607369-1AA6-493C-9073-424835497864}"/>
              </a:ext>
            </a:extLst>
          </p:cNvPr>
          <p:cNvSpPr/>
          <p:nvPr/>
        </p:nvSpPr>
        <p:spPr>
          <a:xfrm>
            <a:off x="2244436" y="2494036"/>
            <a:ext cx="2618509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F923D-8041-4145-8D6C-4AA6A607F465}"/>
              </a:ext>
            </a:extLst>
          </p:cNvPr>
          <p:cNvSpPr/>
          <p:nvPr/>
        </p:nvSpPr>
        <p:spPr>
          <a:xfrm>
            <a:off x="5223164" y="2099182"/>
            <a:ext cx="2618509" cy="21152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/>
              <a:t>action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E7EFF54-8926-4990-AA4D-10964E018157}"/>
              </a:ext>
            </a:extLst>
          </p:cNvPr>
          <p:cNvSpPr/>
          <p:nvPr/>
        </p:nvSpPr>
        <p:spPr>
          <a:xfrm>
            <a:off x="1496291" y="1538072"/>
            <a:ext cx="7592291" cy="344978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0F9E2-4F87-40A1-B3CB-C1C4DBFEFFC3}"/>
              </a:ext>
            </a:extLst>
          </p:cNvPr>
          <p:cNvSpPr txBox="1"/>
          <p:nvPr/>
        </p:nvSpPr>
        <p:spPr>
          <a:xfrm>
            <a:off x="4059382" y="5032090"/>
            <a:ext cx="714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entity that wraps data +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D33CA8-4D2C-4F9D-A509-596393D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8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95C28-63C2-4BBB-AFBA-BA953A7F7857}"/>
              </a:ext>
            </a:extLst>
          </p:cNvPr>
          <p:cNvSpPr/>
          <p:nvPr/>
        </p:nvSpPr>
        <p:spPr>
          <a:xfrm>
            <a:off x="803564" y="1928336"/>
            <a:ext cx="105848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The fundamental idea behind </a:t>
            </a:r>
            <a:r>
              <a:rPr lang="en-US" sz="3200" b="1" i="1">
                <a:latin typeface="Helvetica" panose="020B0604020202020204" pitchFamily="34" charset="0"/>
                <a:cs typeface="Helvetica" panose="020B0604020202020204" pitchFamily="34" charset="0"/>
              </a:rPr>
              <a:t>object-oriented languages 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is </a:t>
            </a:r>
          </a:p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to combine into a single unit </a:t>
            </a:r>
          </a:p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both 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 and the 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functions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 that operate on that 	data. </a:t>
            </a:r>
          </a:p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	Such a unit is called an </a:t>
            </a:r>
            <a:r>
              <a:rPr lang="en-US" sz="3200" b="1" i="1">
                <a:latin typeface="Helvetica" panose="020B0604020202020204" pitchFamily="34" charset="0"/>
                <a:cs typeface="Helvetica" panose="020B0604020202020204" pitchFamily="34" charset="0"/>
              </a:rPr>
              <a:t>object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8CD9F-FA04-43E7-872A-33AD049C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2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95F0-549C-469E-AC0A-0ADD5A78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3069"/>
          </a:xfrm>
        </p:spPr>
        <p:txBody>
          <a:bodyPr>
            <a:noAutofit/>
          </a:bodyPr>
          <a:lstStyle/>
          <a:p>
            <a:pPr algn="l"/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Data: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health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position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status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Functions: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run()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shoot()	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walk()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isDead()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E83CD-85F1-4D6A-B473-A1055D464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52" y="1716754"/>
            <a:ext cx="2878170" cy="36869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73836-1393-4115-944B-8EB8495271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726" y="1453246"/>
            <a:ext cx="3934948" cy="39349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F2CC9-E19A-4016-9D7D-BA642B32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8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5DAB69-BA19-4A86-A21B-3843F87AF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15" y="2424546"/>
            <a:ext cx="4135626" cy="229451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E70292-00CB-4AE5-B497-3E15AC8A3714}"/>
              </a:ext>
            </a:extLst>
          </p:cNvPr>
          <p:cNvSpPr txBox="1">
            <a:spLocks/>
          </p:cNvSpPr>
          <p:nvPr/>
        </p:nvSpPr>
        <p:spPr>
          <a:xfrm>
            <a:off x="931741" y="323562"/>
            <a:ext cx="10515600" cy="50230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Data: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noofBullets</a:t>
            </a:r>
          </a:p>
          <a:p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typeofGun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Functions:	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shoot()	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reload()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switchToType()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b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8B1A7-24D9-4DE1-9FFF-A0CD644B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3ACD-E99E-4285-8E59-B1E0DAF5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Quick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F145C-B9C3-4095-B659-E4084B9A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>
                <a:latin typeface="Helvetica" panose="020B0604020202020204" pitchFamily="34" charset="0"/>
                <a:cs typeface="Helvetica" panose="020B0604020202020204" pitchFamily="34" charset="0"/>
              </a:rPr>
              <a:t>For any software application you can imagine, write down an object. What could be the data and functions associated with 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1055-EED1-4F79-A8AF-1E2F2973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08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99F-D27D-4007-AE88-F42DFA3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146-F0C2-4243-838B-0B7EA8D5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Object Oriented Programming (OOP) is a programming paradigm based on the concept of "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objects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", which may contain data, in the form of fields, often known as 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attributes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; and 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code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, in the form of 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procedures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, often known as </a:t>
            </a:r>
            <a:r>
              <a:rPr lang="en-US" sz="3200" b="1">
                <a:latin typeface="Helvetica" panose="020B0604020202020204" pitchFamily="34" charset="0"/>
                <a:cs typeface="Helvetica" panose="020B0604020202020204" pitchFamily="34" charset="0"/>
              </a:rPr>
              <a:t>methods</a:t>
            </a: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</a:p>
          <a:p>
            <a:pPr marL="0" indent="0" algn="r">
              <a:buNone/>
            </a:pP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3200" i="1">
                <a:latin typeface="Helvetica" panose="020B0604020202020204" pitchFamily="34" charset="0"/>
                <a:cs typeface="Helvetica" panose="020B0604020202020204" pitchFamily="34" charset="0"/>
              </a:rPr>
              <a:t>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AC5C-90C0-4B4E-BD20-CE8FE702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71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C99F-D27D-4007-AE88-F42DFA3C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 of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6146-F0C2-4243-838B-0B7EA8D5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Object Oriented Programming (OOP) is an approach that provides  a way of modularizing programs by creating a partitioned memory  area for both data and functions that can be used as templates for creating copies of such modules on demand. </a:t>
            </a:r>
          </a:p>
          <a:p>
            <a:pPr marL="0" indent="0" algn="r">
              <a:buNone/>
            </a:pPr>
            <a:r>
              <a:rPr lang="en-US" sz="3200">
                <a:latin typeface="Helvetica" panose="020B0604020202020204" pitchFamily="34" charset="0"/>
                <a:cs typeface="Helvetica" panose="020B0604020202020204" pitchFamily="34" charset="0"/>
              </a:rPr>
              <a:t>- </a:t>
            </a:r>
            <a:r>
              <a:rPr lang="en-US" sz="3200" i="1">
                <a:latin typeface="Helvetica" panose="020B0604020202020204" pitchFamily="34" charset="0"/>
                <a:cs typeface="Helvetica" panose="020B0604020202020204" pitchFamily="34" charset="0"/>
              </a:rPr>
              <a:t>E Balaguruswamy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E4BAC-EBB4-4245-B250-600D4E59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0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EDC7-ABAB-4F7C-A2BF-05272781F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>
                <a:latin typeface="Lato" panose="020F0502020204030203" pitchFamily="34" charset="0"/>
              </a:rPr>
              <a:t>OOP is not a programming language, it is an IDEA.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DCFB6-FB40-48DC-9B21-47CE9CE5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202DA-791F-46C3-B145-BAC489E90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279" y="1686997"/>
            <a:ext cx="1581150" cy="289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380BE1-CC9D-49EA-8E70-E1245192E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618" y="696189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1A260-3F45-4D8F-8D86-87241053B6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39" y="1037153"/>
            <a:ext cx="3686175" cy="1238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A4F18F-B2AF-467E-A867-40813A4EC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421" y="4582597"/>
            <a:ext cx="1685922" cy="16859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CD1C7-89D2-4E26-BC83-13207C6FB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816" y="4305507"/>
            <a:ext cx="2016270" cy="173299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B8B74-53C5-479F-BE9D-8B2DA50C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E96D-3285-4380-A822-796DCAD9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today?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AEB3-8EA3-4513-BA50-620C53DF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Introducing COMP 116: Object Oriented Programming</a:t>
            </a:r>
          </a:p>
          <a:p>
            <a:r>
              <a:rPr lang="en-US"/>
              <a:t>Course, marking scheme and code of conduct</a:t>
            </a:r>
          </a:p>
          <a:p>
            <a:r>
              <a:rPr lang="en-US"/>
              <a:t>Revision of C</a:t>
            </a:r>
          </a:p>
          <a:p>
            <a:r>
              <a:rPr lang="en-US"/>
              <a:t>Definition of OOP</a:t>
            </a:r>
          </a:p>
          <a:p>
            <a:r>
              <a:rPr lang="en-US"/>
              <a:t>What is object?</a:t>
            </a:r>
          </a:p>
          <a:p>
            <a:r>
              <a:rPr lang="en-US"/>
              <a:t>Quick Work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A8153-89FC-43CB-8D70-48F6BCF7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3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D2E9-0350-41AA-B71B-35066D79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B51B-9D1E-4514-937F-030CAB2B1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Emphasis is on data rather than procedure.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Programs are divided into what are known as objects.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Data structures are designed such thatthey characterize the objects.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Data is hidden and cannot be accessed by external functions.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Objects may communicate with each  other through functions.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New data and functions can be easily added whenever necessary.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8B81-F36C-4A84-9630-FAD93E76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A8E31E-9683-450E-B6B4-CC1E8B3B46C1}"/>
              </a:ext>
            </a:extLst>
          </p:cNvPr>
          <p:cNvSpPr/>
          <p:nvPr/>
        </p:nvSpPr>
        <p:spPr>
          <a:xfrm>
            <a:off x="1551709" y="554182"/>
            <a:ext cx="2327563" cy="2604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77E27-7A0C-4AF0-B134-6341ACB01E8E}"/>
              </a:ext>
            </a:extLst>
          </p:cNvPr>
          <p:cNvSpPr/>
          <p:nvPr/>
        </p:nvSpPr>
        <p:spPr>
          <a:xfrm>
            <a:off x="1856510" y="896092"/>
            <a:ext cx="1717960" cy="6694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CD606-3C64-48CC-BE49-B9BCA2B6BEA6}"/>
              </a:ext>
            </a:extLst>
          </p:cNvPr>
          <p:cNvSpPr/>
          <p:nvPr/>
        </p:nvSpPr>
        <p:spPr>
          <a:xfrm>
            <a:off x="1856510" y="2027464"/>
            <a:ext cx="1717960" cy="6694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EEA37-D740-4A6D-899D-1C16ED0065ED}"/>
              </a:ext>
            </a:extLst>
          </p:cNvPr>
          <p:cNvSpPr/>
          <p:nvPr/>
        </p:nvSpPr>
        <p:spPr>
          <a:xfrm>
            <a:off x="7730836" y="595746"/>
            <a:ext cx="2327563" cy="2604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7D829-21D8-4FB1-A179-F5D322E9922A}"/>
              </a:ext>
            </a:extLst>
          </p:cNvPr>
          <p:cNvSpPr/>
          <p:nvPr/>
        </p:nvSpPr>
        <p:spPr>
          <a:xfrm>
            <a:off x="8035637" y="937656"/>
            <a:ext cx="1717960" cy="6694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2387-7D0E-4DFA-8EFF-694B4229E425}"/>
              </a:ext>
            </a:extLst>
          </p:cNvPr>
          <p:cNvSpPr/>
          <p:nvPr/>
        </p:nvSpPr>
        <p:spPr>
          <a:xfrm>
            <a:off x="8035637" y="2069028"/>
            <a:ext cx="1717960" cy="6694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806AF-B4E2-4F0B-8BD8-78061EC5BCA5}"/>
              </a:ext>
            </a:extLst>
          </p:cNvPr>
          <p:cNvSpPr/>
          <p:nvPr/>
        </p:nvSpPr>
        <p:spPr>
          <a:xfrm>
            <a:off x="4502727" y="3560619"/>
            <a:ext cx="2327563" cy="26046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435DA-1B82-49AE-B1A1-CBF05DF51904}"/>
              </a:ext>
            </a:extLst>
          </p:cNvPr>
          <p:cNvSpPr/>
          <p:nvPr/>
        </p:nvSpPr>
        <p:spPr>
          <a:xfrm>
            <a:off x="4918365" y="5175168"/>
            <a:ext cx="1717960" cy="6694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Lato" panose="020F0502020204030203" pitchFamily="34" charset="0"/>
              </a:rPr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FFC0E-AA13-43B4-84C1-1EC441028853}"/>
              </a:ext>
            </a:extLst>
          </p:cNvPr>
          <p:cNvSpPr/>
          <p:nvPr/>
        </p:nvSpPr>
        <p:spPr>
          <a:xfrm>
            <a:off x="4918365" y="4033158"/>
            <a:ext cx="1717960" cy="66947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Lato" panose="020F0502020204030203" pitchFamily="34" charset="0"/>
              </a:rPr>
              <a:t>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121B97-8021-42A1-81B4-083EBD5CEBF6}"/>
              </a:ext>
            </a:extLst>
          </p:cNvPr>
          <p:cNvSpPr txBox="1"/>
          <p:nvPr/>
        </p:nvSpPr>
        <p:spPr>
          <a:xfrm>
            <a:off x="2223655" y="203302"/>
            <a:ext cx="11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80DE3-8A1B-4EA2-B3F8-3E1E3AA8F74B}"/>
              </a:ext>
            </a:extLst>
          </p:cNvPr>
          <p:cNvSpPr txBox="1"/>
          <p:nvPr/>
        </p:nvSpPr>
        <p:spPr>
          <a:xfrm>
            <a:off x="8319653" y="157141"/>
            <a:ext cx="11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BBB7A0-6C57-415C-8018-B88DEDA3BC24}"/>
              </a:ext>
            </a:extLst>
          </p:cNvPr>
          <p:cNvSpPr txBox="1"/>
          <p:nvPr/>
        </p:nvSpPr>
        <p:spPr>
          <a:xfrm>
            <a:off x="5091544" y="3150052"/>
            <a:ext cx="114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Object 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BCE874-9F5E-45A9-8D7D-C96342DFF075}"/>
              </a:ext>
            </a:extLst>
          </p:cNvPr>
          <p:cNvCxnSpPr/>
          <p:nvPr/>
        </p:nvCxnSpPr>
        <p:spPr>
          <a:xfrm>
            <a:off x="3685309" y="2403763"/>
            <a:ext cx="4184073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C1E6E4-015C-411C-8C8A-0D76C38490CC}"/>
              </a:ext>
            </a:extLst>
          </p:cNvPr>
          <p:cNvSpPr txBox="1"/>
          <p:nvPr/>
        </p:nvSpPr>
        <p:spPr>
          <a:xfrm>
            <a:off x="4658584" y="1898073"/>
            <a:ext cx="276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Communication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650D32-7AEF-43E9-B51E-16121E2BDE0E}"/>
              </a:ext>
            </a:extLst>
          </p:cNvPr>
          <p:cNvCxnSpPr>
            <a:cxnSpLocks/>
          </p:cNvCxnSpPr>
          <p:nvPr/>
        </p:nvCxnSpPr>
        <p:spPr>
          <a:xfrm>
            <a:off x="2715490" y="2738499"/>
            <a:ext cx="2202875" cy="129465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33C93D4-21DC-4F72-89F7-71B192EEED5F}"/>
              </a:ext>
            </a:extLst>
          </p:cNvPr>
          <p:cNvCxnSpPr>
            <a:cxnSpLocks/>
          </p:cNvCxnSpPr>
          <p:nvPr/>
        </p:nvCxnSpPr>
        <p:spPr>
          <a:xfrm flipH="1">
            <a:off x="6279570" y="2802947"/>
            <a:ext cx="2261753" cy="1230211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EF710A-2680-494E-9A95-A7B10B225D5D}"/>
              </a:ext>
            </a:extLst>
          </p:cNvPr>
          <p:cNvSpPr txBox="1"/>
          <p:nvPr/>
        </p:nvSpPr>
        <p:spPr>
          <a:xfrm>
            <a:off x="2209801" y="6238700"/>
            <a:ext cx="725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Figure: Organization of data and functions in 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319BA8-B74B-4C0F-8792-C8FECBB18CE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715490" y="1565563"/>
            <a:ext cx="0" cy="461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9D7339-294C-4975-ACB2-450814C3E79B}"/>
              </a:ext>
            </a:extLst>
          </p:cNvPr>
          <p:cNvCxnSpPr>
            <a:cxnSpLocks/>
          </p:cNvCxnSpPr>
          <p:nvPr/>
        </p:nvCxnSpPr>
        <p:spPr>
          <a:xfrm>
            <a:off x="8894617" y="1607127"/>
            <a:ext cx="0" cy="4619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79EA16-8315-4659-BB92-992E76ECFF7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777345" y="4702629"/>
            <a:ext cx="0" cy="472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74D17E1-92DF-4FDC-8C1C-ADEF3660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20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5BDA-60EB-4E92-9922-009CB16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1852"/>
            <a:ext cx="10515600" cy="1325563"/>
          </a:xfrm>
        </p:spPr>
        <p:txBody>
          <a:bodyPr/>
          <a:lstStyle/>
          <a:p>
            <a:r>
              <a:rPr lang="en-US"/>
              <a:t>Tip #1. Start with basics.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12356-6D17-4355-A751-9C577B5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0FB3-AE23-4253-8627-14797F0C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332471"/>
            <a:ext cx="10515600" cy="1325563"/>
          </a:xfrm>
        </p:spPr>
        <p:txBody>
          <a:bodyPr/>
          <a:lstStyle/>
          <a:p>
            <a:r>
              <a:rPr lang="en-US"/>
              <a:t>Tip #2. Learn by doing.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B7C8B-EF40-49AF-8881-7F1177D9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1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D9DE4-4E32-4663-95CE-6896F94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1340"/>
            <a:ext cx="10515600" cy="1325563"/>
          </a:xfrm>
        </p:spPr>
        <p:txBody>
          <a:bodyPr/>
          <a:lstStyle/>
          <a:p>
            <a:r>
              <a:rPr lang="en-US"/>
              <a:t>Tip #3. Don’t just read code,write code.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03A323-6376-4F6B-8502-02044FE5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6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EFCD-5E21-43A0-9D68-08E855F0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5622"/>
            <a:ext cx="10515600" cy="1325563"/>
          </a:xfrm>
        </p:spPr>
        <p:txBody>
          <a:bodyPr/>
          <a:lstStyle/>
          <a:p>
            <a:r>
              <a:rPr lang="en-US"/>
              <a:t>Tip #4. Don’t be afraid of new challenges.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FC2A8F-9588-4A7C-9D9B-C8944A1C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1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59A7-FC96-434C-8B17-64573E7C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Tip #5. Build programs one step at a time. </a:t>
            </a:r>
            <a:br>
              <a:rPr lang="en-US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C71618-B128-4777-8C87-D5BC567C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6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B87D-C275-4BAC-B5BC-96C10078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/>
              <a:t>Tip #6. Comment your code.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4F181-42D8-4513-870A-468F300B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9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27E8-F4E0-448D-8EA7-E6F81A7C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 #8. Online resources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6BB79-5AAA-4D92-9841-D5F1678FC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18" y="1870724"/>
            <a:ext cx="4495800" cy="1019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C4FE89-ADA0-40A7-BB83-F1DD6C3FF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53" y="2071615"/>
            <a:ext cx="2962275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1A8C2-1F95-4257-A6AB-46FD6A2A2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855" y="4045814"/>
            <a:ext cx="3131128" cy="1761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7311C4-F638-4F4C-856F-E5AFE1F04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4222172"/>
            <a:ext cx="3380508" cy="14085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A7EF07-BF8E-4FB7-8E3F-E0D86851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8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3EAF-2085-47B9-A7C8-C72D80A8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next class...........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0FEA-7FA0-40FF-B46A-1569B22DB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Features of OOP</a:t>
            </a:r>
          </a:p>
          <a:p>
            <a:pPr lvl="1"/>
            <a:r>
              <a:rPr lang="en-US"/>
              <a:t>Classes </a:t>
            </a:r>
          </a:p>
          <a:p>
            <a:pPr lvl="1"/>
            <a:r>
              <a:rPr lang="en-US"/>
              <a:t>Data abstraction and encapsulation</a:t>
            </a:r>
          </a:p>
          <a:p>
            <a:pPr lvl="1"/>
            <a:r>
              <a:rPr lang="en-US"/>
              <a:t>Inheritance</a:t>
            </a:r>
          </a:p>
          <a:p>
            <a:pPr lvl="1"/>
            <a:r>
              <a:rPr lang="en-US"/>
              <a:t>Polymorphism</a:t>
            </a:r>
          </a:p>
          <a:p>
            <a:pPr lvl="1"/>
            <a:r>
              <a:rPr lang="en-US"/>
              <a:t>Dynamic binding</a:t>
            </a:r>
          </a:p>
          <a:p>
            <a:pPr lvl="1"/>
            <a:r>
              <a:rPr lang="en-US"/>
              <a:t>Message passing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7BF1-A90B-41CC-9B14-26BAE617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lideplayer.com/slide/3036821/11/images/13/Object+Oriented+Programming+Procedure+Programming.jpg">
            <a:extLst>
              <a:ext uri="{FF2B5EF4-FFF2-40B4-BE49-F238E27FC236}">
                <a16:creationId xmlns:a16="http://schemas.microsoft.com/office/drawing/2014/main" id="{57BFDC8D-1274-49D6-8171-A1075C642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24849" r="33635"/>
          <a:stretch/>
        </p:blipFill>
        <p:spPr bwMode="auto">
          <a:xfrm>
            <a:off x="3075709" y="1338985"/>
            <a:ext cx="5611091" cy="515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7FEAC8-EC93-4D84-B365-333AB93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evolution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4612C-47E2-4D86-83D4-B4D763D25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BBA2-2303-4AE8-AE89-DD5AC02C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4EE142-5E78-4EE3-BDB2-C3741855C2A9}"/>
              </a:ext>
            </a:extLst>
          </p:cNvPr>
          <p:cNvSpPr txBox="1">
            <a:spLocks/>
          </p:cNvSpPr>
          <p:nvPr/>
        </p:nvSpPr>
        <p:spPr>
          <a:xfrm>
            <a:off x="157316" y="1825625"/>
            <a:ext cx="11877368" cy="26726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280160">
              <a:buNone/>
            </a:pPr>
            <a:r>
              <a:rPr lang="en-US" sz="3200"/>
              <a:t>0000	1001	1100	0110	1010	1111	0101	1000</a:t>
            </a:r>
          </a:p>
          <a:p>
            <a:pPr marL="514350" indent="-514350" algn="ctr" defTabSz="1280160">
              <a:buAutoNum type="arabicPlain" startAt="1010"/>
            </a:pPr>
            <a:r>
              <a:rPr lang="en-US" sz="3200"/>
              <a:t>    1111	0101	1000	0000	1001	1100	0110</a:t>
            </a:r>
          </a:p>
          <a:p>
            <a:pPr marL="0" indent="0" algn="ctr" defTabSz="1280160">
              <a:buNone/>
            </a:pPr>
            <a:r>
              <a:rPr lang="en-US" sz="3200"/>
              <a:t>1100	0110	1010	1111	0101	1000	0000	1001</a:t>
            </a:r>
          </a:p>
          <a:p>
            <a:pPr marL="0" indent="0" algn="ctr" defTabSz="1280160">
              <a:buNone/>
            </a:pPr>
            <a:r>
              <a:rPr lang="en-US" sz="3200"/>
              <a:t>0101	1000	0000	1001	1100	0110	1010	1111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27FC8-59B3-42DF-81B9-A59113A5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86018-5D4C-421B-A527-0FD0B590A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Assembly language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6154FC-83F6-4FB7-8E4A-DEB6F5E8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1280160">
              <a:buNone/>
            </a:pPr>
            <a:r>
              <a:rPr lang="en-US"/>
              <a:t>GCD: 	TST	B</a:t>
            </a:r>
          </a:p>
          <a:p>
            <a:pPr marL="0" indent="0" defTabSz="1280160">
              <a:buNone/>
            </a:pPr>
            <a:r>
              <a:rPr lang="en-US"/>
              <a:t>	BEQ	SIMPLE</a:t>
            </a:r>
          </a:p>
          <a:p>
            <a:pPr marL="0" indent="0" defTabSz="1280160">
              <a:buNone/>
            </a:pPr>
            <a:r>
              <a:rPr lang="en-US"/>
              <a:t>	MOV	A, R5</a:t>
            </a:r>
          </a:p>
          <a:p>
            <a:pPr marL="0" indent="0" defTabSz="1280160">
              <a:buNone/>
            </a:pPr>
            <a:r>
              <a:rPr lang="en-US"/>
              <a:t>	SXT	R4</a:t>
            </a:r>
          </a:p>
          <a:p>
            <a:pPr marL="0" indent="0" defTabSz="1280160">
              <a:buNone/>
            </a:pPr>
            <a:r>
              <a:rPr lang="en-US"/>
              <a:t>	DIV	B, R4	</a:t>
            </a:r>
          </a:p>
          <a:p>
            <a:pPr marL="0" indent="0" defTabSz="1280160">
              <a:buNone/>
            </a:pPr>
            <a:r>
              <a:rPr lang="en-US"/>
              <a:t>	MOV	B,A</a:t>
            </a:r>
          </a:p>
          <a:p>
            <a:pPr marL="0" indent="0" defTabSz="1280160">
              <a:buNone/>
            </a:pPr>
            <a:r>
              <a:rPr lang="en-US"/>
              <a:t>	MOV 	R5, B</a:t>
            </a:r>
          </a:p>
          <a:p>
            <a:pPr marL="0" indent="0" defTabSz="1280160">
              <a:buNone/>
            </a:pPr>
            <a:r>
              <a:rPr lang="en-US"/>
              <a:t>	CALL	GCD</a:t>
            </a:r>
          </a:p>
          <a:p>
            <a:pPr marL="0" indent="0" defTabSz="1280160">
              <a:buNone/>
            </a:pPr>
            <a:r>
              <a:rPr lang="en-US"/>
              <a:t>SIMPLE: 	RETURN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1C281-DC4D-4C70-BB5E-6BBB167E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334-A001-4163-9233-66798F42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Procedure Oriented Programming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33D82-94DB-4DD8-B277-5634F56C3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Conventional programming languages like COBOL, FORTRAN, PASCAL,  C.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Use a series of instructions or statements  which are sequential from beginning to the end.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POP  basically consists  of writing  a list of instructions for the computer to follow and organizing these instructions into groups called </a:t>
            </a:r>
            <a:r>
              <a:rPr lang="en-US" b="1" i="1">
                <a:solidFill>
                  <a:schemeClr val="bg1">
                    <a:lumMod val="75000"/>
                  </a:schemeClr>
                </a:solidFill>
              </a:rPr>
              <a:t>functions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More important to </a:t>
            </a:r>
            <a:r>
              <a:rPr lang="en-US" b="1" i="1">
                <a:solidFill>
                  <a:schemeClr val="bg1">
                    <a:lumMod val="75000"/>
                  </a:schemeClr>
                </a:solidFill>
              </a:rPr>
              <a:t>functions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 and less to </a:t>
            </a:r>
            <a:r>
              <a:rPr lang="en-US" b="1" i="1">
                <a:solidFill>
                  <a:schemeClr val="bg1">
                    <a:lumMod val="75000"/>
                  </a:schemeClr>
                </a:solidFill>
              </a:rPr>
              <a:t>data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. </a:t>
            </a:r>
          </a:p>
          <a:p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306D-3C31-49A2-ACF7-9C97E2EC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0EDC7-ABAB-4F7C-A2BF-05272781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909"/>
            <a:ext cx="10515600" cy="569205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US" sz="8000" b="1">
                <a:latin typeface="Lato" panose="020F0502020204030203" pitchFamily="34" charset="0"/>
              </a:rPr>
              <a:t>OOP is all about understanding programming, the way you think about the world.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ACCAA-E0AD-4DAD-BC3F-1A29AA1A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9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CE59-F425-4F13-9158-1A93404F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2812470"/>
            <a:ext cx="10086110" cy="7065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7200">
                <a:latin typeface="Lato" panose="020F0502020204030203" pitchFamily="34" charset="0"/>
              </a:rPr>
              <a:t>Program = Data +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B4BD-9ABA-465E-B541-30F02190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4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ACD283-AA22-428D-9A04-536CAACC4993}"/>
              </a:ext>
            </a:extLst>
          </p:cNvPr>
          <p:cNvSpPr/>
          <p:nvPr/>
        </p:nvSpPr>
        <p:spPr>
          <a:xfrm>
            <a:off x="692726" y="362888"/>
            <a:ext cx="96843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#include&lt;stdio.h&gt;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a, b, c;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printf(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"Enter two numbers to add\n"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scanf(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"%d%d"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&amp;a, &amp;b);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c = a + b;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printf(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"Sum of the numbers = %d\n"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c);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E176D0-7548-4605-8F22-4E315F5B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27F7-5EA2-4C85-9ADA-923F94123B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48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491</Words>
  <Application>Microsoft Office PowerPoint</Application>
  <PresentationFormat>Widescreen</PresentationFormat>
  <Paragraphs>137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Helvetica</vt:lpstr>
      <vt:lpstr>Lato</vt:lpstr>
      <vt:lpstr>Office Theme</vt:lpstr>
      <vt:lpstr>Lecture #1  COMP 116: Object Oriented Programming</vt:lpstr>
      <vt:lpstr>What today?</vt:lpstr>
      <vt:lpstr>Software evolution</vt:lpstr>
      <vt:lpstr>Machine language</vt:lpstr>
      <vt:lpstr>Assembly language</vt:lpstr>
      <vt:lpstr>Procedure Oriented Programming (POP)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Data:  health  position  status  Functions:  run()  shoot()   walk()  isDead()   </vt:lpstr>
      <vt:lpstr>PowerPoint Presentation</vt:lpstr>
      <vt:lpstr>Quick Work</vt:lpstr>
      <vt:lpstr>Definitions of OOP</vt:lpstr>
      <vt:lpstr>Definitions of OOP</vt:lpstr>
      <vt:lpstr>PowerPoint Presentation</vt:lpstr>
      <vt:lpstr>PowerPoint Presentation</vt:lpstr>
      <vt:lpstr>OOP Paradigm</vt:lpstr>
      <vt:lpstr>PowerPoint Presentation</vt:lpstr>
      <vt:lpstr>Tip #1. Start with basics. </vt:lpstr>
      <vt:lpstr>Tip #2. Learn by doing.</vt:lpstr>
      <vt:lpstr>Tip #3. Don’t just read code,write code. </vt:lpstr>
      <vt:lpstr>Tip #4. Don’t be afraid of new challenges.</vt:lpstr>
      <vt:lpstr>Tip #5. Build programs one step at a time.  </vt:lpstr>
      <vt:lpstr>Tip #6. Comment your code. </vt:lpstr>
      <vt:lpstr>Tip #8. Online resources</vt:lpstr>
      <vt:lpstr>In next class...........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95</cp:revision>
  <dcterms:created xsi:type="dcterms:W3CDTF">2018-04-18T12:34:41Z</dcterms:created>
  <dcterms:modified xsi:type="dcterms:W3CDTF">2018-05-02T04:43:54Z</dcterms:modified>
</cp:coreProperties>
</file>