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75" r:id="rId3"/>
    <p:sldId id="262" r:id="rId4"/>
    <p:sldId id="263" r:id="rId5"/>
    <p:sldId id="264" r:id="rId6"/>
    <p:sldId id="265" r:id="rId7"/>
    <p:sldId id="266" r:id="rId8"/>
    <p:sldId id="274" r:id="rId9"/>
    <p:sldId id="267" r:id="rId10"/>
    <p:sldId id="268" r:id="rId11"/>
    <p:sldId id="269" r:id="rId12"/>
    <p:sldId id="270" r:id="rId13"/>
    <p:sldId id="276" r:id="rId14"/>
    <p:sldId id="271" r:id="rId15"/>
    <p:sldId id="27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C0BE-A6DE-480B-8E10-E398531F5B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5E31A-466A-4F24-8C4C-ECCBF499D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C8682-DED5-47B7-8F63-DB051CDC9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4A46-7A50-4EFA-9486-6BF9DE5E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640D-B2F4-4072-833F-35C524B3E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026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C73A-54A3-49FD-8969-B8EDB8A4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6A5A0-DC64-45EF-A6D8-2F1D85E26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C35F-9C8B-4B20-830F-E6ECA0B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6964D-E0EE-49A1-8D1E-2565BF028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4668-179D-4650-9A3E-306BFC222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58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41A1D-CECA-4C4A-8A2A-B7B8443C8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8A727-81F8-45E9-9C4D-0092CD00A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F1DE-C3FE-4D04-9540-61C910A21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0A046-1AFA-47D1-A962-48988873A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E1459-06E1-4550-AC12-F34E0BA8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64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066800" y="900545"/>
            <a:ext cx="10068920" cy="1246122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tx1">
                    <a:lumMod val="75000"/>
                    <a:lumOff val="25000"/>
                  </a:schemeClr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845278" y="2560787"/>
            <a:ext cx="4511964" cy="349798"/>
          </a:xfrm>
          <a:prstGeom prst="rect">
            <a:avLst/>
          </a:prstGeom>
        </p:spPr>
        <p:txBody>
          <a:bodyPr vert="horz" lIns="0" tIns="40504" rIns="0" bIns="40504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>
                <a:solidFill>
                  <a:schemeClr val="tx1"/>
                </a:solidFill>
                <a:latin typeface="Lato Light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3845282" y="2360699"/>
            <a:ext cx="4508495" cy="43200"/>
            <a:chOff x="428625" y="3767667"/>
            <a:chExt cx="3263900" cy="69400"/>
          </a:xfrm>
        </p:grpSpPr>
        <p:sp>
          <p:nvSpPr>
            <p:cNvPr id="2" name="Rectangle 1"/>
            <p:cNvSpPr/>
            <p:nvPr userDrawn="1"/>
          </p:nvSpPr>
          <p:spPr>
            <a:xfrm>
              <a:off x="428625" y="3767667"/>
              <a:ext cx="815975" cy="694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5" name="Rectangle 4"/>
            <p:cNvSpPr/>
            <p:nvPr userDrawn="1"/>
          </p:nvSpPr>
          <p:spPr>
            <a:xfrm>
              <a:off x="1244600" y="3767667"/>
              <a:ext cx="815975" cy="69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6" name="Rectangle 5"/>
            <p:cNvSpPr/>
            <p:nvPr userDrawn="1"/>
          </p:nvSpPr>
          <p:spPr>
            <a:xfrm>
              <a:off x="2060575" y="3767667"/>
              <a:ext cx="815975" cy="6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2876550" y="3767667"/>
              <a:ext cx="815975" cy="69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144983" y="3604097"/>
            <a:ext cx="5929552" cy="1536868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>
            <a:lvl1pPr marL="0" indent="0" algn="ctr">
              <a:lnSpc>
                <a:spcPct val="130000"/>
              </a:lnSpc>
              <a:buNone/>
              <a:defRPr sz="2400">
                <a:solidFill>
                  <a:schemeClr val="tx1"/>
                </a:solidFill>
                <a:latin typeface="Lato Regular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696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4C24-8CD7-47CE-A52A-2E6BB9EE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 algn="ctr">
              <a:defRPr sz="2400">
                <a:latin typeface="Consolas" panose="020B0609020204030204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8B925-D9BA-4AA0-AD90-EBD333298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E0E67-2E3B-45F1-8DE4-471CC17A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42C44-8769-445D-A247-1A855F2D1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4E01-8AAE-439E-8DFB-325C02F8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24E5-2025-4682-AC8A-84AAFB536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28EF4-7025-45D8-817F-5DB7216F3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B679-76B0-4720-BF9B-D377C2AB2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FFF77-365A-477B-B5A6-8606656ED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EF45-B8ED-4022-9B60-63BC5029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5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53F7-EA78-4418-9093-24B6E0699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F53D-6835-4900-9B7E-FC286765F8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2A11A-6BCE-41F6-AD2C-25C5F9DF56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0EA58-B484-4E4A-9725-E357FD6BD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1357-F19B-4E06-83EC-BC7598A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39E23-407E-44A6-9BCA-C2A331899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4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EA25-7BB0-4217-917D-296BFF471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C975A-0823-4703-AC88-CC00C223A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AE14C-9BAE-47FD-BE94-9D7A2C6C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4CB0D-9A15-4761-9C2E-0534C049B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305DB-190E-4112-AAE2-E829A21BC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D4505-5C6B-4A16-A5D9-425BABED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96255-9173-4BB3-B558-992A0AA5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652E6-5EE6-47DA-AAA2-1114F943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20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8B29A-C49C-4092-B79D-5C9B972C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F8543-7A8F-4C80-9BA9-40446B4B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9BE951-2412-40D9-8190-200045029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262E8-12C4-42BB-980F-C831EB56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1A5C6-8CA2-401D-A28E-42E2B05B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8F0CCD-1886-4146-ABA6-C5CAD378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E4252-C36E-423D-BAFD-39DBB7FF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D9BCD-469D-4E57-A39A-F5F1C0249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08B42-941C-4A4D-9341-B6FB208D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98988-AA2A-47FC-B412-45445662C8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C6C04-59EA-4FA7-ADD3-A4A1E1F3D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EBDDE-2004-4DB6-BD80-61EFC800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6BC187-8E98-4646-8511-5F2A2D768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2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F52D-55A4-489C-A718-D3783E81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18E8B2-430B-4F48-821A-5310B4F2D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2327D-4DE4-496B-869E-CB01597D0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C59E-DFDE-4E6B-BF81-9F7743E4A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ACB14-BBCA-48F0-951B-550B7769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B709B-6573-473C-9965-6A433A8E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78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E5316-6A3B-411E-AD99-37FB15802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9287E-A2C3-4ECD-B99F-3A5952F89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4A8A-A392-4512-99D3-F4E903F26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94E08-F3E2-40AE-8330-FB1EF3971652}" type="datetimeFigureOut">
              <a:rPr lang="en-US" smtClean="0"/>
              <a:t>6/19/2018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3B705-0CDF-4C33-BB1B-9C770837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CCC56-6347-4844-AD20-0FB028C84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369D1-022C-4C37-9C76-635D834DE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0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books.org/wiki/C++_Programming/Programming_Languages/C++/Code/Keywords/sizeo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4400"/>
              <a:t>Lecture #12 : Operator overloading and type conversion (contd...)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COMP 116: Object Oriented Programming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3144983" y="3604096"/>
            <a:ext cx="5929552" cy="2547321"/>
          </a:xfrm>
        </p:spPr>
        <p:txBody>
          <a:bodyPr>
            <a:noAutofit/>
          </a:bodyPr>
          <a:lstStyle/>
          <a:p>
            <a:r>
              <a:rPr lang="en-US" b="1" u="sng"/>
              <a:t>Presented by:</a:t>
            </a:r>
          </a:p>
          <a:p>
            <a:r>
              <a:rPr lang="en-US"/>
              <a:t>Roshan Manjushree Adhikari</a:t>
            </a:r>
          </a:p>
          <a:p>
            <a:r>
              <a:rPr lang="en-US"/>
              <a:t>Kathmandu University</a:t>
            </a:r>
          </a:p>
          <a:p>
            <a:r>
              <a:rPr lang="en-US"/>
              <a:t>18</a:t>
            </a:r>
            <a:r>
              <a:rPr lang="en-US" baseline="30000"/>
              <a:t>th</a:t>
            </a:r>
            <a:r>
              <a:rPr lang="en-US"/>
              <a:t> June, 2018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07B1AF-EA15-4D1A-9EF8-F9EE8EF53D93}"/>
              </a:ext>
            </a:extLst>
          </p:cNvPr>
          <p:cNvGrpSpPr/>
          <p:nvPr/>
        </p:nvGrpSpPr>
        <p:grpSpPr>
          <a:xfrm>
            <a:off x="134469" y="4625585"/>
            <a:ext cx="4300069" cy="1698053"/>
            <a:chOff x="1724118" y="4873691"/>
            <a:chExt cx="4300069" cy="1698053"/>
          </a:xfrm>
        </p:grpSpPr>
        <p:sp>
          <p:nvSpPr>
            <p:cNvPr id="12" name="Freeform 11"/>
            <p:cNvSpPr/>
            <p:nvPr/>
          </p:nvSpPr>
          <p:spPr>
            <a:xfrm rot="9340997">
              <a:off x="1724118" y="5190508"/>
              <a:ext cx="4222807" cy="1381236"/>
            </a:xfrm>
            <a:custGeom>
              <a:avLst/>
              <a:gdLst>
                <a:gd name="connsiteX0" fmla="*/ 4436533 w 4436533"/>
                <a:gd name="connsiteY0" fmla="*/ 164697 h 1756908"/>
                <a:gd name="connsiteX1" fmla="*/ 2302933 w 4436533"/>
                <a:gd name="connsiteY1" fmla="*/ 350964 h 1756908"/>
                <a:gd name="connsiteX2" fmla="*/ 3132667 w 4436533"/>
                <a:gd name="connsiteY2" fmla="*/ 1756430 h 1756908"/>
                <a:gd name="connsiteX3" fmla="*/ 3623733 w 4436533"/>
                <a:gd name="connsiteY3" fmla="*/ 503364 h 1756908"/>
                <a:gd name="connsiteX4" fmla="*/ 1405467 w 4436533"/>
                <a:gd name="connsiteY4" fmla="*/ 46164 h 1756908"/>
                <a:gd name="connsiteX5" fmla="*/ 0 w 4436533"/>
                <a:gd name="connsiteY5" fmla="*/ 1536297 h 1756908"/>
                <a:gd name="connsiteX0" fmla="*/ 4436533 w 4436533"/>
                <a:gd name="connsiteY0" fmla="*/ 260722 h 1853405"/>
                <a:gd name="connsiteX1" fmla="*/ 2302933 w 4436533"/>
                <a:gd name="connsiteY1" fmla="*/ 446989 h 1853405"/>
                <a:gd name="connsiteX2" fmla="*/ 3132667 w 4436533"/>
                <a:gd name="connsiteY2" fmla="*/ 1852455 h 1853405"/>
                <a:gd name="connsiteX3" fmla="*/ 3623733 w 4436533"/>
                <a:gd name="connsiteY3" fmla="*/ 599389 h 1853405"/>
                <a:gd name="connsiteX4" fmla="*/ 1405467 w 4436533"/>
                <a:gd name="connsiteY4" fmla="*/ 142189 h 1853405"/>
                <a:gd name="connsiteX5" fmla="*/ 0 w 4436533"/>
                <a:gd name="connsiteY5" fmla="*/ 1632322 h 1853405"/>
                <a:gd name="connsiteX0" fmla="*/ 4436533 w 4436533"/>
                <a:gd name="connsiteY0" fmla="*/ 260722 h 1852567"/>
                <a:gd name="connsiteX1" fmla="*/ 2302933 w 4436533"/>
                <a:gd name="connsiteY1" fmla="*/ 446989 h 1852567"/>
                <a:gd name="connsiteX2" fmla="*/ 3132667 w 4436533"/>
                <a:gd name="connsiteY2" fmla="*/ 1852455 h 1852567"/>
                <a:gd name="connsiteX3" fmla="*/ 3623733 w 4436533"/>
                <a:gd name="connsiteY3" fmla="*/ 599389 h 1852567"/>
                <a:gd name="connsiteX4" fmla="*/ 1405467 w 4436533"/>
                <a:gd name="connsiteY4" fmla="*/ 142189 h 1852567"/>
                <a:gd name="connsiteX5" fmla="*/ 0 w 4436533"/>
                <a:gd name="connsiteY5" fmla="*/ 1632322 h 1852567"/>
                <a:gd name="connsiteX0" fmla="*/ 4436533 w 4436533"/>
                <a:gd name="connsiteY0" fmla="*/ 260722 h 1852461"/>
                <a:gd name="connsiteX1" fmla="*/ 2540000 w 4436533"/>
                <a:gd name="connsiteY1" fmla="*/ 616323 h 1852461"/>
                <a:gd name="connsiteX2" fmla="*/ 3132667 w 4436533"/>
                <a:gd name="connsiteY2" fmla="*/ 1852455 h 1852461"/>
                <a:gd name="connsiteX3" fmla="*/ 3623733 w 4436533"/>
                <a:gd name="connsiteY3" fmla="*/ 599389 h 1852461"/>
                <a:gd name="connsiteX4" fmla="*/ 1405467 w 4436533"/>
                <a:gd name="connsiteY4" fmla="*/ 142189 h 1852461"/>
                <a:gd name="connsiteX5" fmla="*/ 0 w 4436533"/>
                <a:gd name="connsiteY5" fmla="*/ 1632322 h 1852461"/>
                <a:gd name="connsiteX0" fmla="*/ 4436533 w 4436533"/>
                <a:gd name="connsiteY0" fmla="*/ 260722 h 1852464"/>
                <a:gd name="connsiteX1" fmla="*/ 2540000 w 4436533"/>
                <a:gd name="connsiteY1" fmla="*/ 616323 h 1852464"/>
                <a:gd name="connsiteX2" fmla="*/ 3132667 w 4436533"/>
                <a:gd name="connsiteY2" fmla="*/ 1852455 h 1852464"/>
                <a:gd name="connsiteX3" fmla="*/ 3623733 w 4436533"/>
                <a:gd name="connsiteY3" fmla="*/ 599389 h 1852464"/>
                <a:gd name="connsiteX4" fmla="*/ 1405467 w 4436533"/>
                <a:gd name="connsiteY4" fmla="*/ 142189 h 1852464"/>
                <a:gd name="connsiteX5" fmla="*/ 0 w 4436533"/>
                <a:gd name="connsiteY5" fmla="*/ 1632322 h 185246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4436533 w 4436533"/>
                <a:gd name="connsiteY0" fmla="*/ 160324 h 1531924"/>
                <a:gd name="connsiteX1" fmla="*/ 2540000 w 4436533"/>
                <a:gd name="connsiteY1" fmla="*/ 515925 h 1531924"/>
                <a:gd name="connsiteX2" fmla="*/ 2997200 w 4436533"/>
                <a:gd name="connsiteY2" fmla="*/ 1413391 h 1531924"/>
                <a:gd name="connsiteX3" fmla="*/ 3623733 w 4436533"/>
                <a:gd name="connsiteY3" fmla="*/ 498991 h 1531924"/>
                <a:gd name="connsiteX4" fmla="*/ 1405467 w 4436533"/>
                <a:gd name="connsiteY4" fmla="*/ 41791 h 1531924"/>
                <a:gd name="connsiteX5" fmla="*/ 0 w 4436533"/>
                <a:gd name="connsiteY5" fmla="*/ 1531924 h 1531924"/>
                <a:gd name="connsiteX0" fmla="*/ 3031066 w 3031066"/>
                <a:gd name="connsiteY0" fmla="*/ 160324 h 1419470"/>
                <a:gd name="connsiteX1" fmla="*/ 1134533 w 3031066"/>
                <a:gd name="connsiteY1" fmla="*/ 515925 h 1419470"/>
                <a:gd name="connsiteX2" fmla="*/ 1591733 w 3031066"/>
                <a:gd name="connsiteY2" fmla="*/ 1413391 h 1419470"/>
                <a:gd name="connsiteX3" fmla="*/ 2218266 w 3031066"/>
                <a:gd name="connsiteY3" fmla="*/ 498991 h 1419470"/>
                <a:gd name="connsiteX4" fmla="*/ 0 w 3031066"/>
                <a:gd name="connsiteY4" fmla="*/ 41791 h 1419470"/>
                <a:gd name="connsiteX0" fmla="*/ 4199466 w 4199466"/>
                <a:gd name="connsiteY0" fmla="*/ 5331 h 1264150"/>
                <a:gd name="connsiteX1" fmla="*/ 2302933 w 4199466"/>
                <a:gd name="connsiteY1" fmla="*/ 360932 h 1264150"/>
                <a:gd name="connsiteX2" fmla="*/ 2760133 w 4199466"/>
                <a:gd name="connsiteY2" fmla="*/ 1258398 h 1264150"/>
                <a:gd name="connsiteX3" fmla="*/ 3386666 w 4199466"/>
                <a:gd name="connsiteY3" fmla="*/ 343998 h 1264150"/>
                <a:gd name="connsiteX4" fmla="*/ 0 w 4199466"/>
                <a:gd name="connsiteY4" fmla="*/ 174664 h 1264150"/>
                <a:gd name="connsiteX0" fmla="*/ 4199466 w 4199466"/>
                <a:gd name="connsiteY0" fmla="*/ 272347 h 1531166"/>
                <a:gd name="connsiteX1" fmla="*/ 2302933 w 4199466"/>
                <a:gd name="connsiteY1" fmla="*/ 627948 h 1531166"/>
                <a:gd name="connsiteX2" fmla="*/ 2760133 w 4199466"/>
                <a:gd name="connsiteY2" fmla="*/ 1525414 h 1531166"/>
                <a:gd name="connsiteX3" fmla="*/ 3386666 w 4199466"/>
                <a:gd name="connsiteY3" fmla="*/ 611014 h 1531166"/>
                <a:gd name="connsiteX4" fmla="*/ 0 w 4199466"/>
                <a:gd name="connsiteY4" fmla="*/ 441680 h 1531166"/>
                <a:gd name="connsiteX0" fmla="*/ 4199466 w 4199466"/>
                <a:gd name="connsiteY0" fmla="*/ 340911 h 1602433"/>
                <a:gd name="connsiteX1" fmla="*/ 2302933 w 4199466"/>
                <a:gd name="connsiteY1" fmla="*/ 696512 h 1602433"/>
                <a:gd name="connsiteX2" fmla="*/ 2760133 w 4199466"/>
                <a:gd name="connsiteY2" fmla="*/ 1593978 h 1602433"/>
                <a:gd name="connsiteX3" fmla="*/ 3386666 w 4199466"/>
                <a:gd name="connsiteY3" fmla="*/ 679578 h 1602433"/>
                <a:gd name="connsiteX4" fmla="*/ 0 w 4199466"/>
                <a:gd name="connsiteY4" fmla="*/ 510244 h 1602433"/>
                <a:gd name="connsiteX0" fmla="*/ 4199466 w 4199466"/>
                <a:gd name="connsiteY0" fmla="*/ 320417 h 1573620"/>
                <a:gd name="connsiteX1" fmla="*/ 2302933 w 4199466"/>
                <a:gd name="connsiteY1" fmla="*/ 676018 h 1573620"/>
                <a:gd name="connsiteX2" fmla="*/ 2760133 w 4199466"/>
                <a:gd name="connsiteY2" fmla="*/ 1573484 h 1573620"/>
                <a:gd name="connsiteX3" fmla="*/ 3183466 w 4199466"/>
                <a:gd name="connsiteY3" fmla="*/ 726817 h 1573620"/>
                <a:gd name="connsiteX4" fmla="*/ 0 w 4199466"/>
                <a:gd name="connsiteY4" fmla="*/ 489750 h 1573620"/>
                <a:gd name="connsiteX0" fmla="*/ 4199466 w 4199466"/>
                <a:gd name="connsiteY0" fmla="*/ 320417 h 1573493"/>
                <a:gd name="connsiteX1" fmla="*/ 2048933 w 4199466"/>
                <a:gd name="connsiteY1" fmla="*/ 743751 h 1573493"/>
                <a:gd name="connsiteX2" fmla="*/ 2760133 w 4199466"/>
                <a:gd name="connsiteY2" fmla="*/ 1573484 h 1573493"/>
                <a:gd name="connsiteX3" fmla="*/ 3183466 w 4199466"/>
                <a:gd name="connsiteY3" fmla="*/ 726817 h 1573493"/>
                <a:gd name="connsiteX4" fmla="*/ 0 w 4199466"/>
                <a:gd name="connsiteY4" fmla="*/ 489750 h 1573493"/>
                <a:gd name="connsiteX0" fmla="*/ 4199466 w 4199466"/>
                <a:gd name="connsiteY0" fmla="*/ 320417 h 1573522"/>
                <a:gd name="connsiteX1" fmla="*/ 2048933 w 4199466"/>
                <a:gd name="connsiteY1" fmla="*/ 743751 h 1573522"/>
                <a:gd name="connsiteX2" fmla="*/ 2760133 w 4199466"/>
                <a:gd name="connsiteY2" fmla="*/ 1573484 h 1573522"/>
                <a:gd name="connsiteX3" fmla="*/ 3183466 w 4199466"/>
                <a:gd name="connsiteY3" fmla="*/ 726817 h 1573522"/>
                <a:gd name="connsiteX4" fmla="*/ 0 w 4199466"/>
                <a:gd name="connsiteY4" fmla="*/ 489750 h 1573522"/>
                <a:gd name="connsiteX0" fmla="*/ 4199466 w 4199466"/>
                <a:gd name="connsiteY0" fmla="*/ 254880 h 1474089"/>
                <a:gd name="connsiteX1" fmla="*/ 2048933 w 4199466"/>
                <a:gd name="connsiteY1" fmla="*/ 678214 h 1474089"/>
                <a:gd name="connsiteX2" fmla="*/ 2675467 w 4199466"/>
                <a:gd name="connsiteY2" fmla="*/ 1474080 h 1474089"/>
                <a:gd name="connsiteX3" fmla="*/ 3183466 w 4199466"/>
                <a:gd name="connsiteY3" fmla="*/ 661280 h 1474089"/>
                <a:gd name="connsiteX4" fmla="*/ 0 w 4199466"/>
                <a:gd name="connsiteY4" fmla="*/ 424213 h 1474089"/>
                <a:gd name="connsiteX0" fmla="*/ 4199466 w 4199466"/>
                <a:gd name="connsiteY0" fmla="*/ 254880 h 1476478"/>
                <a:gd name="connsiteX1" fmla="*/ 2048933 w 4199466"/>
                <a:gd name="connsiteY1" fmla="*/ 678214 h 1476478"/>
                <a:gd name="connsiteX2" fmla="*/ 2675467 w 4199466"/>
                <a:gd name="connsiteY2" fmla="*/ 1474080 h 1476478"/>
                <a:gd name="connsiteX3" fmla="*/ 3183466 w 4199466"/>
                <a:gd name="connsiteY3" fmla="*/ 661280 h 1476478"/>
                <a:gd name="connsiteX4" fmla="*/ 0 w 4199466"/>
                <a:gd name="connsiteY4" fmla="*/ 424213 h 1476478"/>
                <a:gd name="connsiteX0" fmla="*/ 4199466 w 4199466"/>
                <a:gd name="connsiteY0" fmla="*/ 279753 h 1501814"/>
                <a:gd name="connsiteX1" fmla="*/ 2048933 w 4199466"/>
                <a:gd name="connsiteY1" fmla="*/ 703087 h 1501814"/>
                <a:gd name="connsiteX2" fmla="*/ 2675467 w 4199466"/>
                <a:gd name="connsiteY2" fmla="*/ 1498953 h 1501814"/>
                <a:gd name="connsiteX3" fmla="*/ 3183466 w 4199466"/>
                <a:gd name="connsiteY3" fmla="*/ 686153 h 1501814"/>
                <a:gd name="connsiteX4" fmla="*/ 0 w 4199466"/>
                <a:gd name="connsiteY4" fmla="*/ 449086 h 1501814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279753 h 1499053"/>
                <a:gd name="connsiteX1" fmla="*/ 2099733 w 4199466"/>
                <a:gd name="connsiteY1" fmla="*/ 635354 h 1499053"/>
                <a:gd name="connsiteX2" fmla="*/ 2675467 w 4199466"/>
                <a:gd name="connsiteY2" fmla="*/ 1498953 h 1499053"/>
                <a:gd name="connsiteX3" fmla="*/ 3183466 w 4199466"/>
                <a:gd name="connsiteY3" fmla="*/ 686153 h 1499053"/>
                <a:gd name="connsiteX4" fmla="*/ 0 w 4199466"/>
                <a:gd name="connsiteY4" fmla="*/ 449086 h 1499053"/>
                <a:gd name="connsiteX0" fmla="*/ 4199466 w 4199466"/>
                <a:gd name="connsiteY0" fmla="*/ 376915 h 1596472"/>
                <a:gd name="connsiteX1" fmla="*/ 2099733 w 4199466"/>
                <a:gd name="connsiteY1" fmla="*/ 732516 h 1596472"/>
                <a:gd name="connsiteX2" fmla="*/ 2675467 w 4199466"/>
                <a:gd name="connsiteY2" fmla="*/ 1596115 h 1596472"/>
                <a:gd name="connsiteX3" fmla="*/ 3183466 w 4199466"/>
                <a:gd name="connsiteY3" fmla="*/ 783315 h 1596472"/>
                <a:gd name="connsiteX4" fmla="*/ 0 w 4199466"/>
                <a:gd name="connsiteY4" fmla="*/ 546248 h 1596472"/>
                <a:gd name="connsiteX0" fmla="*/ 4199466 w 4199466"/>
                <a:gd name="connsiteY0" fmla="*/ 243473 h 1115335"/>
                <a:gd name="connsiteX1" fmla="*/ 2099733 w 4199466"/>
                <a:gd name="connsiteY1" fmla="*/ 599074 h 1115335"/>
                <a:gd name="connsiteX2" fmla="*/ 2641098 w 4199466"/>
                <a:gd name="connsiteY2" fmla="*/ 1115187 h 1115335"/>
                <a:gd name="connsiteX3" fmla="*/ 3183466 w 4199466"/>
                <a:gd name="connsiteY3" fmla="*/ 649873 h 1115335"/>
                <a:gd name="connsiteX4" fmla="*/ 0 w 4199466"/>
                <a:gd name="connsiteY4" fmla="*/ 412806 h 1115335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  <a:gd name="connsiteX0" fmla="*/ 4199466 w 4199466"/>
                <a:gd name="connsiteY0" fmla="*/ 279036 h 1151030"/>
                <a:gd name="connsiteX1" fmla="*/ 2099733 w 4199466"/>
                <a:gd name="connsiteY1" fmla="*/ 634637 h 1151030"/>
                <a:gd name="connsiteX2" fmla="*/ 2641098 w 4199466"/>
                <a:gd name="connsiteY2" fmla="*/ 1150750 h 1151030"/>
                <a:gd name="connsiteX3" fmla="*/ 3183466 w 4199466"/>
                <a:gd name="connsiteY3" fmla="*/ 685436 h 1151030"/>
                <a:gd name="connsiteX4" fmla="*/ 0 w 4199466"/>
                <a:gd name="connsiteY4" fmla="*/ 448369 h 1151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9466" h="1151030">
                  <a:moveTo>
                    <a:pt x="4199466" y="279036"/>
                  </a:moveTo>
                  <a:cubicBezTo>
                    <a:pt x="3241321" y="239525"/>
                    <a:pt x="2236563" y="182670"/>
                    <a:pt x="2099733" y="634637"/>
                  </a:cubicBezTo>
                  <a:cubicBezTo>
                    <a:pt x="1962903" y="1086604"/>
                    <a:pt x="2460476" y="1142284"/>
                    <a:pt x="2641098" y="1150750"/>
                  </a:cubicBezTo>
                  <a:cubicBezTo>
                    <a:pt x="2821720" y="1159216"/>
                    <a:pt x="3197646" y="975667"/>
                    <a:pt x="3183466" y="685436"/>
                  </a:cubicBezTo>
                  <a:cubicBezTo>
                    <a:pt x="3169286" y="395205"/>
                    <a:pt x="2111021" y="-553521"/>
                    <a:pt x="0" y="448369"/>
                  </a:cubicBezTo>
                </a:path>
              </a:pathLst>
            </a:cu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  <p:sp>
          <p:nvSpPr>
            <p:cNvPr id="13" name="Isosceles Triangle 9"/>
            <p:cNvSpPr/>
            <p:nvPr/>
          </p:nvSpPr>
          <p:spPr>
            <a:xfrm rot="2110876">
              <a:off x="5795981" y="4873691"/>
              <a:ext cx="228206" cy="308981"/>
            </a:xfrm>
            <a:custGeom>
              <a:avLst/>
              <a:gdLst/>
              <a:ahLst/>
              <a:cxnLst/>
              <a:rect l="l" t="t" r="r" b="b"/>
              <a:pathLst>
                <a:path w="696359" h="1149768">
                  <a:moveTo>
                    <a:pt x="355075" y="0"/>
                  </a:moveTo>
                  <a:lnTo>
                    <a:pt x="696359" y="1105109"/>
                  </a:lnTo>
                  <a:lnTo>
                    <a:pt x="372008" y="801168"/>
                  </a:lnTo>
                  <a:lnTo>
                    <a:pt x="0" y="1149768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</p:spTree>
    <p:extLst>
      <p:ext uri="{BB962C8B-B14F-4D97-AF65-F5344CB8AC3E}">
        <p14:creationId xmlns:p14="http://schemas.microsoft.com/office/powerpoint/2010/main" val="177979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1987-BEBD-459E-953F-8A2EC6A28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60AC2-0462-4F02-BF4B-718A27D71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Every object has access to its own address through an important pointer called this pointer. </a:t>
            </a:r>
          </a:p>
          <a:p>
            <a:r>
              <a:rPr lang="en-US"/>
              <a:t>Is an implicit parameter to all member functions. </a:t>
            </a:r>
          </a:p>
          <a:p>
            <a:r>
              <a:rPr lang="en-US"/>
              <a:t>Generally used inside member function to refer to the invoking object. </a:t>
            </a:r>
          </a:p>
          <a:p>
            <a:r>
              <a:rPr lang="en-US"/>
              <a:t>Friends functions do not have a this pointer, as they are not member of a class. </a:t>
            </a:r>
          </a:p>
          <a:p>
            <a:r>
              <a:rPr lang="en-US"/>
              <a:t>this-&gt;member_name</a:t>
            </a:r>
          </a:p>
        </p:txBody>
      </p:sp>
    </p:spTree>
    <p:extLst>
      <p:ext uri="{BB962C8B-B14F-4D97-AF65-F5344CB8AC3E}">
        <p14:creationId xmlns:p14="http://schemas.microsoft.com/office/powerpoint/2010/main" val="74302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B07E-BE49-4442-B02A-90554D48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/>
              <a:t>protected</a:t>
            </a:r>
            <a:r>
              <a:rPr lang="en-US"/>
              <a:t> access specifier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F14B-915A-4D57-98C5-3F07235B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 </a:t>
            </a:r>
            <a:r>
              <a:rPr lang="en-US" b="1"/>
              <a:t>protected</a:t>
            </a:r>
            <a:r>
              <a:rPr lang="en-US"/>
              <a:t> member variable or function is very similar to a private member but it provided one additional benefit that they can be accessed in child classes which are called derived classes.</a:t>
            </a:r>
          </a:p>
        </p:txBody>
      </p:sp>
    </p:spTree>
    <p:extLst>
      <p:ext uri="{BB962C8B-B14F-4D97-AF65-F5344CB8AC3E}">
        <p14:creationId xmlns:p14="http://schemas.microsoft.com/office/powerpoint/2010/main" val="953639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C4CF2-DB70-489E-969E-EA3AD6769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pointers to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A60A2-1100-461A-BB32-E7C9B6AF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Allow to refer to non static members of class objects.</a:t>
            </a:r>
          </a:p>
          <a:p>
            <a:r>
              <a:rPr lang="en-US"/>
              <a:t>Cannot use a pointer to member to point to a static class member because the address of a static member is not associated with any particular object.</a:t>
            </a:r>
          </a:p>
          <a:p>
            <a:r>
              <a:rPr lang="en-US"/>
              <a:t>Syntax interpretation:</a:t>
            </a:r>
          </a:p>
          <a:p>
            <a:pPr lvl="1"/>
            <a:r>
              <a:rPr lang="en-US" sz="3600"/>
              <a:t>X::* means pointer-to-member of </a:t>
            </a:r>
            <a:r>
              <a:rPr lang="en-US" sz="3600" b="1"/>
              <a:t>X</a:t>
            </a:r>
            <a:r>
              <a:rPr lang="en-US" sz="3600"/>
              <a:t> class</a:t>
            </a:r>
          </a:p>
          <a:p>
            <a:pPr lvl="1"/>
            <a:r>
              <a:rPr lang="en-US" sz="3600"/>
              <a:t>&amp;X::a means the address of the a member of </a:t>
            </a:r>
            <a:r>
              <a:rPr lang="en-US" sz="3600" b="1"/>
              <a:t>X</a:t>
            </a:r>
            <a:r>
              <a:rPr lang="en-US" sz="360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674807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1C30A2-2EA4-4E9C-9ACE-DF84E9A21182}"/>
              </a:ext>
            </a:extLst>
          </p:cNvPr>
          <p:cNvSpPr/>
          <p:nvPr/>
        </p:nvSpPr>
        <p:spPr>
          <a:xfrm>
            <a:off x="152400" y="267033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808080"/>
                </a:solidFill>
                <a:latin typeface="Consolas" panose="020B0609020204030204" pitchFamily="49" charset="0"/>
              </a:rPr>
              <a:t>#include &lt;iostream&gt;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using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namespace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std;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class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X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public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: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a;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f(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b)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"The value of b is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&lt;&lt; b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main() {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declare pointer to data member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X::*ptiptr = &amp;X::a;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declare a pointer to member 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b="1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(X::* ptfptr) (</a:t>
            </a:r>
            <a:r>
              <a:rPr lang="en-US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) = &amp;X::f;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F8C0E5-621B-4C55-B1E5-07FB51CC6330}"/>
              </a:ext>
            </a:extLst>
          </p:cNvPr>
          <p:cNvSpPr/>
          <p:nvPr/>
        </p:nvSpPr>
        <p:spPr>
          <a:xfrm>
            <a:off x="5500254" y="3718679"/>
            <a:ext cx="8077200" cy="313932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create an object of class type X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X xobject;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initialize data member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xobject.*ptiptr = 10;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cout &lt;&lt; 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"The value of a is "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&lt;&lt; xobject.*ptiptr &lt;&lt; endl;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008200"/>
                </a:solidFill>
                <a:latin typeface="Consolas" panose="020B0609020204030204" pitchFamily="49" charset="0"/>
              </a:rPr>
              <a:t>// call member function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  (xobject.*ptfptr) (20);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980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E5B1-E6CF-4E8E-98E9-321B800B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with default argumemts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0E51DD-E573-4F7A-A319-C5FE2A61A7EE}"/>
              </a:ext>
            </a:extLst>
          </p:cNvPr>
          <p:cNvSpPr/>
          <p:nvPr/>
        </p:nvSpPr>
        <p:spPr>
          <a:xfrm>
            <a:off x="2945137" y="1825625"/>
            <a:ext cx="63017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complex(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real, 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imag=0);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21ABB-200E-4E8B-8B66-A43199DDA264}"/>
              </a:ext>
            </a:extLst>
          </p:cNvPr>
          <p:cNvSpPr/>
          <p:nvPr/>
        </p:nvSpPr>
        <p:spPr>
          <a:xfrm>
            <a:off x="7143064" y="2925998"/>
            <a:ext cx="3243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Default value zero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DFB3F4-25C2-4653-BF4F-64CBC26B7110}"/>
              </a:ext>
            </a:extLst>
          </p:cNvPr>
          <p:cNvCxnSpPr>
            <a:cxnSpLocks/>
          </p:cNvCxnSpPr>
          <p:nvPr/>
        </p:nvCxnSpPr>
        <p:spPr>
          <a:xfrm flipH="1" flipV="1">
            <a:off x="7758547" y="2329397"/>
            <a:ext cx="457198" cy="596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814287D-1726-4726-888F-025907B15602}"/>
              </a:ext>
            </a:extLst>
          </p:cNvPr>
          <p:cNvSpPr/>
          <p:nvPr/>
        </p:nvSpPr>
        <p:spPr>
          <a:xfrm>
            <a:off x="838200" y="4181864"/>
            <a:ext cx="800090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complex C(5.0) //real=5.0, imag = 0</a:t>
            </a:r>
          </a:p>
          <a:p>
            <a:endParaRPr lang="en-US" sz="24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complex C(2.0,3.0) //actual overrides default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963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CB58B-5167-4E25-A56F-B1E1A7C6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08FD-C0C4-44A2-85E6-BF5A077B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/>
              <a:t>Assignment 3 and Lab 5 : June 25, 2018</a:t>
            </a:r>
          </a:p>
          <a:p>
            <a:pPr marL="0" indent="0" algn="ctr">
              <a:buNone/>
            </a:pPr>
            <a:endParaRPr lang="en-US" sz="3200"/>
          </a:p>
          <a:p>
            <a:pPr marL="0" indent="0" algn="ctr">
              <a:buNone/>
            </a:pPr>
            <a:r>
              <a:rPr lang="en-US" sz="3200"/>
              <a:t>Internal I (Re) : June 18, 2018 (Time .....?????)</a:t>
            </a:r>
          </a:p>
        </p:txBody>
      </p:sp>
    </p:spTree>
    <p:extLst>
      <p:ext uri="{BB962C8B-B14F-4D97-AF65-F5344CB8AC3E}">
        <p14:creationId xmlns:p14="http://schemas.microsoft.com/office/powerpoint/2010/main" val="368982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767824-5AB0-4331-89B3-3FA1144B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Overloading : prefix and postfix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788EF4-2A84-451B-BFD6-BD0D099DF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 gives information to the compiler that it is the postfix version of operator.</a:t>
            </a:r>
          </a:p>
          <a:p>
            <a:r>
              <a:rPr lang="en-US"/>
              <a:t>Don’t confuse this </a:t>
            </a:r>
            <a:r>
              <a:rPr lang="en-US">
                <a:solidFill>
                  <a:srgbClr val="FF0000"/>
                </a:solidFill>
              </a:rPr>
              <a:t>int</a:t>
            </a:r>
            <a:r>
              <a:rPr lang="en-US"/>
              <a:t> doesn’t indicate integer.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8B6C9-6DA6-438A-9F21-3E228B52299B}"/>
              </a:ext>
            </a:extLst>
          </p:cNvPr>
          <p:cNvSpPr/>
          <p:nvPr/>
        </p:nvSpPr>
        <p:spPr>
          <a:xfrm>
            <a:off x="1981200" y="1956000"/>
            <a:ext cx="86729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-type operator op()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//prefix version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-type operator op(</a:t>
            </a:r>
            <a:r>
              <a:rPr lang="en-US" sz="2400" b="1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) </a:t>
            </a:r>
            <a:r>
              <a:rPr lang="en-US" sz="2400">
                <a:solidFill>
                  <a:srgbClr val="008200"/>
                </a:solidFill>
                <a:latin typeface="Consolas" panose="020B0609020204030204" pitchFamily="49" charset="0"/>
              </a:rPr>
              <a:t>//postfix version</a:t>
            </a:r>
            <a:r>
              <a:rPr lang="en-US" sz="240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sz="24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6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7A4F4C-3BA5-4391-848F-C583841F9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Rules for overloading operators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83B18-00F3-42A7-8D30-A6B8F76F3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Only existing operators can be overloaded. New operators cannot be created. </a:t>
            </a:r>
          </a:p>
          <a:p>
            <a:r>
              <a:rPr lang="en-US"/>
              <a:t>The overloaded operator must have at least  one operand that is of user defined type. </a:t>
            </a:r>
          </a:p>
          <a:p>
            <a:r>
              <a:rPr lang="en-US"/>
              <a:t>We cannot change the basic meaning of an operator. That is to say, we cannot 	redefine the plus (+) operator to subtract one value from other. </a:t>
            </a:r>
          </a:p>
          <a:p>
            <a:r>
              <a:rPr lang="en-US"/>
              <a:t>Overloaded operators follow the syntax rules of the original operators. They cannot be overridden. </a:t>
            </a:r>
          </a:p>
        </p:txBody>
      </p:sp>
    </p:spTree>
    <p:extLst>
      <p:ext uri="{BB962C8B-B14F-4D97-AF65-F5344CB8AC3E}">
        <p14:creationId xmlns:p14="http://schemas.microsoft.com/office/powerpoint/2010/main" val="108373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1B72-8816-4DBE-B3DB-7A896AA7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25FDC-BDA9-4F36-A348-2E390AF3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There are some operators that cannot be overloaded. </a:t>
            </a:r>
          </a:p>
          <a:p>
            <a:r>
              <a:rPr lang="en-US"/>
              <a:t>We cannot use friend functions to overload certain operators. However, member functions can be used to overload them. </a:t>
            </a:r>
          </a:p>
          <a:p>
            <a:r>
              <a:rPr lang="en-US"/>
              <a:t>Unary operators, overloaded by means of a member function, take no explicit arguments and return no explicit values, but, those overloaded by means of a friend function, takes one reference (the object of the relevant class).</a:t>
            </a:r>
          </a:p>
          <a:p>
            <a:r>
              <a:rPr lang="en-US"/>
              <a:t>Binary operators overloaded through a member take one explicit argument and those which are overloaded through a friend function take two explicit arguments.</a:t>
            </a:r>
          </a:p>
        </p:txBody>
      </p:sp>
    </p:spTree>
    <p:extLst>
      <p:ext uri="{BB962C8B-B14F-4D97-AF65-F5344CB8AC3E}">
        <p14:creationId xmlns:p14="http://schemas.microsoft.com/office/powerpoint/2010/main" val="236576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EF59-43D6-4CF5-BEA8-3EB1FEB30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6F98-C1F3-4959-BF10-E12EC6583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When using binary operators overloadedthrough a member function, the left hand operand must be an object of the relevant class. </a:t>
            </a:r>
          </a:p>
          <a:p>
            <a:r>
              <a:rPr lang="en-US"/>
              <a:t>Binary arithmetic operators such as +, -, *, and / must explicitly return a value. They must not attempt to change their own arguments. </a:t>
            </a:r>
          </a:p>
        </p:txBody>
      </p:sp>
    </p:spTree>
    <p:extLst>
      <p:ext uri="{BB962C8B-B14F-4D97-AF65-F5344CB8AC3E}">
        <p14:creationId xmlns:p14="http://schemas.microsoft.com/office/powerpoint/2010/main" val="179412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529C-C4EF-4A5F-8A01-2F3A9271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Operators that cannot be overloaded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D40D-A5F5-4A27-A8E7-C0C3D55A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222222"/>
                </a:solidFill>
                <a:latin typeface="Arial" panose="020B0604020202020204" pitchFamily="34" charset="0"/>
              </a:rPr>
              <a:t>?:</a:t>
            </a:r>
            <a:r>
              <a:rPr lang="en-US" altLang="en-US">
                <a:solidFill>
                  <a:srgbClr val="222222"/>
                </a:solidFill>
                <a:latin typeface="Arial" panose="020B0604020202020204" pitchFamily="34" charset="0"/>
              </a:rPr>
              <a:t> (conditional)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r>
              <a:rPr lang="en-US" altLang="en-US">
                <a:solidFill>
                  <a:srgbClr val="222222"/>
                </a:solidFill>
                <a:latin typeface="Arial" panose="020B0604020202020204" pitchFamily="34" charset="0"/>
              </a:rPr>
              <a:t> (member selection)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222222"/>
                </a:solidFill>
                <a:latin typeface="Arial" panose="020B0604020202020204" pitchFamily="34" charset="0"/>
              </a:rPr>
              <a:t>.*</a:t>
            </a:r>
            <a:r>
              <a:rPr lang="en-US" altLang="en-US">
                <a:solidFill>
                  <a:srgbClr val="222222"/>
                </a:solidFill>
                <a:latin typeface="Arial" panose="020B0604020202020204" pitchFamily="34" charset="0"/>
              </a:rPr>
              <a:t> (member selection with pointer-to-member)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222222"/>
                </a:solidFill>
                <a:latin typeface="Arial" panose="020B0604020202020204" pitchFamily="34" charset="0"/>
              </a:rPr>
              <a:t>::</a:t>
            </a:r>
            <a:r>
              <a:rPr lang="en-US" altLang="en-US">
                <a:solidFill>
                  <a:srgbClr val="222222"/>
                </a:solidFill>
                <a:latin typeface="Arial" panose="020B0604020202020204" pitchFamily="34" charset="0"/>
              </a:rPr>
              <a:t> (scope resolution)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>
                <a:solidFill>
                  <a:srgbClr val="1E90FF"/>
                </a:solidFill>
                <a:latin typeface="Courier New" panose="02070309020205020404" pitchFamily="49" charset="0"/>
                <a:hlinkClick r:id="rId2" tooltip="C++ Programming/Programming Languages/C++/Code/Keywords/sizeof"/>
              </a:rPr>
              <a:t>sizeof</a:t>
            </a:r>
            <a:r>
              <a:rPr lang="en-US" altLang="en-US">
                <a:solidFill>
                  <a:srgbClr val="222222"/>
                </a:solidFill>
                <a:latin typeface="Arial" panose="020B0604020202020204" pitchFamily="34" charset="0"/>
              </a:rPr>
              <a:t> (object size information)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5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19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529C-C4EF-4A5F-8A01-2F3A9271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a friend function cannot be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D40D-A5F5-4A27-A8E7-C0C3D55AA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</a:rPr>
              <a:t>= (Assignment operator)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</a:rPr>
              <a:t>( ) Function call operator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</a:rPr>
              <a:t>[ ] Subscripting operator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>
                <a:latin typeface="Arial" panose="020B0604020202020204" pitchFamily="34" charset="0"/>
              </a:rPr>
              <a:t>-&gt; Class member access operator</a:t>
            </a:r>
          </a:p>
        </p:txBody>
      </p:sp>
    </p:spTree>
    <p:extLst>
      <p:ext uri="{BB962C8B-B14F-4D97-AF65-F5344CB8AC3E}">
        <p14:creationId xmlns:p14="http://schemas.microsoft.com/office/powerpoint/2010/main" val="2089666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BDFB7-6B10-4C48-BA43-F1C08F3D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operator overloading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8485B-2C04-4EC4-83A9-0614E9888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Extension of language to include user-defned types.</a:t>
            </a:r>
          </a:p>
          <a:p>
            <a:r>
              <a:rPr lang="en-US"/>
              <a:t>Make operators sensitive to context.</a:t>
            </a:r>
          </a:p>
          <a:p>
            <a:r>
              <a:rPr lang="en-US"/>
              <a:t>Generalization of function overloading.</a:t>
            </a:r>
          </a:p>
          <a:p>
            <a:r>
              <a:rPr lang="en-US"/>
              <a:t>Can transform complex and obscure programs into simple ones . For example: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A0D39F-4FC9-4931-8BBA-C1EC5562DC40}"/>
              </a:ext>
            </a:extLst>
          </p:cNvPr>
          <p:cNvSpPr/>
          <p:nvPr/>
        </p:nvSpPr>
        <p:spPr>
          <a:xfrm>
            <a:off x="1764525" y="4419991"/>
            <a:ext cx="86629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account3 = addBalance(account1, account2)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10AE95-3276-4F8C-BB47-41E1E240575F}"/>
              </a:ext>
            </a:extLst>
          </p:cNvPr>
          <p:cNvSpPr/>
          <p:nvPr/>
        </p:nvSpPr>
        <p:spPr>
          <a:xfrm>
            <a:off x="2341348" y="5805772"/>
            <a:ext cx="6494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0000"/>
                </a:solidFill>
                <a:latin typeface="Consolas" panose="020B0609020204030204" pitchFamily="49" charset="0"/>
              </a:rPr>
              <a:t>account3 = account1 + account2  </a:t>
            </a:r>
            <a:endParaRPr lang="en-US" sz="2800" b="0" i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9DCD9B8-8290-4A0B-B0CE-F5C74AA0DED0}"/>
              </a:ext>
            </a:extLst>
          </p:cNvPr>
          <p:cNvSpPr/>
          <p:nvPr/>
        </p:nvSpPr>
        <p:spPr>
          <a:xfrm rot="10800000">
            <a:off x="4890716" y="4943211"/>
            <a:ext cx="549108" cy="82727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3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fanart.tv/fanart/tv/269689/hdtvlogo/the-leftovers-59246e0771bb5.png">
            <a:extLst>
              <a:ext uri="{FF2B5EF4-FFF2-40B4-BE49-F238E27FC236}">
                <a16:creationId xmlns:a16="http://schemas.microsoft.com/office/drawing/2014/main" id="{53917155-D9F8-4F88-8751-F8068D0BD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944" y="1818141"/>
            <a:ext cx="8314111" cy="3221718"/>
          </a:xfrm>
          <a:prstGeom prst="rect">
            <a:avLst/>
          </a:prstGeom>
          <a:noFill/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3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493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Lato</vt:lpstr>
      <vt:lpstr>Lato Light</vt:lpstr>
      <vt:lpstr>Lato Regular</vt:lpstr>
      <vt:lpstr>Office Theme</vt:lpstr>
      <vt:lpstr>PowerPoint Presentation</vt:lpstr>
      <vt:lpstr>Overloading : prefix and postfix</vt:lpstr>
      <vt:lpstr>Rules for overloading operators</vt:lpstr>
      <vt:lpstr>PowerPoint Presentation</vt:lpstr>
      <vt:lpstr>PowerPoint Presentation</vt:lpstr>
      <vt:lpstr>Operators that cannot be overloaded</vt:lpstr>
      <vt:lpstr>Where a friend function cannot be used</vt:lpstr>
      <vt:lpstr>Why operator overloading ?</vt:lpstr>
      <vt:lpstr>PowerPoint Presentation</vt:lpstr>
      <vt:lpstr>this pointer</vt:lpstr>
      <vt:lpstr>protected access specifier</vt:lpstr>
      <vt:lpstr>pointers to members</vt:lpstr>
      <vt:lpstr>PowerPoint Presentation</vt:lpstr>
      <vt:lpstr>Constructors with default argumemts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 Adhikari</dc:creator>
  <cp:lastModifiedBy>Roshan Adhikari</cp:lastModifiedBy>
  <cp:revision>91</cp:revision>
  <dcterms:created xsi:type="dcterms:W3CDTF">2018-06-11T04:43:14Z</dcterms:created>
  <dcterms:modified xsi:type="dcterms:W3CDTF">2018-06-19T13:51:32Z</dcterms:modified>
</cp:coreProperties>
</file>