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2" r:id="rId3"/>
    <p:sldId id="273" r:id="rId4"/>
    <p:sldId id="274" r:id="rId5"/>
    <p:sldId id="276"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C0BE-A6DE-480B-8E10-E398531F5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85E31A-466A-4F24-8C4C-ECCBF499D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BC8682-DED5-47B7-8F63-DB051CDC93D5}"/>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5" name="Footer Placeholder 4">
            <a:extLst>
              <a:ext uri="{FF2B5EF4-FFF2-40B4-BE49-F238E27FC236}">
                <a16:creationId xmlns:a16="http://schemas.microsoft.com/office/drawing/2014/main" id="{1CC94A46-7A50-4EFA-9486-6BF9DE5E73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8640D-B2F4-4072-833F-35C524B3E76C}"/>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2660026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C73A-54A3-49FD-8969-B8EDB8A4B1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B6A5A0-DC64-45EF-A6D8-2F1D85E2677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CC35F-9C8B-4B20-830F-E6ECA0B1F9CA}"/>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5" name="Footer Placeholder 4">
            <a:extLst>
              <a:ext uri="{FF2B5EF4-FFF2-40B4-BE49-F238E27FC236}">
                <a16:creationId xmlns:a16="http://schemas.microsoft.com/office/drawing/2014/main" id="{C866964D-E0EE-49A1-8D1E-2565BF028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C4668-179D-4650-9A3E-306BFC222229}"/>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259135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41A1D-CECA-4C4A-8A2A-B7B8443C8E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88A727-81F8-45E9-9C4D-0092CD00A07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F6F1DE-C3FE-4D04-9540-61C910A2120F}"/>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5" name="Footer Placeholder 4">
            <a:extLst>
              <a:ext uri="{FF2B5EF4-FFF2-40B4-BE49-F238E27FC236}">
                <a16:creationId xmlns:a16="http://schemas.microsoft.com/office/drawing/2014/main" id="{1640A046-1AFA-47D1-A962-48988873A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E1459-06E1-4550-AC12-F34E0BA873C7}"/>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300746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066800" y="900545"/>
            <a:ext cx="10068920" cy="1246122"/>
          </a:xfrm>
          <a:prstGeom prst="rect">
            <a:avLst/>
          </a:prstGeom>
        </p:spPr>
        <p:txBody>
          <a:bodyPr vert="horz" lIns="0" tIns="40504" rIns="0" bIns="40504" anchor="ctr"/>
          <a:lstStyle>
            <a:lvl1pPr marL="0" indent="0" algn="ctr">
              <a:lnSpc>
                <a:spcPct val="100000"/>
              </a:lnSpc>
              <a:spcBef>
                <a:spcPts val="0"/>
              </a:spcBef>
              <a:buNone/>
              <a:defRPr sz="4200" b="1">
                <a:solidFill>
                  <a:schemeClr val="tx1">
                    <a:lumMod val="75000"/>
                    <a:lumOff val="25000"/>
                  </a:schemeClr>
                </a:solidFill>
                <a:latin typeface="Lato Light"/>
                <a:cs typeface="Lato Light"/>
              </a:defRPr>
            </a:lvl1pPr>
          </a:lstStyle>
          <a:p>
            <a:pPr lvl="0"/>
            <a:r>
              <a:rPr lang="es-ES_tradnl" dirty="0"/>
              <a:t>TITLE HERE</a:t>
            </a:r>
          </a:p>
        </p:txBody>
      </p:sp>
      <p:sp>
        <p:nvSpPr>
          <p:cNvPr id="9" name="Text Placeholder 7"/>
          <p:cNvSpPr>
            <a:spLocks noGrp="1"/>
          </p:cNvSpPr>
          <p:nvPr>
            <p:ph type="body" sz="quarter" idx="11" hasCustomPrompt="1"/>
          </p:nvPr>
        </p:nvSpPr>
        <p:spPr>
          <a:xfrm>
            <a:off x="3845278" y="2560787"/>
            <a:ext cx="4511964" cy="349798"/>
          </a:xfrm>
          <a:prstGeom prst="rect">
            <a:avLst/>
          </a:prstGeom>
        </p:spPr>
        <p:txBody>
          <a:bodyPr vert="horz" lIns="0" tIns="40504" rIns="0" bIns="40504" anchor="ctr">
            <a:noAutofit/>
          </a:bodyPr>
          <a:lstStyle>
            <a:lvl1pPr marL="0" indent="0" algn="ctr">
              <a:lnSpc>
                <a:spcPct val="100000"/>
              </a:lnSpc>
              <a:spcBef>
                <a:spcPts val="0"/>
              </a:spcBef>
              <a:spcAft>
                <a:spcPts val="0"/>
              </a:spcAft>
              <a:buNone/>
              <a:defRPr sz="2400" b="0">
                <a:solidFill>
                  <a:schemeClr val="tx1"/>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grpSp>
        <p:nvGrpSpPr>
          <p:cNvPr id="3" name="Group 2"/>
          <p:cNvGrpSpPr/>
          <p:nvPr userDrawn="1"/>
        </p:nvGrpSpPr>
        <p:grpSpPr>
          <a:xfrm>
            <a:off x="3845282" y="2360699"/>
            <a:ext cx="4508495" cy="43200"/>
            <a:chOff x="428625" y="3767667"/>
            <a:chExt cx="3263900" cy="69400"/>
          </a:xfrm>
        </p:grpSpPr>
        <p:sp>
          <p:nvSpPr>
            <p:cNvPr id="2" name="Rectangle 1"/>
            <p:cNvSpPr/>
            <p:nvPr userDrawn="1"/>
          </p:nvSpPr>
          <p:spPr>
            <a:xfrm>
              <a:off x="428625" y="3767667"/>
              <a:ext cx="815975" cy="69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5" name="Rectangle 4"/>
            <p:cNvSpPr/>
            <p:nvPr userDrawn="1"/>
          </p:nvSpPr>
          <p:spPr>
            <a:xfrm>
              <a:off x="1244600" y="3767667"/>
              <a:ext cx="815975" cy="69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6" name="Rectangle 5"/>
            <p:cNvSpPr/>
            <p:nvPr userDrawn="1"/>
          </p:nvSpPr>
          <p:spPr>
            <a:xfrm>
              <a:off x="2060575" y="3767667"/>
              <a:ext cx="815975" cy="694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sp>
          <p:nvSpPr>
            <p:cNvPr id="7" name="Rectangle 6"/>
            <p:cNvSpPr/>
            <p:nvPr userDrawn="1"/>
          </p:nvSpPr>
          <p:spPr>
            <a:xfrm>
              <a:off x="2876550" y="3767667"/>
              <a:ext cx="815975" cy="69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grpSp>
      <p:sp>
        <p:nvSpPr>
          <p:cNvPr id="10" name="Text Placeholder 2"/>
          <p:cNvSpPr>
            <a:spLocks noGrp="1"/>
          </p:cNvSpPr>
          <p:nvPr>
            <p:ph type="body" sz="quarter" idx="16" hasCustomPrompt="1"/>
          </p:nvPr>
        </p:nvSpPr>
        <p:spPr>
          <a:xfrm>
            <a:off x="3144983" y="3604097"/>
            <a:ext cx="5929552" cy="1536868"/>
          </a:xfrm>
          <a:prstGeom prst="rect">
            <a:avLst/>
          </a:prstGeom>
        </p:spPr>
        <p:txBody>
          <a:bodyPr vert="horz" lIns="0" tIns="0" rIns="0" bIns="0">
            <a:noAutofit/>
          </a:bodyPr>
          <a:lstStyle>
            <a:lvl1pPr marL="0" indent="0" algn="ctr">
              <a:lnSpc>
                <a:spcPct val="130000"/>
              </a:lnSpc>
              <a:buNone/>
              <a:defRPr sz="2400">
                <a:solidFill>
                  <a:schemeClr val="tx1"/>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163696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4C24-8CD7-47CE-A52A-2E6BB9EE24C1}"/>
              </a:ext>
            </a:extLst>
          </p:cNvPr>
          <p:cNvSpPr>
            <a:spLocks noGrp="1"/>
          </p:cNvSpPr>
          <p:nvPr>
            <p:ph type="title"/>
          </p:nvPr>
        </p:nvSpPr>
        <p:spPr>
          <a:xfrm>
            <a:off x="838200" y="365126"/>
            <a:ext cx="10515600" cy="863173"/>
          </a:xfrm>
        </p:spPr>
        <p:txBody>
          <a:bodyPr>
            <a:normAutofit/>
          </a:bodyPr>
          <a:lstStyle>
            <a:lvl1pPr algn="ctr">
              <a:defRPr sz="2800">
                <a:latin typeface="Consolas" panose="020B0609020204030204" pitchFamily="49" charset="0"/>
              </a:defRPr>
            </a:lvl1pPr>
          </a:lstStyle>
          <a:p>
            <a:r>
              <a:rPr lang="en-US"/>
              <a:t>Click to edit Master title style</a:t>
            </a:r>
          </a:p>
        </p:txBody>
      </p:sp>
      <p:sp>
        <p:nvSpPr>
          <p:cNvPr id="3" name="Content Placeholder 2">
            <a:extLst>
              <a:ext uri="{FF2B5EF4-FFF2-40B4-BE49-F238E27FC236}">
                <a16:creationId xmlns:a16="http://schemas.microsoft.com/office/drawing/2014/main" id="{76E8B925-D9BA-4AA0-AD90-EBD33329875C}"/>
              </a:ext>
            </a:extLst>
          </p:cNvPr>
          <p:cNvSpPr>
            <a:spLocks noGrp="1"/>
          </p:cNvSpPr>
          <p:nvPr>
            <p:ph idx="1"/>
          </p:nvPr>
        </p:nvSpPr>
        <p:spPr>
          <a:xfrm>
            <a:off x="838200" y="1542197"/>
            <a:ext cx="10515600" cy="4634766"/>
          </a:xfrm>
        </p:spPr>
        <p:txBody>
          <a:bodyPr/>
          <a:lstStyle>
            <a:lvl1pPr>
              <a:defRPr>
                <a:latin typeface="Lato" panose="020F0502020204030203" pitchFamily="34" charset="0"/>
              </a:defRPr>
            </a:lvl1pPr>
            <a:lvl2pPr>
              <a:defRPr>
                <a:latin typeface="Lato" panose="020F0502020204030203" pitchFamily="34" charset="0"/>
              </a:defRPr>
            </a:lvl2pPr>
            <a:lvl3pPr>
              <a:defRPr>
                <a:latin typeface="Lato" panose="020F0502020204030203" pitchFamily="34" charset="0"/>
              </a:defRPr>
            </a:lvl3pPr>
            <a:lvl4pPr>
              <a:defRPr>
                <a:latin typeface="Lato" panose="020F0502020204030203" pitchFamily="34" charset="0"/>
              </a:defRPr>
            </a:lvl4pPr>
            <a:lvl5pPr>
              <a:defRPr>
                <a:latin typeface="Lato" panose="020F050202020403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E0E67-2E3B-45F1-8DE4-471CC17A24C6}"/>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5" name="Footer Placeholder 4">
            <a:extLst>
              <a:ext uri="{FF2B5EF4-FFF2-40B4-BE49-F238E27FC236}">
                <a16:creationId xmlns:a16="http://schemas.microsoft.com/office/drawing/2014/main" id="{82842C44-8769-445D-A247-1A855F2D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24E01-8AAE-439E-8DFB-325C02F88654}"/>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252818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24E5-2025-4682-AC8A-84AAFB536F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528EF4-7025-45D8-817F-5DB7216F3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F9B679-76B0-4720-BF9B-D377C2AB2CA1}"/>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5" name="Footer Placeholder 4">
            <a:extLst>
              <a:ext uri="{FF2B5EF4-FFF2-40B4-BE49-F238E27FC236}">
                <a16:creationId xmlns:a16="http://schemas.microsoft.com/office/drawing/2014/main" id="{D09FFF77-365A-477B-B5A6-8606656ED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4EF45-B8ED-4022-9B60-63BC502920C8}"/>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217845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53F7-EA78-4418-9093-24B6E06998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A8F53D-6835-4900-9B7E-FC286765F8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02A11A-6BCE-41F6-AD2C-25C5F9DF56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10EA58-B484-4E4A-9725-E357FD6BD5DD}"/>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6" name="Footer Placeholder 5">
            <a:extLst>
              <a:ext uri="{FF2B5EF4-FFF2-40B4-BE49-F238E27FC236}">
                <a16:creationId xmlns:a16="http://schemas.microsoft.com/office/drawing/2014/main" id="{7B611357-F19B-4E06-83EC-BC7598A5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39E23-407E-44A6-9BCA-C2A3318995F8}"/>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151964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EA25-7BB0-4217-917D-296BFF4713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5C975A-0823-4703-AC88-CC00C223A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2AE14C-9BAE-47FD-BE94-9D7A2C6C96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D4CB0D-9A15-4761-9C2E-0534C049B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82305DB-190E-4112-AAE2-E829A21BC6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FD4505-5C6B-4A16-A5D9-425BABED683C}"/>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8" name="Footer Placeholder 7">
            <a:extLst>
              <a:ext uri="{FF2B5EF4-FFF2-40B4-BE49-F238E27FC236}">
                <a16:creationId xmlns:a16="http://schemas.microsoft.com/office/drawing/2014/main" id="{A6B96255-9173-4BB3-B558-992A0AA524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652E6-5EE6-47DA-AAA2-1114F94315B6}"/>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163622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8B29A-C49C-4092-B79D-5C9B972CE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8F8543-7A8F-4C80-9BA9-40446B4B83D4}"/>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4" name="Footer Placeholder 3">
            <a:extLst>
              <a:ext uri="{FF2B5EF4-FFF2-40B4-BE49-F238E27FC236}">
                <a16:creationId xmlns:a16="http://schemas.microsoft.com/office/drawing/2014/main" id="{AE9BE951-2412-40D9-8190-2000450298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1262E8-12C4-42BB-980F-C831EB565C87}"/>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40802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1A5C6-8CA2-401D-A28E-42E2B05B7349}"/>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3" name="Footer Placeholder 2">
            <a:extLst>
              <a:ext uri="{FF2B5EF4-FFF2-40B4-BE49-F238E27FC236}">
                <a16:creationId xmlns:a16="http://schemas.microsoft.com/office/drawing/2014/main" id="{E58F0CCD-1886-4146-ABA6-C5CAD3784B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AE4252-C36E-423D-BAFD-39DBB7FF106B}"/>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145375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9BCD-469D-4E57-A39A-F5F1C0249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A08B42-941C-4A4D-9341-B6FB208DB0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C98988-AA2A-47FC-B412-45445662C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C6C04-59EA-4FA7-ADD3-A4A1E1F3DD85}"/>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6" name="Footer Placeholder 5">
            <a:extLst>
              <a:ext uri="{FF2B5EF4-FFF2-40B4-BE49-F238E27FC236}">
                <a16:creationId xmlns:a16="http://schemas.microsoft.com/office/drawing/2014/main" id="{8A2EBDDE-2004-4DB6-BD80-61EFC8009D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BC187-8E98-4646-8511-5F2A2D7681D9}"/>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855712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F52D-55A4-489C-A718-D3783E811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18E8B2-430B-4F48-821A-5310B4F2D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22327D-4DE4-496B-869E-CB01597D0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B9EC59E-DFDE-4E6B-BF81-9F7743E4A0E8}"/>
              </a:ext>
            </a:extLst>
          </p:cNvPr>
          <p:cNvSpPr>
            <a:spLocks noGrp="1"/>
          </p:cNvSpPr>
          <p:nvPr>
            <p:ph type="dt" sz="half" idx="10"/>
          </p:nvPr>
        </p:nvSpPr>
        <p:spPr/>
        <p:txBody>
          <a:bodyPr/>
          <a:lstStyle/>
          <a:p>
            <a:fld id="{F8394E08-F3E2-40AE-8330-FB1EF3971652}" type="datetimeFigureOut">
              <a:rPr lang="en-US" smtClean="0"/>
              <a:t>6/26/2018</a:t>
            </a:fld>
            <a:endParaRPr lang="en-US"/>
          </a:p>
        </p:txBody>
      </p:sp>
      <p:sp>
        <p:nvSpPr>
          <p:cNvPr id="6" name="Footer Placeholder 5">
            <a:extLst>
              <a:ext uri="{FF2B5EF4-FFF2-40B4-BE49-F238E27FC236}">
                <a16:creationId xmlns:a16="http://schemas.microsoft.com/office/drawing/2014/main" id="{172ACB14-BBCA-48F0-951B-550B77691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B709B-6573-473C-9965-6A433A8EC5F9}"/>
              </a:ext>
            </a:extLst>
          </p:cNvPr>
          <p:cNvSpPr>
            <a:spLocks noGrp="1"/>
          </p:cNvSpPr>
          <p:nvPr>
            <p:ph type="sldNum" sz="quarter" idx="12"/>
          </p:nvPr>
        </p:nvSpPr>
        <p:spPr/>
        <p:txBody>
          <a:bodyPr/>
          <a:lstStyle/>
          <a:p>
            <a:fld id="{250369D1-022C-4C37-9C76-635D834DE075}" type="slidenum">
              <a:rPr lang="en-US" smtClean="0"/>
              <a:t>‹#›</a:t>
            </a:fld>
            <a:endParaRPr lang="en-US"/>
          </a:p>
        </p:txBody>
      </p:sp>
    </p:spTree>
    <p:extLst>
      <p:ext uri="{BB962C8B-B14F-4D97-AF65-F5344CB8AC3E}">
        <p14:creationId xmlns:p14="http://schemas.microsoft.com/office/powerpoint/2010/main" val="398057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E5316-6A3B-411E-AD99-37FB15802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D9287E-A2C3-4ECD-B99F-3A5952F894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E04A8A-A392-4512-99D3-F4E903F26D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94E08-F3E2-40AE-8330-FB1EF3971652}" type="datetimeFigureOut">
              <a:rPr lang="en-US" smtClean="0"/>
              <a:t>6/26/2018</a:t>
            </a:fld>
            <a:endParaRPr lang="en-US"/>
          </a:p>
        </p:txBody>
      </p:sp>
      <p:sp>
        <p:nvSpPr>
          <p:cNvPr id="5" name="Footer Placeholder 4">
            <a:extLst>
              <a:ext uri="{FF2B5EF4-FFF2-40B4-BE49-F238E27FC236}">
                <a16:creationId xmlns:a16="http://schemas.microsoft.com/office/drawing/2014/main" id="{4133B705-0CDF-4C33-BB1B-9C7708372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ACCC56-6347-4844-AD20-0FB028C847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369D1-022C-4C37-9C76-635D834DE075}" type="slidenum">
              <a:rPr lang="en-US" smtClean="0"/>
              <a:t>‹#›</a:t>
            </a:fld>
            <a:endParaRPr lang="en-US"/>
          </a:p>
        </p:txBody>
      </p:sp>
    </p:spTree>
    <p:extLst>
      <p:ext uri="{BB962C8B-B14F-4D97-AF65-F5344CB8AC3E}">
        <p14:creationId xmlns:p14="http://schemas.microsoft.com/office/powerpoint/2010/main" val="3208005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0847" y="900545"/>
            <a:ext cx="11100826" cy="1246122"/>
          </a:xfrm>
        </p:spPr>
        <p:txBody>
          <a:bodyPr>
            <a:noAutofit/>
          </a:bodyPr>
          <a:lstStyle/>
          <a:p>
            <a:r>
              <a:rPr lang="en-US" sz="4400"/>
              <a:t>Lecture #14 : </a:t>
            </a:r>
          </a:p>
          <a:p>
            <a:r>
              <a:rPr lang="en-US" sz="4400"/>
              <a:t>Inheritance – Extending classes (contd...)</a:t>
            </a:r>
          </a:p>
        </p:txBody>
      </p:sp>
      <p:sp>
        <p:nvSpPr>
          <p:cNvPr id="3" name="Text Placeholder 2"/>
          <p:cNvSpPr>
            <a:spLocks noGrp="1"/>
          </p:cNvSpPr>
          <p:nvPr>
            <p:ph type="body" sz="quarter" idx="11"/>
          </p:nvPr>
        </p:nvSpPr>
        <p:spPr/>
        <p:txBody>
          <a:bodyPr>
            <a:normAutofit fontScale="77500" lnSpcReduction="20000"/>
          </a:bodyPr>
          <a:lstStyle/>
          <a:p>
            <a:r>
              <a:rPr lang="en-US"/>
              <a:t>COMP 116: Object Oriented Programming</a:t>
            </a:r>
          </a:p>
        </p:txBody>
      </p:sp>
      <p:sp>
        <p:nvSpPr>
          <p:cNvPr id="4" name="Text Placeholder 3"/>
          <p:cNvSpPr>
            <a:spLocks noGrp="1"/>
          </p:cNvSpPr>
          <p:nvPr>
            <p:ph type="body" sz="quarter" idx="16"/>
          </p:nvPr>
        </p:nvSpPr>
        <p:spPr>
          <a:xfrm>
            <a:off x="3144983" y="3604096"/>
            <a:ext cx="5929552" cy="2547321"/>
          </a:xfrm>
        </p:spPr>
        <p:txBody>
          <a:bodyPr>
            <a:noAutofit/>
          </a:bodyPr>
          <a:lstStyle/>
          <a:p>
            <a:r>
              <a:rPr lang="en-US" b="1" u="sng"/>
              <a:t>Presented by:</a:t>
            </a:r>
          </a:p>
          <a:p>
            <a:r>
              <a:rPr lang="en-US"/>
              <a:t>Roshan Manjushree Adhikari</a:t>
            </a:r>
          </a:p>
          <a:p>
            <a:r>
              <a:rPr lang="en-US"/>
              <a:t>Kathmandu University</a:t>
            </a:r>
          </a:p>
          <a:p>
            <a:r>
              <a:rPr lang="en-US"/>
              <a:t>25</a:t>
            </a:r>
            <a:r>
              <a:rPr lang="en-US" baseline="30000"/>
              <a:t>th</a:t>
            </a:r>
            <a:r>
              <a:rPr lang="en-US"/>
              <a:t> June, 2018</a:t>
            </a:r>
          </a:p>
        </p:txBody>
      </p:sp>
      <p:grpSp>
        <p:nvGrpSpPr>
          <p:cNvPr id="5" name="Group 4">
            <a:extLst>
              <a:ext uri="{FF2B5EF4-FFF2-40B4-BE49-F238E27FC236}">
                <a16:creationId xmlns:a16="http://schemas.microsoft.com/office/drawing/2014/main" id="{7A07B1AF-EA15-4D1A-9EF8-F9EE8EF53D93}"/>
              </a:ext>
            </a:extLst>
          </p:cNvPr>
          <p:cNvGrpSpPr/>
          <p:nvPr/>
        </p:nvGrpSpPr>
        <p:grpSpPr>
          <a:xfrm>
            <a:off x="-300958" y="4640099"/>
            <a:ext cx="4300069" cy="1698053"/>
            <a:chOff x="1724118" y="4873691"/>
            <a:chExt cx="4300069" cy="1698053"/>
          </a:xfrm>
        </p:grpSpPr>
        <p:sp>
          <p:nvSpPr>
            <p:cNvPr id="12" name="Freeform 11"/>
            <p:cNvSpPr/>
            <p:nvPr/>
          </p:nvSpPr>
          <p:spPr>
            <a:xfrm rot="9340997">
              <a:off x="1724118" y="5190508"/>
              <a:ext cx="4222807" cy="1381236"/>
            </a:xfrm>
            <a:custGeom>
              <a:avLst/>
              <a:gdLst>
                <a:gd name="connsiteX0" fmla="*/ 4436533 w 4436533"/>
                <a:gd name="connsiteY0" fmla="*/ 164697 h 1756908"/>
                <a:gd name="connsiteX1" fmla="*/ 2302933 w 4436533"/>
                <a:gd name="connsiteY1" fmla="*/ 350964 h 1756908"/>
                <a:gd name="connsiteX2" fmla="*/ 3132667 w 4436533"/>
                <a:gd name="connsiteY2" fmla="*/ 1756430 h 1756908"/>
                <a:gd name="connsiteX3" fmla="*/ 3623733 w 4436533"/>
                <a:gd name="connsiteY3" fmla="*/ 503364 h 1756908"/>
                <a:gd name="connsiteX4" fmla="*/ 1405467 w 4436533"/>
                <a:gd name="connsiteY4" fmla="*/ 46164 h 1756908"/>
                <a:gd name="connsiteX5" fmla="*/ 0 w 4436533"/>
                <a:gd name="connsiteY5" fmla="*/ 1536297 h 1756908"/>
                <a:gd name="connsiteX0" fmla="*/ 4436533 w 4436533"/>
                <a:gd name="connsiteY0" fmla="*/ 260722 h 1853405"/>
                <a:gd name="connsiteX1" fmla="*/ 2302933 w 4436533"/>
                <a:gd name="connsiteY1" fmla="*/ 446989 h 1853405"/>
                <a:gd name="connsiteX2" fmla="*/ 3132667 w 4436533"/>
                <a:gd name="connsiteY2" fmla="*/ 1852455 h 1853405"/>
                <a:gd name="connsiteX3" fmla="*/ 3623733 w 4436533"/>
                <a:gd name="connsiteY3" fmla="*/ 599389 h 1853405"/>
                <a:gd name="connsiteX4" fmla="*/ 1405467 w 4436533"/>
                <a:gd name="connsiteY4" fmla="*/ 142189 h 1853405"/>
                <a:gd name="connsiteX5" fmla="*/ 0 w 4436533"/>
                <a:gd name="connsiteY5" fmla="*/ 1632322 h 1853405"/>
                <a:gd name="connsiteX0" fmla="*/ 4436533 w 4436533"/>
                <a:gd name="connsiteY0" fmla="*/ 260722 h 1852567"/>
                <a:gd name="connsiteX1" fmla="*/ 2302933 w 4436533"/>
                <a:gd name="connsiteY1" fmla="*/ 446989 h 1852567"/>
                <a:gd name="connsiteX2" fmla="*/ 3132667 w 4436533"/>
                <a:gd name="connsiteY2" fmla="*/ 1852455 h 1852567"/>
                <a:gd name="connsiteX3" fmla="*/ 3623733 w 4436533"/>
                <a:gd name="connsiteY3" fmla="*/ 599389 h 1852567"/>
                <a:gd name="connsiteX4" fmla="*/ 1405467 w 4436533"/>
                <a:gd name="connsiteY4" fmla="*/ 142189 h 1852567"/>
                <a:gd name="connsiteX5" fmla="*/ 0 w 4436533"/>
                <a:gd name="connsiteY5" fmla="*/ 1632322 h 1852567"/>
                <a:gd name="connsiteX0" fmla="*/ 4436533 w 4436533"/>
                <a:gd name="connsiteY0" fmla="*/ 260722 h 1852461"/>
                <a:gd name="connsiteX1" fmla="*/ 2540000 w 4436533"/>
                <a:gd name="connsiteY1" fmla="*/ 616323 h 1852461"/>
                <a:gd name="connsiteX2" fmla="*/ 3132667 w 4436533"/>
                <a:gd name="connsiteY2" fmla="*/ 1852455 h 1852461"/>
                <a:gd name="connsiteX3" fmla="*/ 3623733 w 4436533"/>
                <a:gd name="connsiteY3" fmla="*/ 599389 h 1852461"/>
                <a:gd name="connsiteX4" fmla="*/ 1405467 w 4436533"/>
                <a:gd name="connsiteY4" fmla="*/ 142189 h 1852461"/>
                <a:gd name="connsiteX5" fmla="*/ 0 w 4436533"/>
                <a:gd name="connsiteY5" fmla="*/ 1632322 h 1852461"/>
                <a:gd name="connsiteX0" fmla="*/ 4436533 w 4436533"/>
                <a:gd name="connsiteY0" fmla="*/ 260722 h 1852464"/>
                <a:gd name="connsiteX1" fmla="*/ 2540000 w 4436533"/>
                <a:gd name="connsiteY1" fmla="*/ 616323 h 1852464"/>
                <a:gd name="connsiteX2" fmla="*/ 3132667 w 4436533"/>
                <a:gd name="connsiteY2" fmla="*/ 1852455 h 1852464"/>
                <a:gd name="connsiteX3" fmla="*/ 3623733 w 4436533"/>
                <a:gd name="connsiteY3" fmla="*/ 599389 h 1852464"/>
                <a:gd name="connsiteX4" fmla="*/ 1405467 w 4436533"/>
                <a:gd name="connsiteY4" fmla="*/ 142189 h 1852464"/>
                <a:gd name="connsiteX5" fmla="*/ 0 w 4436533"/>
                <a:gd name="connsiteY5" fmla="*/ 1632322 h 1852464"/>
                <a:gd name="connsiteX0" fmla="*/ 4436533 w 4436533"/>
                <a:gd name="connsiteY0" fmla="*/ 160324 h 1531924"/>
                <a:gd name="connsiteX1" fmla="*/ 2540000 w 4436533"/>
                <a:gd name="connsiteY1" fmla="*/ 515925 h 1531924"/>
                <a:gd name="connsiteX2" fmla="*/ 2997200 w 4436533"/>
                <a:gd name="connsiteY2" fmla="*/ 1413391 h 1531924"/>
                <a:gd name="connsiteX3" fmla="*/ 3623733 w 4436533"/>
                <a:gd name="connsiteY3" fmla="*/ 498991 h 1531924"/>
                <a:gd name="connsiteX4" fmla="*/ 1405467 w 4436533"/>
                <a:gd name="connsiteY4" fmla="*/ 41791 h 1531924"/>
                <a:gd name="connsiteX5" fmla="*/ 0 w 4436533"/>
                <a:gd name="connsiteY5" fmla="*/ 1531924 h 1531924"/>
                <a:gd name="connsiteX0" fmla="*/ 4436533 w 4436533"/>
                <a:gd name="connsiteY0" fmla="*/ 160324 h 1531924"/>
                <a:gd name="connsiteX1" fmla="*/ 2540000 w 4436533"/>
                <a:gd name="connsiteY1" fmla="*/ 515925 h 1531924"/>
                <a:gd name="connsiteX2" fmla="*/ 2997200 w 4436533"/>
                <a:gd name="connsiteY2" fmla="*/ 1413391 h 1531924"/>
                <a:gd name="connsiteX3" fmla="*/ 3623733 w 4436533"/>
                <a:gd name="connsiteY3" fmla="*/ 498991 h 1531924"/>
                <a:gd name="connsiteX4" fmla="*/ 1405467 w 4436533"/>
                <a:gd name="connsiteY4" fmla="*/ 41791 h 1531924"/>
                <a:gd name="connsiteX5" fmla="*/ 0 w 4436533"/>
                <a:gd name="connsiteY5" fmla="*/ 1531924 h 1531924"/>
                <a:gd name="connsiteX0" fmla="*/ 3031066 w 3031066"/>
                <a:gd name="connsiteY0" fmla="*/ 160324 h 1419470"/>
                <a:gd name="connsiteX1" fmla="*/ 1134533 w 3031066"/>
                <a:gd name="connsiteY1" fmla="*/ 515925 h 1419470"/>
                <a:gd name="connsiteX2" fmla="*/ 1591733 w 3031066"/>
                <a:gd name="connsiteY2" fmla="*/ 1413391 h 1419470"/>
                <a:gd name="connsiteX3" fmla="*/ 2218266 w 3031066"/>
                <a:gd name="connsiteY3" fmla="*/ 498991 h 1419470"/>
                <a:gd name="connsiteX4" fmla="*/ 0 w 3031066"/>
                <a:gd name="connsiteY4" fmla="*/ 41791 h 1419470"/>
                <a:gd name="connsiteX0" fmla="*/ 4199466 w 4199466"/>
                <a:gd name="connsiteY0" fmla="*/ 5331 h 1264150"/>
                <a:gd name="connsiteX1" fmla="*/ 2302933 w 4199466"/>
                <a:gd name="connsiteY1" fmla="*/ 360932 h 1264150"/>
                <a:gd name="connsiteX2" fmla="*/ 2760133 w 4199466"/>
                <a:gd name="connsiteY2" fmla="*/ 1258398 h 1264150"/>
                <a:gd name="connsiteX3" fmla="*/ 3386666 w 4199466"/>
                <a:gd name="connsiteY3" fmla="*/ 343998 h 1264150"/>
                <a:gd name="connsiteX4" fmla="*/ 0 w 4199466"/>
                <a:gd name="connsiteY4" fmla="*/ 174664 h 1264150"/>
                <a:gd name="connsiteX0" fmla="*/ 4199466 w 4199466"/>
                <a:gd name="connsiteY0" fmla="*/ 272347 h 1531166"/>
                <a:gd name="connsiteX1" fmla="*/ 2302933 w 4199466"/>
                <a:gd name="connsiteY1" fmla="*/ 627948 h 1531166"/>
                <a:gd name="connsiteX2" fmla="*/ 2760133 w 4199466"/>
                <a:gd name="connsiteY2" fmla="*/ 1525414 h 1531166"/>
                <a:gd name="connsiteX3" fmla="*/ 3386666 w 4199466"/>
                <a:gd name="connsiteY3" fmla="*/ 611014 h 1531166"/>
                <a:gd name="connsiteX4" fmla="*/ 0 w 4199466"/>
                <a:gd name="connsiteY4" fmla="*/ 441680 h 1531166"/>
                <a:gd name="connsiteX0" fmla="*/ 4199466 w 4199466"/>
                <a:gd name="connsiteY0" fmla="*/ 340911 h 1602433"/>
                <a:gd name="connsiteX1" fmla="*/ 2302933 w 4199466"/>
                <a:gd name="connsiteY1" fmla="*/ 696512 h 1602433"/>
                <a:gd name="connsiteX2" fmla="*/ 2760133 w 4199466"/>
                <a:gd name="connsiteY2" fmla="*/ 1593978 h 1602433"/>
                <a:gd name="connsiteX3" fmla="*/ 3386666 w 4199466"/>
                <a:gd name="connsiteY3" fmla="*/ 679578 h 1602433"/>
                <a:gd name="connsiteX4" fmla="*/ 0 w 4199466"/>
                <a:gd name="connsiteY4" fmla="*/ 510244 h 1602433"/>
                <a:gd name="connsiteX0" fmla="*/ 4199466 w 4199466"/>
                <a:gd name="connsiteY0" fmla="*/ 320417 h 1573620"/>
                <a:gd name="connsiteX1" fmla="*/ 2302933 w 4199466"/>
                <a:gd name="connsiteY1" fmla="*/ 676018 h 1573620"/>
                <a:gd name="connsiteX2" fmla="*/ 2760133 w 4199466"/>
                <a:gd name="connsiteY2" fmla="*/ 1573484 h 1573620"/>
                <a:gd name="connsiteX3" fmla="*/ 3183466 w 4199466"/>
                <a:gd name="connsiteY3" fmla="*/ 726817 h 1573620"/>
                <a:gd name="connsiteX4" fmla="*/ 0 w 4199466"/>
                <a:gd name="connsiteY4" fmla="*/ 489750 h 1573620"/>
                <a:gd name="connsiteX0" fmla="*/ 4199466 w 4199466"/>
                <a:gd name="connsiteY0" fmla="*/ 320417 h 1573493"/>
                <a:gd name="connsiteX1" fmla="*/ 2048933 w 4199466"/>
                <a:gd name="connsiteY1" fmla="*/ 743751 h 1573493"/>
                <a:gd name="connsiteX2" fmla="*/ 2760133 w 4199466"/>
                <a:gd name="connsiteY2" fmla="*/ 1573484 h 1573493"/>
                <a:gd name="connsiteX3" fmla="*/ 3183466 w 4199466"/>
                <a:gd name="connsiteY3" fmla="*/ 726817 h 1573493"/>
                <a:gd name="connsiteX4" fmla="*/ 0 w 4199466"/>
                <a:gd name="connsiteY4" fmla="*/ 489750 h 1573493"/>
                <a:gd name="connsiteX0" fmla="*/ 4199466 w 4199466"/>
                <a:gd name="connsiteY0" fmla="*/ 320417 h 1573522"/>
                <a:gd name="connsiteX1" fmla="*/ 2048933 w 4199466"/>
                <a:gd name="connsiteY1" fmla="*/ 743751 h 1573522"/>
                <a:gd name="connsiteX2" fmla="*/ 2760133 w 4199466"/>
                <a:gd name="connsiteY2" fmla="*/ 1573484 h 1573522"/>
                <a:gd name="connsiteX3" fmla="*/ 3183466 w 4199466"/>
                <a:gd name="connsiteY3" fmla="*/ 726817 h 1573522"/>
                <a:gd name="connsiteX4" fmla="*/ 0 w 4199466"/>
                <a:gd name="connsiteY4" fmla="*/ 489750 h 1573522"/>
                <a:gd name="connsiteX0" fmla="*/ 4199466 w 4199466"/>
                <a:gd name="connsiteY0" fmla="*/ 254880 h 1474089"/>
                <a:gd name="connsiteX1" fmla="*/ 2048933 w 4199466"/>
                <a:gd name="connsiteY1" fmla="*/ 678214 h 1474089"/>
                <a:gd name="connsiteX2" fmla="*/ 2675467 w 4199466"/>
                <a:gd name="connsiteY2" fmla="*/ 1474080 h 1474089"/>
                <a:gd name="connsiteX3" fmla="*/ 3183466 w 4199466"/>
                <a:gd name="connsiteY3" fmla="*/ 661280 h 1474089"/>
                <a:gd name="connsiteX4" fmla="*/ 0 w 4199466"/>
                <a:gd name="connsiteY4" fmla="*/ 424213 h 1474089"/>
                <a:gd name="connsiteX0" fmla="*/ 4199466 w 4199466"/>
                <a:gd name="connsiteY0" fmla="*/ 254880 h 1476478"/>
                <a:gd name="connsiteX1" fmla="*/ 2048933 w 4199466"/>
                <a:gd name="connsiteY1" fmla="*/ 678214 h 1476478"/>
                <a:gd name="connsiteX2" fmla="*/ 2675467 w 4199466"/>
                <a:gd name="connsiteY2" fmla="*/ 1474080 h 1476478"/>
                <a:gd name="connsiteX3" fmla="*/ 3183466 w 4199466"/>
                <a:gd name="connsiteY3" fmla="*/ 661280 h 1476478"/>
                <a:gd name="connsiteX4" fmla="*/ 0 w 4199466"/>
                <a:gd name="connsiteY4" fmla="*/ 424213 h 1476478"/>
                <a:gd name="connsiteX0" fmla="*/ 4199466 w 4199466"/>
                <a:gd name="connsiteY0" fmla="*/ 279753 h 1501814"/>
                <a:gd name="connsiteX1" fmla="*/ 2048933 w 4199466"/>
                <a:gd name="connsiteY1" fmla="*/ 703087 h 1501814"/>
                <a:gd name="connsiteX2" fmla="*/ 2675467 w 4199466"/>
                <a:gd name="connsiteY2" fmla="*/ 1498953 h 1501814"/>
                <a:gd name="connsiteX3" fmla="*/ 3183466 w 4199466"/>
                <a:gd name="connsiteY3" fmla="*/ 686153 h 1501814"/>
                <a:gd name="connsiteX4" fmla="*/ 0 w 4199466"/>
                <a:gd name="connsiteY4" fmla="*/ 449086 h 1501814"/>
                <a:gd name="connsiteX0" fmla="*/ 4199466 w 4199466"/>
                <a:gd name="connsiteY0" fmla="*/ 279753 h 1499053"/>
                <a:gd name="connsiteX1" fmla="*/ 2099733 w 4199466"/>
                <a:gd name="connsiteY1" fmla="*/ 635354 h 1499053"/>
                <a:gd name="connsiteX2" fmla="*/ 2675467 w 4199466"/>
                <a:gd name="connsiteY2" fmla="*/ 1498953 h 1499053"/>
                <a:gd name="connsiteX3" fmla="*/ 3183466 w 4199466"/>
                <a:gd name="connsiteY3" fmla="*/ 686153 h 1499053"/>
                <a:gd name="connsiteX4" fmla="*/ 0 w 4199466"/>
                <a:gd name="connsiteY4" fmla="*/ 449086 h 1499053"/>
                <a:gd name="connsiteX0" fmla="*/ 4199466 w 4199466"/>
                <a:gd name="connsiteY0" fmla="*/ 279753 h 1499053"/>
                <a:gd name="connsiteX1" fmla="*/ 2099733 w 4199466"/>
                <a:gd name="connsiteY1" fmla="*/ 635354 h 1499053"/>
                <a:gd name="connsiteX2" fmla="*/ 2675467 w 4199466"/>
                <a:gd name="connsiteY2" fmla="*/ 1498953 h 1499053"/>
                <a:gd name="connsiteX3" fmla="*/ 3183466 w 4199466"/>
                <a:gd name="connsiteY3" fmla="*/ 686153 h 1499053"/>
                <a:gd name="connsiteX4" fmla="*/ 0 w 4199466"/>
                <a:gd name="connsiteY4" fmla="*/ 449086 h 1499053"/>
                <a:gd name="connsiteX0" fmla="*/ 4199466 w 4199466"/>
                <a:gd name="connsiteY0" fmla="*/ 376915 h 1596472"/>
                <a:gd name="connsiteX1" fmla="*/ 2099733 w 4199466"/>
                <a:gd name="connsiteY1" fmla="*/ 732516 h 1596472"/>
                <a:gd name="connsiteX2" fmla="*/ 2675467 w 4199466"/>
                <a:gd name="connsiteY2" fmla="*/ 1596115 h 1596472"/>
                <a:gd name="connsiteX3" fmla="*/ 3183466 w 4199466"/>
                <a:gd name="connsiteY3" fmla="*/ 783315 h 1596472"/>
                <a:gd name="connsiteX4" fmla="*/ 0 w 4199466"/>
                <a:gd name="connsiteY4" fmla="*/ 546248 h 1596472"/>
                <a:gd name="connsiteX0" fmla="*/ 4199466 w 4199466"/>
                <a:gd name="connsiteY0" fmla="*/ 243473 h 1115335"/>
                <a:gd name="connsiteX1" fmla="*/ 2099733 w 4199466"/>
                <a:gd name="connsiteY1" fmla="*/ 599074 h 1115335"/>
                <a:gd name="connsiteX2" fmla="*/ 2641098 w 4199466"/>
                <a:gd name="connsiteY2" fmla="*/ 1115187 h 1115335"/>
                <a:gd name="connsiteX3" fmla="*/ 3183466 w 4199466"/>
                <a:gd name="connsiteY3" fmla="*/ 649873 h 1115335"/>
                <a:gd name="connsiteX4" fmla="*/ 0 w 4199466"/>
                <a:gd name="connsiteY4" fmla="*/ 412806 h 1115335"/>
                <a:gd name="connsiteX0" fmla="*/ 4199466 w 4199466"/>
                <a:gd name="connsiteY0" fmla="*/ 279036 h 1151030"/>
                <a:gd name="connsiteX1" fmla="*/ 2099733 w 4199466"/>
                <a:gd name="connsiteY1" fmla="*/ 634637 h 1151030"/>
                <a:gd name="connsiteX2" fmla="*/ 2641098 w 4199466"/>
                <a:gd name="connsiteY2" fmla="*/ 1150750 h 1151030"/>
                <a:gd name="connsiteX3" fmla="*/ 3183466 w 4199466"/>
                <a:gd name="connsiteY3" fmla="*/ 685436 h 1151030"/>
                <a:gd name="connsiteX4" fmla="*/ 0 w 4199466"/>
                <a:gd name="connsiteY4" fmla="*/ 448369 h 1151030"/>
                <a:gd name="connsiteX0" fmla="*/ 4199466 w 4199466"/>
                <a:gd name="connsiteY0" fmla="*/ 279036 h 1151030"/>
                <a:gd name="connsiteX1" fmla="*/ 2099733 w 4199466"/>
                <a:gd name="connsiteY1" fmla="*/ 634637 h 1151030"/>
                <a:gd name="connsiteX2" fmla="*/ 2641098 w 4199466"/>
                <a:gd name="connsiteY2" fmla="*/ 1150750 h 1151030"/>
                <a:gd name="connsiteX3" fmla="*/ 3183466 w 4199466"/>
                <a:gd name="connsiteY3" fmla="*/ 685436 h 1151030"/>
                <a:gd name="connsiteX4" fmla="*/ 0 w 4199466"/>
                <a:gd name="connsiteY4" fmla="*/ 448369 h 1151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9466" h="1151030">
                  <a:moveTo>
                    <a:pt x="4199466" y="279036"/>
                  </a:moveTo>
                  <a:cubicBezTo>
                    <a:pt x="3241321" y="239525"/>
                    <a:pt x="2236563" y="182670"/>
                    <a:pt x="2099733" y="634637"/>
                  </a:cubicBezTo>
                  <a:cubicBezTo>
                    <a:pt x="1962903" y="1086604"/>
                    <a:pt x="2460476" y="1142284"/>
                    <a:pt x="2641098" y="1150750"/>
                  </a:cubicBezTo>
                  <a:cubicBezTo>
                    <a:pt x="2821720" y="1159216"/>
                    <a:pt x="3197646" y="975667"/>
                    <a:pt x="3183466" y="685436"/>
                  </a:cubicBezTo>
                  <a:cubicBezTo>
                    <a:pt x="3169286" y="395205"/>
                    <a:pt x="2111021" y="-553521"/>
                    <a:pt x="0" y="448369"/>
                  </a:cubicBezTo>
                </a:path>
              </a:pathLst>
            </a:custGeom>
            <a:ln>
              <a:solidFill>
                <a:schemeClr val="bg1">
                  <a:lumMod val="75000"/>
                </a:schemeClr>
              </a:solidFill>
              <a:prstDash val="sysDash"/>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160"/>
            </a:p>
          </p:txBody>
        </p:sp>
        <p:sp>
          <p:nvSpPr>
            <p:cNvPr id="13" name="Isosceles Triangle 9"/>
            <p:cNvSpPr/>
            <p:nvPr/>
          </p:nvSpPr>
          <p:spPr>
            <a:xfrm rot="2110876">
              <a:off x="5795981" y="4873691"/>
              <a:ext cx="228206" cy="308981"/>
            </a:xfrm>
            <a:custGeom>
              <a:avLst/>
              <a:gdLst/>
              <a:ahLst/>
              <a:cxnLst/>
              <a:rect l="l" t="t" r="r" b="b"/>
              <a:pathLst>
                <a:path w="696359" h="1149768">
                  <a:moveTo>
                    <a:pt x="355075" y="0"/>
                  </a:moveTo>
                  <a:lnTo>
                    <a:pt x="696359" y="1105109"/>
                  </a:lnTo>
                  <a:lnTo>
                    <a:pt x="372008" y="801168"/>
                  </a:lnTo>
                  <a:lnTo>
                    <a:pt x="0" y="1149768"/>
                  </a:lnTo>
                  <a:close/>
                </a:path>
              </a:pathLst>
            </a:cu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160"/>
            </a:p>
          </p:txBody>
        </p:sp>
      </p:grpSp>
    </p:spTree>
    <p:extLst>
      <p:ext uri="{BB962C8B-B14F-4D97-AF65-F5344CB8AC3E}">
        <p14:creationId xmlns:p14="http://schemas.microsoft.com/office/powerpoint/2010/main" val="177979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6C09-413E-4209-A8EF-195FA0C28106}"/>
              </a:ext>
            </a:extLst>
          </p:cNvPr>
          <p:cNvSpPr>
            <a:spLocks noGrp="1"/>
          </p:cNvSpPr>
          <p:nvPr>
            <p:ph type="title"/>
          </p:nvPr>
        </p:nvSpPr>
        <p:spPr/>
        <p:txBody>
          <a:bodyPr/>
          <a:lstStyle/>
          <a:p>
            <a:r>
              <a:rPr lang="en-US"/>
              <a:t>Multilevel Inheritance (contd ...)</a:t>
            </a:r>
          </a:p>
        </p:txBody>
      </p:sp>
      <p:sp>
        <p:nvSpPr>
          <p:cNvPr id="4" name="Rectangle 3">
            <a:extLst>
              <a:ext uri="{FF2B5EF4-FFF2-40B4-BE49-F238E27FC236}">
                <a16:creationId xmlns:a16="http://schemas.microsoft.com/office/drawing/2014/main" id="{2117E920-4069-40DE-B8B8-86BB2B028BEC}"/>
              </a:ext>
            </a:extLst>
          </p:cNvPr>
          <p:cNvSpPr/>
          <p:nvPr/>
        </p:nvSpPr>
        <p:spPr>
          <a:xfrm>
            <a:off x="1025236" y="2690336"/>
            <a:ext cx="10141528" cy="1200329"/>
          </a:xfrm>
          <a:prstGeom prst="rect">
            <a:avLst/>
          </a:prstGeom>
        </p:spPr>
        <p:txBody>
          <a:bodyPr wrap="square">
            <a:spAutoFit/>
          </a:bodyPr>
          <a:lstStyle/>
          <a:p>
            <a:r>
              <a:rPr lang="en-US" sz="2400" b="1">
                <a:solidFill>
                  <a:srgbClr val="006699"/>
                </a:solidFill>
                <a:latin typeface="Consolas" panose="020B0609020204030204" pitchFamily="49" charset="0"/>
              </a:rPr>
              <a:t>class</a:t>
            </a:r>
            <a:r>
              <a:rPr lang="en-US" sz="2400">
                <a:solidFill>
                  <a:srgbClr val="000000"/>
                </a:solidFill>
                <a:latin typeface="Consolas" panose="020B0609020204030204" pitchFamily="49" charset="0"/>
              </a:rPr>
              <a:t> A { .... };            </a:t>
            </a:r>
            <a:r>
              <a:rPr lang="en-US" sz="2400">
                <a:solidFill>
                  <a:srgbClr val="008200"/>
                </a:solidFill>
                <a:latin typeface="Consolas" panose="020B0609020204030204" pitchFamily="49" charset="0"/>
              </a:rPr>
              <a:t>//B Base class</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b="1">
                <a:solidFill>
                  <a:srgbClr val="006699"/>
                </a:solidFill>
                <a:latin typeface="Consolas" panose="020B0609020204030204" pitchFamily="49" charset="0"/>
              </a:rPr>
              <a:t>class</a:t>
            </a:r>
            <a:r>
              <a:rPr lang="en-US" sz="2400">
                <a:solidFill>
                  <a:srgbClr val="000000"/>
                </a:solidFill>
                <a:latin typeface="Consolas" panose="020B0609020204030204" pitchFamily="49" charset="0"/>
              </a:rPr>
              <a:t> B : </a:t>
            </a:r>
            <a:r>
              <a:rPr lang="en-US" sz="2400" b="1">
                <a:solidFill>
                  <a:srgbClr val="006699"/>
                </a:solidFill>
                <a:latin typeface="Consolas" panose="020B0609020204030204" pitchFamily="49" charset="0"/>
              </a:rPr>
              <a:t>public</a:t>
            </a:r>
            <a:r>
              <a:rPr lang="en-US" sz="2400">
                <a:solidFill>
                  <a:srgbClr val="000000"/>
                </a:solidFill>
                <a:latin typeface="Consolas" panose="020B0609020204030204" pitchFamily="49" charset="0"/>
              </a:rPr>
              <a:t> A { ..... }; </a:t>
            </a:r>
            <a:r>
              <a:rPr lang="en-US" sz="2400">
                <a:solidFill>
                  <a:srgbClr val="008200"/>
                </a:solidFill>
                <a:latin typeface="Consolas" panose="020B0609020204030204" pitchFamily="49" charset="0"/>
              </a:rPr>
              <a:t>//B is derived from A</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b="1">
                <a:solidFill>
                  <a:srgbClr val="006699"/>
                </a:solidFill>
                <a:latin typeface="Consolas" panose="020B0609020204030204" pitchFamily="49" charset="0"/>
              </a:rPr>
              <a:t>class</a:t>
            </a:r>
            <a:r>
              <a:rPr lang="en-US" sz="2400">
                <a:solidFill>
                  <a:srgbClr val="000000"/>
                </a:solidFill>
                <a:latin typeface="Consolas" panose="020B0609020204030204" pitchFamily="49" charset="0"/>
              </a:rPr>
              <a:t> C : </a:t>
            </a:r>
            <a:r>
              <a:rPr lang="en-US" sz="2400" b="1">
                <a:solidFill>
                  <a:srgbClr val="006699"/>
                </a:solidFill>
                <a:latin typeface="Consolas" panose="020B0609020204030204" pitchFamily="49" charset="0"/>
              </a:rPr>
              <a:t>public</a:t>
            </a:r>
            <a:r>
              <a:rPr lang="en-US" sz="2400">
                <a:solidFill>
                  <a:srgbClr val="000000"/>
                </a:solidFill>
                <a:latin typeface="Consolas" panose="020B0609020204030204" pitchFamily="49" charset="0"/>
              </a:rPr>
              <a:t> B { ..... }; </a:t>
            </a:r>
            <a:r>
              <a:rPr lang="en-US" sz="2400">
                <a:solidFill>
                  <a:srgbClr val="008200"/>
                </a:solidFill>
                <a:latin typeface="Consolas" panose="020B0609020204030204" pitchFamily="49" charset="0"/>
              </a:rPr>
              <a:t>//C is derived from B</a:t>
            </a:r>
            <a:r>
              <a:rPr lang="en-US" sz="2400">
                <a:solidFill>
                  <a:srgbClr val="000000"/>
                </a:solidFill>
                <a:latin typeface="Consolas" panose="020B0609020204030204" pitchFamily="49" charset="0"/>
              </a:rPr>
              <a:t>  </a:t>
            </a:r>
            <a:endParaRPr lang="en-US" sz="2400" b="0" i="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183692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0006-438F-4FC4-9328-127F3C5A71AD}"/>
              </a:ext>
            </a:extLst>
          </p:cNvPr>
          <p:cNvSpPr>
            <a:spLocks noGrp="1"/>
          </p:cNvSpPr>
          <p:nvPr>
            <p:ph type="title"/>
          </p:nvPr>
        </p:nvSpPr>
        <p:spPr/>
        <p:txBody>
          <a:bodyPr/>
          <a:lstStyle/>
          <a:p>
            <a:r>
              <a:rPr lang="en-US"/>
              <a:t>Multiple Inheritance</a:t>
            </a:r>
          </a:p>
        </p:txBody>
      </p:sp>
      <p:sp>
        <p:nvSpPr>
          <p:cNvPr id="3" name="Content Placeholder 2">
            <a:extLst>
              <a:ext uri="{FF2B5EF4-FFF2-40B4-BE49-F238E27FC236}">
                <a16:creationId xmlns:a16="http://schemas.microsoft.com/office/drawing/2014/main" id="{2ECB857B-E605-4A72-B837-2EBB3BFB0874}"/>
              </a:ext>
            </a:extLst>
          </p:cNvPr>
          <p:cNvSpPr>
            <a:spLocks noGrp="1"/>
          </p:cNvSpPr>
          <p:nvPr>
            <p:ph idx="1"/>
          </p:nvPr>
        </p:nvSpPr>
        <p:spPr/>
        <p:txBody>
          <a:bodyPr/>
          <a:lstStyle/>
          <a:p>
            <a:r>
              <a:rPr lang="en-US"/>
              <a:t>Allows us to combine the features of several existing classes as a starting point for defining new classes. </a:t>
            </a:r>
          </a:p>
        </p:txBody>
      </p:sp>
      <p:grpSp>
        <p:nvGrpSpPr>
          <p:cNvPr id="14" name="Group 13">
            <a:extLst>
              <a:ext uri="{FF2B5EF4-FFF2-40B4-BE49-F238E27FC236}">
                <a16:creationId xmlns:a16="http://schemas.microsoft.com/office/drawing/2014/main" id="{52201D06-182D-4074-B492-2072619CFBFC}"/>
              </a:ext>
            </a:extLst>
          </p:cNvPr>
          <p:cNvGrpSpPr/>
          <p:nvPr/>
        </p:nvGrpSpPr>
        <p:grpSpPr>
          <a:xfrm>
            <a:off x="4218398" y="3115914"/>
            <a:ext cx="3085814" cy="2888006"/>
            <a:chOff x="4176834" y="2035259"/>
            <a:chExt cx="3085814" cy="2888006"/>
          </a:xfrm>
        </p:grpSpPr>
        <p:sp>
          <p:nvSpPr>
            <p:cNvPr id="4" name="Rectangle 3">
              <a:extLst>
                <a:ext uri="{FF2B5EF4-FFF2-40B4-BE49-F238E27FC236}">
                  <a16:creationId xmlns:a16="http://schemas.microsoft.com/office/drawing/2014/main" id="{9DC21FF0-44D4-409D-A22F-FBF3CFDF956E}"/>
                </a:ext>
              </a:extLst>
            </p:cNvPr>
            <p:cNvSpPr/>
            <p:nvPr/>
          </p:nvSpPr>
          <p:spPr>
            <a:xfrm>
              <a:off x="4176834" y="2052327"/>
              <a:ext cx="831273" cy="5541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5" name="Rectangle 4">
              <a:extLst>
                <a:ext uri="{FF2B5EF4-FFF2-40B4-BE49-F238E27FC236}">
                  <a16:creationId xmlns:a16="http://schemas.microsoft.com/office/drawing/2014/main" id="{DD3ED013-7020-4AC5-AC04-196ED449BD4C}"/>
                </a:ext>
              </a:extLst>
            </p:cNvPr>
            <p:cNvSpPr/>
            <p:nvPr/>
          </p:nvSpPr>
          <p:spPr>
            <a:xfrm>
              <a:off x="6431375" y="2035259"/>
              <a:ext cx="831273" cy="5541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cxnSp>
          <p:nvCxnSpPr>
            <p:cNvPr id="6" name="Straight Arrow Connector 5">
              <a:extLst>
                <a:ext uri="{FF2B5EF4-FFF2-40B4-BE49-F238E27FC236}">
                  <a16:creationId xmlns:a16="http://schemas.microsoft.com/office/drawing/2014/main" id="{51AE9066-4ED4-4913-B4A1-103ED60FC5F9}"/>
                </a:ext>
              </a:extLst>
            </p:cNvPr>
            <p:cNvCxnSpPr>
              <a:cxnSpLocks/>
            </p:cNvCxnSpPr>
            <p:nvPr/>
          </p:nvCxnSpPr>
          <p:spPr>
            <a:xfrm flipH="1">
              <a:off x="5540890" y="3357699"/>
              <a:ext cx="2" cy="10113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12070A7-9F6E-4332-9F5C-83FAFFA277C2}"/>
                </a:ext>
              </a:extLst>
            </p:cNvPr>
            <p:cNvSpPr/>
            <p:nvPr/>
          </p:nvSpPr>
          <p:spPr>
            <a:xfrm>
              <a:off x="5278581" y="4369083"/>
              <a:ext cx="831273" cy="5541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cxnSp>
          <p:nvCxnSpPr>
            <p:cNvPr id="9" name="Straight Arrow Connector 8">
              <a:extLst>
                <a:ext uri="{FF2B5EF4-FFF2-40B4-BE49-F238E27FC236}">
                  <a16:creationId xmlns:a16="http://schemas.microsoft.com/office/drawing/2014/main" id="{7A9700CA-471F-40FA-BD53-C7C1923BE943}"/>
                </a:ext>
              </a:extLst>
            </p:cNvPr>
            <p:cNvCxnSpPr>
              <a:cxnSpLocks/>
            </p:cNvCxnSpPr>
            <p:nvPr/>
          </p:nvCxnSpPr>
          <p:spPr>
            <a:xfrm flipH="1">
              <a:off x="5878346" y="3357699"/>
              <a:ext cx="2" cy="10113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D771874-4A27-4437-95BF-61436473C564}"/>
                </a:ext>
              </a:extLst>
            </p:cNvPr>
            <p:cNvCxnSpPr/>
            <p:nvPr/>
          </p:nvCxnSpPr>
          <p:spPr>
            <a:xfrm>
              <a:off x="5849771" y="3357699"/>
              <a:ext cx="99785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7DFCD88-AF15-4134-9A49-1CB6378457DF}"/>
                </a:ext>
              </a:extLst>
            </p:cNvPr>
            <p:cNvCxnSpPr/>
            <p:nvPr/>
          </p:nvCxnSpPr>
          <p:spPr>
            <a:xfrm>
              <a:off x="4570246" y="3357699"/>
              <a:ext cx="997857"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EC81ED2-0359-485B-946E-A18D5FFA8642}"/>
                </a:ext>
              </a:extLst>
            </p:cNvPr>
            <p:cNvCxnSpPr>
              <a:cxnSpLocks/>
            </p:cNvCxnSpPr>
            <p:nvPr/>
          </p:nvCxnSpPr>
          <p:spPr>
            <a:xfrm>
              <a:off x="4599112" y="2611398"/>
              <a:ext cx="0" cy="74329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2CE3208-A435-4B3F-9E24-0026F2595842}"/>
                </a:ext>
              </a:extLst>
            </p:cNvPr>
            <p:cNvCxnSpPr>
              <a:cxnSpLocks/>
            </p:cNvCxnSpPr>
            <p:nvPr/>
          </p:nvCxnSpPr>
          <p:spPr>
            <a:xfrm>
              <a:off x="6824787" y="2589441"/>
              <a:ext cx="0" cy="793482"/>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081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36CD79-2B24-4671-982A-3A7CF6D942F2}"/>
              </a:ext>
            </a:extLst>
          </p:cNvPr>
          <p:cNvSpPr/>
          <p:nvPr/>
        </p:nvSpPr>
        <p:spPr>
          <a:xfrm>
            <a:off x="1565564" y="1900673"/>
            <a:ext cx="9060872" cy="2677656"/>
          </a:xfrm>
          <a:prstGeom prst="rect">
            <a:avLst/>
          </a:prstGeom>
        </p:spPr>
        <p:txBody>
          <a:bodyPr wrap="square">
            <a:spAutoFit/>
          </a:bodyPr>
          <a:lstStyle/>
          <a:p>
            <a:r>
              <a:rPr lang="en-US" sz="2800" b="1">
                <a:solidFill>
                  <a:srgbClr val="006699"/>
                </a:solidFill>
                <a:latin typeface="Consolas" panose="020B0609020204030204" pitchFamily="49" charset="0"/>
              </a:rPr>
              <a:t>class</a:t>
            </a:r>
            <a:r>
              <a:rPr lang="en-US" sz="2800">
                <a:solidFill>
                  <a:srgbClr val="000000"/>
                </a:solidFill>
                <a:latin typeface="Consolas" panose="020B0609020204030204" pitchFamily="49" charset="0"/>
              </a:rPr>
              <a:t> C : </a:t>
            </a:r>
            <a:r>
              <a:rPr lang="en-US" sz="2400" i="1">
                <a:solidFill>
                  <a:srgbClr val="000000"/>
                </a:solidFill>
                <a:latin typeface="Consolas" panose="020B0609020204030204" pitchFamily="49" charset="0"/>
              </a:rPr>
              <a:t>visibility</a:t>
            </a:r>
            <a:r>
              <a:rPr lang="en-US" sz="2800">
                <a:solidFill>
                  <a:srgbClr val="000000"/>
                </a:solidFill>
                <a:latin typeface="Consolas" panose="020B0609020204030204" pitchFamily="49" charset="0"/>
              </a:rPr>
              <a:t> A, </a:t>
            </a:r>
            <a:r>
              <a:rPr lang="en-US" sz="2400" i="1">
                <a:solidFill>
                  <a:srgbClr val="000000"/>
                </a:solidFill>
                <a:latin typeface="Consolas" panose="020B0609020204030204" pitchFamily="49" charset="0"/>
              </a:rPr>
              <a:t>visibility</a:t>
            </a:r>
            <a:r>
              <a:rPr lang="en-US" sz="2800">
                <a:solidFill>
                  <a:srgbClr val="000000"/>
                </a:solidFill>
                <a:latin typeface="Consolas" panose="020B0609020204030204" pitchFamily="49" charset="0"/>
              </a:rPr>
              <a:t> B ...  </a:t>
            </a:r>
            <a:endParaRPr lang="en-US" sz="2800">
              <a:solidFill>
                <a:srgbClr val="5C5C5C"/>
              </a:solidFill>
              <a:latin typeface="Consolas" panose="020B0609020204030204" pitchFamily="49" charset="0"/>
            </a:endParaRPr>
          </a:p>
          <a:p>
            <a:r>
              <a:rPr lang="en-US" sz="2800">
                <a:solidFill>
                  <a:srgbClr val="000000"/>
                </a:solidFill>
                <a:latin typeface="Consolas" panose="020B0609020204030204" pitchFamily="49" charset="0"/>
              </a:rPr>
              <a:t>{  </a:t>
            </a:r>
            <a:endParaRPr lang="en-US" sz="2800">
              <a:solidFill>
                <a:srgbClr val="5C5C5C"/>
              </a:solidFill>
              <a:latin typeface="Consolas" panose="020B0609020204030204" pitchFamily="49" charset="0"/>
            </a:endParaRPr>
          </a:p>
          <a:p>
            <a:r>
              <a:rPr lang="en-US" sz="2800">
                <a:solidFill>
                  <a:srgbClr val="000000"/>
                </a:solidFill>
                <a:latin typeface="Consolas" panose="020B0609020204030204" pitchFamily="49" charset="0"/>
              </a:rPr>
              <a:t>        ....  </a:t>
            </a:r>
            <a:endParaRPr lang="en-US" sz="2800">
              <a:solidFill>
                <a:srgbClr val="5C5C5C"/>
              </a:solidFill>
              <a:latin typeface="Consolas" panose="020B0609020204030204" pitchFamily="49" charset="0"/>
            </a:endParaRPr>
          </a:p>
          <a:p>
            <a:r>
              <a:rPr lang="en-US" sz="2800">
                <a:solidFill>
                  <a:srgbClr val="000000"/>
                </a:solidFill>
                <a:latin typeface="Consolas" panose="020B0609020204030204" pitchFamily="49" charset="0"/>
              </a:rPr>
              <a:t>        ....    </a:t>
            </a:r>
            <a:r>
              <a:rPr lang="en-US" sz="2800">
                <a:solidFill>
                  <a:srgbClr val="008200"/>
                </a:solidFill>
                <a:latin typeface="Consolas" panose="020B0609020204030204" pitchFamily="49" charset="0"/>
              </a:rPr>
              <a:t>//members of class</a:t>
            </a:r>
            <a:r>
              <a:rPr lang="en-US" sz="2800">
                <a:solidFill>
                  <a:srgbClr val="000000"/>
                </a:solidFill>
                <a:latin typeface="Consolas" panose="020B0609020204030204" pitchFamily="49" charset="0"/>
              </a:rPr>
              <a:t>  </a:t>
            </a:r>
            <a:endParaRPr lang="en-US" sz="2800">
              <a:solidFill>
                <a:srgbClr val="5C5C5C"/>
              </a:solidFill>
              <a:latin typeface="Consolas" panose="020B0609020204030204" pitchFamily="49" charset="0"/>
            </a:endParaRPr>
          </a:p>
          <a:p>
            <a:r>
              <a:rPr lang="en-US" sz="2800">
                <a:solidFill>
                  <a:srgbClr val="000000"/>
                </a:solidFill>
                <a:latin typeface="Consolas" panose="020B0609020204030204" pitchFamily="49" charset="0"/>
              </a:rPr>
              <a:t>        ....  </a:t>
            </a:r>
            <a:endParaRPr lang="en-US" sz="2800">
              <a:solidFill>
                <a:srgbClr val="5C5C5C"/>
              </a:solidFill>
              <a:latin typeface="Consolas" panose="020B0609020204030204" pitchFamily="49" charset="0"/>
            </a:endParaRPr>
          </a:p>
          <a:p>
            <a:r>
              <a:rPr lang="en-US" sz="2800">
                <a:solidFill>
                  <a:srgbClr val="000000"/>
                </a:solidFill>
                <a:latin typeface="Consolas" panose="020B0609020204030204" pitchFamily="49" charset="0"/>
              </a:rPr>
              <a:t>};  </a:t>
            </a:r>
            <a:endParaRPr lang="en-US" sz="2800" b="0" i="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85389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55EA-20F8-45FC-82E3-3188359DB833}"/>
              </a:ext>
            </a:extLst>
          </p:cNvPr>
          <p:cNvSpPr>
            <a:spLocks noGrp="1"/>
          </p:cNvSpPr>
          <p:nvPr>
            <p:ph type="title"/>
          </p:nvPr>
        </p:nvSpPr>
        <p:spPr/>
        <p:txBody>
          <a:bodyPr/>
          <a:lstStyle/>
          <a:p>
            <a:r>
              <a:rPr lang="en-US"/>
              <a:t>Ambiguity resolution in Inheritance</a:t>
            </a:r>
          </a:p>
        </p:txBody>
      </p:sp>
      <p:sp>
        <p:nvSpPr>
          <p:cNvPr id="3" name="Content Placeholder 2">
            <a:extLst>
              <a:ext uri="{FF2B5EF4-FFF2-40B4-BE49-F238E27FC236}">
                <a16:creationId xmlns:a16="http://schemas.microsoft.com/office/drawing/2014/main" id="{2C43E530-3DEE-4D39-847C-841F7620E431}"/>
              </a:ext>
            </a:extLst>
          </p:cNvPr>
          <p:cNvSpPr>
            <a:spLocks noGrp="1"/>
          </p:cNvSpPr>
          <p:nvPr>
            <p:ph idx="1"/>
          </p:nvPr>
        </p:nvSpPr>
        <p:spPr/>
        <p:txBody>
          <a:bodyPr/>
          <a:lstStyle/>
          <a:p>
            <a:r>
              <a:rPr lang="en-US"/>
              <a:t>Occured when a function with same name appears in more than one base class. </a:t>
            </a:r>
          </a:p>
          <a:p>
            <a:r>
              <a:rPr lang="en-US"/>
              <a:t>Solution : manually specify the path from which the member will be accessed using scope resolution operator. </a:t>
            </a:r>
          </a:p>
          <a:p>
            <a:r>
              <a:rPr lang="en-US"/>
              <a:t>OR use virtual base class (discussed later .....)</a:t>
            </a:r>
          </a:p>
          <a:p>
            <a:r>
              <a:rPr lang="en-US"/>
              <a:t>Ambiguity may also arise in single inheritance applications. </a:t>
            </a:r>
          </a:p>
        </p:txBody>
      </p:sp>
    </p:spTree>
    <p:extLst>
      <p:ext uri="{BB962C8B-B14F-4D97-AF65-F5344CB8AC3E}">
        <p14:creationId xmlns:p14="http://schemas.microsoft.com/office/powerpoint/2010/main" val="242253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C30871-4323-42CD-98F7-38C0D39D89C8}"/>
              </a:ext>
            </a:extLst>
          </p:cNvPr>
          <p:cNvSpPr>
            <a:spLocks noGrp="1"/>
          </p:cNvSpPr>
          <p:nvPr>
            <p:ph type="title"/>
          </p:nvPr>
        </p:nvSpPr>
        <p:spPr/>
        <p:txBody>
          <a:bodyPr/>
          <a:lstStyle/>
          <a:p>
            <a:r>
              <a:rPr lang="en-US"/>
              <a:t>Function overloading vs. overriding</a:t>
            </a:r>
          </a:p>
        </p:txBody>
      </p:sp>
      <p:sp>
        <p:nvSpPr>
          <p:cNvPr id="6" name="Content Placeholder 5">
            <a:extLst>
              <a:ext uri="{FF2B5EF4-FFF2-40B4-BE49-F238E27FC236}">
                <a16:creationId xmlns:a16="http://schemas.microsoft.com/office/drawing/2014/main" id="{B27A3EB0-87C3-4708-B991-6E5EBBD4D3F2}"/>
              </a:ext>
            </a:extLst>
          </p:cNvPr>
          <p:cNvSpPr>
            <a:spLocks noGrp="1"/>
          </p:cNvSpPr>
          <p:nvPr>
            <p:ph idx="1"/>
          </p:nvPr>
        </p:nvSpPr>
        <p:spPr>
          <a:xfrm>
            <a:off x="838200" y="1825625"/>
            <a:ext cx="10515600" cy="4351338"/>
          </a:xfrm>
        </p:spPr>
        <p:txBody>
          <a:bodyPr/>
          <a:lstStyle/>
          <a:p>
            <a:r>
              <a:rPr lang="en-US"/>
              <a:t>Function overloading provides multiple definitions of the function by changing signature of the function.</a:t>
            </a:r>
          </a:p>
          <a:p>
            <a:r>
              <a:rPr lang="en-US"/>
              <a:t>It can be done in base as well as derived class. </a:t>
            </a:r>
          </a:p>
          <a:p>
            <a:endParaRPr lang="en-US"/>
          </a:p>
        </p:txBody>
      </p:sp>
      <p:sp>
        <p:nvSpPr>
          <p:cNvPr id="7" name="Rectangle 1">
            <a:extLst>
              <a:ext uri="{FF2B5EF4-FFF2-40B4-BE49-F238E27FC236}">
                <a16:creationId xmlns:a16="http://schemas.microsoft.com/office/drawing/2014/main" id="{AF2C811C-C4D6-40D0-B23A-557071CE5195}"/>
              </a:ext>
            </a:extLst>
          </p:cNvPr>
          <p:cNvSpPr>
            <a:spLocks noChangeArrowheads="1"/>
          </p:cNvSpPr>
          <p:nvPr/>
        </p:nvSpPr>
        <p:spPr bwMode="auto">
          <a:xfrm>
            <a:off x="1233054" y="3587092"/>
            <a:ext cx="6082145" cy="82840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onsolas" panose="020B0609020204030204" pitchFamily="49" charset="0"/>
              </a:rPr>
              <a:t>	void area(int 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Consolas" panose="020B0609020204030204" pitchFamily="49" charset="0"/>
              </a:rPr>
              <a:t>	void area(int a, int b); </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242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081B-AF00-46B9-83E6-1034673A81C0}"/>
              </a:ext>
            </a:extLst>
          </p:cNvPr>
          <p:cNvSpPr>
            <a:spLocks noGrp="1"/>
          </p:cNvSpPr>
          <p:nvPr>
            <p:ph type="title"/>
          </p:nvPr>
        </p:nvSpPr>
        <p:spPr/>
        <p:txBody>
          <a:bodyPr/>
          <a:lstStyle/>
          <a:p>
            <a:r>
              <a:rPr lang="en-US"/>
              <a:t>Function overloading vs. overriding (contd ...)</a:t>
            </a:r>
          </a:p>
        </p:txBody>
      </p:sp>
      <p:sp>
        <p:nvSpPr>
          <p:cNvPr id="3" name="Content Placeholder 2">
            <a:extLst>
              <a:ext uri="{FF2B5EF4-FFF2-40B4-BE49-F238E27FC236}">
                <a16:creationId xmlns:a16="http://schemas.microsoft.com/office/drawing/2014/main" id="{C894A1DB-F878-496A-A171-7AE846A5F473}"/>
              </a:ext>
            </a:extLst>
          </p:cNvPr>
          <p:cNvSpPr>
            <a:spLocks noGrp="1"/>
          </p:cNvSpPr>
          <p:nvPr>
            <p:ph idx="1"/>
          </p:nvPr>
        </p:nvSpPr>
        <p:spPr/>
        <p:txBody>
          <a:bodyPr/>
          <a:lstStyle/>
          <a:p>
            <a:r>
              <a:rPr lang="en-US"/>
              <a:t>Overriding is redefinition of vase class function in its derived class with the same signature i.e. return types and parameters. </a:t>
            </a:r>
          </a:p>
          <a:p>
            <a:r>
              <a:rPr lang="en-US"/>
              <a:t>Can only be done in derived class. </a:t>
            </a:r>
          </a:p>
        </p:txBody>
      </p:sp>
    </p:spTree>
    <p:extLst>
      <p:ext uri="{BB962C8B-B14F-4D97-AF65-F5344CB8AC3E}">
        <p14:creationId xmlns:p14="http://schemas.microsoft.com/office/powerpoint/2010/main" val="174043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B8F5308-0072-4192-93C7-EC87FB6FA227}"/>
              </a:ext>
            </a:extLst>
          </p:cNvPr>
          <p:cNvSpPr/>
          <p:nvPr/>
        </p:nvSpPr>
        <p:spPr>
          <a:xfrm>
            <a:off x="1504043" y="456059"/>
            <a:ext cx="3562928" cy="20666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19C9B8-B8A8-419D-9512-D6A24940A476}"/>
              </a:ext>
            </a:extLst>
          </p:cNvPr>
          <p:cNvCxnSpPr>
            <a:cxnSpLocks/>
          </p:cNvCxnSpPr>
          <p:nvPr/>
        </p:nvCxnSpPr>
        <p:spPr>
          <a:xfrm>
            <a:off x="1504043" y="1162640"/>
            <a:ext cx="356292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BCB712A-5D2F-48D6-B804-2FA27A2E10F3}"/>
              </a:ext>
            </a:extLst>
          </p:cNvPr>
          <p:cNvSpPr txBox="1"/>
          <p:nvPr/>
        </p:nvSpPr>
        <p:spPr>
          <a:xfrm>
            <a:off x="2371107" y="578517"/>
            <a:ext cx="2038928" cy="461665"/>
          </a:xfrm>
          <a:prstGeom prst="rect">
            <a:avLst/>
          </a:prstGeom>
          <a:noFill/>
        </p:spPr>
        <p:txBody>
          <a:bodyPr wrap="square" rtlCol="0">
            <a:spAutoFit/>
          </a:bodyPr>
          <a:lstStyle/>
          <a:p>
            <a:r>
              <a:rPr lang="en-US" sz="2400" b="1">
                <a:latin typeface="Consolas" panose="020B0609020204030204" pitchFamily="49" charset="0"/>
              </a:rPr>
              <a:t>Appliance</a:t>
            </a:r>
          </a:p>
        </p:txBody>
      </p:sp>
      <p:sp>
        <p:nvSpPr>
          <p:cNvPr id="9" name="TextBox 8">
            <a:extLst>
              <a:ext uri="{FF2B5EF4-FFF2-40B4-BE49-F238E27FC236}">
                <a16:creationId xmlns:a16="http://schemas.microsoft.com/office/drawing/2014/main" id="{23E666E4-FE91-4AF8-A008-87831E719FA3}"/>
              </a:ext>
            </a:extLst>
          </p:cNvPr>
          <p:cNvSpPr txBox="1"/>
          <p:nvPr/>
        </p:nvSpPr>
        <p:spPr>
          <a:xfrm>
            <a:off x="1636817" y="1227740"/>
            <a:ext cx="3297380" cy="1200329"/>
          </a:xfrm>
          <a:prstGeom prst="rect">
            <a:avLst/>
          </a:prstGeom>
          <a:noFill/>
        </p:spPr>
        <p:txBody>
          <a:bodyPr wrap="square" rtlCol="0">
            <a:spAutoFit/>
          </a:bodyPr>
          <a:lstStyle/>
          <a:p>
            <a:r>
              <a:rPr lang="en-US" sz="2400">
                <a:latin typeface="Consolas" panose="020B0609020204030204" pitchFamily="49" charset="0"/>
              </a:rPr>
              <a:t>bool turnOn()</a:t>
            </a:r>
          </a:p>
          <a:p>
            <a:endParaRPr lang="en-US" sz="2400">
              <a:latin typeface="Consolas" panose="020B0609020204030204" pitchFamily="49" charset="0"/>
            </a:endParaRPr>
          </a:p>
          <a:p>
            <a:r>
              <a:rPr lang="en-US" sz="2400">
                <a:latin typeface="Consolas" panose="020B0609020204030204" pitchFamily="49" charset="0"/>
              </a:rPr>
              <a:t>bool turnOff()</a:t>
            </a:r>
          </a:p>
        </p:txBody>
      </p:sp>
      <p:sp>
        <p:nvSpPr>
          <p:cNvPr id="14" name="Rectangle 13">
            <a:extLst>
              <a:ext uri="{FF2B5EF4-FFF2-40B4-BE49-F238E27FC236}">
                <a16:creationId xmlns:a16="http://schemas.microsoft.com/office/drawing/2014/main" id="{DEC8FD16-61AA-4342-84AA-BFEF9EC04B96}"/>
              </a:ext>
            </a:extLst>
          </p:cNvPr>
          <p:cNvSpPr/>
          <p:nvPr/>
        </p:nvSpPr>
        <p:spPr>
          <a:xfrm>
            <a:off x="1173843" y="3999359"/>
            <a:ext cx="4223328" cy="20666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90A47A0-066D-448B-B44B-C5F956015733}"/>
              </a:ext>
            </a:extLst>
          </p:cNvPr>
          <p:cNvCxnSpPr>
            <a:cxnSpLocks/>
          </p:cNvCxnSpPr>
          <p:nvPr/>
        </p:nvCxnSpPr>
        <p:spPr>
          <a:xfrm>
            <a:off x="1173843" y="4705940"/>
            <a:ext cx="422332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4F49E5-DB9F-4584-9241-4F043C91EE9C}"/>
              </a:ext>
            </a:extLst>
          </p:cNvPr>
          <p:cNvSpPr txBox="1"/>
          <p:nvPr/>
        </p:nvSpPr>
        <p:spPr>
          <a:xfrm>
            <a:off x="2371107" y="4121817"/>
            <a:ext cx="2038928" cy="461665"/>
          </a:xfrm>
          <a:prstGeom prst="rect">
            <a:avLst/>
          </a:prstGeom>
          <a:noFill/>
        </p:spPr>
        <p:txBody>
          <a:bodyPr wrap="square" rtlCol="0">
            <a:spAutoFit/>
          </a:bodyPr>
          <a:lstStyle/>
          <a:p>
            <a:r>
              <a:rPr lang="en-US" sz="2400" b="1">
                <a:latin typeface="Consolas" panose="020B0609020204030204" pitchFamily="49" charset="0"/>
              </a:rPr>
              <a:t>Toaster</a:t>
            </a:r>
          </a:p>
        </p:txBody>
      </p:sp>
      <p:sp>
        <p:nvSpPr>
          <p:cNvPr id="17" name="TextBox 16">
            <a:extLst>
              <a:ext uri="{FF2B5EF4-FFF2-40B4-BE49-F238E27FC236}">
                <a16:creationId xmlns:a16="http://schemas.microsoft.com/office/drawing/2014/main" id="{4BC34046-31B3-4E6E-A372-351B695C5679}"/>
              </a:ext>
            </a:extLst>
          </p:cNvPr>
          <p:cNvSpPr txBox="1"/>
          <p:nvPr/>
        </p:nvSpPr>
        <p:spPr>
          <a:xfrm>
            <a:off x="1300843" y="4801843"/>
            <a:ext cx="4578928" cy="461665"/>
          </a:xfrm>
          <a:prstGeom prst="rect">
            <a:avLst/>
          </a:prstGeom>
          <a:noFill/>
        </p:spPr>
        <p:txBody>
          <a:bodyPr wrap="square" rtlCol="0">
            <a:spAutoFit/>
          </a:bodyPr>
          <a:lstStyle/>
          <a:p>
            <a:r>
              <a:rPr lang="en-US" sz="2400">
                <a:latin typeface="Consolas" panose="020B0609020204030204" pitchFamily="49" charset="0"/>
              </a:rPr>
              <a:t>bool turnOn(int level)</a:t>
            </a:r>
          </a:p>
        </p:txBody>
      </p:sp>
      <p:cxnSp>
        <p:nvCxnSpPr>
          <p:cNvPr id="21" name="Straight Arrow Connector 20">
            <a:extLst>
              <a:ext uri="{FF2B5EF4-FFF2-40B4-BE49-F238E27FC236}">
                <a16:creationId xmlns:a16="http://schemas.microsoft.com/office/drawing/2014/main" id="{5A80E2DB-F767-47BE-BBD5-662FA59C1744}"/>
              </a:ext>
            </a:extLst>
          </p:cNvPr>
          <p:cNvCxnSpPr>
            <a:cxnSpLocks/>
          </p:cNvCxnSpPr>
          <p:nvPr/>
        </p:nvCxnSpPr>
        <p:spPr>
          <a:xfrm>
            <a:off x="3205838" y="2523971"/>
            <a:ext cx="0" cy="147538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hought Bubble: Cloud 22">
            <a:extLst>
              <a:ext uri="{FF2B5EF4-FFF2-40B4-BE49-F238E27FC236}">
                <a16:creationId xmlns:a16="http://schemas.microsoft.com/office/drawing/2014/main" id="{8B5065C4-115A-45B2-9A43-C43951EBADC5}"/>
              </a:ext>
            </a:extLst>
          </p:cNvPr>
          <p:cNvSpPr/>
          <p:nvPr/>
        </p:nvSpPr>
        <p:spPr>
          <a:xfrm>
            <a:off x="5237834" y="1664661"/>
            <a:ext cx="6660565" cy="2755688"/>
          </a:xfrm>
          <a:prstGeom prst="cloudCallout">
            <a:avLst>
              <a:gd name="adj1" fmla="val -43418"/>
              <a:gd name="adj2" fmla="val 7208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mic Sans MS" panose="030F0702030302020204" pitchFamily="66" charset="0"/>
              </a:rPr>
              <a:t>This is NOT an override !!!</a:t>
            </a:r>
          </a:p>
        </p:txBody>
      </p:sp>
    </p:spTree>
    <p:extLst>
      <p:ext uri="{BB962C8B-B14F-4D97-AF65-F5344CB8AC3E}">
        <p14:creationId xmlns:p14="http://schemas.microsoft.com/office/powerpoint/2010/main" val="331756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9715B6-F213-4F8F-BE45-1763800FF292}"/>
              </a:ext>
            </a:extLst>
          </p:cNvPr>
          <p:cNvSpPr>
            <a:spLocks noGrp="1"/>
          </p:cNvSpPr>
          <p:nvPr>
            <p:ph type="title"/>
          </p:nvPr>
        </p:nvSpPr>
        <p:spPr/>
        <p:txBody>
          <a:bodyPr/>
          <a:lstStyle/>
          <a:p>
            <a:r>
              <a:rPr lang="en-US"/>
              <a:t>Function overloading vs. overriding (contd ...)</a:t>
            </a:r>
          </a:p>
        </p:txBody>
      </p:sp>
      <p:sp>
        <p:nvSpPr>
          <p:cNvPr id="4" name="Content Placeholder 3">
            <a:extLst>
              <a:ext uri="{FF2B5EF4-FFF2-40B4-BE49-F238E27FC236}">
                <a16:creationId xmlns:a16="http://schemas.microsoft.com/office/drawing/2014/main" id="{11C7F69D-B103-4052-864B-30B316A3650D}"/>
              </a:ext>
            </a:extLst>
          </p:cNvPr>
          <p:cNvSpPr>
            <a:spLocks noGrp="1"/>
          </p:cNvSpPr>
          <p:nvPr>
            <p:ph idx="1"/>
          </p:nvPr>
        </p:nvSpPr>
        <p:spPr>
          <a:xfrm>
            <a:off x="838200" y="1228300"/>
            <a:ext cx="10515600" cy="5264576"/>
          </a:xfrm>
        </p:spPr>
        <p:txBody>
          <a:bodyPr>
            <a:normAutofit/>
          </a:bodyPr>
          <a:lstStyle/>
          <a:p>
            <a:pPr fontAlgn="base"/>
            <a:r>
              <a:rPr lang="en-US" b="1"/>
              <a:t>Inheritance:</a:t>
            </a:r>
            <a:r>
              <a:rPr lang="en-US"/>
              <a:t> Overriding of functions occurs when one class is inherited from another class. Overloading can occur without inheritance.</a:t>
            </a:r>
          </a:p>
          <a:p>
            <a:pPr fontAlgn="base"/>
            <a:r>
              <a:rPr lang="en-US" b="1"/>
              <a:t>Function Signature:</a:t>
            </a:r>
            <a:r>
              <a:rPr lang="en-US"/>
              <a:t> Overloaded functions must differ in function signature ie either number of parameters or type of parameters should differ. In overriding, function signatures must be same.</a:t>
            </a:r>
          </a:p>
          <a:p>
            <a:pPr fontAlgn="base"/>
            <a:r>
              <a:rPr lang="en-US" b="1"/>
              <a:t>Scope of functions:</a:t>
            </a:r>
            <a:r>
              <a:rPr lang="en-US"/>
              <a:t> Overridden functions are in different scopes; whereas overloaded functions are in same scope.</a:t>
            </a:r>
          </a:p>
          <a:p>
            <a:pPr fontAlgn="base"/>
            <a:r>
              <a:rPr lang="en-US" b="1"/>
              <a:t>Behavior of functions: </a:t>
            </a:r>
            <a:r>
              <a:rPr lang="en-US"/>
              <a:t>Overriding is needed when derived class function has to do some added or different job than the base class function. Overloading is used to have same name functions which behave differently depending upon parameters passed to them.</a:t>
            </a:r>
          </a:p>
        </p:txBody>
      </p:sp>
    </p:spTree>
    <p:extLst>
      <p:ext uri="{BB962C8B-B14F-4D97-AF65-F5344CB8AC3E}">
        <p14:creationId xmlns:p14="http://schemas.microsoft.com/office/powerpoint/2010/main" val="81121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7A4F4C-3BA5-4391-848F-C583841F9C98}"/>
              </a:ext>
            </a:extLst>
          </p:cNvPr>
          <p:cNvSpPr>
            <a:spLocks noGrp="1"/>
          </p:cNvSpPr>
          <p:nvPr>
            <p:ph type="title"/>
          </p:nvPr>
        </p:nvSpPr>
        <p:spPr/>
        <p:txBody>
          <a:bodyPr/>
          <a:lstStyle/>
          <a:p>
            <a:r>
              <a:rPr lang="en-US"/>
              <a:t>Making a Private Member Inheritable</a:t>
            </a:r>
          </a:p>
        </p:txBody>
      </p:sp>
      <p:sp>
        <p:nvSpPr>
          <p:cNvPr id="6" name="Content Placeholder 5">
            <a:extLst>
              <a:ext uri="{FF2B5EF4-FFF2-40B4-BE49-F238E27FC236}">
                <a16:creationId xmlns:a16="http://schemas.microsoft.com/office/drawing/2014/main" id="{60183B18-00F3-42A7-8D30-A6B8F76F35C9}"/>
              </a:ext>
            </a:extLst>
          </p:cNvPr>
          <p:cNvSpPr>
            <a:spLocks noGrp="1"/>
          </p:cNvSpPr>
          <p:nvPr>
            <p:ph idx="1"/>
          </p:nvPr>
        </p:nvSpPr>
        <p:spPr/>
        <p:txBody>
          <a:bodyPr/>
          <a:lstStyle/>
          <a:p>
            <a:r>
              <a:rPr lang="en-US"/>
              <a:t>private &gt; protected &gt; public</a:t>
            </a:r>
          </a:p>
          <a:p>
            <a:r>
              <a:rPr lang="en-US"/>
              <a:t>Member declared as protected is accessible by theh member function within its class + class immediately derived from it.</a:t>
            </a:r>
          </a:p>
          <a:p>
            <a:r>
              <a:rPr lang="en-US"/>
              <a:t>Keywords private, protected and public may appear in any order and any number of times in the declaration of a class.  </a:t>
            </a:r>
          </a:p>
        </p:txBody>
      </p:sp>
    </p:spTree>
    <p:extLst>
      <p:ext uri="{BB962C8B-B14F-4D97-AF65-F5344CB8AC3E}">
        <p14:creationId xmlns:p14="http://schemas.microsoft.com/office/powerpoint/2010/main" val="108373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670B91-9256-4D84-9819-8B5CB33255F2}"/>
              </a:ext>
            </a:extLst>
          </p:cNvPr>
          <p:cNvSpPr/>
          <p:nvPr/>
        </p:nvSpPr>
        <p:spPr>
          <a:xfrm>
            <a:off x="858982" y="1028343"/>
            <a:ext cx="10474036" cy="5262979"/>
          </a:xfrm>
          <a:prstGeom prst="rect">
            <a:avLst/>
          </a:prstGeom>
        </p:spPr>
        <p:txBody>
          <a:bodyPr wrap="square">
            <a:spAutoFit/>
          </a:bodyPr>
          <a:lstStyle/>
          <a:p>
            <a:r>
              <a:rPr lang="en-US" sz="2400" b="1">
                <a:solidFill>
                  <a:srgbClr val="006699"/>
                </a:solidFill>
                <a:latin typeface="Consolas" panose="020B0609020204030204" pitchFamily="49" charset="0"/>
              </a:rPr>
              <a:t>class</a:t>
            </a:r>
            <a:r>
              <a:rPr lang="en-US" sz="2400">
                <a:solidFill>
                  <a:srgbClr val="000000"/>
                </a:solidFill>
                <a:latin typeface="Consolas" panose="020B0609020204030204" pitchFamily="49" charset="0"/>
              </a:rPr>
              <a:t> alpha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a:t>
            </a:r>
            <a:r>
              <a:rPr lang="en-US" sz="2400" b="1">
                <a:solidFill>
                  <a:srgbClr val="006699"/>
                </a:solidFill>
                <a:latin typeface="Consolas" panose="020B0609020204030204" pitchFamily="49" charset="0"/>
              </a:rPr>
              <a:t>private</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 </a:t>
            </a:r>
            <a:r>
              <a:rPr lang="en-US" sz="2400">
                <a:solidFill>
                  <a:srgbClr val="008200"/>
                </a:solidFill>
                <a:latin typeface="Consolas" panose="020B0609020204030204" pitchFamily="49" charset="0"/>
              </a:rPr>
              <a:t>//visible to member functions   </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 </a:t>
            </a:r>
            <a:r>
              <a:rPr lang="en-US" sz="2400">
                <a:solidFill>
                  <a:srgbClr val="008200"/>
                </a:solidFill>
                <a:latin typeface="Consolas" panose="020B0609020204030204" pitchFamily="49" charset="0"/>
              </a:rPr>
              <a:t>//within its class</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a:t>
            </a:r>
            <a:r>
              <a:rPr lang="en-US" sz="2400" b="1">
                <a:solidFill>
                  <a:srgbClr val="006699"/>
                </a:solidFill>
                <a:latin typeface="Consolas" panose="020B0609020204030204" pitchFamily="49" charset="0"/>
              </a:rPr>
              <a:t>protected</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 </a:t>
            </a:r>
            <a:r>
              <a:rPr lang="en-US" sz="2400">
                <a:solidFill>
                  <a:srgbClr val="008200"/>
                </a:solidFill>
                <a:latin typeface="Consolas" panose="020B0609020204030204" pitchFamily="49" charset="0"/>
              </a:rPr>
              <a:t>//visible to member functions</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 </a:t>
            </a:r>
            <a:r>
              <a:rPr lang="en-US" sz="2400">
                <a:solidFill>
                  <a:srgbClr val="008200"/>
                </a:solidFill>
                <a:latin typeface="Consolas" panose="020B0609020204030204" pitchFamily="49" charset="0"/>
              </a:rPr>
              <a:t>//of its own and derived class</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a:t>
            </a:r>
            <a:r>
              <a:rPr lang="en-US" sz="2400" b="1">
                <a:solidFill>
                  <a:srgbClr val="006699"/>
                </a:solidFill>
                <a:latin typeface="Consolas" panose="020B0609020204030204" pitchFamily="49" charset="0"/>
              </a:rPr>
              <a:t>public</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 </a:t>
            </a:r>
            <a:r>
              <a:rPr lang="en-US" sz="2400">
                <a:solidFill>
                  <a:srgbClr val="008200"/>
                </a:solidFill>
                <a:latin typeface="Consolas" panose="020B0609020204030204" pitchFamily="49" charset="0"/>
              </a:rPr>
              <a:t>//visible to all functions</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 </a:t>
            </a:r>
            <a:r>
              <a:rPr lang="en-US" sz="2400">
                <a:solidFill>
                  <a:srgbClr val="008200"/>
                </a:solidFill>
                <a:latin typeface="Consolas" panose="020B0609020204030204" pitchFamily="49" charset="0"/>
              </a:rPr>
              <a:t>//in the program</a:t>
            </a:r>
            <a:r>
              <a:rPr lang="en-US" sz="2400">
                <a:solidFill>
                  <a:srgbClr val="000000"/>
                </a:solidFill>
                <a:latin typeface="Consolas" panose="020B0609020204030204" pitchFamily="49" charset="0"/>
              </a:rPr>
              <a:t>  </a:t>
            </a:r>
            <a:endParaRPr lang="en-US" sz="2400">
              <a:solidFill>
                <a:srgbClr val="5C5C5C"/>
              </a:solidFill>
              <a:latin typeface="Consolas" panose="020B0609020204030204" pitchFamily="49" charset="0"/>
            </a:endParaRPr>
          </a:p>
          <a:p>
            <a:r>
              <a:rPr lang="en-US" sz="2400">
                <a:solidFill>
                  <a:srgbClr val="000000"/>
                </a:solidFill>
                <a:latin typeface="Consolas" panose="020B0609020204030204" pitchFamily="49" charset="0"/>
              </a:rPr>
              <a:t>};  </a:t>
            </a:r>
            <a:endParaRPr lang="en-US" sz="2400" b="0" i="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236911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B47758-4325-458E-A761-17F7FF1F0215}"/>
              </a:ext>
            </a:extLst>
          </p:cNvPr>
          <p:cNvGraphicFramePr>
            <a:graphicFrameLocks noGrp="1"/>
          </p:cNvGraphicFramePr>
          <p:nvPr>
            <p:extLst>
              <p:ext uri="{D42A27DB-BD31-4B8C-83A1-F6EECF244321}">
                <p14:modId xmlns:p14="http://schemas.microsoft.com/office/powerpoint/2010/main" val="102080243"/>
              </p:ext>
            </p:extLst>
          </p:nvPr>
        </p:nvGraphicFramePr>
        <p:xfrm>
          <a:off x="942109" y="719666"/>
          <a:ext cx="10307784" cy="3444240"/>
        </p:xfrm>
        <a:graphic>
          <a:graphicData uri="http://schemas.openxmlformats.org/drawingml/2006/table">
            <a:tbl>
              <a:tblPr firstRow="1" bandRow="1">
                <a:tableStyleId>{327F97BB-C833-4FB7-BDE5-3F7075034690}</a:tableStyleId>
              </a:tblPr>
              <a:tblGrid>
                <a:gridCol w="2576946">
                  <a:extLst>
                    <a:ext uri="{9D8B030D-6E8A-4147-A177-3AD203B41FA5}">
                      <a16:colId xmlns:a16="http://schemas.microsoft.com/office/drawing/2014/main" val="2761324663"/>
                    </a:ext>
                  </a:extLst>
                </a:gridCol>
                <a:gridCol w="2576946">
                  <a:extLst>
                    <a:ext uri="{9D8B030D-6E8A-4147-A177-3AD203B41FA5}">
                      <a16:colId xmlns:a16="http://schemas.microsoft.com/office/drawing/2014/main" val="3061822786"/>
                    </a:ext>
                  </a:extLst>
                </a:gridCol>
                <a:gridCol w="2576946">
                  <a:extLst>
                    <a:ext uri="{9D8B030D-6E8A-4147-A177-3AD203B41FA5}">
                      <a16:colId xmlns:a16="http://schemas.microsoft.com/office/drawing/2014/main" val="1700373993"/>
                    </a:ext>
                  </a:extLst>
                </a:gridCol>
                <a:gridCol w="2576946">
                  <a:extLst>
                    <a:ext uri="{9D8B030D-6E8A-4147-A177-3AD203B41FA5}">
                      <a16:colId xmlns:a16="http://schemas.microsoft.com/office/drawing/2014/main" val="4091640234"/>
                    </a:ext>
                  </a:extLst>
                </a:gridCol>
              </a:tblGrid>
              <a:tr h="370840">
                <a:tc>
                  <a:txBody>
                    <a:bodyPr/>
                    <a:lstStyle/>
                    <a:p>
                      <a:pPr algn="ct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2800"/>
                        <a:t>Derived class visibility</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a:p>
                  </a:txBody>
                  <a:tcPr/>
                </a:tc>
                <a:tc hMerge="1">
                  <a:txBody>
                    <a:bodyPr/>
                    <a:lstStyle/>
                    <a:p>
                      <a:endParaRPr lang="en-US" sz="2800"/>
                    </a:p>
                  </a:txBody>
                  <a:tcPr/>
                </a:tc>
                <a:extLst>
                  <a:ext uri="{0D108BD9-81ED-4DB2-BD59-A6C34878D82A}">
                    <a16:rowId xmlns:a16="http://schemas.microsoft.com/office/drawing/2014/main" val="3155762851"/>
                  </a:ext>
                </a:extLst>
              </a:tr>
              <a:tr h="370840">
                <a:tc>
                  <a:txBody>
                    <a:bodyPr/>
                    <a:lstStyle/>
                    <a:p>
                      <a:pPr algn="ctr"/>
                      <a:r>
                        <a:rPr lang="en-US" sz="2800" b="1"/>
                        <a:t>Base class visibility</a:t>
                      </a:r>
                      <a:endParaRPr lang="en-US" sz="2800" b="1">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Public derivation</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Private derivation</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Protected derivation</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9236495"/>
                  </a:ext>
                </a:extLst>
              </a:tr>
              <a:tr h="370840">
                <a:tc>
                  <a:txBody>
                    <a:bodyPr/>
                    <a:lstStyle/>
                    <a:p>
                      <a:pPr algn="ctr"/>
                      <a:r>
                        <a:rPr lang="en-US" sz="2800"/>
                        <a:t>Private </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Not inherited </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a:t>Not inherited </a:t>
                      </a:r>
                    </a:p>
                    <a:p>
                      <a:pPr algn="ct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a:t>Not inherited </a:t>
                      </a:r>
                    </a:p>
                    <a:p>
                      <a:pPr algn="ct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568897"/>
                  </a:ext>
                </a:extLst>
              </a:tr>
              <a:tr h="370840">
                <a:tc>
                  <a:txBody>
                    <a:bodyPr/>
                    <a:lstStyle/>
                    <a:p>
                      <a:pPr algn="ctr"/>
                      <a:r>
                        <a:rPr lang="en-US" sz="2800"/>
                        <a:t>Protected</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Protected</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Private</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Protected</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769110"/>
                  </a:ext>
                </a:extLst>
              </a:tr>
              <a:tr h="370840">
                <a:tc>
                  <a:txBody>
                    <a:bodyPr/>
                    <a:lstStyle/>
                    <a:p>
                      <a:pPr algn="ctr"/>
                      <a:r>
                        <a:rPr lang="en-US" sz="2800"/>
                        <a:t>Public</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Public</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Private</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a:t>Protected</a:t>
                      </a:r>
                      <a:endParaRPr lang="en-US" sz="280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2051822"/>
                  </a:ext>
                </a:extLst>
              </a:tr>
            </a:tbl>
          </a:graphicData>
        </a:graphic>
      </p:graphicFrame>
    </p:spTree>
    <p:extLst>
      <p:ext uri="{BB962C8B-B14F-4D97-AF65-F5344CB8AC3E}">
        <p14:creationId xmlns:p14="http://schemas.microsoft.com/office/powerpoint/2010/main" val="331772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7A4F4C-3BA5-4391-848F-C583841F9C98}"/>
              </a:ext>
            </a:extLst>
          </p:cNvPr>
          <p:cNvSpPr>
            <a:spLocks noGrp="1"/>
          </p:cNvSpPr>
          <p:nvPr>
            <p:ph type="title"/>
          </p:nvPr>
        </p:nvSpPr>
        <p:spPr/>
        <p:txBody>
          <a:bodyPr/>
          <a:lstStyle/>
          <a:p>
            <a:r>
              <a:rPr lang="en-US"/>
              <a:t>Multilevel Inheritance</a:t>
            </a:r>
          </a:p>
        </p:txBody>
      </p:sp>
      <p:sp>
        <p:nvSpPr>
          <p:cNvPr id="7" name="Rectangle 6">
            <a:extLst>
              <a:ext uri="{FF2B5EF4-FFF2-40B4-BE49-F238E27FC236}">
                <a16:creationId xmlns:a16="http://schemas.microsoft.com/office/drawing/2014/main" id="{1BEC959F-994B-451F-BEFD-6249C7E0FA4E}"/>
              </a:ext>
            </a:extLst>
          </p:cNvPr>
          <p:cNvSpPr/>
          <p:nvPr/>
        </p:nvSpPr>
        <p:spPr>
          <a:xfrm>
            <a:off x="5680363" y="1825625"/>
            <a:ext cx="831273" cy="5541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A</a:t>
            </a:r>
          </a:p>
        </p:txBody>
      </p:sp>
      <p:sp>
        <p:nvSpPr>
          <p:cNvPr id="8" name="Rectangle 7">
            <a:extLst>
              <a:ext uri="{FF2B5EF4-FFF2-40B4-BE49-F238E27FC236}">
                <a16:creationId xmlns:a16="http://schemas.microsoft.com/office/drawing/2014/main" id="{6023C4D5-8592-415B-A706-286B78F59A0F}"/>
              </a:ext>
            </a:extLst>
          </p:cNvPr>
          <p:cNvSpPr/>
          <p:nvPr/>
        </p:nvSpPr>
        <p:spPr>
          <a:xfrm>
            <a:off x="5680362" y="3374696"/>
            <a:ext cx="831273" cy="5541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B</a:t>
            </a:r>
          </a:p>
        </p:txBody>
      </p:sp>
      <p:cxnSp>
        <p:nvCxnSpPr>
          <p:cNvPr id="9" name="Straight Arrow Connector 8">
            <a:extLst>
              <a:ext uri="{FF2B5EF4-FFF2-40B4-BE49-F238E27FC236}">
                <a16:creationId xmlns:a16="http://schemas.microsoft.com/office/drawing/2014/main" id="{E942E310-518B-4DE3-9534-D85C1BD8B9E2}"/>
              </a:ext>
            </a:extLst>
          </p:cNvPr>
          <p:cNvCxnSpPr>
            <a:cxnSpLocks/>
            <a:stCxn id="7" idx="2"/>
          </p:cNvCxnSpPr>
          <p:nvPr/>
        </p:nvCxnSpPr>
        <p:spPr>
          <a:xfrm flipH="1">
            <a:off x="6095998" y="2379807"/>
            <a:ext cx="2" cy="10113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CED9C84-C2BA-46A2-8B51-9F220F9B30A8}"/>
              </a:ext>
            </a:extLst>
          </p:cNvPr>
          <p:cNvSpPr/>
          <p:nvPr/>
        </p:nvSpPr>
        <p:spPr>
          <a:xfrm>
            <a:off x="5690919" y="4923767"/>
            <a:ext cx="831273" cy="55418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C</a:t>
            </a:r>
          </a:p>
        </p:txBody>
      </p:sp>
      <p:cxnSp>
        <p:nvCxnSpPr>
          <p:cNvPr id="11" name="Straight Arrow Connector 10">
            <a:extLst>
              <a:ext uri="{FF2B5EF4-FFF2-40B4-BE49-F238E27FC236}">
                <a16:creationId xmlns:a16="http://schemas.microsoft.com/office/drawing/2014/main" id="{859D6551-7F8E-4C77-A324-26D5444B9C9B}"/>
              </a:ext>
            </a:extLst>
          </p:cNvPr>
          <p:cNvCxnSpPr>
            <a:cxnSpLocks/>
          </p:cNvCxnSpPr>
          <p:nvPr/>
        </p:nvCxnSpPr>
        <p:spPr>
          <a:xfrm flipH="1">
            <a:off x="6106555" y="3928878"/>
            <a:ext cx="2" cy="10113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9710E5-7ECC-487A-ACDA-50902C5B4F7B}"/>
              </a:ext>
            </a:extLst>
          </p:cNvPr>
          <p:cNvCxnSpPr>
            <a:cxnSpLocks/>
          </p:cNvCxnSpPr>
          <p:nvPr/>
        </p:nvCxnSpPr>
        <p:spPr>
          <a:xfrm flipH="1" flipV="1">
            <a:off x="6650183" y="3651787"/>
            <a:ext cx="1842653" cy="7481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itle 4">
            <a:extLst>
              <a:ext uri="{FF2B5EF4-FFF2-40B4-BE49-F238E27FC236}">
                <a16:creationId xmlns:a16="http://schemas.microsoft.com/office/drawing/2014/main" id="{0A985B46-4058-4700-8B82-06BD8E76E5F1}"/>
              </a:ext>
            </a:extLst>
          </p:cNvPr>
          <p:cNvSpPr txBox="1">
            <a:spLocks/>
          </p:cNvSpPr>
          <p:nvPr/>
        </p:nvSpPr>
        <p:spPr>
          <a:xfrm>
            <a:off x="7571509" y="4384759"/>
            <a:ext cx="4287982" cy="107801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chemeClr val="tx1"/>
                </a:solidFill>
                <a:latin typeface="Consolas" panose="020B0609020204030204" pitchFamily="49" charset="0"/>
                <a:ea typeface="+mj-ea"/>
                <a:cs typeface="+mj-cs"/>
              </a:defRPr>
            </a:lvl1pPr>
          </a:lstStyle>
          <a:p>
            <a:r>
              <a:rPr lang="en-US" sz="2400"/>
              <a:t>Intermediate </a:t>
            </a:r>
          </a:p>
          <a:p>
            <a:r>
              <a:rPr lang="en-US" sz="2400"/>
              <a:t>base class</a:t>
            </a:r>
          </a:p>
        </p:txBody>
      </p:sp>
      <p:sp>
        <p:nvSpPr>
          <p:cNvPr id="18" name="Title 4">
            <a:extLst>
              <a:ext uri="{FF2B5EF4-FFF2-40B4-BE49-F238E27FC236}">
                <a16:creationId xmlns:a16="http://schemas.microsoft.com/office/drawing/2014/main" id="{46800998-BCC9-4D28-926B-2FAAA55DED0E}"/>
              </a:ext>
            </a:extLst>
          </p:cNvPr>
          <p:cNvSpPr txBox="1">
            <a:spLocks/>
          </p:cNvSpPr>
          <p:nvPr/>
        </p:nvSpPr>
        <p:spPr>
          <a:xfrm>
            <a:off x="3193468" y="1678123"/>
            <a:ext cx="2694712" cy="8491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chemeClr val="tx1"/>
                </a:solidFill>
                <a:latin typeface="Consolas" panose="020B0609020204030204" pitchFamily="49" charset="0"/>
                <a:ea typeface="+mj-ea"/>
                <a:cs typeface="+mj-cs"/>
              </a:defRPr>
            </a:lvl1pPr>
          </a:lstStyle>
          <a:p>
            <a:r>
              <a:rPr lang="en-US" sz="2400"/>
              <a:t>Grandfather</a:t>
            </a:r>
          </a:p>
        </p:txBody>
      </p:sp>
      <p:sp>
        <p:nvSpPr>
          <p:cNvPr id="19" name="Title 4">
            <a:extLst>
              <a:ext uri="{FF2B5EF4-FFF2-40B4-BE49-F238E27FC236}">
                <a16:creationId xmlns:a16="http://schemas.microsoft.com/office/drawing/2014/main" id="{A856B30F-71AB-4D18-B3AD-804AC824DDA4}"/>
              </a:ext>
            </a:extLst>
          </p:cNvPr>
          <p:cNvSpPr txBox="1">
            <a:spLocks/>
          </p:cNvSpPr>
          <p:nvPr/>
        </p:nvSpPr>
        <p:spPr>
          <a:xfrm>
            <a:off x="3129473" y="3270481"/>
            <a:ext cx="2694712" cy="8491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chemeClr val="tx1"/>
                </a:solidFill>
                <a:latin typeface="Consolas" panose="020B0609020204030204" pitchFamily="49" charset="0"/>
                <a:ea typeface="+mj-ea"/>
                <a:cs typeface="+mj-cs"/>
              </a:defRPr>
            </a:lvl1pPr>
          </a:lstStyle>
          <a:p>
            <a:r>
              <a:rPr lang="en-US" sz="2400"/>
              <a:t>Father</a:t>
            </a:r>
          </a:p>
        </p:txBody>
      </p:sp>
      <p:sp>
        <p:nvSpPr>
          <p:cNvPr id="20" name="Title 4">
            <a:extLst>
              <a:ext uri="{FF2B5EF4-FFF2-40B4-BE49-F238E27FC236}">
                <a16:creationId xmlns:a16="http://schemas.microsoft.com/office/drawing/2014/main" id="{F565AA12-9874-4ADD-AFA7-D209E9C972B3}"/>
              </a:ext>
            </a:extLst>
          </p:cNvPr>
          <p:cNvSpPr txBox="1">
            <a:spLocks/>
          </p:cNvSpPr>
          <p:nvPr/>
        </p:nvSpPr>
        <p:spPr>
          <a:xfrm>
            <a:off x="3129473" y="4755284"/>
            <a:ext cx="2694712" cy="8491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chemeClr val="tx1"/>
                </a:solidFill>
                <a:latin typeface="Consolas" panose="020B0609020204030204" pitchFamily="49" charset="0"/>
                <a:ea typeface="+mj-ea"/>
                <a:cs typeface="+mj-cs"/>
              </a:defRPr>
            </a:lvl1pPr>
          </a:lstStyle>
          <a:p>
            <a:r>
              <a:rPr lang="en-US" sz="2400"/>
              <a:t>Child</a:t>
            </a:r>
          </a:p>
        </p:txBody>
      </p:sp>
      <p:sp>
        <p:nvSpPr>
          <p:cNvPr id="15" name="Title 4">
            <a:extLst>
              <a:ext uri="{FF2B5EF4-FFF2-40B4-BE49-F238E27FC236}">
                <a16:creationId xmlns:a16="http://schemas.microsoft.com/office/drawing/2014/main" id="{EE1FEC34-B34F-4103-99A0-FD092948EA0B}"/>
              </a:ext>
            </a:extLst>
          </p:cNvPr>
          <p:cNvSpPr txBox="1">
            <a:spLocks/>
          </p:cNvSpPr>
          <p:nvPr/>
        </p:nvSpPr>
        <p:spPr>
          <a:xfrm>
            <a:off x="3461655" y="5918655"/>
            <a:ext cx="5268685" cy="107801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800" kern="1200">
                <a:solidFill>
                  <a:schemeClr val="tx1"/>
                </a:solidFill>
                <a:latin typeface="Consolas" panose="020B0609020204030204" pitchFamily="49" charset="0"/>
                <a:ea typeface="+mj-ea"/>
                <a:cs typeface="+mj-cs"/>
              </a:defRPr>
            </a:lvl1pPr>
          </a:lstStyle>
          <a:p>
            <a:r>
              <a:rPr lang="en-US" sz="3200">
                <a:latin typeface="Arial" panose="020B0604020202020204" pitchFamily="34" charset="0"/>
                <a:cs typeface="Arial" panose="020B0604020202020204" pitchFamily="34" charset="0"/>
              </a:rPr>
              <a:t>Inheritance tree</a:t>
            </a:r>
          </a:p>
        </p:txBody>
      </p:sp>
    </p:spTree>
    <p:extLst>
      <p:ext uri="{BB962C8B-B14F-4D97-AF65-F5344CB8AC3E}">
        <p14:creationId xmlns:p14="http://schemas.microsoft.com/office/powerpoint/2010/main" val="850978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3141</TotalTime>
  <Words>311</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Comic Sans MS</vt:lpstr>
      <vt:lpstr>Consolas</vt:lpstr>
      <vt:lpstr>Lato</vt:lpstr>
      <vt:lpstr>Lato Light</vt:lpstr>
      <vt:lpstr>Lato Regular</vt:lpstr>
      <vt:lpstr>Office Theme</vt:lpstr>
      <vt:lpstr>PowerPoint Presentation</vt:lpstr>
      <vt:lpstr>Function overloading vs. overriding</vt:lpstr>
      <vt:lpstr>Function overloading vs. overriding (contd ...)</vt:lpstr>
      <vt:lpstr>PowerPoint Presentation</vt:lpstr>
      <vt:lpstr>Function overloading vs. overriding (contd ...)</vt:lpstr>
      <vt:lpstr>Making a Private Member Inheritable</vt:lpstr>
      <vt:lpstr>PowerPoint Presentation</vt:lpstr>
      <vt:lpstr>PowerPoint Presentation</vt:lpstr>
      <vt:lpstr>Multilevel Inheritance</vt:lpstr>
      <vt:lpstr>Multilevel Inheritance (contd ...)</vt:lpstr>
      <vt:lpstr>Multiple Inheritance</vt:lpstr>
      <vt:lpstr>PowerPoint Presentation</vt:lpstr>
      <vt:lpstr>Ambiguity resolution in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Adhikari</dc:creator>
  <cp:lastModifiedBy>Roshan Adhikari</cp:lastModifiedBy>
  <cp:revision>455</cp:revision>
  <dcterms:created xsi:type="dcterms:W3CDTF">2018-06-11T04:43:14Z</dcterms:created>
  <dcterms:modified xsi:type="dcterms:W3CDTF">2018-06-26T14:39:15Z</dcterms:modified>
</cp:coreProperties>
</file>