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76" r:id="rId3"/>
    <p:sldId id="275" r:id="rId4"/>
    <p:sldId id="270" r:id="rId5"/>
    <p:sldId id="271" r:id="rId6"/>
    <p:sldId id="277" r:id="rId7"/>
    <p:sldId id="278" r:id="rId8"/>
    <p:sldId id="279" r:id="rId9"/>
    <p:sldId id="280" r:id="rId10"/>
    <p:sldId id="281" r:id="rId11"/>
    <p:sldId id="282" r:id="rId12"/>
    <p:sldId id="28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456" y="-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D9466-46DE-4726-BFA4-9FB5906737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C395DE-439F-4029-8899-9CE7C4E33B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D8E24-2F42-4485-A452-EBC78AB05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C178-E420-45D4-B0D9-5D442C77B490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CBDF0-02B8-449D-BD58-44F2E5D30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ECAD2-86CE-4225-9C0D-A0E12DF54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80272-5085-49BA-BB94-B29D9DDD6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75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9468A-3517-4FA4-B479-642E19206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A0451F-3A5D-483D-99DD-460A873F0B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5554D-9878-4595-B0D5-CD3C66DDF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C178-E420-45D4-B0D9-5D442C77B490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16B40-F66E-400A-A4A6-19BFF1EB8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29EDB-E58E-460F-8931-A64DB665D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80272-5085-49BA-BB94-B29D9DDD6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623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FEC385-E98A-4A0E-93E0-B383B79BE3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C66EC0-A282-4050-A454-978EF8F5E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B4217-B9C8-4709-AE7D-6EED36BB3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C178-E420-45D4-B0D9-5D442C77B490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A8178-E76C-40AE-A6D2-911B6E246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31F25-9033-40A5-BADC-F59E94CCA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80272-5085-49BA-BB94-B29D9DDD6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9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66800" y="900545"/>
            <a:ext cx="10068920" cy="124612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2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TITLE HERE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845278" y="2560787"/>
            <a:ext cx="4511964" cy="349798"/>
          </a:xfrm>
          <a:prstGeom prst="rect">
            <a:avLst/>
          </a:prstGeom>
        </p:spPr>
        <p:txBody>
          <a:bodyPr vert="horz" lIns="0" tIns="40504" rIns="0" bIns="40504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Ultimate</a:t>
            </a:r>
            <a:r>
              <a:rPr lang="es-ES_tradnl" dirty="0"/>
              <a:t> </a:t>
            </a:r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3845282" y="2360699"/>
            <a:ext cx="4508495" cy="43200"/>
            <a:chOff x="428625" y="3767667"/>
            <a:chExt cx="3263900" cy="69400"/>
          </a:xfrm>
        </p:grpSpPr>
        <p:sp>
          <p:nvSpPr>
            <p:cNvPr id="2" name="Rectangle 1"/>
            <p:cNvSpPr/>
            <p:nvPr userDrawn="1"/>
          </p:nvSpPr>
          <p:spPr>
            <a:xfrm>
              <a:off x="428625" y="3767667"/>
              <a:ext cx="815975" cy="6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" name="Rectangle 4"/>
            <p:cNvSpPr/>
            <p:nvPr userDrawn="1"/>
          </p:nvSpPr>
          <p:spPr>
            <a:xfrm>
              <a:off x="1244600" y="3767667"/>
              <a:ext cx="815975" cy="69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2060575" y="3767667"/>
              <a:ext cx="815975" cy="6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2876550" y="3767667"/>
              <a:ext cx="815975" cy="69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144983" y="3604097"/>
            <a:ext cx="5929552" cy="1536868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marL="0" indent="0" algn="ctr">
              <a:lnSpc>
                <a:spcPct val="130000"/>
              </a:lnSpc>
              <a:buNone/>
              <a:defRPr sz="2400">
                <a:solidFill>
                  <a:schemeClr val="tx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2852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4065E-7C5A-4BAB-B311-28B6307FD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2800">
                <a:latin typeface="Consolas" panose="020B0609020204030204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DE92C-0F2F-4968-9865-5164E1BA1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7FAED-C0E1-4202-BA8D-FA0714AEC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C178-E420-45D4-B0D9-5D442C77B490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A2D50-1ED4-46F9-B831-E571CAA5D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78308-E01C-43AA-8786-E8957EC5D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80272-5085-49BA-BB94-B29D9DDD6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473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0D6E6-79C7-433A-BF73-9B6C4EC5C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3583A-1B17-440A-880F-88559DEC4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C1A39-6E9E-4143-A73A-023BCA10F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C178-E420-45D4-B0D9-5D442C77B490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B4157-1FBF-474C-B24F-07D6EF5BE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C9E10-A0A8-4F79-91F7-C0E0EE4CD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80272-5085-49BA-BB94-B29D9DDD6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52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8730C-5AFB-44E5-B310-8EB2E807F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C7DC9-EA66-401D-B14F-1131DD50AE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B29363-37DC-4DDE-8627-0C77AF5B9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691B0-ADCD-4F02-B005-A86C5638B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C178-E420-45D4-B0D9-5D442C77B490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0EF71-37DF-42C9-85FD-551756B1A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72D7A-A106-4E13-9F8B-F72F883FC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80272-5085-49BA-BB94-B29D9DDD6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540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2EAF6-431F-41F2-A79A-EBD77EBE2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719139-2683-4D82-B36F-FCE763946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8399B8-C529-4E21-86BE-90118560E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36CB6B-1183-4104-AF0D-E97D631ED7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9024BF-E671-4B0D-94FE-3D70407509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A21B35-45B2-4C0C-B5A7-638A503C5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C178-E420-45D4-B0D9-5D442C77B490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E33045-BA94-4F95-8334-39C24C72D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B61B76-9F7B-4F58-B999-A131F26EB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80272-5085-49BA-BB94-B29D9DDD6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194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DCFF7-4F1B-40AE-82FA-1439AB014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00BFF7-1831-4878-9D1B-7E4977CC4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C178-E420-45D4-B0D9-5D442C77B490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41FA71-5F88-4C45-B98C-C30BF4EB7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EB05F5-86F4-44EE-B34D-5B1C5D2F8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80272-5085-49BA-BB94-B29D9DDD6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657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20F64-D7F6-4673-93CB-0E85EB98D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C178-E420-45D4-B0D9-5D442C77B490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077211-2E70-4B7F-8E64-0AEF4A077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0D298F-3853-4A9B-A2D3-0ACDCACD1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80272-5085-49BA-BB94-B29D9DDD6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493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253A0-0765-4D66-9432-8D1AD3C3A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8C9F7-8CA6-451F-93D5-7231330B2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D6F9E4-ECAF-4488-8AEB-B32B462939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17B7D3-A2E6-4ADC-A589-3E841B9CD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C178-E420-45D4-B0D9-5D442C77B490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DC99D7-C4B5-404E-8B20-4BD82FB6F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C1012-DF9C-4820-BAAF-8E5516403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80272-5085-49BA-BB94-B29D9DDD6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22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38759-B1C2-4436-AD1C-91F3B81A7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6BB36B-14E0-4731-91A3-30BA8A6758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3AB23E-81CA-4788-A12E-B941F0A6E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D74A4-2183-4F9E-A66E-03B51608B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C178-E420-45D4-B0D9-5D442C77B490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1ECE49-3E1B-45D1-B2CC-310C9BDFC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E0543F-69B1-4DDF-921E-7BDE188B1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80272-5085-49BA-BB94-B29D9DDD6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611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05AD93-EB08-4FFC-9578-30EB29009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04C305-250E-43E5-AEA7-C7707938F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7CDC2-EA6E-4593-9300-3FA7B62B22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AC178-E420-45D4-B0D9-5D442C77B490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A3F79-2925-4328-9FC2-4E56B466BC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A34C8-102E-4A20-84EC-88B0B43049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80272-5085-49BA-BB94-B29D9DDD6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90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50847" y="900545"/>
            <a:ext cx="11100826" cy="1246122"/>
          </a:xfrm>
        </p:spPr>
        <p:txBody>
          <a:bodyPr>
            <a:noAutofit/>
          </a:bodyPr>
          <a:lstStyle/>
          <a:p>
            <a:r>
              <a:rPr lang="en-US" sz="4400"/>
              <a:t>Lecture #15 : </a:t>
            </a:r>
          </a:p>
          <a:p>
            <a:r>
              <a:rPr lang="en-US" sz="4400"/>
              <a:t>Inheritance – Extending classes (contd...)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/>
              <a:t>COMP 116: Object Oriented Programming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144983" y="3604096"/>
            <a:ext cx="5929552" cy="2547321"/>
          </a:xfrm>
        </p:spPr>
        <p:txBody>
          <a:bodyPr>
            <a:noAutofit/>
          </a:bodyPr>
          <a:lstStyle/>
          <a:p>
            <a:r>
              <a:rPr lang="en-US" b="1" u="sng"/>
              <a:t>Presented by:</a:t>
            </a:r>
          </a:p>
          <a:p>
            <a:r>
              <a:rPr lang="en-US"/>
              <a:t>Roshan Manjushree Adhikari</a:t>
            </a:r>
          </a:p>
          <a:p>
            <a:r>
              <a:rPr lang="en-US"/>
              <a:t>Kathmandu University</a:t>
            </a:r>
          </a:p>
          <a:p>
            <a:r>
              <a:rPr lang="en-US"/>
              <a:t>27</a:t>
            </a:r>
            <a:r>
              <a:rPr lang="en-US" baseline="30000"/>
              <a:t>th</a:t>
            </a:r>
            <a:r>
              <a:rPr lang="en-US"/>
              <a:t> June, 2018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A07B1AF-EA15-4D1A-9EF8-F9EE8EF53D93}"/>
              </a:ext>
            </a:extLst>
          </p:cNvPr>
          <p:cNvGrpSpPr/>
          <p:nvPr/>
        </p:nvGrpSpPr>
        <p:grpSpPr>
          <a:xfrm>
            <a:off x="-300958" y="4640099"/>
            <a:ext cx="4300069" cy="1698053"/>
            <a:chOff x="1724118" y="4873691"/>
            <a:chExt cx="4300069" cy="1698053"/>
          </a:xfrm>
        </p:grpSpPr>
        <p:sp>
          <p:nvSpPr>
            <p:cNvPr id="12" name="Freeform 11"/>
            <p:cNvSpPr/>
            <p:nvPr/>
          </p:nvSpPr>
          <p:spPr>
            <a:xfrm rot="9340997">
              <a:off x="1724118" y="5190508"/>
              <a:ext cx="4222807" cy="1381236"/>
            </a:xfrm>
            <a:custGeom>
              <a:avLst/>
              <a:gdLst>
                <a:gd name="connsiteX0" fmla="*/ 4436533 w 4436533"/>
                <a:gd name="connsiteY0" fmla="*/ 164697 h 1756908"/>
                <a:gd name="connsiteX1" fmla="*/ 2302933 w 4436533"/>
                <a:gd name="connsiteY1" fmla="*/ 350964 h 1756908"/>
                <a:gd name="connsiteX2" fmla="*/ 3132667 w 4436533"/>
                <a:gd name="connsiteY2" fmla="*/ 1756430 h 1756908"/>
                <a:gd name="connsiteX3" fmla="*/ 3623733 w 4436533"/>
                <a:gd name="connsiteY3" fmla="*/ 503364 h 1756908"/>
                <a:gd name="connsiteX4" fmla="*/ 1405467 w 4436533"/>
                <a:gd name="connsiteY4" fmla="*/ 46164 h 1756908"/>
                <a:gd name="connsiteX5" fmla="*/ 0 w 4436533"/>
                <a:gd name="connsiteY5" fmla="*/ 1536297 h 1756908"/>
                <a:gd name="connsiteX0" fmla="*/ 4436533 w 4436533"/>
                <a:gd name="connsiteY0" fmla="*/ 260722 h 1853405"/>
                <a:gd name="connsiteX1" fmla="*/ 2302933 w 4436533"/>
                <a:gd name="connsiteY1" fmla="*/ 446989 h 1853405"/>
                <a:gd name="connsiteX2" fmla="*/ 3132667 w 4436533"/>
                <a:gd name="connsiteY2" fmla="*/ 1852455 h 1853405"/>
                <a:gd name="connsiteX3" fmla="*/ 3623733 w 4436533"/>
                <a:gd name="connsiteY3" fmla="*/ 599389 h 1853405"/>
                <a:gd name="connsiteX4" fmla="*/ 1405467 w 4436533"/>
                <a:gd name="connsiteY4" fmla="*/ 142189 h 1853405"/>
                <a:gd name="connsiteX5" fmla="*/ 0 w 4436533"/>
                <a:gd name="connsiteY5" fmla="*/ 1632322 h 1853405"/>
                <a:gd name="connsiteX0" fmla="*/ 4436533 w 4436533"/>
                <a:gd name="connsiteY0" fmla="*/ 260722 h 1852567"/>
                <a:gd name="connsiteX1" fmla="*/ 2302933 w 4436533"/>
                <a:gd name="connsiteY1" fmla="*/ 446989 h 1852567"/>
                <a:gd name="connsiteX2" fmla="*/ 3132667 w 4436533"/>
                <a:gd name="connsiteY2" fmla="*/ 1852455 h 1852567"/>
                <a:gd name="connsiteX3" fmla="*/ 3623733 w 4436533"/>
                <a:gd name="connsiteY3" fmla="*/ 599389 h 1852567"/>
                <a:gd name="connsiteX4" fmla="*/ 1405467 w 4436533"/>
                <a:gd name="connsiteY4" fmla="*/ 142189 h 1852567"/>
                <a:gd name="connsiteX5" fmla="*/ 0 w 4436533"/>
                <a:gd name="connsiteY5" fmla="*/ 1632322 h 1852567"/>
                <a:gd name="connsiteX0" fmla="*/ 4436533 w 4436533"/>
                <a:gd name="connsiteY0" fmla="*/ 260722 h 1852461"/>
                <a:gd name="connsiteX1" fmla="*/ 2540000 w 4436533"/>
                <a:gd name="connsiteY1" fmla="*/ 616323 h 1852461"/>
                <a:gd name="connsiteX2" fmla="*/ 3132667 w 4436533"/>
                <a:gd name="connsiteY2" fmla="*/ 1852455 h 1852461"/>
                <a:gd name="connsiteX3" fmla="*/ 3623733 w 4436533"/>
                <a:gd name="connsiteY3" fmla="*/ 599389 h 1852461"/>
                <a:gd name="connsiteX4" fmla="*/ 1405467 w 4436533"/>
                <a:gd name="connsiteY4" fmla="*/ 142189 h 1852461"/>
                <a:gd name="connsiteX5" fmla="*/ 0 w 4436533"/>
                <a:gd name="connsiteY5" fmla="*/ 1632322 h 1852461"/>
                <a:gd name="connsiteX0" fmla="*/ 4436533 w 4436533"/>
                <a:gd name="connsiteY0" fmla="*/ 260722 h 1852464"/>
                <a:gd name="connsiteX1" fmla="*/ 2540000 w 4436533"/>
                <a:gd name="connsiteY1" fmla="*/ 616323 h 1852464"/>
                <a:gd name="connsiteX2" fmla="*/ 3132667 w 4436533"/>
                <a:gd name="connsiteY2" fmla="*/ 1852455 h 1852464"/>
                <a:gd name="connsiteX3" fmla="*/ 3623733 w 4436533"/>
                <a:gd name="connsiteY3" fmla="*/ 599389 h 1852464"/>
                <a:gd name="connsiteX4" fmla="*/ 1405467 w 4436533"/>
                <a:gd name="connsiteY4" fmla="*/ 142189 h 1852464"/>
                <a:gd name="connsiteX5" fmla="*/ 0 w 4436533"/>
                <a:gd name="connsiteY5" fmla="*/ 1632322 h 1852464"/>
                <a:gd name="connsiteX0" fmla="*/ 4436533 w 4436533"/>
                <a:gd name="connsiteY0" fmla="*/ 160324 h 1531924"/>
                <a:gd name="connsiteX1" fmla="*/ 2540000 w 4436533"/>
                <a:gd name="connsiteY1" fmla="*/ 515925 h 1531924"/>
                <a:gd name="connsiteX2" fmla="*/ 2997200 w 4436533"/>
                <a:gd name="connsiteY2" fmla="*/ 1413391 h 1531924"/>
                <a:gd name="connsiteX3" fmla="*/ 3623733 w 4436533"/>
                <a:gd name="connsiteY3" fmla="*/ 498991 h 1531924"/>
                <a:gd name="connsiteX4" fmla="*/ 1405467 w 4436533"/>
                <a:gd name="connsiteY4" fmla="*/ 41791 h 1531924"/>
                <a:gd name="connsiteX5" fmla="*/ 0 w 4436533"/>
                <a:gd name="connsiteY5" fmla="*/ 1531924 h 1531924"/>
                <a:gd name="connsiteX0" fmla="*/ 4436533 w 4436533"/>
                <a:gd name="connsiteY0" fmla="*/ 160324 h 1531924"/>
                <a:gd name="connsiteX1" fmla="*/ 2540000 w 4436533"/>
                <a:gd name="connsiteY1" fmla="*/ 515925 h 1531924"/>
                <a:gd name="connsiteX2" fmla="*/ 2997200 w 4436533"/>
                <a:gd name="connsiteY2" fmla="*/ 1413391 h 1531924"/>
                <a:gd name="connsiteX3" fmla="*/ 3623733 w 4436533"/>
                <a:gd name="connsiteY3" fmla="*/ 498991 h 1531924"/>
                <a:gd name="connsiteX4" fmla="*/ 1405467 w 4436533"/>
                <a:gd name="connsiteY4" fmla="*/ 41791 h 1531924"/>
                <a:gd name="connsiteX5" fmla="*/ 0 w 4436533"/>
                <a:gd name="connsiteY5" fmla="*/ 1531924 h 1531924"/>
                <a:gd name="connsiteX0" fmla="*/ 3031066 w 3031066"/>
                <a:gd name="connsiteY0" fmla="*/ 160324 h 1419470"/>
                <a:gd name="connsiteX1" fmla="*/ 1134533 w 3031066"/>
                <a:gd name="connsiteY1" fmla="*/ 515925 h 1419470"/>
                <a:gd name="connsiteX2" fmla="*/ 1591733 w 3031066"/>
                <a:gd name="connsiteY2" fmla="*/ 1413391 h 1419470"/>
                <a:gd name="connsiteX3" fmla="*/ 2218266 w 3031066"/>
                <a:gd name="connsiteY3" fmla="*/ 498991 h 1419470"/>
                <a:gd name="connsiteX4" fmla="*/ 0 w 3031066"/>
                <a:gd name="connsiteY4" fmla="*/ 41791 h 1419470"/>
                <a:gd name="connsiteX0" fmla="*/ 4199466 w 4199466"/>
                <a:gd name="connsiteY0" fmla="*/ 5331 h 1264150"/>
                <a:gd name="connsiteX1" fmla="*/ 2302933 w 4199466"/>
                <a:gd name="connsiteY1" fmla="*/ 360932 h 1264150"/>
                <a:gd name="connsiteX2" fmla="*/ 2760133 w 4199466"/>
                <a:gd name="connsiteY2" fmla="*/ 1258398 h 1264150"/>
                <a:gd name="connsiteX3" fmla="*/ 3386666 w 4199466"/>
                <a:gd name="connsiteY3" fmla="*/ 343998 h 1264150"/>
                <a:gd name="connsiteX4" fmla="*/ 0 w 4199466"/>
                <a:gd name="connsiteY4" fmla="*/ 174664 h 1264150"/>
                <a:gd name="connsiteX0" fmla="*/ 4199466 w 4199466"/>
                <a:gd name="connsiteY0" fmla="*/ 272347 h 1531166"/>
                <a:gd name="connsiteX1" fmla="*/ 2302933 w 4199466"/>
                <a:gd name="connsiteY1" fmla="*/ 627948 h 1531166"/>
                <a:gd name="connsiteX2" fmla="*/ 2760133 w 4199466"/>
                <a:gd name="connsiteY2" fmla="*/ 1525414 h 1531166"/>
                <a:gd name="connsiteX3" fmla="*/ 3386666 w 4199466"/>
                <a:gd name="connsiteY3" fmla="*/ 611014 h 1531166"/>
                <a:gd name="connsiteX4" fmla="*/ 0 w 4199466"/>
                <a:gd name="connsiteY4" fmla="*/ 441680 h 1531166"/>
                <a:gd name="connsiteX0" fmla="*/ 4199466 w 4199466"/>
                <a:gd name="connsiteY0" fmla="*/ 340911 h 1602433"/>
                <a:gd name="connsiteX1" fmla="*/ 2302933 w 4199466"/>
                <a:gd name="connsiteY1" fmla="*/ 696512 h 1602433"/>
                <a:gd name="connsiteX2" fmla="*/ 2760133 w 4199466"/>
                <a:gd name="connsiteY2" fmla="*/ 1593978 h 1602433"/>
                <a:gd name="connsiteX3" fmla="*/ 3386666 w 4199466"/>
                <a:gd name="connsiteY3" fmla="*/ 679578 h 1602433"/>
                <a:gd name="connsiteX4" fmla="*/ 0 w 4199466"/>
                <a:gd name="connsiteY4" fmla="*/ 510244 h 1602433"/>
                <a:gd name="connsiteX0" fmla="*/ 4199466 w 4199466"/>
                <a:gd name="connsiteY0" fmla="*/ 320417 h 1573620"/>
                <a:gd name="connsiteX1" fmla="*/ 2302933 w 4199466"/>
                <a:gd name="connsiteY1" fmla="*/ 676018 h 1573620"/>
                <a:gd name="connsiteX2" fmla="*/ 2760133 w 4199466"/>
                <a:gd name="connsiteY2" fmla="*/ 1573484 h 1573620"/>
                <a:gd name="connsiteX3" fmla="*/ 3183466 w 4199466"/>
                <a:gd name="connsiteY3" fmla="*/ 726817 h 1573620"/>
                <a:gd name="connsiteX4" fmla="*/ 0 w 4199466"/>
                <a:gd name="connsiteY4" fmla="*/ 489750 h 1573620"/>
                <a:gd name="connsiteX0" fmla="*/ 4199466 w 4199466"/>
                <a:gd name="connsiteY0" fmla="*/ 320417 h 1573493"/>
                <a:gd name="connsiteX1" fmla="*/ 2048933 w 4199466"/>
                <a:gd name="connsiteY1" fmla="*/ 743751 h 1573493"/>
                <a:gd name="connsiteX2" fmla="*/ 2760133 w 4199466"/>
                <a:gd name="connsiteY2" fmla="*/ 1573484 h 1573493"/>
                <a:gd name="connsiteX3" fmla="*/ 3183466 w 4199466"/>
                <a:gd name="connsiteY3" fmla="*/ 726817 h 1573493"/>
                <a:gd name="connsiteX4" fmla="*/ 0 w 4199466"/>
                <a:gd name="connsiteY4" fmla="*/ 489750 h 1573493"/>
                <a:gd name="connsiteX0" fmla="*/ 4199466 w 4199466"/>
                <a:gd name="connsiteY0" fmla="*/ 320417 h 1573522"/>
                <a:gd name="connsiteX1" fmla="*/ 2048933 w 4199466"/>
                <a:gd name="connsiteY1" fmla="*/ 743751 h 1573522"/>
                <a:gd name="connsiteX2" fmla="*/ 2760133 w 4199466"/>
                <a:gd name="connsiteY2" fmla="*/ 1573484 h 1573522"/>
                <a:gd name="connsiteX3" fmla="*/ 3183466 w 4199466"/>
                <a:gd name="connsiteY3" fmla="*/ 726817 h 1573522"/>
                <a:gd name="connsiteX4" fmla="*/ 0 w 4199466"/>
                <a:gd name="connsiteY4" fmla="*/ 489750 h 1573522"/>
                <a:gd name="connsiteX0" fmla="*/ 4199466 w 4199466"/>
                <a:gd name="connsiteY0" fmla="*/ 254880 h 1474089"/>
                <a:gd name="connsiteX1" fmla="*/ 2048933 w 4199466"/>
                <a:gd name="connsiteY1" fmla="*/ 678214 h 1474089"/>
                <a:gd name="connsiteX2" fmla="*/ 2675467 w 4199466"/>
                <a:gd name="connsiteY2" fmla="*/ 1474080 h 1474089"/>
                <a:gd name="connsiteX3" fmla="*/ 3183466 w 4199466"/>
                <a:gd name="connsiteY3" fmla="*/ 661280 h 1474089"/>
                <a:gd name="connsiteX4" fmla="*/ 0 w 4199466"/>
                <a:gd name="connsiteY4" fmla="*/ 424213 h 1474089"/>
                <a:gd name="connsiteX0" fmla="*/ 4199466 w 4199466"/>
                <a:gd name="connsiteY0" fmla="*/ 254880 h 1476478"/>
                <a:gd name="connsiteX1" fmla="*/ 2048933 w 4199466"/>
                <a:gd name="connsiteY1" fmla="*/ 678214 h 1476478"/>
                <a:gd name="connsiteX2" fmla="*/ 2675467 w 4199466"/>
                <a:gd name="connsiteY2" fmla="*/ 1474080 h 1476478"/>
                <a:gd name="connsiteX3" fmla="*/ 3183466 w 4199466"/>
                <a:gd name="connsiteY3" fmla="*/ 661280 h 1476478"/>
                <a:gd name="connsiteX4" fmla="*/ 0 w 4199466"/>
                <a:gd name="connsiteY4" fmla="*/ 424213 h 1476478"/>
                <a:gd name="connsiteX0" fmla="*/ 4199466 w 4199466"/>
                <a:gd name="connsiteY0" fmla="*/ 279753 h 1501814"/>
                <a:gd name="connsiteX1" fmla="*/ 2048933 w 4199466"/>
                <a:gd name="connsiteY1" fmla="*/ 703087 h 1501814"/>
                <a:gd name="connsiteX2" fmla="*/ 2675467 w 4199466"/>
                <a:gd name="connsiteY2" fmla="*/ 1498953 h 1501814"/>
                <a:gd name="connsiteX3" fmla="*/ 3183466 w 4199466"/>
                <a:gd name="connsiteY3" fmla="*/ 686153 h 1501814"/>
                <a:gd name="connsiteX4" fmla="*/ 0 w 4199466"/>
                <a:gd name="connsiteY4" fmla="*/ 449086 h 1501814"/>
                <a:gd name="connsiteX0" fmla="*/ 4199466 w 4199466"/>
                <a:gd name="connsiteY0" fmla="*/ 279753 h 1499053"/>
                <a:gd name="connsiteX1" fmla="*/ 2099733 w 4199466"/>
                <a:gd name="connsiteY1" fmla="*/ 635354 h 1499053"/>
                <a:gd name="connsiteX2" fmla="*/ 2675467 w 4199466"/>
                <a:gd name="connsiteY2" fmla="*/ 1498953 h 1499053"/>
                <a:gd name="connsiteX3" fmla="*/ 3183466 w 4199466"/>
                <a:gd name="connsiteY3" fmla="*/ 686153 h 1499053"/>
                <a:gd name="connsiteX4" fmla="*/ 0 w 4199466"/>
                <a:gd name="connsiteY4" fmla="*/ 449086 h 1499053"/>
                <a:gd name="connsiteX0" fmla="*/ 4199466 w 4199466"/>
                <a:gd name="connsiteY0" fmla="*/ 279753 h 1499053"/>
                <a:gd name="connsiteX1" fmla="*/ 2099733 w 4199466"/>
                <a:gd name="connsiteY1" fmla="*/ 635354 h 1499053"/>
                <a:gd name="connsiteX2" fmla="*/ 2675467 w 4199466"/>
                <a:gd name="connsiteY2" fmla="*/ 1498953 h 1499053"/>
                <a:gd name="connsiteX3" fmla="*/ 3183466 w 4199466"/>
                <a:gd name="connsiteY3" fmla="*/ 686153 h 1499053"/>
                <a:gd name="connsiteX4" fmla="*/ 0 w 4199466"/>
                <a:gd name="connsiteY4" fmla="*/ 449086 h 1499053"/>
                <a:gd name="connsiteX0" fmla="*/ 4199466 w 4199466"/>
                <a:gd name="connsiteY0" fmla="*/ 376915 h 1596472"/>
                <a:gd name="connsiteX1" fmla="*/ 2099733 w 4199466"/>
                <a:gd name="connsiteY1" fmla="*/ 732516 h 1596472"/>
                <a:gd name="connsiteX2" fmla="*/ 2675467 w 4199466"/>
                <a:gd name="connsiteY2" fmla="*/ 1596115 h 1596472"/>
                <a:gd name="connsiteX3" fmla="*/ 3183466 w 4199466"/>
                <a:gd name="connsiteY3" fmla="*/ 783315 h 1596472"/>
                <a:gd name="connsiteX4" fmla="*/ 0 w 4199466"/>
                <a:gd name="connsiteY4" fmla="*/ 546248 h 1596472"/>
                <a:gd name="connsiteX0" fmla="*/ 4199466 w 4199466"/>
                <a:gd name="connsiteY0" fmla="*/ 243473 h 1115335"/>
                <a:gd name="connsiteX1" fmla="*/ 2099733 w 4199466"/>
                <a:gd name="connsiteY1" fmla="*/ 599074 h 1115335"/>
                <a:gd name="connsiteX2" fmla="*/ 2641098 w 4199466"/>
                <a:gd name="connsiteY2" fmla="*/ 1115187 h 1115335"/>
                <a:gd name="connsiteX3" fmla="*/ 3183466 w 4199466"/>
                <a:gd name="connsiteY3" fmla="*/ 649873 h 1115335"/>
                <a:gd name="connsiteX4" fmla="*/ 0 w 4199466"/>
                <a:gd name="connsiteY4" fmla="*/ 412806 h 1115335"/>
                <a:gd name="connsiteX0" fmla="*/ 4199466 w 4199466"/>
                <a:gd name="connsiteY0" fmla="*/ 279036 h 1151030"/>
                <a:gd name="connsiteX1" fmla="*/ 2099733 w 4199466"/>
                <a:gd name="connsiteY1" fmla="*/ 634637 h 1151030"/>
                <a:gd name="connsiteX2" fmla="*/ 2641098 w 4199466"/>
                <a:gd name="connsiteY2" fmla="*/ 1150750 h 1151030"/>
                <a:gd name="connsiteX3" fmla="*/ 3183466 w 4199466"/>
                <a:gd name="connsiteY3" fmla="*/ 685436 h 1151030"/>
                <a:gd name="connsiteX4" fmla="*/ 0 w 4199466"/>
                <a:gd name="connsiteY4" fmla="*/ 448369 h 1151030"/>
                <a:gd name="connsiteX0" fmla="*/ 4199466 w 4199466"/>
                <a:gd name="connsiteY0" fmla="*/ 279036 h 1151030"/>
                <a:gd name="connsiteX1" fmla="*/ 2099733 w 4199466"/>
                <a:gd name="connsiteY1" fmla="*/ 634637 h 1151030"/>
                <a:gd name="connsiteX2" fmla="*/ 2641098 w 4199466"/>
                <a:gd name="connsiteY2" fmla="*/ 1150750 h 1151030"/>
                <a:gd name="connsiteX3" fmla="*/ 3183466 w 4199466"/>
                <a:gd name="connsiteY3" fmla="*/ 685436 h 1151030"/>
                <a:gd name="connsiteX4" fmla="*/ 0 w 4199466"/>
                <a:gd name="connsiteY4" fmla="*/ 448369 h 1151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9466" h="1151030">
                  <a:moveTo>
                    <a:pt x="4199466" y="279036"/>
                  </a:moveTo>
                  <a:cubicBezTo>
                    <a:pt x="3241321" y="239525"/>
                    <a:pt x="2236563" y="182670"/>
                    <a:pt x="2099733" y="634637"/>
                  </a:cubicBezTo>
                  <a:cubicBezTo>
                    <a:pt x="1962903" y="1086604"/>
                    <a:pt x="2460476" y="1142284"/>
                    <a:pt x="2641098" y="1150750"/>
                  </a:cubicBezTo>
                  <a:cubicBezTo>
                    <a:pt x="2821720" y="1159216"/>
                    <a:pt x="3197646" y="975667"/>
                    <a:pt x="3183466" y="685436"/>
                  </a:cubicBezTo>
                  <a:cubicBezTo>
                    <a:pt x="3169286" y="395205"/>
                    <a:pt x="2111021" y="-553521"/>
                    <a:pt x="0" y="448369"/>
                  </a:cubicBezTo>
                </a:path>
              </a:pathLst>
            </a:custGeom>
            <a:ln>
              <a:solidFill>
                <a:schemeClr val="bg1">
                  <a:lumMod val="75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" name="Isosceles Triangle 9"/>
            <p:cNvSpPr/>
            <p:nvPr/>
          </p:nvSpPr>
          <p:spPr>
            <a:xfrm rot="2110876">
              <a:off x="5795981" y="4873691"/>
              <a:ext cx="228206" cy="308981"/>
            </a:xfrm>
            <a:custGeom>
              <a:avLst/>
              <a:gdLst/>
              <a:ahLst/>
              <a:cxnLst/>
              <a:rect l="l" t="t" r="r" b="b"/>
              <a:pathLst>
                <a:path w="696359" h="1149768">
                  <a:moveTo>
                    <a:pt x="355075" y="0"/>
                  </a:moveTo>
                  <a:lnTo>
                    <a:pt x="696359" y="1105109"/>
                  </a:lnTo>
                  <a:lnTo>
                    <a:pt x="372008" y="801168"/>
                  </a:lnTo>
                  <a:lnTo>
                    <a:pt x="0" y="114976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</p:spTree>
    <p:extLst>
      <p:ext uri="{BB962C8B-B14F-4D97-AF65-F5344CB8AC3E}">
        <p14:creationId xmlns:p14="http://schemas.microsoft.com/office/powerpoint/2010/main" val="177979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4A669-34BF-4B0B-9E80-159878A85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 class (contd...)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D744A-B510-4A58-9CE6-8CFCFA414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pure virtual function (or abstract function) in C++ is a virtual function for which we don’t have implementation, we only declare it.</a:t>
            </a:r>
          </a:p>
          <a:p>
            <a:r>
              <a:rPr lang="en-US"/>
              <a:t>A pure virtual function is declared by assigning 0 in declaration. </a:t>
            </a:r>
          </a:p>
          <a:p>
            <a:r>
              <a:rPr lang="en-US"/>
              <a:t>A class is abstract if it has at least one pure virtual function.</a:t>
            </a:r>
          </a:p>
          <a:p>
            <a:r>
              <a:rPr lang="en-US"/>
              <a:t>We can have pointers and references of abstract class type.</a:t>
            </a:r>
          </a:p>
          <a:p>
            <a:r>
              <a:rPr lang="en-US"/>
              <a:t>If we do not override the pure virtual function in derived class, then derived class also becomes abstract class.</a:t>
            </a:r>
          </a:p>
          <a:p>
            <a:r>
              <a:rPr lang="en-US"/>
              <a:t>An abstract class can have constructors.</a:t>
            </a:r>
          </a:p>
        </p:txBody>
      </p:sp>
    </p:spTree>
    <p:extLst>
      <p:ext uri="{BB962C8B-B14F-4D97-AF65-F5344CB8AC3E}">
        <p14:creationId xmlns:p14="http://schemas.microsoft.com/office/powerpoint/2010/main" val="1784301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08B192-E3D9-44F9-BA23-20DF1C736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619" y="0"/>
            <a:ext cx="4682838" cy="7263180"/>
          </a:xfrm>
          <a:prstGeom prst="rect">
            <a:avLst/>
          </a:prstGeom>
        </p:spPr>
      </p:pic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53316924-C76D-4202-83D2-309FA8B6B7FA}"/>
              </a:ext>
            </a:extLst>
          </p:cNvPr>
          <p:cNvSpPr/>
          <p:nvPr/>
        </p:nvSpPr>
        <p:spPr>
          <a:xfrm>
            <a:off x="4711361" y="2551352"/>
            <a:ext cx="6660565" cy="2755688"/>
          </a:xfrm>
          <a:prstGeom prst="cloudCallout">
            <a:avLst>
              <a:gd name="adj1" fmla="val -43418"/>
              <a:gd name="adj2" fmla="val 7208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  <a:latin typeface="Comic Sans MS" panose="030F0702030302020204" pitchFamily="66" charset="0"/>
              </a:rPr>
              <a:t>You MUST implement all abstract methods</a:t>
            </a:r>
          </a:p>
        </p:txBody>
      </p:sp>
    </p:spTree>
    <p:extLst>
      <p:ext uri="{BB962C8B-B14F-4D97-AF65-F5344CB8AC3E}">
        <p14:creationId xmlns:p14="http://schemas.microsoft.com/office/powerpoint/2010/main" val="2881836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A48D3E4-82B2-463D-A767-1C37DADDF39C}"/>
              </a:ext>
            </a:extLst>
          </p:cNvPr>
          <p:cNvSpPr/>
          <p:nvPr/>
        </p:nvSpPr>
        <p:spPr>
          <a:xfrm>
            <a:off x="4391891" y="775855"/>
            <a:ext cx="2438400" cy="6788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latin typeface="Consolas" panose="020B0609020204030204" pitchFamily="49" charset="0"/>
              </a:rPr>
              <a:t>Animal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DE213F-A5AE-48A1-B5DD-6EF6F43C43FB}"/>
              </a:ext>
            </a:extLst>
          </p:cNvPr>
          <p:cNvSpPr/>
          <p:nvPr/>
        </p:nvSpPr>
        <p:spPr>
          <a:xfrm>
            <a:off x="1440873" y="2867891"/>
            <a:ext cx="2438400" cy="6788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latin typeface="Consolas" panose="020B0609020204030204" pitchFamily="49" charset="0"/>
              </a:rPr>
              <a:t>Feline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A1B80D-23CF-47BB-A936-7854EF10FBD2}"/>
              </a:ext>
            </a:extLst>
          </p:cNvPr>
          <p:cNvSpPr/>
          <p:nvPr/>
        </p:nvSpPr>
        <p:spPr>
          <a:xfrm>
            <a:off x="5334000" y="2528455"/>
            <a:ext cx="2438400" cy="6788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tx1"/>
                </a:solidFill>
                <a:latin typeface="Consolas" panose="020B0609020204030204" pitchFamily="49" charset="0"/>
              </a:rPr>
              <a:t>Hippo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DF1763-1194-41C2-A252-3F771AA85D2A}"/>
              </a:ext>
            </a:extLst>
          </p:cNvPr>
          <p:cNvSpPr/>
          <p:nvPr/>
        </p:nvSpPr>
        <p:spPr>
          <a:xfrm>
            <a:off x="9227127" y="1960419"/>
            <a:ext cx="2438400" cy="6788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latin typeface="Consolas" panose="020B0609020204030204" pitchFamily="49" charset="0"/>
              </a:rPr>
              <a:t>Canine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7A54AD-D7DA-48E7-B7F5-683D47CCF265}"/>
              </a:ext>
            </a:extLst>
          </p:cNvPr>
          <p:cNvSpPr/>
          <p:nvPr/>
        </p:nvSpPr>
        <p:spPr>
          <a:xfrm>
            <a:off x="4156365" y="4333011"/>
            <a:ext cx="1274616" cy="6788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tx1"/>
                </a:solidFill>
                <a:latin typeface="Consolas" panose="020B0609020204030204" pitchFamily="49" charset="0"/>
              </a:rPr>
              <a:t>Cat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E61490-21AD-4DD9-BAC8-6603321A67DA}"/>
              </a:ext>
            </a:extLst>
          </p:cNvPr>
          <p:cNvSpPr/>
          <p:nvPr/>
        </p:nvSpPr>
        <p:spPr>
          <a:xfrm>
            <a:off x="443346" y="5403273"/>
            <a:ext cx="1468582" cy="6788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tx1"/>
                </a:solidFill>
                <a:latin typeface="Consolas" panose="020B0609020204030204" pitchFamily="49" charset="0"/>
              </a:rPr>
              <a:t>Lion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FFE86E-A9A3-4397-BFAD-71D80EA539BC}"/>
              </a:ext>
            </a:extLst>
          </p:cNvPr>
          <p:cNvSpPr/>
          <p:nvPr/>
        </p:nvSpPr>
        <p:spPr>
          <a:xfrm>
            <a:off x="3311238" y="5576455"/>
            <a:ext cx="1690254" cy="6788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tx1"/>
                </a:solidFill>
                <a:latin typeface="Consolas" panose="020B0609020204030204" pitchFamily="49" charset="0"/>
              </a:rPr>
              <a:t>Tiger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2D55A8-C9D6-4B28-BDA2-7881F81DD632}"/>
              </a:ext>
            </a:extLst>
          </p:cNvPr>
          <p:cNvSpPr/>
          <p:nvPr/>
        </p:nvSpPr>
        <p:spPr>
          <a:xfrm>
            <a:off x="9587345" y="5403273"/>
            <a:ext cx="2438400" cy="6788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tx1"/>
                </a:solidFill>
                <a:latin typeface="Consolas" panose="020B0609020204030204" pitchFamily="49" charset="0"/>
              </a:rPr>
              <a:t>Dog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3DAEC1-0D5D-4E40-BBCE-709673693D1F}"/>
              </a:ext>
            </a:extLst>
          </p:cNvPr>
          <p:cNvSpPr/>
          <p:nvPr/>
        </p:nvSpPr>
        <p:spPr>
          <a:xfrm>
            <a:off x="6227619" y="4333011"/>
            <a:ext cx="1745672" cy="6788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tx1"/>
                </a:solidFill>
                <a:latin typeface="Consolas" panose="020B0609020204030204" pitchFamily="49" charset="0"/>
              </a:rPr>
              <a:t>Wolf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94E0714-9BF5-4369-A62D-8F1E383AC4DF}"/>
              </a:ext>
            </a:extLst>
          </p:cNvPr>
          <p:cNvCxnSpPr>
            <a:stCxn id="2" idx="2"/>
            <a:endCxn id="4" idx="0"/>
          </p:cNvCxnSpPr>
          <p:nvPr/>
        </p:nvCxnSpPr>
        <p:spPr>
          <a:xfrm>
            <a:off x="5611091" y="1454727"/>
            <a:ext cx="942109" cy="10737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06336E2-2775-4237-AD64-6258B2D68E07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2937165" y="1454727"/>
            <a:ext cx="2673926" cy="14131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46E2B01-1BD8-4ADA-9D0F-CADFB352EEE2}"/>
              </a:ext>
            </a:extLst>
          </p:cNvPr>
          <p:cNvCxnSpPr>
            <a:cxnSpLocks/>
          </p:cNvCxnSpPr>
          <p:nvPr/>
        </p:nvCxnSpPr>
        <p:spPr>
          <a:xfrm flipH="1" flipV="1">
            <a:off x="5687292" y="1527464"/>
            <a:ext cx="3775363" cy="3221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9DD6FE4-ED22-4CDC-8E0A-FCD21EF0ADE9}"/>
              </a:ext>
            </a:extLst>
          </p:cNvPr>
          <p:cNvCxnSpPr>
            <a:cxnSpLocks/>
          </p:cNvCxnSpPr>
          <p:nvPr/>
        </p:nvCxnSpPr>
        <p:spPr>
          <a:xfrm>
            <a:off x="2531919" y="3560617"/>
            <a:ext cx="2074717" cy="7654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CCFE70F-22DC-4B38-B672-B3E12093677C}"/>
              </a:ext>
            </a:extLst>
          </p:cNvPr>
          <p:cNvCxnSpPr>
            <a:cxnSpLocks/>
          </p:cNvCxnSpPr>
          <p:nvPr/>
        </p:nvCxnSpPr>
        <p:spPr>
          <a:xfrm flipH="1">
            <a:off x="1177637" y="3560617"/>
            <a:ext cx="1354282" cy="18426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7A5F9E2-265D-45EC-BD81-3DA1A250FE90}"/>
              </a:ext>
            </a:extLst>
          </p:cNvPr>
          <p:cNvCxnSpPr>
            <a:cxnSpLocks/>
          </p:cNvCxnSpPr>
          <p:nvPr/>
        </p:nvCxnSpPr>
        <p:spPr>
          <a:xfrm>
            <a:off x="2531919" y="3560617"/>
            <a:ext cx="1250372" cy="20019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6E772B1-B136-4642-B957-9AF8EEF89FCE}"/>
              </a:ext>
            </a:extLst>
          </p:cNvPr>
          <p:cNvCxnSpPr>
            <a:cxnSpLocks/>
          </p:cNvCxnSpPr>
          <p:nvPr/>
        </p:nvCxnSpPr>
        <p:spPr>
          <a:xfrm flipH="1">
            <a:off x="7574973" y="2712028"/>
            <a:ext cx="2871354" cy="16209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6FAAE87-F140-41DA-BEDC-A3B4468D143B}"/>
              </a:ext>
            </a:extLst>
          </p:cNvPr>
          <p:cNvCxnSpPr>
            <a:cxnSpLocks/>
          </p:cNvCxnSpPr>
          <p:nvPr/>
        </p:nvCxnSpPr>
        <p:spPr>
          <a:xfrm>
            <a:off x="10494820" y="2663539"/>
            <a:ext cx="921325" cy="26669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689C7B1-CD4E-4AA7-ACE7-C07055E61426}"/>
              </a:ext>
            </a:extLst>
          </p:cNvPr>
          <p:cNvSpPr txBox="1"/>
          <p:nvPr/>
        </p:nvSpPr>
        <p:spPr>
          <a:xfrm>
            <a:off x="703119" y="2259918"/>
            <a:ext cx="1956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>
                <a:latin typeface="Consolas" panose="020B0609020204030204" pitchFamily="49" charset="0"/>
              </a:rPr>
              <a:t>abstract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0424C9F-EB95-4FA1-A429-3F63500B2046}"/>
              </a:ext>
            </a:extLst>
          </p:cNvPr>
          <p:cNvSpPr txBox="1"/>
          <p:nvPr/>
        </p:nvSpPr>
        <p:spPr>
          <a:xfrm>
            <a:off x="6994814" y="834632"/>
            <a:ext cx="1956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>
                <a:latin typeface="Consolas" panose="020B0609020204030204" pitchFamily="49" charset="0"/>
              </a:rPr>
              <a:t>abstract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FE5AF18-3BF1-420F-806D-000DE338B594}"/>
              </a:ext>
            </a:extLst>
          </p:cNvPr>
          <p:cNvSpPr txBox="1"/>
          <p:nvPr/>
        </p:nvSpPr>
        <p:spPr>
          <a:xfrm>
            <a:off x="9977005" y="1343578"/>
            <a:ext cx="1956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>
                <a:latin typeface="Consolas" panose="020B0609020204030204" pitchFamily="49" charset="0"/>
              </a:rPr>
              <a:t>abstract</a:t>
            </a:r>
          </a:p>
        </p:txBody>
      </p:sp>
    </p:spTree>
    <p:extLst>
      <p:ext uri="{BB962C8B-B14F-4D97-AF65-F5344CB8AC3E}">
        <p14:creationId xmlns:p14="http://schemas.microsoft.com/office/powerpoint/2010/main" val="728301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1A77A18-5D84-459E-BC1E-15153FB8D1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Ambiguity resolution (contd...)</a:t>
            </a:r>
          </a:p>
        </p:txBody>
      </p:sp>
    </p:spTree>
    <p:extLst>
      <p:ext uri="{BB962C8B-B14F-4D97-AF65-F5344CB8AC3E}">
        <p14:creationId xmlns:p14="http://schemas.microsoft.com/office/powerpoint/2010/main" val="2558504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AF3DC1-2472-455C-9167-61E0DE457649}"/>
              </a:ext>
            </a:extLst>
          </p:cNvPr>
          <p:cNvSpPr/>
          <p:nvPr/>
        </p:nvSpPr>
        <p:spPr>
          <a:xfrm>
            <a:off x="130630" y="288730"/>
            <a:ext cx="4484903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>
                <a:solidFill>
                  <a:srgbClr val="808080"/>
                </a:solidFill>
                <a:latin typeface="Consolas" panose="020B0609020204030204" pitchFamily="49" charset="0"/>
              </a:rPr>
              <a:t>#include&lt;iostream&gt;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20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b="1">
                <a:solidFill>
                  <a:srgbClr val="006699"/>
                </a:solidFill>
                <a:latin typeface="Consolas" panose="020B0609020204030204" pitchFamily="49" charset="0"/>
              </a:rPr>
              <a:t>using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1">
                <a:solidFill>
                  <a:srgbClr val="006699"/>
                </a:solidFill>
                <a:latin typeface="Consolas" panose="020B0609020204030204" pitchFamily="49" charset="0"/>
              </a:rPr>
              <a:t>namespace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std;  </a:t>
            </a:r>
            <a:endParaRPr lang="en-US" sz="20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20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b="1">
                <a:solidFill>
                  <a:srgbClr val="006699"/>
                </a:solidFill>
                <a:latin typeface="Consolas" panose="020B0609020204030204" pitchFamily="49" charset="0"/>
              </a:rPr>
              <a:t>class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parent  </a:t>
            </a:r>
            <a:endParaRPr lang="en-US" sz="20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{  </a:t>
            </a:r>
            <a:endParaRPr lang="en-US" sz="20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b="1">
                <a:solidFill>
                  <a:srgbClr val="006699"/>
                </a:solidFill>
                <a:latin typeface="Consolas" panose="020B0609020204030204" pitchFamily="49" charset="0"/>
              </a:rPr>
              <a:t>public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:  </a:t>
            </a:r>
            <a:endParaRPr lang="en-US" sz="20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b="1">
                <a:solidFill>
                  <a:srgbClr val="006699"/>
                </a:solidFill>
                <a:latin typeface="Consolas" panose="020B0609020204030204" pitchFamily="49" charset="0"/>
              </a:rPr>
              <a:t>void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display()  </a:t>
            </a:r>
            <a:endParaRPr lang="en-US" sz="20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   {  </a:t>
            </a:r>
            <a:endParaRPr lang="en-US" sz="20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       cout &lt;&lt; 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"A\n"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;  </a:t>
            </a:r>
            <a:endParaRPr lang="en-US" sz="20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   }  </a:t>
            </a:r>
            <a:endParaRPr lang="en-US" sz="20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};  </a:t>
            </a:r>
            <a:endParaRPr lang="en-US" sz="20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20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b="1">
                <a:solidFill>
                  <a:srgbClr val="006699"/>
                </a:solidFill>
                <a:latin typeface="Consolas" panose="020B0609020204030204" pitchFamily="49" charset="0"/>
              </a:rPr>
              <a:t>class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child : </a:t>
            </a:r>
            <a:r>
              <a:rPr lang="en-US" sz="2000" b="1">
                <a:solidFill>
                  <a:srgbClr val="006699"/>
                </a:solidFill>
                <a:latin typeface="Consolas" panose="020B0609020204030204" pitchFamily="49" charset="0"/>
              </a:rPr>
              <a:t>public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parent</a:t>
            </a:r>
            <a:endParaRPr lang="en-US" sz="20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{  </a:t>
            </a:r>
            <a:endParaRPr lang="en-US" sz="20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b="1">
                <a:solidFill>
                  <a:srgbClr val="006699"/>
                </a:solidFill>
                <a:latin typeface="Consolas" panose="020B0609020204030204" pitchFamily="49" charset="0"/>
              </a:rPr>
              <a:t>public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:  </a:t>
            </a:r>
            <a:endParaRPr lang="en-US" sz="20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b="1">
                <a:solidFill>
                  <a:srgbClr val="006699"/>
                </a:solidFill>
                <a:latin typeface="Consolas" panose="020B0609020204030204" pitchFamily="49" charset="0"/>
              </a:rPr>
              <a:t>void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display()  </a:t>
            </a:r>
            <a:endParaRPr lang="en-US" sz="20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   {  </a:t>
            </a:r>
            <a:endParaRPr lang="en-US" sz="20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       cout &lt;&lt; 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"B\n"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;  </a:t>
            </a:r>
            <a:endParaRPr lang="en-US" sz="20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   }  </a:t>
            </a:r>
            <a:endParaRPr lang="en-US" sz="20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};   </a:t>
            </a:r>
            <a:endParaRPr lang="en-US" sz="2000">
              <a:solidFill>
                <a:srgbClr val="5C5C5C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F1349D-F662-4555-8A13-CDF5DAA5077E}"/>
              </a:ext>
            </a:extLst>
          </p:cNvPr>
          <p:cNvSpPr/>
          <p:nvPr/>
        </p:nvSpPr>
        <p:spPr>
          <a:xfrm>
            <a:off x="4731654" y="288730"/>
            <a:ext cx="766354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main()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{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parent p;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child c;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p.display(); </a:t>
            </a:r>
            <a:r>
              <a:rPr lang="en-US">
                <a:solidFill>
                  <a:srgbClr val="008200"/>
                </a:solidFill>
                <a:latin typeface="Consolas" panose="020B0609020204030204" pitchFamily="49" charset="0"/>
              </a:rPr>
              <a:t>//calls version in parent class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c.display(); </a:t>
            </a:r>
            <a:r>
              <a:rPr lang="en-US">
                <a:solidFill>
                  <a:srgbClr val="008200"/>
                </a:solidFill>
                <a:latin typeface="Consolas" panose="020B0609020204030204" pitchFamily="49" charset="0"/>
              </a:rPr>
              <a:t>//calls version in child class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c.parent::display(); </a:t>
            </a:r>
            <a:r>
              <a:rPr lang="en-US">
                <a:solidFill>
                  <a:srgbClr val="008200"/>
                </a:solidFill>
                <a:latin typeface="Consolas" panose="020B0609020204030204" pitchFamily="49" charset="0"/>
              </a:rPr>
              <a:t>//calls version in parent class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c.child::display(); </a:t>
            </a:r>
            <a:r>
              <a:rPr lang="en-US">
                <a:solidFill>
                  <a:srgbClr val="008200"/>
                </a:solidFill>
                <a:latin typeface="Consolas" panose="020B0609020204030204" pitchFamily="49" charset="0"/>
              </a:rPr>
              <a:t>//calls version in child class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  </a:t>
            </a:r>
            <a:endParaRPr lang="en-US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D16CED3-59BE-4ECD-B570-4E6973512BA1}"/>
              </a:ext>
            </a:extLst>
          </p:cNvPr>
          <p:cNvCxnSpPr/>
          <p:nvPr/>
        </p:nvCxnSpPr>
        <p:spPr>
          <a:xfrm>
            <a:off x="4615544" y="130697"/>
            <a:ext cx="0" cy="6545874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544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71A07-7445-434E-915D-45E7544D6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Hierarchical Inheritance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960226-F554-4653-8236-D7851A472AAA}"/>
              </a:ext>
            </a:extLst>
          </p:cNvPr>
          <p:cNvSpPr/>
          <p:nvPr/>
        </p:nvSpPr>
        <p:spPr>
          <a:xfrm>
            <a:off x="4420298" y="1690688"/>
            <a:ext cx="2981988" cy="55418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Students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5BC56A-669D-47F9-A628-0D35F978A921}"/>
              </a:ext>
            </a:extLst>
          </p:cNvPr>
          <p:cNvSpPr/>
          <p:nvPr/>
        </p:nvSpPr>
        <p:spPr>
          <a:xfrm>
            <a:off x="4619520" y="3151909"/>
            <a:ext cx="2583543" cy="55418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Engineering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C6D041-A6CD-4551-B2ED-18DB25479409}"/>
              </a:ext>
            </a:extLst>
          </p:cNvPr>
          <p:cNvSpPr/>
          <p:nvPr/>
        </p:nvSpPr>
        <p:spPr>
          <a:xfrm>
            <a:off x="1262743" y="3151909"/>
            <a:ext cx="1604526" cy="55418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Arts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FF342B-BB12-459B-9387-D227751E2A3F}"/>
              </a:ext>
            </a:extLst>
          </p:cNvPr>
          <p:cNvSpPr/>
          <p:nvPr/>
        </p:nvSpPr>
        <p:spPr>
          <a:xfrm>
            <a:off x="8955314" y="3388807"/>
            <a:ext cx="1931098" cy="55418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Medical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CA89E0-AF34-4D29-9067-70D586AFE8C4}"/>
              </a:ext>
            </a:extLst>
          </p:cNvPr>
          <p:cNvSpPr/>
          <p:nvPr/>
        </p:nvSpPr>
        <p:spPr>
          <a:xfrm>
            <a:off x="2496458" y="5285509"/>
            <a:ext cx="1488412" cy="55418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Mech.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8A27C0-909F-4F0D-AA5D-F36964F1DC4A}"/>
              </a:ext>
            </a:extLst>
          </p:cNvPr>
          <p:cNvSpPr/>
          <p:nvPr/>
        </p:nvSpPr>
        <p:spPr>
          <a:xfrm>
            <a:off x="5515429" y="5285509"/>
            <a:ext cx="1488412" cy="55418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Elec.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8C8EE0-0CFB-4B9B-9153-F5A666F814F4}"/>
              </a:ext>
            </a:extLst>
          </p:cNvPr>
          <p:cNvSpPr/>
          <p:nvPr/>
        </p:nvSpPr>
        <p:spPr>
          <a:xfrm>
            <a:off x="8153051" y="5285509"/>
            <a:ext cx="1488412" cy="55418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Civil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F963B30-C1E5-44F9-B607-DAF9A4B9E91C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3240664" y="3706091"/>
            <a:ext cx="1558022" cy="15794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C53FA52-E760-4081-97B3-BAA2CE0B84E6}"/>
              </a:ext>
            </a:extLst>
          </p:cNvPr>
          <p:cNvCxnSpPr>
            <a:cxnSpLocks/>
          </p:cNvCxnSpPr>
          <p:nvPr/>
        </p:nvCxnSpPr>
        <p:spPr>
          <a:xfrm>
            <a:off x="6875011" y="3747221"/>
            <a:ext cx="1530559" cy="14971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7EA44CA-355C-4C76-BD73-657676738A61}"/>
              </a:ext>
            </a:extLst>
          </p:cNvPr>
          <p:cNvCxnSpPr>
            <a:cxnSpLocks/>
          </p:cNvCxnSpPr>
          <p:nvPr/>
        </p:nvCxnSpPr>
        <p:spPr>
          <a:xfrm>
            <a:off x="5917067" y="3731491"/>
            <a:ext cx="178933" cy="146122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E9B3FF0-41B9-482B-9D61-0D099598099E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886239" y="2265435"/>
            <a:ext cx="25053" cy="8864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0156C1B-74C6-42D4-B662-98F9AA442C60}"/>
              </a:ext>
            </a:extLst>
          </p:cNvPr>
          <p:cNvCxnSpPr>
            <a:cxnSpLocks/>
          </p:cNvCxnSpPr>
          <p:nvPr/>
        </p:nvCxnSpPr>
        <p:spPr>
          <a:xfrm flipH="1">
            <a:off x="2349516" y="2261797"/>
            <a:ext cx="2270004" cy="8731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5728EF5-E787-43E6-AD17-A0F6C5514ACF}"/>
              </a:ext>
            </a:extLst>
          </p:cNvPr>
          <p:cNvCxnSpPr>
            <a:cxnSpLocks/>
          </p:cNvCxnSpPr>
          <p:nvPr/>
        </p:nvCxnSpPr>
        <p:spPr>
          <a:xfrm>
            <a:off x="7282892" y="2267672"/>
            <a:ext cx="1614365" cy="11211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791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43B34-C20C-4F1B-B58E-B501D08C1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218" y="1279959"/>
            <a:ext cx="10515600" cy="3181206"/>
          </a:xfrm>
        </p:spPr>
        <p:txBody>
          <a:bodyPr>
            <a:normAutofit/>
          </a:bodyPr>
          <a:lstStyle/>
          <a:p>
            <a:r>
              <a:rPr lang="en-US" sz="7200"/>
              <a:t> Hybrid Inheritance</a:t>
            </a:r>
          </a:p>
        </p:txBody>
      </p:sp>
    </p:spTree>
    <p:extLst>
      <p:ext uri="{BB962C8B-B14F-4D97-AF65-F5344CB8AC3E}">
        <p14:creationId xmlns:p14="http://schemas.microsoft.com/office/powerpoint/2010/main" val="3808149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097E4-5D93-46FD-8AD6-505CCEFEF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Virtual base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B0746-C8F2-4DB8-ACE9-FD9116F5D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second solution to resolve ambiguity in inheritance.</a:t>
            </a:r>
          </a:p>
          <a:p>
            <a:r>
              <a:rPr lang="en-US"/>
              <a:t>When a class is made a virtual base class, C++ takes necessary care to see that only one copy of that class is inherited, regardless of how many inheritance paths exist between the virtual base class and a derived class. </a:t>
            </a:r>
          </a:p>
        </p:txBody>
      </p:sp>
    </p:spTree>
    <p:extLst>
      <p:ext uri="{BB962C8B-B14F-4D97-AF65-F5344CB8AC3E}">
        <p14:creationId xmlns:p14="http://schemas.microsoft.com/office/powerpoint/2010/main" val="2526614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53CA12A-16B9-4043-9887-51FBF78E8261}"/>
              </a:ext>
            </a:extLst>
          </p:cNvPr>
          <p:cNvSpPr/>
          <p:nvPr/>
        </p:nvSpPr>
        <p:spPr>
          <a:xfrm>
            <a:off x="4308764" y="314050"/>
            <a:ext cx="3190504" cy="15655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55C1E55-3DB7-4022-9BEC-E34DF014936E}"/>
              </a:ext>
            </a:extLst>
          </p:cNvPr>
          <p:cNvCxnSpPr>
            <a:cxnSpLocks/>
          </p:cNvCxnSpPr>
          <p:nvPr/>
        </p:nvCxnSpPr>
        <p:spPr>
          <a:xfrm>
            <a:off x="4308764" y="1020631"/>
            <a:ext cx="319050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5D8AE5F-1F53-4D70-8D42-914248AB1FCF}"/>
              </a:ext>
            </a:extLst>
          </p:cNvPr>
          <p:cNvSpPr txBox="1"/>
          <p:nvPr/>
        </p:nvSpPr>
        <p:spPr>
          <a:xfrm>
            <a:off x="5238928" y="436508"/>
            <a:ext cx="1540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Consolas" panose="020B0609020204030204" pitchFamily="49" charset="0"/>
              </a:rPr>
              <a:t>Class 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CB848A-6F63-4A90-94F8-9F267C07AB35}"/>
              </a:ext>
            </a:extLst>
          </p:cNvPr>
          <p:cNvSpPr txBox="1"/>
          <p:nvPr/>
        </p:nvSpPr>
        <p:spPr>
          <a:xfrm>
            <a:off x="4497192" y="1116534"/>
            <a:ext cx="2282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Consolas" panose="020B0609020204030204" pitchFamily="49" charset="0"/>
              </a:rPr>
              <a:t>display()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609C48-9ABD-4CB0-AA98-1FB5D29729BE}"/>
              </a:ext>
            </a:extLst>
          </p:cNvPr>
          <p:cNvSpPr/>
          <p:nvPr/>
        </p:nvSpPr>
        <p:spPr>
          <a:xfrm>
            <a:off x="854364" y="2536550"/>
            <a:ext cx="3190504" cy="15655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6E045D-41F1-456C-A8A8-FB6B13DAED9F}"/>
              </a:ext>
            </a:extLst>
          </p:cNvPr>
          <p:cNvCxnSpPr>
            <a:cxnSpLocks/>
          </p:cNvCxnSpPr>
          <p:nvPr/>
        </p:nvCxnSpPr>
        <p:spPr>
          <a:xfrm>
            <a:off x="854364" y="3243131"/>
            <a:ext cx="319050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638D763-EC18-4E89-893C-F4B3D5A5E96A}"/>
              </a:ext>
            </a:extLst>
          </p:cNvPr>
          <p:cNvSpPr txBox="1"/>
          <p:nvPr/>
        </p:nvSpPr>
        <p:spPr>
          <a:xfrm>
            <a:off x="1784528" y="2659008"/>
            <a:ext cx="1540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Consolas" panose="020B0609020204030204" pitchFamily="49" charset="0"/>
              </a:rPr>
              <a:t>Class 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9C905B-12D5-4CA2-A5B7-3298F6EDEEB6}"/>
              </a:ext>
            </a:extLst>
          </p:cNvPr>
          <p:cNvSpPr/>
          <p:nvPr/>
        </p:nvSpPr>
        <p:spPr>
          <a:xfrm>
            <a:off x="8309264" y="2659008"/>
            <a:ext cx="3190504" cy="15655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AE49B42-3468-4C4D-A739-EAE0CFB5AEAE}"/>
              </a:ext>
            </a:extLst>
          </p:cNvPr>
          <p:cNvCxnSpPr>
            <a:cxnSpLocks/>
          </p:cNvCxnSpPr>
          <p:nvPr/>
        </p:nvCxnSpPr>
        <p:spPr>
          <a:xfrm>
            <a:off x="8309264" y="3365589"/>
            <a:ext cx="319050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638D877-3118-417E-B9A8-E5F9B2FCBCE3}"/>
              </a:ext>
            </a:extLst>
          </p:cNvPr>
          <p:cNvSpPr txBox="1"/>
          <p:nvPr/>
        </p:nvSpPr>
        <p:spPr>
          <a:xfrm>
            <a:off x="9239428" y="2781466"/>
            <a:ext cx="1540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Consolas" panose="020B0609020204030204" pitchFamily="49" charset="0"/>
              </a:rPr>
              <a:t>Class 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FC20BB-EF2E-4643-A687-43A1EEBF3FDB}"/>
              </a:ext>
            </a:extLst>
          </p:cNvPr>
          <p:cNvSpPr/>
          <p:nvPr/>
        </p:nvSpPr>
        <p:spPr>
          <a:xfrm>
            <a:off x="4308764" y="4513208"/>
            <a:ext cx="3190504" cy="15655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79B9CD5-B6AD-4599-8868-51B3B36B3005}"/>
              </a:ext>
            </a:extLst>
          </p:cNvPr>
          <p:cNvCxnSpPr>
            <a:cxnSpLocks/>
          </p:cNvCxnSpPr>
          <p:nvPr/>
        </p:nvCxnSpPr>
        <p:spPr>
          <a:xfrm>
            <a:off x="4308764" y="5219789"/>
            <a:ext cx="319050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5F6BFD4-3DDE-40C2-97A7-4ED6B64C8D52}"/>
              </a:ext>
            </a:extLst>
          </p:cNvPr>
          <p:cNvSpPr txBox="1"/>
          <p:nvPr/>
        </p:nvSpPr>
        <p:spPr>
          <a:xfrm>
            <a:off x="5238928" y="4635666"/>
            <a:ext cx="1540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Consolas" panose="020B0609020204030204" pitchFamily="49" charset="0"/>
              </a:rPr>
              <a:t>Class D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4781A8A-A542-4206-879F-EE26262AC489}"/>
              </a:ext>
            </a:extLst>
          </p:cNvPr>
          <p:cNvCxnSpPr>
            <a:cxnSpLocks/>
          </p:cNvCxnSpPr>
          <p:nvPr/>
        </p:nvCxnSpPr>
        <p:spPr>
          <a:xfrm>
            <a:off x="2347022" y="5664200"/>
            <a:ext cx="181857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68761E6-4FC4-428E-83F6-962BA11FBA95}"/>
              </a:ext>
            </a:extLst>
          </p:cNvPr>
          <p:cNvCxnSpPr>
            <a:cxnSpLocks/>
          </p:cNvCxnSpPr>
          <p:nvPr/>
        </p:nvCxnSpPr>
        <p:spPr>
          <a:xfrm>
            <a:off x="2467754" y="1020631"/>
            <a:ext cx="169784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6CBB9E6-DE66-4680-A8F9-FA2F0A662E78}"/>
              </a:ext>
            </a:extLst>
          </p:cNvPr>
          <p:cNvCxnSpPr>
            <a:cxnSpLocks/>
          </p:cNvCxnSpPr>
          <p:nvPr/>
        </p:nvCxnSpPr>
        <p:spPr>
          <a:xfrm>
            <a:off x="9698051" y="999997"/>
            <a:ext cx="0" cy="14753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671CF71-42B4-4E9C-8C19-D2474505CF7B}"/>
              </a:ext>
            </a:extLst>
          </p:cNvPr>
          <p:cNvCxnSpPr>
            <a:cxnSpLocks/>
          </p:cNvCxnSpPr>
          <p:nvPr/>
        </p:nvCxnSpPr>
        <p:spPr>
          <a:xfrm flipH="1">
            <a:off x="7626139" y="1020631"/>
            <a:ext cx="2098107" cy="1615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E2B0F2B-3DB0-44BD-BABE-C7FFBB345A1A}"/>
              </a:ext>
            </a:extLst>
          </p:cNvPr>
          <p:cNvCxnSpPr>
            <a:cxnSpLocks/>
          </p:cNvCxnSpPr>
          <p:nvPr/>
        </p:nvCxnSpPr>
        <p:spPr>
          <a:xfrm>
            <a:off x="2347022" y="4224558"/>
            <a:ext cx="0" cy="143964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92F2E23-2A98-4D1E-8E86-CC340F90C590}"/>
              </a:ext>
            </a:extLst>
          </p:cNvPr>
          <p:cNvCxnSpPr>
            <a:cxnSpLocks/>
          </p:cNvCxnSpPr>
          <p:nvPr/>
        </p:nvCxnSpPr>
        <p:spPr>
          <a:xfrm>
            <a:off x="9941622" y="4224558"/>
            <a:ext cx="0" cy="143964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FB04019-8B62-460F-94C2-870ABE16D577}"/>
              </a:ext>
            </a:extLst>
          </p:cNvPr>
          <p:cNvCxnSpPr>
            <a:cxnSpLocks/>
          </p:cNvCxnSpPr>
          <p:nvPr/>
        </p:nvCxnSpPr>
        <p:spPr>
          <a:xfrm flipH="1">
            <a:off x="7626139" y="5664200"/>
            <a:ext cx="232853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DBDE00B-42FD-41DE-9CD6-05F41BFD40BE}"/>
              </a:ext>
            </a:extLst>
          </p:cNvPr>
          <p:cNvCxnSpPr>
            <a:cxnSpLocks/>
          </p:cNvCxnSpPr>
          <p:nvPr/>
        </p:nvCxnSpPr>
        <p:spPr>
          <a:xfrm>
            <a:off x="2467754" y="999997"/>
            <a:ext cx="0" cy="14753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1A9303B-720E-4C3E-8585-3A066A94BE07}"/>
              </a:ext>
            </a:extLst>
          </p:cNvPr>
          <p:cNvCxnSpPr>
            <a:cxnSpLocks/>
          </p:cNvCxnSpPr>
          <p:nvPr/>
        </p:nvCxnSpPr>
        <p:spPr>
          <a:xfrm>
            <a:off x="5814122" y="1943100"/>
            <a:ext cx="0" cy="2589158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0312FC0-DB6E-412C-A3ED-A5C98B94E010}"/>
              </a:ext>
            </a:extLst>
          </p:cNvPr>
          <p:cNvSpPr txBox="1"/>
          <p:nvPr/>
        </p:nvSpPr>
        <p:spPr>
          <a:xfrm>
            <a:off x="4632827" y="6216371"/>
            <a:ext cx="6866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Consolas" panose="020B0609020204030204" pitchFamily="49" charset="0"/>
              </a:rPr>
              <a:t>d.display(); //compiler gets confused </a:t>
            </a:r>
          </a:p>
        </p:txBody>
      </p:sp>
    </p:spTree>
    <p:extLst>
      <p:ext uri="{BB962C8B-B14F-4D97-AF65-F5344CB8AC3E}">
        <p14:creationId xmlns:p14="http://schemas.microsoft.com/office/powerpoint/2010/main" val="3670087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FB9E46-608F-4A56-8470-845323F55CBB}"/>
              </a:ext>
            </a:extLst>
          </p:cNvPr>
          <p:cNvSpPr/>
          <p:nvPr/>
        </p:nvSpPr>
        <p:spPr>
          <a:xfrm>
            <a:off x="595746" y="320456"/>
            <a:ext cx="6096000" cy="62170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i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 </a:t>
            </a:r>
            <a:r>
              <a:rPr lang="en-US" sz="2000" b="0" i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//indirect base class</a:t>
            </a:r>
            <a:r>
              <a:rPr lang="en-US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sz="20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  </a:t>
            </a:r>
            <a:endParaRPr lang="en-US" sz="20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.....   </a:t>
            </a:r>
            <a:endParaRPr lang="en-US" sz="20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  </a:t>
            </a:r>
            <a:endParaRPr lang="en-US" sz="20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sz="20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1" i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B : </a:t>
            </a:r>
            <a:r>
              <a:rPr lang="en-US" sz="2000" b="1" i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1" i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  </a:t>
            </a:r>
            <a:endParaRPr lang="en-US" sz="20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  </a:t>
            </a:r>
            <a:endParaRPr lang="en-US" sz="20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.....  </a:t>
            </a:r>
            <a:endParaRPr lang="en-US" sz="20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  </a:t>
            </a:r>
            <a:endParaRPr lang="en-US" sz="20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sz="20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1" i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 : </a:t>
            </a:r>
            <a:r>
              <a:rPr lang="en-US" sz="2000" b="1" i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1" i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  </a:t>
            </a:r>
            <a:endParaRPr lang="en-US" sz="20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  </a:t>
            </a:r>
            <a:endParaRPr lang="en-US" sz="20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.....  </a:t>
            </a:r>
            <a:endParaRPr lang="en-US" sz="20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  </a:t>
            </a:r>
            <a:endParaRPr lang="en-US" sz="20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sz="20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1" i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 : </a:t>
            </a:r>
            <a:r>
              <a:rPr lang="en-US" sz="2000" b="1" i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B, </a:t>
            </a:r>
            <a:r>
              <a:rPr lang="en-US" sz="2000" b="1" i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  </a:t>
            </a:r>
            <a:endParaRPr lang="en-US" sz="20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  </a:t>
            </a:r>
            <a:endParaRPr lang="en-US" sz="20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... </a:t>
            </a:r>
            <a:r>
              <a:rPr lang="en-US" sz="2000" b="0" i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//only one copy of A is inherited</a:t>
            </a:r>
            <a:r>
              <a:rPr lang="en-US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sz="20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  </a:t>
            </a:r>
            <a:endParaRPr lang="en-US" sz="20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D1EC4A1-A55A-48E4-8B1D-C33CA88F4B7C}"/>
              </a:ext>
            </a:extLst>
          </p:cNvPr>
          <p:cNvSpPr txBox="1">
            <a:spLocks/>
          </p:cNvSpPr>
          <p:nvPr/>
        </p:nvSpPr>
        <p:spPr>
          <a:xfrm>
            <a:off x="7121235" y="2457595"/>
            <a:ext cx="5430982" cy="111687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>
                <a:latin typeface="Mongolian Baiti" panose="03000500000000000000" pitchFamily="66" charset="0"/>
                <a:cs typeface="Mongolian Baiti" panose="03000500000000000000" pitchFamily="66" charset="0"/>
              </a:rPr>
              <a:t>Solution !!!</a:t>
            </a:r>
          </a:p>
        </p:txBody>
      </p:sp>
    </p:spTree>
    <p:extLst>
      <p:ext uri="{BB962C8B-B14F-4D97-AF65-F5344CB8AC3E}">
        <p14:creationId xmlns:p14="http://schemas.microsoft.com/office/powerpoint/2010/main" val="231730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1294C-66AF-4666-822A-9AD2A789F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D64C2-D35B-442D-840C-EAD9ED2F2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Cannot instantiate an object.</a:t>
            </a:r>
          </a:p>
          <a:p>
            <a:r>
              <a:rPr lang="en-US"/>
              <a:t>Sometimes implementation of all function cannot be provided in a base class because we don’t know the implementation. </a:t>
            </a:r>
          </a:p>
          <a:p>
            <a:r>
              <a:rPr lang="en-US"/>
              <a:t>Just acts as a base class (to be inherited by other class).</a:t>
            </a:r>
          </a:p>
          <a:p>
            <a:r>
              <a:rPr lang="en-US"/>
              <a:t>One or more methods are declared but not defined.</a:t>
            </a:r>
          </a:p>
          <a:p>
            <a:r>
              <a:rPr lang="en-US"/>
              <a:t>All derived class of abstract class should compulsorily implement the method. </a:t>
            </a:r>
          </a:p>
          <a:p>
            <a:r>
              <a:rPr lang="en-US"/>
              <a:t>A class that is not abstract is called </a:t>
            </a:r>
            <a:r>
              <a:rPr lang="en-US" b="1" i="1"/>
              <a:t>concrete class</a:t>
            </a:r>
            <a:r>
              <a:rPr lang="en-US"/>
              <a:t>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03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</TotalTime>
  <Words>194</Words>
  <Application>Microsoft Office PowerPoint</Application>
  <PresentationFormat>Widescreen</PresentationFormat>
  <Paragraphs>103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Calibri</vt:lpstr>
      <vt:lpstr>Calibri Light</vt:lpstr>
      <vt:lpstr>Comic Sans MS</vt:lpstr>
      <vt:lpstr>Consolas</vt:lpstr>
      <vt:lpstr>Lato</vt:lpstr>
      <vt:lpstr>Lato Light</vt:lpstr>
      <vt:lpstr>Lato Regular</vt:lpstr>
      <vt:lpstr>Mongolian Baiti</vt:lpstr>
      <vt:lpstr>Office Theme</vt:lpstr>
      <vt:lpstr>PowerPoint Presentation</vt:lpstr>
      <vt:lpstr>PowerPoint Presentation</vt:lpstr>
      <vt:lpstr>PowerPoint Presentation</vt:lpstr>
      <vt:lpstr>Hierarchical Inheritance</vt:lpstr>
      <vt:lpstr> Hybrid Inheritance</vt:lpstr>
      <vt:lpstr>Virtual base class</vt:lpstr>
      <vt:lpstr>PowerPoint Presentation</vt:lpstr>
      <vt:lpstr>PowerPoint Presentation</vt:lpstr>
      <vt:lpstr>Abstract class</vt:lpstr>
      <vt:lpstr>Abstract class (contd...)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Roshan Adhikari</dc:creator>
  <cp:lastModifiedBy>Roshan Adhikari</cp:lastModifiedBy>
  <cp:revision>73</cp:revision>
  <dcterms:created xsi:type="dcterms:W3CDTF">2018-06-26T14:38:17Z</dcterms:created>
  <dcterms:modified xsi:type="dcterms:W3CDTF">2018-06-27T04:56:28Z</dcterms:modified>
</cp:coreProperties>
</file>