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0" r:id="rId3"/>
    <p:sldId id="281" r:id="rId4"/>
    <p:sldId id="282" r:id="rId5"/>
    <p:sldId id="283" r:id="rId6"/>
    <p:sldId id="287" r:id="rId7"/>
    <p:sldId id="284" r:id="rId8"/>
    <p:sldId id="290" r:id="rId9"/>
    <p:sldId id="289" r:id="rId10"/>
    <p:sldId id="286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F25E3-B1A6-4FD8-98F7-90167B743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4CBDD-283A-4F7F-AAB1-F9982AADE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BE429-2BBF-48F2-B0BE-8A3086E1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12A53-65AF-4327-9D62-7667B3CA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875AE-28D3-41C7-B8C1-DFB13341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A3C0-5B32-4553-AB30-6DB372524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0FF5-89F8-453F-9039-524B45670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5D065-16CB-47F5-8059-F8A3F9234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10E6-4F06-4F4C-B14C-5B1D16D5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BF707-65FA-4B12-80AD-83F7965B2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44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D70DA2-4490-4D5F-89BA-38593155F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FD473-04BE-4A73-B0AA-61FCE686C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F44AD-DC58-41D5-8CA8-1D521C82A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B98F-7667-4C0E-B0E8-C529B32F5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AE816-1725-45CA-B109-6314F7E4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46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0270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CA0A-1EED-4C62-B27E-73D88BCE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2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CDC02-9BD2-46A5-A548-4D50329AA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 Light"/>
              </a:defRPr>
            </a:lvl1pPr>
            <a:lvl2pPr>
              <a:defRPr>
                <a:latin typeface="Lato Light"/>
              </a:defRPr>
            </a:lvl2pPr>
            <a:lvl3pPr>
              <a:defRPr>
                <a:latin typeface="Lato Light"/>
              </a:defRPr>
            </a:lvl3pPr>
            <a:lvl4pPr>
              <a:defRPr>
                <a:latin typeface="Lato Light"/>
              </a:defRPr>
            </a:lvl4pPr>
            <a:lvl5pPr>
              <a:defRPr>
                <a:latin typeface="Lato Ligh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72EFC-2BB2-402B-9A64-18E93670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4010-11CD-4D29-9D16-0A5661E3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4126D-CA86-4453-8181-10671902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5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38C4-1A5B-4E15-B7E6-97F08851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ADAE-8569-4A8C-937B-5EA588AD7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5DE59-AB4E-4CAC-B355-F334D233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BAD7A-53C0-408B-B37E-E0CBBFE2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3B816-0AD9-443E-89DB-56498482F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97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B2609-583D-47FF-9202-8D15D0A2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F9520-78A2-4A1B-84A6-7E607113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32CCE-55F4-4535-BF77-2CA6E0E60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6B2F-DC3E-451F-A26B-471E917C8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6E15F-C3B8-4658-8406-B775CFA5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4E3E9-04FC-43DD-8FD0-65ECCE35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5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A0F09-044A-4477-B20F-0C5355A4D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9A250-1C3F-469A-9946-114B2CA95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7C55F-8475-4652-B4B8-47CED3018A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D0DC0-998E-4BF3-814E-EAE82C50A4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4A3B4-23B6-40E1-8F46-0D4DA7331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1007D-215D-48FD-8F98-5E2558974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3F192E-521F-455B-8614-0465EE3B1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9E0B3E-883D-4781-80B3-01A83DC2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B01DD-0BCC-4438-A471-A3D9A2581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4D7F3-BA6B-41FE-808C-D1302BCF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90EF8D-DEEF-4A58-B883-ED095FE0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167610-1DE3-472B-9C51-2BD43955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1629C-9658-46A6-9DD7-37E5AACD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E3794-1D30-4E62-ABC5-CEADA006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8728F-3BE1-446B-B6E1-1C5C8609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0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8F1E-F65B-455E-9F5C-1B0A5FC46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31541-0259-4259-8BBA-1B3B7CF13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B95D5F-BA98-4A8B-8F24-5739C23C3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213AF-0A85-43D8-A0CB-5ED5F8496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19F0B-1F0E-427C-9BD7-28E812D10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834-168E-4666-9C93-00B43A6B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42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A5A3-3531-46EF-ACC7-B2676D8F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B2B5B0-6B8D-46C2-8ED7-E199BE84F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DC60D-EF07-413A-8F17-3F30045F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69436-D0E1-49A1-B3F9-006AFCE7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14038-4AC3-421D-A929-98F5FC2FB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609A7-F637-485C-859F-1B2C376D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5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83C9B-103C-42FA-B520-3FA31A65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C1A9F-7CA3-4B95-A583-896B7D7FF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670BE-F585-4598-9D65-D544712C0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120A2F-797B-4575-8F72-C9FBC8437B94}" type="datetimeFigureOut">
              <a:rPr lang="en-US" smtClean="0"/>
              <a:t>7/17/2019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BFA4A-B763-41D7-BA31-A464485D0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5553-68E2-4595-8CBF-26759FD7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9FB77-02BA-4DCD-853F-E9CADB4F6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2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50847" y="900545"/>
            <a:ext cx="11100826" cy="1246122"/>
          </a:xfrm>
        </p:spPr>
        <p:txBody>
          <a:bodyPr>
            <a:noAutofit/>
          </a:bodyPr>
          <a:lstStyle/>
          <a:p>
            <a:r>
              <a:rPr lang="en-US" sz="4400"/>
              <a:t>Lecture #16 : </a:t>
            </a:r>
          </a:p>
          <a:p>
            <a:r>
              <a:rPr lang="en-US" sz="4400"/>
              <a:t>Inheritance – Extending classes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2nd July,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-730448" y="4877756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5EA4B-ED13-448E-8482-E928DDCE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7FB95-593D-4B7E-809E-F738D26AC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Provides </a:t>
            </a:r>
            <a:r>
              <a:rPr lang="en-US" b="1" dirty="0"/>
              <a:t>reusability</a:t>
            </a:r>
            <a:r>
              <a:rPr lang="en-US" dirty="0"/>
              <a:t>. Existing classes remain unchanged. So, the development time of software is reduced.</a:t>
            </a:r>
          </a:p>
          <a:p>
            <a:r>
              <a:rPr lang="en-US" dirty="0"/>
              <a:t>You can avoid is </a:t>
            </a:r>
            <a:r>
              <a:rPr lang="en-US" b="1" i="1" dirty="0"/>
              <a:t>code duplication</a:t>
            </a:r>
            <a:r>
              <a:rPr lang="en-US" dirty="0"/>
              <a:t>. How ?????</a:t>
            </a:r>
          </a:p>
          <a:p>
            <a:r>
              <a:rPr lang="en-US" dirty="0"/>
              <a:t>Define a </a:t>
            </a:r>
            <a:r>
              <a:rPr lang="en-US" b="1" i="1" dirty="0"/>
              <a:t>common protocol</a:t>
            </a:r>
            <a:r>
              <a:rPr lang="en-US" dirty="0"/>
              <a:t> for a group of classes. </a:t>
            </a:r>
          </a:p>
          <a:p>
            <a:r>
              <a:rPr lang="en-US" dirty="0"/>
              <a:t>Makes the application code more </a:t>
            </a:r>
            <a:r>
              <a:rPr lang="en-US" b="1" i="1" dirty="0"/>
              <a:t>flexible</a:t>
            </a:r>
            <a:r>
              <a:rPr lang="en-US" dirty="0"/>
              <a:t> to change.</a:t>
            </a:r>
          </a:p>
          <a:p>
            <a:r>
              <a:rPr lang="en-US" dirty="0"/>
              <a:t>Derived class can extend the properties of base class to generate more </a:t>
            </a:r>
            <a:r>
              <a:rPr lang="en-US" b="1" i="1" dirty="0" err="1"/>
              <a:t>dominanant</a:t>
            </a:r>
            <a:r>
              <a:rPr lang="en-US" b="1" i="1" dirty="0"/>
              <a:t> objects</a:t>
            </a:r>
            <a:r>
              <a:rPr lang="en-US" dirty="0"/>
              <a:t>.</a:t>
            </a:r>
          </a:p>
          <a:p>
            <a:r>
              <a:rPr lang="en-US" b="1" i="1" dirty="0"/>
              <a:t>Data hiding</a:t>
            </a:r>
            <a:r>
              <a:rPr lang="en-US" dirty="0"/>
              <a:t> : Base class can decide to keep some data private so that it cannot be altered by the derived class. </a:t>
            </a:r>
          </a:p>
          <a:p>
            <a:r>
              <a:rPr lang="en-US" dirty="0"/>
              <a:t>You can extend the “Bad” class and </a:t>
            </a:r>
            <a:r>
              <a:rPr lang="en-US" b="1" i="1" dirty="0"/>
              <a:t>override</a:t>
            </a:r>
            <a:r>
              <a:rPr lang="en-US" dirty="0"/>
              <a:t> the method with your own better code......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7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CF8CD-8CF9-4C10-8084-E15239AD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Important !!!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1663-8B96-4F0D-A4F8-F205C9B7F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/>
              <a:t>Assignment #4 and Lab #6</a:t>
            </a:r>
          </a:p>
          <a:p>
            <a:pPr marL="0" indent="0" algn="ctr">
              <a:buNone/>
            </a:pPr>
            <a:r>
              <a:rPr lang="en-US" sz="4800"/>
              <a:t>Deadline : 9</a:t>
            </a:r>
            <a:r>
              <a:rPr lang="en-US" sz="4800" baseline="30000"/>
              <a:t>th</a:t>
            </a:r>
            <a:r>
              <a:rPr lang="en-US" sz="4800"/>
              <a:t> July, 2018</a:t>
            </a:r>
          </a:p>
        </p:txBody>
      </p:sp>
    </p:spTree>
    <p:extLst>
      <p:ext uri="{BB962C8B-B14F-4D97-AF65-F5344CB8AC3E}">
        <p14:creationId xmlns:p14="http://schemas.microsoft.com/office/powerpoint/2010/main" val="185875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1294C-66AF-4666-822A-9AD2A789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37"/>
            <a:ext cx="10515600" cy="1325563"/>
          </a:xfrm>
        </p:spPr>
        <p:txBody>
          <a:bodyPr/>
          <a:lstStyle/>
          <a:p>
            <a:r>
              <a:rPr lang="en-US"/>
              <a:t>Abstract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64C2-D35B-442D-840C-EAD9ED2F2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instantiate an object.</a:t>
            </a:r>
          </a:p>
          <a:p>
            <a:r>
              <a:rPr lang="en-US" dirty="0"/>
              <a:t>Sometimes implementation of all function cannot be provided in a base class because we don’t know the implementation. </a:t>
            </a:r>
          </a:p>
          <a:p>
            <a:r>
              <a:rPr lang="en-US" dirty="0"/>
              <a:t>Just acts as a base class (to be inherited by other class).</a:t>
            </a:r>
          </a:p>
          <a:p>
            <a:r>
              <a:rPr lang="en-US" dirty="0"/>
              <a:t>One or more methods are declared but not defined.</a:t>
            </a:r>
          </a:p>
          <a:p>
            <a:r>
              <a:rPr lang="en-US" dirty="0"/>
              <a:t>All derived class of abstract class should compulsorily implement the method. </a:t>
            </a:r>
          </a:p>
          <a:p>
            <a:r>
              <a:rPr lang="en-US" dirty="0"/>
              <a:t>A class that is not abstract is called </a:t>
            </a:r>
            <a:r>
              <a:rPr lang="en-US" i="1" dirty="0"/>
              <a:t>concrete class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4A669-34BF-4B0B-9E80-159878A8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Abstract class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D744A-B510-4A58-9CE6-8CFCFA41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/>
              <a:t>pure virtual function</a:t>
            </a:r>
            <a:r>
              <a:rPr lang="en-US" dirty="0"/>
              <a:t> (or abstract function) in C++ is a virtual function for which we don’t have implementation, we only declare it.</a:t>
            </a:r>
          </a:p>
          <a:p>
            <a:r>
              <a:rPr lang="en-US" dirty="0"/>
              <a:t>A pure virtual function is declared by assigning </a:t>
            </a:r>
            <a:r>
              <a:rPr lang="en-US" b="1" i="1" dirty="0"/>
              <a:t>0</a:t>
            </a:r>
            <a:r>
              <a:rPr lang="en-US" dirty="0"/>
              <a:t> in declaration. </a:t>
            </a:r>
          </a:p>
          <a:p>
            <a:r>
              <a:rPr lang="en-US" dirty="0"/>
              <a:t>A class is abstract if it has </a:t>
            </a:r>
            <a:r>
              <a:rPr lang="en-US" b="1" i="1" dirty="0"/>
              <a:t>at least one</a:t>
            </a:r>
            <a:r>
              <a:rPr lang="en-US" dirty="0"/>
              <a:t> pure virtual function.</a:t>
            </a:r>
          </a:p>
          <a:p>
            <a:r>
              <a:rPr lang="en-US" dirty="0"/>
              <a:t>We can have pointers and references of abstract class type.</a:t>
            </a:r>
          </a:p>
          <a:p>
            <a:r>
              <a:rPr lang="en-US" dirty="0"/>
              <a:t>If we do not override the pure virtual function in derived class, then derived class also becomes abstract class.</a:t>
            </a:r>
          </a:p>
          <a:p>
            <a:r>
              <a:rPr lang="en-US" dirty="0"/>
              <a:t>An abstract class can have constructors.</a:t>
            </a:r>
          </a:p>
          <a:p>
            <a:r>
              <a:rPr lang="en-US" dirty="0"/>
              <a:t>An abstract class can have function with body.</a:t>
            </a:r>
          </a:p>
        </p:txBody>
      </p:sp>
    </p:spTree>
    <p:extLst>
      <p:ext uri="{BB962C8B-B14F-4D97-AF65-F5344CB8AC3E}">
        <p14:creationId xmlns:p14="http://schemas.microsoft.com/office/powerpoint/2010/main" val="1784301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08B192-E3D9-44F9-BA23-20DF1C736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14" r="8934" b="2222"/>
          <a:stretch/>
        </p:blipFill>
        <p:spPr>
          <a:xfrm>
            <a:off x="332509" y="124691"/>
            <a:ext cx="4026561" cy="6608618"/>
          </a:xfrm>
          <a:prstGeom prst="rect">
            <a:avLst/>
          </a:prstGeom>
        </p:spPr>
      </p:pic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53316924-C76D-4202-83D2-309FA8B6B7FA}"/>
              </a:ext>
            </a:extLst>
          </p:cNvPr>
          <p:cNvSpPr/>
          <p:nvPr/>
        </p:nvSpPr>
        <p:spPr>
          <a:xfrm>
            <a:off x="4711361" y="2551352"/>
            <a:ext cx="6660565" cy="2755688"/>
          </a:xfrm>
          <a:prstGeom prst="cloudCallout">
            <a:avLst>
              <a:gd name="adj1" fmla="val -43418"/>
              <a:gd name="adj2" fmla="val 720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You MUST implement all abstract methods</a:t>
            </a:r>
          </a:p>
        </p:txBody>
      </p:sp>
    </p:spTree>
    <p:extLst>
      <p:ext uri="{BB962C8B-B14F-4D97-AF65-F5344CB8AC3E}">
        <p14:creationId xmlns:p14="http://schemas.microsoft.com/office/powerpoint/2010/main" val="2881836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48D3E4-82B2-463D-A767-1C37DADDF39C}"/>
              </a:ext>
            </a:extLst>
          </p:cNvPr>
          <p:cNvSpPr/>
          <p:nvPr/>
        </p:nvSpPr>
        <p:spPr>
          <a:xfrm>
            <a:off x="4391891" y="775855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Animal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DE213F-A5AE-48A1-B5DD-6EF6F43C43FB}"/>
              </a:ext>
            </a:extLst>
          </p:cNvPr>
          <p:cNvSpPr/>
          <p:nvPr/>
        </p:nvSpPr>
        <p:spPr>
          <a:xfrm>
            <a:off x="1440873" y="2867891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Feline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B80D-23CF-47BB-A936-7854EF10FBD2}"/>
              </a:ext>
            </a:extLst>
          </p:cNvPr>
          <p:cNvSpPr/>
          <p:nvPr/>
        </p:nvSpPr>
        <p:spPr>
          <a:xfrm>
            <a:off x="5334000" y="2528455"/>
            <a:ext cx="2438400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Hippo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F1763-1194-41C2-A252-3F771AA85D2A}"/>
              </a:ext>
            </a:extLst>
          </p:cNvPr>
          <p:cNvSpPr/>
          <p:nvPr/>
        </p:nvSpPr>
        <p:spPr>
          <a:xfrm>
            <a:off x="9227127" y="1960419"/>
            <a:ext cx="2438400" cy="678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Canine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A54AD-D7DA-48E7-B7F5-683D47CCF265}"/>
              </a:ext>
            </a:extLst>
          </p:cNvPr>
          <p:cNvSpPr/>
          <p:nvPr/>
        </p:nvSpPr>
        <p:spPr>
          <a:xfrm>
            <a:off x="4156365" y="4333011"/>
            <a:ext cx="1274616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Cat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E61490-21AD-4DD9-BAC8-6603321A67DA}"/>
              </a:ext>
            </a:extLst>
          </p:cNvPr>
          <p:cNvSpPr/>
          <p:nvPr/>
        </p:nvSpPr>
        <p:spPr>
          <a:xfrm>
            <a:off x="443346" y="5403273"/>
            <a:ext cx="1468582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Lion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FFE86E-A9A3-4397-BFAD-71D80EA539BC}"/>
              </a:ext>
            </a:extLst>
          </p:cNvPr>
          <p:cNvSpPr/>
          <p:nvPr/>
        </p:nvSpPr>
        <p:spPr>
          <a:xfrm>
            <a:off x="3311238" y="5576455"/>
            <a:ext cx="1690254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Tiger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82D55A8-C9D6-4B28-BDA2-7881F81DD632}"/>
              </a:ext>
            </a:extLst>
          </p:cNvPr>
          <p:cNvSpPr/>
          <p:nvPr/>
        </p:nvSpPr>
        <p:spPr>
          <a:xfrm>
            <a:off x="9587345" y="5403273"/>
            <a:ext cx="2438400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Dog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3DAEC1-0D5D-4E40-BBCE-709673693D1F}"/>
              </a:ext>
            </a:extLst>
          </p:cNvPr>
          <p:cNvSpPr/>
          <p:nvPr/>
        </p:nvSpPr>
        <p:spPr>
          <a:xfrm>
            <a:off x="6227619" y="4333011"/>
            <a:ext cx="1745672" cy="678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chemeClr val="tx1"/>
                </a:solidFill>
                <a:latin typeface="Consolas" panose="020B0609020204030204" pitchFamily="49" charset="0"/>
              </a:rPr>
              <a:t>Wolf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4E0714-9BF5-4369-A62D-8F1E383AC4DF}"/>
              </a:ext>
            </a:extLst>
          </p:cNvPr>
          <p:cNvCxnSpPr>
            <a:stCxn id="2" idx="2"/>
            <a:endCxn id="4" idx="0"/>
          </p:cNvCxnSpPr>
          <p:nvPr/>
        </p:nvCxnSpPr>
        <p:spPr>
          <a:xfrm>
            <a:off x="5611091" y="1454727"/>
            <a:ext cx="942109" cy="10737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6336E2-2775-4237-AD64-6258B2D68E0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2937165" y="1454727"/>
            <a:ext cx="2673926" cy="1413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6E2B01-1BD8-4ADA-9D0F-CADFB352EEE2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5611091" y="1454727"/>
            <a:ext cx="4132984" cy="50569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DD6FE4-ED22-4CDC-8E0A-FCD21EF0ADE9}"/>
              </a:ext>
            </a:extLst>
          </p:cNvPr>
          <p:cNvCxnSpPr>
            <a:cxnSpLocks/>
          </p:cNvCxnSpPr>
          <p:nvPr/>
        </p:nvCxnSpPr>
        <p:spPr>
          <a:xfrm>
            <a:off x="2531919" y="3560617"/>
            <a:ext cx="2074717" cy="7654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CCFE70F-22DC-4B38-B672-B3E12093677C}"/>
              </a:ext>
            </a:extLst>
          </p:cNvPr>
          <p:cNvCxnSpPr>
            <a:cxnSpLocks/>
          </p:cNvCxnSpPr>
          <p:nvPr/>
        </p:nvCxnSpPr>
        <p:spPr>
          <a:xfrm flipH="1">
            <a:off x="1177637" y="3560617"/>
            <a:ext cx="1354282" cy="18426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7A5F9E2-265D-45EC-BD81-3DA1A250FE90}"/>
              </a:ext>
            </a:extLst>
          </p:cNvPr>
          <p:cNvCxnSpPr>
            <a:cxnSpLocks/>
          </p:cNvCxnSpPr>
          <p:nvPr/>
        </p:nvCxnSpPr>
        <p:spPr>
          <a:xfrm>
            <a:off x="2531919" y="3560617"/>
            <a:ext cx="1250372" cy="20019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6E772B1-B136-4642-B957-9AF8EEF89FCE}"/>
              </a:ext>
            </a:extLst>
          </p:cNvPr>
          <p:cNvCxnSpPr>
            <a:cxnSpLocks/>
          </p:cNvCxnSpPr>
          <p:nvPr/>
        </p:nvCxnSpPr>
        <p:spPr>
          <a:xfrm flipH="1">
            <a:off x="7574973" y="2663539"/>
            <a:ext cx="2919847" cy="16694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FAAE87-F140-41DA-BEDC-A3B4468D143B}"/>
              </a:ext>
            </a:extLst>
          </p:cNvPr>
          <p:cNvCxnSpPr>
            <a:cxnSpLocks/>
          </p:cNvCxnSpPr>
          <p:nvPr/>
        </p:nvCxnSpPr>
        <p:spPr>
          <a:xfrm>
            <a:off x="10494820" y="2663539"/>
            <a:ext cx="925655" cy="2739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689C7B1-CD4E-4AA7-ACE7-C07055E61426}"/>
              </a:ext>
            </a:extLst>
          </p:cNvPr>
          <p:cNvSpPr txBox="1"/>
          <p:nvPr/>
        </p:nvSpPr>
        <p:spPr>
          <a:xfrm>
            <a:off x="703119" y="2259918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0424C9F-EB95-4FA1-A429-3F63500B2046}"/>
              </a:ext>
            </a:extLst>
          </p:cNvPr>
          <p:cNvSpPr txBox="1"/>
          <p:nvPr/>
        </p:nvSpPr>
        <p:spPr>
          <a:xfrm>
            <a:off x="6994814" y="834632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FE5AF18-3BF1-420F-806D-000DE338B594}"/>
              </a:ext>
            </a:extLst>
          </p:cNvPr>
          <p:cNvSpPr txBox="1"/>
          <p:nvPr/>
        </p:nvSpPr>
        <p:spPr>
          <a:xfrm>
            <a:off x="9977005" y="1343578"/>
            <a:ext cx="1956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Consolas" panose="020B0609020204030204" pitchFamily="49" charset="0"/>
              </a:rPr>
              <a:t>abstract</a:t>
            </a:r>
          </a:p>
        </p:txBody>
      </p:sp>
    </p:spTree>
    <p:extLst>
      <p:ext uri="{BB962C8B-B14F-4D97-AF65-F5344CB8AC3E}">
        <p14:creationId xmlns:p14="http://schemas.microsoft.com/office/powerpoint/2010/main" val="72830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00EF-8CD7-4B8C-801B-71CDA1B54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78465"/>
            <a:ext cx="10515600" cy="2852737"/>
          </a:xfrm>
        </p:spPr>
        <p:txBody>
          <a:bodyPr/>
          <a:lstStyle/>
          <a:p>
            <a:pPr algn="ctr"/>
            <a:r>
              <a:rPr lang="en-US">
                <a:latin typeface="Comic Sans MS" panose="030F0702030302020204" pitchFamily="66" charset="0"/>
              </a:rPr>
              <a:t>How do you know when a class should be abstract ?</a:t>
            </a:r>
          </a:p>
        </p:txBody>
      </p:sp>
    </p:spTree>
    <p:extLst>
      <p:ext uri="{BB962C8B-B14F-4D97-AF65-F5344CB8AC3E}">
        <p14:creationId xmlns:p14="http://schemas.microsoft.com/office/powerpoint/2010/main" val="261539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A39-C5EF-43A0-8FDF-773C42A1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in derived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013-084C-43BA-B268-F3CCFF14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Base class constructors are always called in the derived class constructors.</a:t>
            </a:r>
          </a:p>
          <a:p>
            <a:r>
              <a:rPr lang="en-US"/>
              <a:t>Whenever you create derived class object, first the base class default constructor is executed and then the derived class's constructor finishes execution.</a:t>
            </a:r>
          </a:p>
          <a:p>
            <a:r>
              <a:rPr lang="en-US"/>
              <a:t>In case of multiple inheritance, the base classes are constructed in the order in which they appear  in the declaration of the derived class. (similar in multilevel)</a:t>
            </a:r>
          </a:p>
        </p:txBody>
      </p:sp>
    </p:spTree>
    <p:extLst>
      <p:ext uri="{BB962C8B-B14F-4D97-AF65-F5344CB8AC3E}">
        <p14:creationId xmlns:p14="http://schemas.microsoft.com/office/powerpoint/2010/main" val="82646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0DA39-C5EF-43A0-8FDF-773C42A1C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in derived class (contd...)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3D013-084C-43BA-B268-F3CCFF140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Whether derived class's default constructor is called or parameterised is called, base class's default constructor is always called inside them.</a:t>
            </a:r>
          </a:p>
          <a:p>
            <a:r>
              <a:rPr lang="en-US"/>
              <a:t>To call base class's parameterised constructor inside derived class's parameterised constructor, we must mention it explicitly while declaring derived class's parameterized constructor.</a:t>
            </a:r>
          </a:p>
        </p:txBody>
      </p:sp>
    </p:spTree>
    <p:extLst>
      <p:ext uri="{BB962C8B-B14F-4D97-AF65-F5344CB8AC3E}">
        <p14:creationId xmlns:p14="http://schemas.microsoft.com/office/powerpoint/2010/main" val="386025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171099-DE22-482F-A87E-AE0310E9FFE0}"/>
              </a:ext>
            </a:extLst>
          </p:cNvPr>
          <p:cNvSpPr/>
          <p:nvPr/>
        </p:nvSpPr>
        <p:spPr>
          <a:xfrm>
            <a:off x="1304307" y="459192"/>
            <a:ext cx="3190504" cy="21969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F805C9-EA1F-4016-B4D5-A2D637ACD0FE}"/>
              </a:ext>
            </a:extLst>
          </p:cNvPr>
          <p:cNvCxnSpPr>
            <a:cxnSpLocks/>
          </p:cNvCxnSpPr>
          <p:nvPr/>
        </p:nvCxnSpPr>
        <p:spPr>
          <a:xfrm>
            <a:off x="1304307" y="1165774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9F0EAC-343A-4745-A5A1-20087D31293E}"/>
              </a:ext>
            </a:extLst>
          </p:cNvPr>
          <p:cNvSpPr txBox="1"/>
          <p:nvPr/>
        </p:nvSpPr>
        <p:spPr>
          <a:xfrm>
            <a:off x="2234471" y="581651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EA74-BF56-4F35-8363-0EB6C81B9C8D}"/>
              </a:ext>
            </a:extLst>
          </p:cNvPr>
          <p:cNvSpPr txBox="1"/>
          <p:nvPr/>
        </p:nvSpPr>
        <p:spPr>
          <a:xfrm>
            <a:off x="1492735" y="1261677"/>
            <a:ext cx="2282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A()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25FA53-C78A-4378-B374-44242C21924D}"/>
              </a:ext>
            </a:extLst>
          </p:cNvPr>
          <p:cNvSpPr/>
          <p:nvPr/>
        </p:nvSpPr>
        <p:spPr>
          <a:xfrm>
            <a:off x="1304307" y="4007935"/>
            <a:ext cx="3190504" cy="2196921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4F97A0-0807-47D4-BCF5-219173FF56CD}"/>
              </a:ext>
            </a:extLst>
          </p:cNvPr>
          <p:cNvCxnSpPr>
            <a:cxnSpLocks/>
          </p:cNvCxnSpPr>
          <p:nvPr/>
        </p:nvCxnSpPr>
        <p:spPr>
          <a:xfrm>
            <a:off x="1304307" y="4714517"/>
            <a:ext cx="319050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241D74-0F10-4598-B7CA-B7D118A5E95E}"/>
              </a:ext>
            </a:extLst>
          </p:cNvPr>
          <p:cNvSpPr txBox="1"/>
          <p:nvPr/>
        </p:nvSpPr>
        <p:spPr>
          <a:xfrm>
            <a:off x="2234471" y="4130394"/>
            <a:ext cx="1540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Class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498FF-5D2A-43A5-8873-D7FFDD594C31}"/>
              </a:ext>
            </a:extLst>
          </p:cNvPr>
          <p:cNvSpPr txBox="1"/>
          <p:nvPr/>
        </p:nvSpPr>
        <p:spPr>
          <a:xfrm>
            <a:off x="1492735" y="4810420"/>
            <a:ext cx="844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B()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69D1756-19CD-44D5-A91B-08BEEC989831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2899559" y="2656113"/>
            <a:ext cx="0" cy="135182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684C37-705C-41E9-8541-501C1787B84E}"/>
              </a:ext>
            </a:extLst>
          </p:cNvPr>
          <p:cNvSpPr txBox="1"/>
          <p:nvPr/>
        </p:nvSpPr>
        <p:spPr>
          <a:xfrm>
            <a:off x="2954507" y="3197623"/>
            <a:ext cx="15403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public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0432F6-F48B-436D-963E-2FBFA8965E1D}"/>
              </a:ext>
            </a:extLst>
          </p:cNvPr>
          <p:cNvSpPr txBox="1"/>
          <p:nvPr/>
        </p:nvSpPr>
        <p:spPr>
          <a:xfrm>
            <a:off x="4900953" y="5106395"/>
            <a:ext cx="1540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B obj;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37CDDD7C-771B-44C0-A183-321E20EE3A01}"/>
              </a:ext>
            </a:extLst>
          </p:cNvPr>
          <p:cNvSpPr/>
          <p:nvPr/>
        </p:nvSpPr>
        <p:spPr>
          <a:xfrm>
            <a:off x="6096000" y="2238896"/>
            <a:ext cx="5863252" cy="2545568"/>
          </a:xfrm>
          <a:prstGeom prst="cloudCallout">
            <a:avLst>
              <a:gd name="adj1" fmla="val -43418"/>
              <a:gd name="adj2" fmla="val 720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What will happen ??? Which constructor will be called ??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1A4A89-9491-42CE-87F3-7CA8B2E81EA2}"/>
              </a:ext>
            </a:extLst>
          </p:cNvPr>
          <p:cNvSpPr txBox="1"/>
          <p:nvPr/>
        </p:nvSpPr>
        <p:spPr>
          <a:xfrm>
            <a:off x="2173504" y="4836976"/>
            <a:ext cx="1242301" cy="4616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: A()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CD51DF-E723-45AD-8D84-3FD137A67F8C}"/>
              </a:ext>
            </a:extLst>
          </p:cNvPr>
          <p:cNvCxnSpPr/>
          <p:nvPr/>
        </p:nvCxnSpPr>
        <p:spPr>
          <a:xfrm flipH="1" flipV="1">
            <a:off x="1914767" y="1872343"/>
            <a:ext cx="422033" cy="2964633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372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Consolas</vt:lpstr>
      <vt:lpstr>Lato Light</vt:lpstr>
      <vt:lpstr>Lato Regular</vt:lpstr>
      <vt:lpstr>Office Theme</vt:lpstr>
      <vt:lpstr>PowerPoint Presentation</vt:lpstr>
      <vt:lpstr>Abstract class</vt:lpstr>
      <vt:lpstr>Abstract class (contd...)</vt:lpstr>
      <vt:lpstr>PowerPoint Presentation</vt:lpstr>
      <vt:lpstr>PowerPoint Presentation</vt:lpstr>
      <vt:lpstr>How do you know when a class should be abstract ?</vt:lpstr>
      <vt:lpstr>Constructors in derived class</vt:lpstr>
      <vt:lpstr>Constructors in derived class (contd...)</vt:lpstr>
      <vt:lpstr>PowerPoint Presentation</vt:lpstr>
      <vt:lpstr>Advantages of Inheritance</vt:lpstr>
      <vt:lpstr>Important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Polarj Sapkota</cp:lastModifiedBy>
  <cp:revision>67</cp:revision>
  <dcterms:created xsi:type="dcterms:W3CDTF">2018-06-29T14:22:01Z</dcterms:created>
  <dcterms:modified xsi:type="dcterms:W3CDTF">2019-07-17T04:09:32Z</dcterms:modified>
</cp:coreProperties>
</file>