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1" r:id="rId2"/>
    <p:sldId id="267" r:id="rId3"/>
    <p:sldId id="268" r:id="rId4"/>
    <p:sldId id="262" r:id="rId5"/>
    <p:sldId id="263" r:id="rId6"/>
    <p:sldId id="269" r:id="rId7"/>
    <p:sldId id="270" r:id="rId8"/>
    <p:sldId id="271" r:id="rId9"/>
    <p:sldId id="272" r:id="rId10"/>
    <p:sldId id="27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8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3F3B5-C902-43DA-AD2C-E7E5ADC9690A}" type="datetimeFigureOut">
              <a:rPr lang="en-US" smtClean="0"/>
              <a:t>7/3/2018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E2D1E-D0E9-4209-9DD8-6A996C9D946E}" type="slidenum">
              <a:rPr lang="en-US" smtClean="0"/>
              <a:t>‹#›</a:t>
            </a:fld>
            <a:endParaRPr lang="en-US"/>
          </a:p>
        </p:txBody>
      </p:sp>
    </p:spTree>
    <p:extLst>
      <p:ext uri="{BB962C8B-B14F-4D97-AF65-F5344CB8AC3E}">
        <p14:creationId xmlns:p14="http://schemas.microsoft.com/office/powerpoint/2010/main" val="243855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POLYMORPHIC</a:t>
            </a:r>
          </a:p>
        </p:txBody>
      </p:sp>
      <p:sp>
        <p:nvSpPr>
          <p:cNvPr id="4" name="Slide Number Placeholder 3"/>
          <p:cNvSpPr>
            <a:spLocks noGrp="1"/>
          </p:cNvSpPr>
          <p:nvPr>
            <p:ph type="sldNum" sz="quarter" idx="10"/>
          </p:nvPr>
        </p:nvSpPr>
        <p:spPr/>
        <p:txBody>
          <a:bodyPr/>
          <a:lstStyle/>
          <a:p>
            <a:fld id="{67DE2D1E-D0E9-4209-9DD8-6A996C9D946E}" type="slidenum">
              <a:rPr lang="en-US" smtClean="0"/>
              <a:t>2</a:t>
            </a:fld>
            <a:endParaRPr lang="en-US"/>
          </a:p>
        </p:txBody>
      </p:sp>
    </p:spTree>
    <p:extLst>
      <p:ext uri="{BB962C8B-B14F-4D97-AF65-F5344CB8AC3E}">
        <p14:creationId xmlns:p14="http://schemas.microsoft.com/office/powerpoint/2010/main" val="13774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DE2D1E-D0E9-4209-9DD8-6A996C9D946E}" type="slidenum">
              <a:rPr lang="en-US" smtClean="0"/>
              <a:t>7</a:t>
            </a:fld>
            <a:endParaRPr lang="en-US"/>
          </a:p>
        </p:txBody>
      </p:sp>
    </p:spTree>
    <p:extLst>
      <p:ext uri="{BB962C8B-B14F-4D97-AF65-F5344CB8AC3E}">
        <p14:creationId xmlns:p14="http://schemas.microsoft.com/office/powerpoint/2010/main" val="588278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F25E3-B1A6-4FD8-98F7-90167B7437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84CBDD-283A-4F7F-AAB1-F9982AADE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EBE429-2BBF-48F2-B0BE-8A3086E16AF7}"/>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AEE12A53-65AF-4327-9D62-7667B3CA9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875AE-28D3-41C7-B8C1-DFB133411D0A}"/>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92579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A3C0-5B32-4553-AB30-6DB3725248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0F0FF5-89F8-453F-9039-524B45670FE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5D065-16CB-47F5-8059-F8A3F9234558}"/>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648A10E6-4F06-4F4C-B14C-5B1D16D58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BF707-65FA-4B12-80AD-83F7965B2C16}"/>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370764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70DA2-4490-4D5F-89BA-38593155F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FD473-04BE-4A73-B0AA-61FCE686CF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F44AD-DC58-41D5-8CA8-1D521C82A570}"/>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3F98B98F-7667-4C0E-B0E8-C529B32F5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AE816-1725-45CA-B109-6314F7E4B002}"/>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2775146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66800" y="900545"/>
            <a:ext cx="10068920" cy="1246122"/>
          </a:xfrm>
          <a:prstGeom prst="rect">
            <a:avLst/>
          </a:prstGeom>
        </p:spPr>
        <p:txBody>
          <a:bodyPr vert="horz" lIns="0" tIns="40504" rIns="0" bIns="40504" anchor="ctr"/>
          <a:lstStyle>
            <a:lvl1pPr marL="0" indent="0" algn="ctr">
              <a:lnSpc>
                <a:spcPct val="100000"/>
              </a:lnSpc>
              <a:spcBef>
                <a:spcPts val="0"/>
              </a:spcBef>
              <a:buNone/>
              <a:defRPr sz="4200" b="1">
                <a:solidFill>
                  <a:schemeClr val="tx1">
                    <a:lumMod val="75000"/>
                    <a:lumOff val="25000"/>
                  </a:schemeClr>
                </a:solidFill>
                <a:latin typeface="Lato Light"/>
                <a:cs typeface="Lato Light"/>
              </a:defRPr>
            </a:lvl1pPr>
          </a:lstStyle>
          <a:p>
            <a:pPr lvl="0"/>
            <a:r>
              <a:rPr lang="es-ES_tradnl" dirty="0"/>
              <a:t>TITLE HERE</a:t>
            </a:r>
          </a:p>
        </p:txBody>
      </p:sp>
      <p:sp>
        <p:nvSpPr>
          <p:cNvPr id="9" name="Text Placeholder 7"/>
          <p:cNvSpPr>
            <a:spLocks noGrp="1"/>
          </p:cNvSpPr>
          <p:nvPr>
            <p:ph type="body" sz="quarter" idx="11" hasCustomPrompt="1"/>
          </p:nvPr>
        </p:nvSpPr>
        <p:spPr>
          <a:xfrm>
            <a:off x="3845278" y="2560787"/>
            <a:ext cx="4511964" cy="349798"/>
          </a:xfrm>
          <a:prstGeom prst="rect">
            <a:avLst/>
          </a:prstGeom>
        </p:spPr>
        <p:txBody>
          <a:bodyPr vert="horz" lIns="0" tIns="40504" rIns="0" bIns="40504" anchor="ctr">
            <a:noAutofit/>
          </a:bodyPr>
          <a:lstStyle>
            <a:lvl1pPr marL="0" indent="0" algn="ctr">
              <a:lnSpc>
                <a:spcPct val="100000"/>
              </a:lnSpc>
              <a:spcBef>
                <a:spcPts val="0"/>
              </a:spcBef>
              <a:spcAft>
                <a:spcPts val="0"/>
              </a:spcAft>
              <a:buNone/>
              <a:defRPr sz="2400" b="0">
                <a:solidFill>
                  <a:schemeClr val="tx1"/>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grpSp>
        <p:nvGrpSpPr>
          <p:cNvPr id="3" name="Group 2"/>
          <p:cNvGrpSpPr/>
          <p:nvPr userDrawn="1"/>
        </p:nvGrpSpPr>
        <p:grpSpPr>
          <a:xfrm>
            <a:off x="3845282" y="2360699"/>
            <a:ext cx="4508495" cy="43200"/>
            <a:chOff x="428625" y="3767667"/>
            <a:chExt cx="3263900" cy="69400"/>
          </a:xfrm>
        </p:grpSpPr>
        <p:sp>
          <p:nvSpPr>
            <p:cNvPr id="2" name="Rectangle 1"/>
            <p:cNvSpPr/>
            <p:nvPr userDrawn="1"/>
          </p:nvSpPr>
          <p:spPr>
            <a:xfrm>
              <a:off x="428625" y="3767667"/>
              <a:ext cx="815975" cy="69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5" name="Rectangle 4"/>
            <p:cNvSpPr/>
            <p:nvPr userDrawn="1"/>
          </p:nvSpPr>
          <p:spPr>
            <a:xfrm>
              <a:off x="1244600" y="3767667"/>
              <a:ext cx="815975" cy="69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6" name="Rectangle 5"/>
            <p:cNvSpPr/>
            <p:nvPr userDrawn="1"/>
          </p:nvSpPr>
          <p:spPr>
            <a:xfrm>
              <a:off x="2060575" y="3767667"/>
              <a:ext cx="815975" cy="69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7" name="Rectangle 6"/>
            <p:cNvSpPr/>
            <p:nvPr userDrawn="1"/>
          </p:nvSpPr>
          <p:spPr>
            <a:xfrm>
              <a:off x="2876550" y="3767667"/>
              <a:ext cx="815975" cy="69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grpSp>
      <p:sp>
        <p:nvSpPr>
          <p:cNvPr id="10" name="Text Placeholder 2"/>
          <p:cNvSpPr>
            <a:spLocks noGrp="1"/>
          </p:cNvSpPr>
          <p:nvPr>
            <p:ph type="body" sz="quarter" idx="16" hasCustomPrompt="1"/>
          </p:nvPr>
        </p:nvSpPr>
        <p:spPr>
          <a:xfrm>
            <a:off x="3144983" y="3604097"/>
            <a:ext cx="5929552" cy="1536868"/>
          </a:xfrm>
          <a:prstGeom prst="rect">
            <a:avLst/>
          </a:prstGeom>
        </p:spPr>
        <p:txBody>
          <a:bodyPr vert="horz" lIns="0" tIns="0" rIns="0" bIns="0">
            <a:noAutofit/>
          </a:bodyPr>
          <a:lstStyle>
            <a:lvl1pPr marL="0" indent="0" algn="ctr">
              <a:lnSpc>
                <a:spcPct val="130000"/>
              </a:lnSpc>
              <a:buNone/>
              <a:defRPr sz="2400">
                <a:solidFill>
                  <a:schemeClr val="tx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290027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CCA0A-1EED-4C62-B27E-73D88BCE2ECF}"/>
              </a:ext>
            </a:extLst>
          </p:cNvPr>
          <p:cNvSpPr>
            <a:spLocks noGrp="1"/>
          </p:cNvSpPr>
          <p:nvPr>
            <p:ph type="title"/>
          </p:nvPr>
        </p:nvSpPr>
        <p:spPr/>
        <p:txBody>
          <a:bodyPr>
            <a:normAutofit/>
          </a:bodyPr>
          <a:lstStyle>
            <a:lvl1pPr algn="ctr">
              <a:defRPr sz="3200">
                <a:latin typeface="Consolas" panose="020B0609020204030204" pitchFamily="49" charset="0"/>
              </a:defRPr>
            </a:lvl1pPr>
          </a:lstStyle>
          <a:p>
            <a:r>
              <a:rPr lang="en-US"/>
              <a:t>Click to edit Master title style</a:t>
            </a:r>
          </a:p>
        </p:txBody>
      </p:sp>
      <p:sp>
        <p:nvSpPr>
          <p:cNvPr id="3" name="Content Placeholder 2">
            <a:extLst>
              <a:ext uri="{FF2B5EF4-FFF2-40B4-BE49-F238E27FC236}">
                <a16:creationId xmlns:a16="http://schemas.microsoft.com/office/drawing/2014/main" id="{E24CDC02-9BD2-46A5-A548-4D50329AAFDE}"/>
              </a:ext>
            </a:extLst>
          </p:cNvPr>
          <p:cNvSpPr>
            <a:spLocks noGrp="1"/>
          </p:cNvSpPr>
          <p:nvPr>
            <p:ph idx="1"/>
          </p:nvPr>
        </p:nvSpPr>
        <p:spPr/>
        <p:txBody>
          <a:bodyPr/>
          <a:lstStyle>
            <a:lvl1pPr>
              <a:defRPr>
                <a:latin typeface="Lato Light"/>
              </a:defRPr>
            </a:lvl1pPr>
            <a:lvl2pPr>
              <a:defRPr>
                <a:latin typeface="Lato Light"/>
              </a:defRPr>
            </a:lvl2pPr>
            <a:lvl3pPr>
              <a:defRPr>
                <a:latin typeface="Lato Light"/>
              </a:defRPr>
            </a:lvl3pPr>
            <a:lvl4pPr>
              <a:defRPr>
                <a:latin typeface="Lato Light"/>
              </a:defRPr>
            </a:lvl4pPr>
            <a:lvl5pPr>
              <a:defRPr>
                <a:latin typeface="Lato Ligh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72EFC-2BB2-402B-9A64-18E9367062FE}"/>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3C2F4010-11CD-4D29-9D16-0A5661E3A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4126D-CA86-4453-8181-1067190260D9}"/>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3459454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38C4-1A5B-4E15-B7E6-97F088513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C4ADAE-8569-4A8C-937B-5EA588AD7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B15DE59-AB4E-4CAC-B355-F334D233C144}"/>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531BAD7A-53C0-408B-B37E-E0CBBFE23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3B816-0AD9-443E-89DB-56498482FB72}"/>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75629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2609-583D-47FF-9202-8D15D0A2D2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F9520-78A2-4A1B-84A6-7E607113DB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32CCE-55F4-4535-BF77-2CA6E0E6072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CC6B2F-DC3E-451F-A26B-471E917C8B8F}"/>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6" name="Footer Placeholder 5">
            <a:extLst>
              <a:ext uri="{FF2B5EF4-FFF2-40B4-BE49-F238E27FC236}">
                <a16:creationId xmlns:a16="http://schemas.microsoft.com/office/drawing/2014/main" id="{E1F6E15F-C3B8-4658-8406-B775CFA51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4E3E9-04FC-43DD-8FD0-65ECCE3597F0}"/>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251005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A0F09-044A-4477-B20F-0C5355A4DE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29A250-1C3F-469A-9946-114B2CA95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07C55F-8475-4652-B4B8-47CED3018A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6D0DC0-998E-4BF3-814E-EAE82C50A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9E4A3B4-23B6-40E1-8F46-0D4DA73317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C1007D-215D-48FD-8F98-5E25589743C7}"/>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8" name="Footer Placeholder 7">
            <a:extLst>
              <a:ext uri="{FF2B5EF4-FFF2-40B4-BE49-F238E27FC236}">
                <a16:creationId xmlns:a16="http://schemas.microsoft.com/office/drawing/2014/main" id="{533F192E-521F-455B-8614-0465EE3B1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9E0B3E-883D-4781-80B3-01A83DC29B79}"/>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1314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01DD-0BCC-4438-A471-A3D9A2581A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A4D7F3-BA6B-41FE-808C-D1302BCFF83E}"/>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4" name="Footer Placeholder 3">
            <a:extLst>
              <a:ext uri="{FF2B5EF4-FFF2-40B4-BE49-F238E27FC236}">
                <a16:creationId xmlns:a16="http://schemas.microsoft.com/office/drawing/2014/main" id="{1190EF8D-DEEF-4A58-B883-ED095FE09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167610-1DE3-472B-9C51-2BD4395593B1}"/>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1054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1629C-9658-46A6-9DD7-37E5AACD47A4}"/>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3" name="Footer Placeholder 2">
            <a:extLst>
              <a:ext uri="{FF2B5EF4-FFF2-40B4-BE49-F238E27FC236}">
                <a16:creationId xmlns:a16="http://schemas.microsoft.com/office/drawing/2014/main" id="{6EFE3794-1D30-4E62-ABC5-CEADA006C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68728F-3BE1-446B-B6E1-1C5C8609368F}"/>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142230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8F1E-F65B-455E-9F5C-1B0A5FC46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331541-0259-4259-8BBA-1B3B7CF13F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B95D5F-BA98-4A8B-8F24-5739C23C3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3213AF-0A85-43D8-A0CB-5ED5F849668F}"/>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6" name="Footer Placeholder 5">
            <a:extLst>
              <a:ext uri="{FF2B5EF4-FFF2-40B4-BE49-F238E27FC236}">
                <a16:creationId xmlns:a16="http://schemas.microsoft.com/office/drawing/2014/main" id="{E1919F0B-1F0E-427C-9BD7-28E812D10A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F76834-168E-4666-9C93-00B43A6BB3CE}"/>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3176426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A5A3-3531-46EF-ACC7-B2676D8F6C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B2B5B0-6B8D-46C2-8ED7-E199BE84F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EDC60D-EF07-413A-8F17-3F30045F2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A69436-D0E1-49A1-B3F9-006AFCE7247C}"/>
              </a:ext>
            </a:extLst>
          </p:cNvPr>
          <p:cNvSpPr>
            <a:spLocks noGrp="1"/>
          </p:cNvSpPr>
          <p:nvPr>
            <p:ph type="dt" sz="half" idx="10"/>
          </p:nvPr>
        </p:nvSpPr>
        <p:spPr/>
        <p:txBody>
          <a:bodyPr/>
          <a:lstStyle/>
          <a:p>
            <a:fld id="{00120A2F-797B-4575-8F72-C9FBC8437B94}" type="datetimeFigureOut">
              <a:rPr lang="en-US" smtClean="0"/>
              <a:t>7/3/2018</a:t>
            </a:fld>
            <a:endParaRPr lang="en-US"/>
          </a:p>
        </p:txBody>
      </p:sp>
      <p:sp>
        <p:nvSpPr>
          <p:cNvPr id="6" name="Footer Placeholder 5">
            <a:extLst>
              <a:ext uri="{FF2B5EF4-FFF2-40B4-BE49-F238E27FC236}">
                <a16:creationId xmlns:a16="http://schemas.microsoft.com/office/drawing/2014/main" id="{99514038-4AC3-421D-A929-98F5FC2FB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9609A7-F637-485C-859F-1B2C376D2F68}"/>
              </a:ext>
            </a:extLst>
          </p:cNvPr>
          <p:cNvSpPr>
            <a:spLocks noGrp="1"/>
          </p:cNvSpPr>
          <p:nvPr>
            <p:ph type="sldNum" sz="quarter" idx="12"/>
          </p:nvPr>
        </p:nvSpPr>
        <p:spPr/>
        <p:txBody>
          <a:bodyPr/>
          <a:lstStyle/>
          <a:p>
            <a:fld id="{D379FB77-02BA-4DCD-853F-E9CADB4F6738}" type="slidenum">
              <a:rPr lang="en-US" smtClean="0"/>
              <a:t>‹#›</a:t>
            </a:fld>
            <a:endParaRPr lang="en-US"/>
          </a:p>
        </p:txBody>
      </p:sp>
    </p:spTree>
    <p:extLst>
      <p:ext uri="{BB962C8B-B14F-4D97-AF65-F5344CB8AC3E}">
        <p14:creationId xmlns:p14="http://schemas.microsoft.com/office/powerpoint/2010/main" val="335995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83C9B-103C-42FA-B520-3FA31A65C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C1A9F-7CA3-4B95-A583-896B7D7FFD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670BE-F585-4598-9D65-D544712C02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20A2F-797B-4575-8F72-C9FBC8437B94}" type="datetimeFigureOut">
              <a:rPr lang="en-US" smtClean="0"/>
              <a:t>7/3/2018</a:t>
            </a:fld>
            <a:endParaRPr lang="en-US"/>
          </a:p>
        </p:txBody>
      </p:sp>
      <p:sp>
        <p:nvSpPr>
          <p:cNvPr id="5" name="Footer Placeholder 4">
            <a:extLst>
              <a:ext uri="{FF2B5EF4-FFF2-40B4-BE49-F238E27FC236}">
                <a16:creationId xmlns:a16="http://schemas.microsoft.com/office/drawing/2014/main" id="{55EBFA4A-B763-41D7-BA31-A464485D0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F65553-68E2-4595-8CBF-26759FD76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9FB77-02BA-4DCD-853F-E9CADB4F6738}" type="slidenum">
              <a:rPr lang="en-US" smtClean="0"/>
              <a:t>‹#›</a:t>
            </a:fld>
            <a:endParaRPr lang="en-US"/>
          </a:p>
        </p:txBody>
      </p:sp>
    </p:spTree>
    <p:extLst>
      <p:ext uri="{BB962C8B-B14F-4D97-AF65-F5344CB8AC3E}">
        <p14:creationId xmlns:p14="http://schemas.microsoft.com/office/powerpoint/2010/main" val="187942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0847" y="900545"/>
            <a:ext cx="11100826" cy="1246122"/>
          </a:xfrm>
        </p:spPr>
        <p:txBody>
          <a:bodyPr>
            <a:noAutofit/>
          </a:bodyPr>
          <a:lstStyle/>
          <a:p>
            <a:r>
              <a:rPr lang="en-US" sz="4400"/>
              <a:t>Lecture #17 : </a:t>
            </a:r>
          </a:p>
          <a:p>
            <a:r>
              <a:rPr lang="en-US" sz="4400"/>
              <a:t>Polymorphism </a:t>
            </a:r>
          </a:p>
        </p:txBody>
      </p:sp>
      <p:sp>
        <p:nvSpPr>
          <p:cNvPr id="3" name="Text Placeholder 2"/>
          <p:cNvSpPr>
            <a:spLocks noGrp="1"/>
          </p:cNvSpPr>
          <p:nvPr>
            <p:ph type="body" sz="quarter" idx="11"/>
          </p:nvPr>
        </p:nvSpPr>
        <p:spPr/>
        <p:txBody>
          <a:bodyPr>
            <a:normAutofit fontScale="77500" lnSpcReduction="20000"/>
          </a:bodyPr>
          <a:lstStyle/>
          <a:p>
            <a:r>
              <a:rPr lang="en-US"/>
              <a:t>COMP 116: Object Oriented Programming</a:t>
            </a:r>
          </a:p>
        </p:txBody>
      </p:sp>
      <p:sp>
        <p:nvSpPr>
          <p:cNvPr id="4" name="Text Placeholder 3"/>
          <p:cNvSpPr>
            <a:spLocks noGrp="1"/>
          </p:cNvSpPr>
          <p:nvPr>
            <p:ph type="body" sz="quarter" idx="16"/>
          </p:nvPr>
        </p:nvSpPr>
        <p:spPr>
          <a:xfrm>
            <a:off x="3144983" y="3604096"/>
            <a:ext cx="5929552" cy="2547321"/>
          </a:xfrm>
        </p:spPr>
        <p:txBody>
          <a:bodyPr>
            <a:noAutofit/>
          </a:bodyPr>
          <a:lstStyle/>
          <a:p>
            <a:r>
              <a:rPr lang="en-US" b="1" u="sng"/>
              <a:t>Presented by:</a:t>
            </a:r>
          </a:p>
          <a:p>
            <a:r>
              <a:rPr lang="en-US"/>
              <a:t>Roshan Manjushree Adhikari</a:t>
            </a:r>
          </a:p>
          <a:p>
            <a:r>
              <a:rPr lang="en-US"/>
              <a:t>Kathmandu University</a:t>
            </a:r>
          </a:p>
          <a:p>
            <a:r>
              <a:rPr lang="en-US"/>
              <a:t>4th July, 2018</a:t>
            </a:r>
          </a:p>
        </p:txBody>
      </p:sp>
      <p:grpSp>
        <p:nvGrpSpPr>
          <p:cNvPr id="5" name="Group 4">
            <a:extLst>
              <a:ext uri="{FF2B5EF4-FFF2-40B4-BE49-F238E27FC236}">
                <a16:creationId xmlns:a16="http://schemas.microsoft.com/office/drawing/2014/main" id="{7A07B1AF-EA15-4D1A-9EF8-F9EE8EF53D93}"/>
              </a:ext>
            </a:extLst>
          </p:cNvPr>
          <p:cNvGrpSpPr/>
          <p:nvPr/>
        </p:nvGrpSpPr>
        <p:grpSpPr>
          <a:xfrm>
            <a:off x="-730448" y="4877756"/>
            <a:ext cx="4300069" cy="1698053"/>
            <a:chOff x="1724118" y="4873691"/>
            <a:chExt cx="4300069" cy="1698053"/>
          </a:xfrm>
        </p:grpSpPr>
        <p:sp>
          <p:nvSpPr>
            <p:cNvPr id="12" name="Freeform 11"/>
            <p:cNvSpPr/>
            <p:nvPr/>
          </p:nvSpPr>
          <p:spPr>
            <a:xfrm rot="9340997">
              <a:off x="1724118" y="5190508"/>
              <a:ext cx="4222807" cy="1381236"/>
            </a:xfrm>
            <a:custGeom>
              <a:avLst/>
              <a:gdLst>
                <a:gd name="connsiteX0" fmla="*/ 4436533 w 4436533"/>
                <a:gd name="connsiteY0" fmla="*/ 164697 h 1756908"/>
                <a:gd name="connsiteX1" fmla="*/ 2302933 w 4436533"/>
                <a:gd name="connsiteY1" fmla="*/ 350964 h 1756908"/>
                <a:gd name="connsiteX2" fmla="*/ 3132667 w 4436533"/>
                <a:gd name="connsiteY2" fmla="*/ 1756430 h 1756908"/>
                <a:gd name="connsiteX3" fmla="*/ 3623733 w 4436533"/>
                <a:gd name="connsiteY3" fmla="*/ 503364 h 1756908"/>
                <a:gd name="connsiteX4" fmla="*/ 1405467 w 4436533"/>
                <a:gd name="connsiteY4" fmla="*/ 46164 h 1756908"/>
                <a:gd name="connsiteX5" fmla="*/ 0 w 4436533"/>
                <a:gd name="connsiteY5" fmla="*/ 1536297 h 1756908"/>
                <a:gd name="connsiteX0" fmla="*/ 4436533 w 4436533"/>
                <a:gd name="connsiteY0" fmla="*/ 260722 h 1853405"/>
                <a:gd name="connsiteX1" fmla="*/ 2302933 w 4436533"/>
                <a:gd name="connsiteY1" fmla="*/ 446989 h 1853405"/>
                <a:gd name="connsiteX2" fmla="*/ 3132667 w 4436533"/>
                <a:gd name="connsiteY2" fmla="*/ 1852455 h 1853405"/>
                <a:gd name="connsiteX3" fmla="*/ 3623733 w 4436533"/>
                <a:gd name="connsiteY3" fmla="*/ 599389 h 1853405"/>
                <a:gd name="connsiteX4" fmla="*/ 1405467 w 4436533"/>
                <a:gd name="connsiteY4" fmla="*/ 142189 h 1853405"/>
                <a:gd name="connsiteX5" fmla="*/ 0 w 4436533"/>
                <a:gd name="connsiteY5" fmla="*/ 1632322 h 1853405"/>
                <a:gd name="connsiteX0" fmla="*/ 4436533 w 4436533"/>
                <a:gd name="connsiteY0" fmla="*/ 260722 h 1852567"/>
                <a:gd name="connsiteX1" fmla="*/ 2302933 w 4436533"/>
                <a:gd name="connsiteY1" fmla="*/ 446989 h 1852567"/>
                <a:gd name="connsiteX2" fmla="*/ 3132667 w 4436533"/>
                <a:gd name="connsiteY2" fmla="*/ 1852455 h 1852567"/>
                <a:gd name="connsiteX3" fmla="*/ 3623733 w 4436533"/>
                <a:gd name="connsiteY3" fmla="*/ 599389 h 1852567"/>
                <a:gd name="connsiteX4" fmla="*/ 1405467 w 4436533"/>
                <a:gd name="connsiteY4" fmla="*/ 142189 h 1852567"/>
                <a:gd name="connsiteX5" fmla="*/ 0 w 4436533"/>
                <a:gd name="connsiteY5" fmla="*/ 1632322 h 1852567"/>
                <a:gd name="connsiteX0" fmla="*/ 4436533 w 4436533"/>
                <a:gd name="connsiteY0" fmla="*/ 260722 h 1852461"/>
                <a:gd name="connsiteX1" fmla="*/ 2540000 w 4436533"/>
                <a:gd name="connsiteY1" fmla="*/ 616323 h 1852461"/>
                <a:gd name="connsiteX2" fmla="*/ 3132667 w 4436533"/>
                <a:gd name="connsiteY2" fmla="*/ 1852455 h 1852461"/>
                <a:gd name="connsiteX3" fmla="*/ 3623733 w 4436533"/>
                <a:gd name="connsiteY3" fmla="*/ 599389 h 1852461"/>
                <a:gd name="connsiteX4" fmla="*/ 1405467 w 4436533"/>
                <a:gd name="connsiteY4" fmla="*/ 142189 h 1852461"/>
                <a:gd name="connsiteX5" fmla="*/ 0 w 4436533"/>
                <a:gd name="connsiteY5" fmla="*/ 1632322 h 1852461"/>
                <a:gd name="connsiteX0" fmla="*/ 4436533 w 4436533"/>
                <a:gd name="connsiteY0" fmla="*/ 260722 h 1852464"/>
                <a:gd name="connsiteX1" fmla="*/ 2540000 w 4436533"/>
                <a:gd name="connsiteY1" fmla="*/ 616323 h 1852464"/>
                <a:gd name="connsiteX2" fmla="*/ 3132667 w 4436533"/>
                <a:gd name="connsiteY2" fmla="*/ 1852455 h 1852464"/>
                <a:gd name="connsiteX3" fmla="*/ 3623733 w 4436533"/>
                <a:gd name="connsiteY3" fmla="*/ 599389 h 1852464"/>
                <a:gd name="connsiteX4" fmla="*/ 1405467 w 4436533"/>
                <a:gd name="connsiteY4" fmla="*/ 142189 h 1852464"/>
                <a:gd name="connsiteX5" fmla="*/ 0 w 4436533"/>
                <a:gd name="connsiteY5" fmla="*/ 1632322 h 1852464"/>
                <a:gd name="connsiteX0" fmla="*/ 4436533 w 4436533"/>
                <a:gd name="connsiteY0" fmla="*/ 160324 h 1531924"/>
                <a:gd name="connsiteX1" fmla="*/ 2540000 w 4436533"/>
                <a:gd name="connsiteY1" fmla="*/ 515925 h 1531924"/>
                <a:gd name="connsiteX2" fmla="*/ 2997200 w 4436533"/>
                <a:gd name="connsiteY2" fmla="*/ 1413391 h 1531924"/>
                <a:gd name="connsiteX3" fmla="*/ 3623733 w 4436533"/>
                <a:gd name="connsiteY3" fmla="*/ 498991 h 1531924"/>
                <a:gd name="connsiteX4" fmla="*/ 1405467 w 4436533"/>
                <a:gd name="connsiteY4" fmla="*/ 41791 h 1531924"/>
                <a:gd name="connsiteX5" fmla="*/ 0 w 4436533"/>
                <a:gd name="connsiteY5" fmla="*/ 1531924 h 1531924"/>
                <a:gd name="connsiteX0" fmla="*/ 4436533 w 4436533"/>
                <a:gd name="connsiteY0" fmla="*/ 160324 h 1531924"/>
                <a:gd name="connsiteX1" fmla="*/ 2540000 w 4436533"/>
                <a:gd name="connsiteY1" fmla="*/ 515925 h 1531924"/>
                <a:gd name="connsiteX2" fmla="*/ 2997200 w 4436533"/>
                <a:gd name="connsiteY2" fmla="*/ 1413391 h 1531924"/>
                <a:gd name="connsiteX3" fmla="*/ 3623733 w 4436533"/>
                <a:gd name="connsiteY3" fmla="*/ 498991 h 1531924"/>
                <a:gd name="connsiteX4" fmla="*/ 1405467 w 4436533"/>
                <a:gd name="connsiteY4" fmla="*/ 41791 h 1531924"/>
                <a:gd name="connsiteX5" fmla="*/ 0 w 4436533"/>
                <a:gd name="connsiteY5" fmla="*/ 1531924 h 1531924"/>
                <a:gd name="connsiteX0" fmla="*/ 3031066 w 3031066"/>
                <a:gd name="connsiteY0" fmla="*/ 160324 h 1419470"/>
                <a:gd name="connsiteX1" fmla="*/ 1134533 w 3031066"/>
                <a:gd name="connsiteY1" fmla="*/ 515925 h 1419470"/>
                <a:gd name="connsiteX2" fmla="*/ 1591733 w 3031066"/>
                <a:gd name="connsiteY2" fmla="*/ 1413391 h 1419470"/>
                <a:gd name="connsiteX3" fmla="*/ 2218266 w 3031066"/>
                <a:gd name="connsiteY3" fmla="*/ 498991 h 1419470"/>
                <a:gd name="connsiteX4" fmla="*/ 0 w 3031066"/>
                <a:gd name="connsiteY4" fmla="*/ 41791 h 1419470"/>
                <a:gd name="connsiteX0" fmla="*/ 4199466 w 4199466"/>
                <a:gd name="connsiteY0" fmla="*/ 5331 h 1264150"/>
                <a:gd name="connsiteX1" fmla="*/ 2302933 w 4199466"/>
                <a:gd name="connsiteY1" fmla="*/ 360932 h 1264150"/>
                <a:gd name="connsiteX2" fmla="*/ 2760133 w 4199466"/>
                <a:gd name="connsiteY2" fmla="*/ 1258398 h 1264150"/>
                <a:gd name="connsiteX3" fmla="*/ 3386666 w 4199466"/>
                <a:gd name="connsiteY3" fmla="*/ 343998 h 1264150"/>
                <a:gd name="connsiteX4" fmla="*/ 0 w 4199466"/>
                <a:gd name="connsiteY4" fmla="*/ 174664 h 1264150"/>
                <a:gd name="connsiteX0" fmla="*/ 4199466 w 4199466"/>
                <a:gd name="connsiteY0" fmla="*/ 272347 h 1531166"/>
                <a:gd name="connsiteX1" fmla="*/ 2302933 w 4199466"/>
                <a:gd name="connsiteY1" fmla="*/ 627948 h 1531166"/>
                <a:gd name="connsiteX2" fmla="*/ 2760133 w 4199466"/>
                <a:gd name="connsiteY2" fmla="*/ 1525414 h 1531166"/>
                <a:gd name="connsiteX3" fmla="*/ 3386666 w 4199466"/>
                <a:gd name="connsiteY3" fmla="*/ 611014 h 1531166"/>
                <a:gd name="connsiteX4" fmla="*/ 0 w 4199466"/>
                <a:gd name="connsiteY4" fmla="*/ 441680 h 1531166"/>
                <a:gd name="connsiteX0" fmla="*/ 4199466 w 4199466"/>
                <a:gd name="connsiteY0" fmla="*/ 340911 h 1602433"/>
                <a:gd name="connsiteX1" fmla="*/ 2302933 w 4199466"/>
                <a:gd name="connsiteY1" fmla="*/ 696512 h 1602433"/>
                <a:gd name="connsiteX2" fmla="*/ 2760133 w 4199466"/>
                <a:gd name="connsiteY2" fmla="*/ 1593978 h 1602433"/>
                <a:gd name="connsiteX3" fmla="*/ 3386666 w 4199466"/>
                <a:gd name="connsiteY3" fmla="*/ 679578 h 1602433"/>
                <a:gd name="connsiteX4" fmla="*/ 0 w 4199466"/>
                <a:gd name="connsiteY4" fmla="*/ 510244 h 1602433"/>
                <a:gd name="connsiteX0" fmla="*/ 4199466 w 4199466"/>
                <a:gd name="connsiteY0" fmla="*/ 320417 h 1573620"/>
                <a:gd name="connsiteX1" fmla="*/ 2302933 w 4199466"/>
                <a:gd name="connsiteY1" fmla="*/ 676018 h 1573620"/>
                <a:gd name="connsiteX2" fmla="*/ 2760133 w 4199466"/>
                <a:gd name="connsiteY2" fmla="*/ 1573484 h 1573620"/>
                <a:gd name="connsiteX3" fmla="*/ 3183466 w 4199466"/>
                <a:gd name="connsiteY3" fmla="*/ 726817 h 1573620"/>
                <a:gd name="connsiteX4" fmla="*/ 0 w 4199466"/>
                <a:gd name="connsiteY4" fmla="*/ 489750 h 1573620"/>
                <a:gd name="connsiteX0" fmla="*/ 4199466 w 4199466"/>
                <a:gd name="connsiteY0" fmla="*/ 320417 h 1573493"/>
                <a:gd name="connsiteX1" fmla="*/ 2048933 w 4199466"/>
                <a:gd name="connsiteY1" fmla="*/ 743751 h 1573493"/>
                <a:gd name="connsiteX2" fmla="*/ 2760133 w 4199466"/>
                <a:gd name="connsiteY2" fmla="*/ 1573484 h 1573493"/>
                <a:gd name="connsiteX3" fmla="*/ 3183466 w 4199466"/>
                <a:gd name="connsiteY3" fmla="*/ 726817 h 1573493"/>
                <a:gd name="connsiteX4" fmla="*/ 0 w 4199466"/>
                <a:gd name="connsiteY4" fmla="*/ 489750 h 1573493"/>
                <a:gd name="connsiteX0" fmla="*/ 4199466 w 4199466"/>
                <a:gd name="connsiteY0" fmla="*/ 320417 h 1573522"/>
                <a:gd name="connsiteX1" fmla="*/ 2048933 w 4199466"/>
                <a:gd name="connsiteY1" fmla="*/ 743751 h 1573522"/>
                <a:gd name="connsiteX2" fmla="*/ 2760133 w 4199466"/>
                <a:gd name="connsiteY2" fmla="*/ 1573484 h 1573522"/>
                <a:gd name="connsiteX3" fmla="*/ 3183466 w 4199466"/>
                <a:gd name="connsiteY3" fmla="*/ 726817 h 1573522"/>
                <a:gd name="connsiteX4" fmla="*/ 0 w 4199466"/>
                <a:gd name="connsiteY4" fmla="*/ 489750 h 1573522"/>
                <a:gd name="connsiteX0" fmla="*/ 4199466 w 4199466"/>
                <a:gd name="connsiteY0" fmla="*/ 254880 h 1474089"/>
                <a:gd name="connsiteX1" fmla="*/ 2048933 w 4199466"/>
                <a:gd name="connsiteY1" fmla="*/ 678214 h 1474089"/>
                <a:gd name="connsiteX2" fmla="*/ 2675467 w 4199466"/>
                <a:gd name="connsiteY2" fmla="*/ 1474080 h 1474089"/>
                <a:gd name="connsiteX3" fmla="*/ 3183466 w 4199466"/>
                <a:gd name="connsiteY3" fmla="*/ 661280 h 1474089"/>
                <a:gd name="connsiteX4" fmla="*/ 0 w 4199466"/>
                <a:gd name="connsiteY4" fmla="*/ 424213 h 1474089"/>
                <a:gd name="connsiteX0" fmla="*/ 4199466 w 4199466"/>
                <a:gd name="connsiteY0" fmla="*/ 254880 h 1476478"/>
                <a:gd name="connsiteX1" fmla="*/ 2048933 w 4199466"/>
                <a:gd name="connsiteY1" fmla="*/ 678214 h 1476478"/>
                <a:gd name="connsiteX2" fmla="*/ 2675467 w 4199466"/>
                <a:gd name="connsiteY2" fmla="*/ 1474080 h 1476478"/>
                <a:gd name="connsiteX3" fmla="*/ 3183466 w 4199466"/>
                <a:gd name="connsiteY3" fmla="*/ 661280 h 1476478"/>
                <a:gd name="connsiteX4" fmla="*/ 0 w 4199466"/>
                <a:gd name="connsiteY4" fmla="*/ 424213 h 1476478"/>
                <a:gd name="connsiteX0" fmla="*/ 4199466 w 4199466"/>
                <a:gd name="connsiteY0" fmla="*/ 279753 h 1501814"/>
                <a:gd name="connsiteX1" fmla="*/ 2048933 w 4199466"/>
                <a:gd name="connsiteY1" fmla="*/ 703087 h 1501814"/>
                <a:gd name="connsiteX2" fmla="*/ 2675467 w 4199466"/>
                <a:gd name="connsiteY2" fmla="*/ 1498953 h 1501814"/>
                <a:gd name="connsiteX3" fmla="*/ 3183466 w 4199466"/>
                <a:gd name="connsiteY3" fmla="*/ 686153 h 1501814"/>
                <a:gd name="connsiteX4" fmla="*/ 0 w 4199466"/>
                <a:gd name="connsiteY4" fmla="*/ 449086 h 1501814"/>
                <a:gd name="connsiteX0" fmla="*/ 4199466 w 4199466"/>
                <a:gd name="connsiteY0" fmla="*/ 279753 h 1499053"/>
                <a:gd name="connsiteX1" fmla="*/ 2099733 w 4199466"/>
                <a:gd name="connsiteY1" fmla="*/ 635354 h 1499053"/>
                <a:gd name="connsiteX2" fmla="*/ 2675467 w 4199466"/>
                <a:gd name="connsiteY2" fmla="*/ 1498953 h 1499053"/>
                <a:gd name="connsiteX3" fmla="*/ 3183466 w 4199466"/>
                <a:gd name="connsiteY3" fmla="*/ 686153 h 1499053"/>
                <a:gd name="connsiteX4" fmla="*/ 0 w 4199466"/>
                <a:gd name="connsiteY4" fmla="*/ 449086 h 1499053"/>
                <a:gd name="connsiteX0" fmla="*/ 4199466 w 4199466"/>
                <a:gd name="connsiteY0" fmla="*/ 279753 h 1499053"/>
                <a:gd name="connsiteX1" fmla="*/ 2099733 w 4199466"/>
                <a:gd name="connsiteY1" fmla="*/ 635354 h 1499053"/>
                <a:gd name="connsiteX2" fmla="*/ 2675467 w 4199466"/>
                <a:gd name="connsiteY2" fmla="*/ 1498953 h 1499053"/>
                <a:gd name="connsiteX3" fmla="*/ 3183466 w 4199466"/>
                <a:gd name="connsiteY3" fmla="*/ 686153 h 1499053"/>
                <a:gd name="connsiteX4" fmla="*/ 0 w 4199466"/>
                <a:gd name="connsiteY4" fmla="*/ 449086 h 1499053"/>
                <a:gd name="connsiteX0" fmla="*/ 4199466 w 4199466"/>
                <a:gd name="connsiteY0" fmla="*/ 376915 h 1596472"/>
                <a:gd name="connsiteX1" fmla="*/ 2099733 w 4199466"/>
                <a:gd name="connsiteY1" fmla="*/ 732516 h 1596472"/>
                <a:gd name="connsiteX2" fmla="*/ 2675467 w 4199466"/>
                <a:gd name="connsiteY2" fmla="*/ 1596115 h 1596472"/>
                <a:gd name="connsiteX3" fmla="*/ 3183466 w 4199466"/>
                <a:gd name="connsiteY3" fmla="*/ 783315 h 1596472"/>
                <a:gd name="connsiteX4" fmla="*/ 0 w 4199466"/>
                <a:gd name="connsiteY4" fmla="*/ 546248 h 1596472"/>
                <a:gd name="connsiteX0" fmla="*/ 4199466 w 4199466"/>
                <a:gd name="connsiteY0" fmla="*/ 243473 h 1115335"/>
                <a:gd name="connsiteX1" fmla="*/ 2099733 w 4199466"/>
                <a:gd name="connsiteY1" fmla="*/ 599074 h 1115335"/>
                <a:gd name="connsiteX2" fmla="*/ 2641098 w 4199466"/>
                <a:gd name="connsiteY2" fmla="*/ 1115187 h 1115335"/>
                <a:gd name="connsiteX3" fmla="*/ 3183466 w 4199466"/>
                <a:gd name="connsiteY3" fmla="*/ 649873 h 1115335"/>
                <a:gd name="connsiteX4" fmla="*/ 0 w 4199466"/>
                <a:gd name="connsiteY4" fmla="*/ 412806 h 1115335"/>
                <a:gd name="connsiteX0" fmla="*/ 4199466 w 4199466"/>
                <a:gd name="connsiteY0" fmla="*/ 279036 h 1151030"/>
                <a:gd name="connsiteX1" fmla="*/ 2099733 w 4199466"/>
                <a:gd name="connsiteY1" fmla="*/ 634637 h 1151030"/>
                <a:gd name="connsiteX2" fmla="*/ 2641098 w 4199466"/>
                <a:gd name="connsiteY2" fmla="*/ 1150750 h 1151030"/>
                <a:gd name="connsiteX3" fmla="*/ 3183466 w 4199466"/>
                <a:gd name="connsiteY3" fmla="*/ 685436 h 1151030"/>
                <a:gd name="connsiteX4" fmla="*/ 0 w 4199466"/>
                <a:gd name="connsiteY4" fmla="*/ 448369 h 1151030"/>
                <a:gd name="connsiteX0" fmla="*/ 4199466 w 4199466"/>
                <a:gd name="connsiteY0" fmla="*/ 279036 h 1151030"/>
                <a:gd name="connsiteX1" fmla="*/ 2099733 w 4199466"/>
                <a:gd name="connsiteY1" fmla="*/ 634637 h 1151030"/>
                <a:gd name="connsiteX2" fmla="*/ 2641098 w 4199466"/>
                <a:gd name="connsiteY2" fmla="*/ 1150750 h 1151030"/>
                <a:gd name="connsiteX3" fmla="*/ 3183466 w 4199466"/>
                <a:gd name="connsiteY3" fmla="*/ 685436 h 1151030"/>
                <a:gd name="connsiteX4" fmla="*/ 0 w 4199466"/>
                <a:gd name="connsiteY4" fmla="*/ 448369 h 1151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9466" h="1151030">
                  <a:moveTo>
                    <a:pt x="4199466" y="279036"/>
                  </a:moveTo>
                  <a:cubicBezTo>
                    <a:pt x="3241321" y="239525"/>
                    <a:pt x="2236563" y="182670"/>
                    <a:pt x="2099733" y="634637"/>
                  </a:cubicBezTo>
                  <a:cubicBezTo>
                    <a:pt x="1962903" y="1086604"/>
                    <a:pt x="2460476" y="1142284"/>
                    <a:pt x="2641098" y="1150750"/>
                  </a:cubicBezTo>
                  <a:cubicBezTo>
                    <a:pt x="2821720" y="1159216"/>
                    <a:pt x="3197646" y="975667"/>
                    <a:pt x="3183466" y="685436"/>
                  </a:cubicBezTo>
                  <a:cubicBezTo>
                    <a:pt x="3169286" y="395205"/>
                    <a:pt x="2111021" y="-553521"/>
                    <a:pt x="0" y="448369"/>
                  </a:cubicBezTo>
                </a:path>
              </a:pathLst>
            </a:custGeom>
            <a:ln>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160"/>
            </a:p>
          </p:txBody>
        </p:sp>
        <p:sp>
          <p:nvSpPr>
            <p:cNvPr id="13" name="Isosceles Triangle 9"/>
            <p:cNvSpPr/>
            <p:nvPr/>
          </p:nvSpPr>
          <p:spPr>
            <a:xfrm rot="2110876">
              <a:off x="5795981" y="4873691"/>
              <a:ext cx="228206" cy="308981"/>
            </a:xfrm>
            <a:custGeom>
              <a:avLst/>
              <a:gdLst/>
              <a:ahLst/>
              <a:cxnLst/>
              <a:rect l="l" t="t" r="r" b="b"/>
              <a:pathLst>
                <a:path w="696359" h="1149768">
                  <a:moveTo>
                    <a:pt x="355075" y="0"/>
                  </a:moveTo>
                  <a:lnTo>
                    <a:pt x="696359" y="1105109"/>
                  </a:lnTo>
                  <a:lnTo>
                    <a:pt x="372008" y="801168"/>
                  </a:lnTo>
                  <a:lnTo>
                    <a:pt x="0" y="1149768"/>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grpSp>
    </p:spTree>
    <p:extLst>
      <p:ext uri="{BB962C8B-B14F-4D97-AF65-F5344CB8AC3E}">
        <p14:creationId xmlns:p14="http://schemas.microsoft.com/office/powerpoint/2010/main" val="17797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72A8-7C75-4846-B382-DB4643D38AFB}"/>
              </a:ext>
            </a:extLst>
          </p:cNvPr>
          <p:cNvSpPr>
            <a:spLocks noGrp="1"/>
          </p:cNvSpPr>
          <p:nvPr>
            <p:ph type="title"/>
          </p:nvPr>
        </p:nvSpPr>
        <p:spPr/>
        <p:txBody>
          <a:bodyPr/>
          <a:lstStyle/>
          <a:p>
            <a:r>
              <a:rPr lang="en-US"/>
              <a:t>Pointers to derived class (contd...)</a:t>
            </a:r>
          </a:p>
        </p:txBody>
      </p:sp>
      <p:sp>
        <p:nvSpPr>
          <p:cNvPr id="3" name="Content Placeholder 2">
            <a:extLst>
              <a:ext uri="{FF2B5EF4-FFF2-40B4-BE49-F238E27FC236}">
                <a16:creationId xmlns:a16="http://schemas.microsoft.com/office/drawing/2014/main" id="{CA3FEB88-1426-4BFE-A7EA-1D1D54B4A05B}"/>
              </a:ext>
            </a:extLst>
          </p:cNvPr>
          <p:cNvSpPr>
            <a:spLocks noGrp="1"/>
          </p:cNvSpPr>
          <p:nvPr>
            <p:ph idx="1"/>
          </p:nvPr>
        </p:nvSpPr>
        <p:spPr/>
        <p:txBody>
          <a:bodyPr>
            <a:normAutofit/>
          </a:bodyPr>
          <a:lstStyle/>
          <a:p>
            <a:r>
              <a:rPr lang="en-US" altLang="en-US"/>
              <a:t>But there is a problem in using pointer to access the public members of the derived class</a:t>
            </a:r>
          </a:p>
          <a:p>
            <a:r>
              <a:rPr lang="en-US" altLang="en-US"/>
              <a:t>Only those members that are inherited from base class can be accessed.</a:t>
            </a:r>
          </a:p>
          <a:p>
            <a:r>
              <a:rPr lang="en-US" altLang="en-US"/>
              <a:t>Those members which originally belong to derived class cannot be accessed.</a:t>
            </a:r>
          </a:p>
        </p:txBody>
      </p:sp>
    </p:spTree>
    <p:extLst>
      <p:ext uri="{BB962C8B-B14F-4D97-AF65-F5344CB8AC3E}">
        <p14:creationId xmlns:p14="http://schemas.microsoft.com/office/powerpoint/2010/main" val="382528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D20A-F47A-4194-B187-F470E8661CC5}"/>
              </a:ext>
            </a:extLst>
          </p:cNvPr>
          <p:cNvSpPr>
            <a:spLocks noGrp="1"/>
          </p:cNvSpPr>
          <p:nvPr>
            <p:ph type="title"/>
          </p:nvPr>
        </p:nvSpPr>
        <p:spPr/>
        <p:txBody>
          <a:bodyPr/>
          <a:lstStyle/>
          <a:p>
            <a:r>
              <a:rPr lang="en-US"/>
              <a:t>Virtual functions</a:t>
            </a:r>
          </a:p>
        </p:txBody>
      </p:sp>
      <p:sp>
        <p:nvSpPr>
          <p:cNvPr id="3" name="Content Placeholder 2">
            <a:extLst>
              <a:ext uri="{FF2B5EF4-FFF2-40B4-BE49-F238E27FC236}">
                <a16:creationId xmlns:a16="http://schemas.microsoft.com/office/drawing/2014/main" id="{4EC6EF7D-9833-40CD-80F4-43556E93D5B5}"/>
              </a:ext>
            </a:extLst>
          </p:cNvPr>
          <p:cNvSpPr>
            <a:spLocks noGrp="1"/>
          </p:cNvSpPr>
          <p:nvPr>
            <p:ph idx="1"/>
          </p:nvPr>
        </p:nvSpPr>
        <p:spPr/>
        <p:txBody>
          <a:bodyPr/>
          <a:lstStyle/>
          <a:p>
            <a:r>
              <a:rPr lang="en-US"/>
              <a:t>Member function declared within the base class and is re-defined by derived class. </a:t>
            </a:r>
          </a:p>
          <a:p>
            <a:r>
              <a:rPr lang="en-US"/>
              <a:t>When you refer to a derived class object using a pointer or a reference to the base class, you can call a virtual function for that object and execute the derived class’s version of the function.</a:t>
            </a:r>
          </a:p>
        </p:txBody>
      </p:sp>
    </p:spTree>
    <p:extLst>
      <p:ext uri="{BB962C8B-B14F-4D97-AF65-F5344CB8AC3E}">
        <p14:creationId xmlns:p14="http://schemas.microsoft.com/office/powerpoint/2010/main" val="153641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01AA-7354-4615-88FC-09888A1F6496}"/>
              </a:ext>
            </a:extLst>
          </p:cNvPr>
          <p:cNvSpPr>
            <a:spLocks noGrp="1"/>
          </p:cNvSpPr>
          <p:nvPr>
            <p:ph type="title"/>
          </p:nvPr>
        </p:nvSpPr>
        <p:spPr/>
        <p:txBody>
          <a:bodyPr/>
          <a:lstStyle/>
          <a:p>
            <a:r>
              <a:rPr lang="en-US"/>
              <a:t>Rules for virtual function</a:t>
            </a:r>
          </a:p>
        </p:txBody>
      </p:sp>
      <p:sp>
        <p:nvSpPr>
          <p:cNvPr id="3" name="Content Placeholder 2">
            <a:extLst>
              <a:ext uri="{FF2B5EF4-FFF2-40B4-BE49-F238E27FC236}">
                <a16:creationId xmlns:a16="http://schemas.microsoft.com/office/drawing/2014/main" id="{29B40ADD-E32A-4D35-AAD1-0D7BDD52683A}"/>
              </a:ext>
            </a:extLst>
          </p:cNvPr>
          <p:cNvSpPr>
            <a:spLocks noGrp="1"/>
          </p:cNvSpPr>
          <p:nvPr>
            <p:ph idx="1"/>
          </p:nvPr>
        </p:nvSpPr>
        <p:spPr/>
        <p:txBody>
          <a:bodyPr/>
          <a:lstStyle/>
          <a:p>
            <a:r>
              <a:rPr lang="en-US"/>
              <a:t>Must be member of some class. </a:t>
            </a:r>
          </a:p>
          <a:p>
            <a:r>
              <a:rPr lang="en-US"/>
              <a:t>Cannot be static members.</a:t>
            </a:r>
          </a:p>
          <a:p>
            <a:r>
              <a:rPr lang="en-US"/>
              <a:t>Are accessed by using object pointers.</a:t>
            </a:r>
          </a:p>
          <a:p>
            <a:r>
              <a:rPr lang="en-US"/>
              <a:t>Can be friend of another class. </a:t>
            </a:r>
          </a:p>
          <a:p>
            <a:r>
              <a:rPr lang="en-US"/>
              <a:t>Must be defined in a base class, even though it may not be used.</a:t>
            </a:r>
          </a:p>
          <a:p>
            <a:r>
              <a:rPr lang="en-US"/>
              <a:t>Prototypes of base class version of a virutual function and all the derived class versions must bbe identical. If two functions with the same name have different types</a:t>
            </a:r>
          </a:p>
        </p:txBody>
      </p:sp>
    </p:spTree>
    <p:extLst>
      <p:ext uri="{BB962C8B-B14F-4D97-AF65-F5344CB8AC3E}">
        <p14:creationId xmlns:p14="http://schemas.microsoft.com/office/powerpoint/2010/main" val="2994814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B751-D145-46D8-B031-26AA090B82B7}"/>
              </a:ext>
            </a:extLst>
          </p:cNvPr>
          <p:cNvSpPr>
            <a:spLocks noGrp="1"/>
          </p:cNvSpPr>
          <p:nvPr>
            <p:ph type="title"/>
          </p:nvPr>
        </p:nvSpPr>
        <p:spPr/>
        <p:txBody>
          <a:bodyPr/>
          <a:lstStyle/>
          <a:p>
            <a:r>
              <a:rPr lang="en-US"/>
              <a:t>Rules for virtual function (contd...)</a:t>
            </a:r>
          </a:p>
        </p:txBody>
      </p:sp>
      <p:sp>
        <p:nvSpPr>
          <p:cNvPr id="3" name="Content Placeholder 2">
            <a:extLst>
              <a:ext uri="{FF2B5EF4-FFF2-40B4-BE49-F238E27FC236}">
                <a16:creationId xmlns:a16="http://schemas.microsoft.com/office/drawing/2014/main" id="{31802477-9FFE-484C-AF73-1A7CC8BB19C2}"/>
              </a:ext>
            </a:extLst>
          </p:cNvPr>
          <p:cNvSpPr>
            <a:spLocks noGrp="1"/>
          </p:cNvSpPr>
          <p:nvPr>
            <p:ph idx="1"/>
          </p:nvPr>
        </p:nvSpPr>
        <p:spPr/>
        <p:txBody>
          <a:bodyPr>
            <a:normAutofit fontScale="92500" lnSpcReduction="10000"/>
          </a:bodyPr>
          <a:lstStyle/>
          <a:p>
            <a:r>
              <a:rPr lang="en-US"/>
              <a:t>Cannot have virtual constructors, but we can have virtual destructors.</a:t>
            </a:r>
          </a:p>
          <a:p>
            <a:r>
              <a:rPr lang="en-US"/>
              <a:t>While a base pointer can point to any type of the derived object, the reverse is not true. That is to say, we cannot use a pointer to a derived class to access an object of the base type.</a:t>
            </a:r>
          </a:p>
          <a:p>
            <a:r>
              <a:rPr lang="en-US"/>
              <a:t>When a base pointer to a derived class, incrementing or decrementing it will not make it to point to the next object of the derived class. It is incremented or decremented only relative to its base type. Therefore, we should not use this method to move the pointer to the next object. </a:t>
            </a:r>
          </a:p>
          <a:p>
            <a:r>
              <a:rPr lang="en-US"/>
              <a:t>If a virtual function is defined in the base class, it need not be necessarily redefined in the derived class. In such cases, calls will invoke the base function.</a:t>
            </a:r>
          </a:p>
          <a:p>
            <a:endParaRPr lang="en-US"/>
          </a:p>
        </p:txBody>
      </p:sp>
    </p:spTree>
    <p:extLst>
      <p:ext uri="{BB962C8B-B14F-4D97-AF65-F5344CB8AC3E}">
        <p14:creationId xmlns:p14="http://schemas.microsoft.com/office/powerpoint/2010/main" val="290584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A9B0E-B0D7-4C3C-A4F2-F0F36D47F8C4}"/>
              </a:ext>
            </a:extLst>
          </p:cNvPr>
          <p:cNvSpPr>
            <a:spLocks noGrp="1"/>
          </p:cNvSpPr>
          <p:nvPr>
            <p:ph type="body" sz="quarter" idx="10"/>
          </p:nvPr>
        </p:nvSpPr>
        <p:spPr/>
        <p:txBody>
          <a:bodyPr/>
          <a:lstStyle/>
          <a:p>
            <a:r>
              <a:rPr lang="en-US"/>
              <a:t>POLY + MORPH</a:t>
            </a:r>
          </a:p>
        </p:txBody>
      </p:sp>
      <p:sp>
        <p:nvSpPr>
          <p:cNvPr id="3" name="Text Placeholder 2">
            <a:extLst>
              <a:ext uri="{FF2B5EF4-FFF2-40B4-BE49-F238E27FC236}">
                <a16:creationId xmlns:a16="http://schemas.microsoft.com/office/drawing/2014/main" id="{F9CD64C7-B23C-483D-A597-139F9A986AF4}"/>
              </a:ext>
            </a:extLst>
          </p:cNvPr>
          <p:cNvSpPr>
            <a:spLocks noGrp="1"/>
          </p:cNvSpPr>
          <p:nvPr>
            <p:ph type="body" sz="quarter" idx="11"/>
          </p:nvPr>
        </p:nvSpPr>
        <p:spPr/>
        <p:txBody>
          <a:bodyPr/>
          <a:lstStyle/>
          <a:p>
            <a:r>
              <a:rPr lang="en-US" sz="2800" i="1"/>
              <a:t>many + forms</a:t>
            </a:r>
          </a:p>
        </p:txBody>
      </p:sp>
    </p:spTree>
    <p:extLst>
      <p:ext uri="{BB962C8B-B14F-4D97-AF65-F5344CB8AC3E}">
        <p14:creationId xmlns:p14="http://schemas.microsoft.com/office/powerpoint/2010/main" val="143392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9EAFAB-646F-44CB-A473-CB420FEEDA14}"/>
              </a:ext>
            </a:extLst>
          </p:cNvPr>
          <p:cNvSpPr/>
          <p:nvPr/>
        </p:nvSpPr>
        <p:spPr>
          <a:xfrm>
            <a:off x="4622800" y="435430"/>
            <a:ext cx="2946400" cy="899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merigo Md BT" panose="020E0603050506020204" pitchFamily="34" charset="0"/>
              </a:rPr>
              <a:t>Polymorphism</a:t>
            </a:r>
          </a:p>
        </p:txBody>
      </p:sp>
      <p:sp>
        <p:nvSpPr>
          <p:cNvPr id="7" name="Oval 6">
            <a:extLst>
              <a:ext uri="{FF2B5EF4-FFF2-40B4-BE49-F238E27FC236}">
                <a16:creationId xmlns:a16="http://schemas.microsoft.com/office/drawing/2014/main" id="{C039BCCA-48FA-4FEC-97FC-5DCD7BB35170}"/>
              </a:ext>
            </a:extLst>
          </p:cNvPr>
          <p:cNvSpPr/>
          <p:nvPr/>
        </p:nvSpPr>
        <p:spPr>
          <a:xfrm>
            <a:off x="1665515" y="2253342"/>
            <a:ext cx="3505200" cy="11756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merigo Md BT" panose="020E0603050506020204" pitchFamily="34" charset="0"/>
              </a:rPr>
              <a:t>Compile type polymorphism</a:t>
            </a:r>
          </a:p>
        </p:txBody>
      </p:sp>
      <p:sp>
        <p:nvSpPr>
          <p:cNvPr id="8" name="Oval 7">
            <a:extLst>
              <a:ext uri="{FF2B5EF4-FFF2-40B4-BE49-F238E27FC236}">
                <a16:creationId xmlns:a16="http://schemas.microsoft.com/office/drawing/2014/main" id="{44185D99-A23E-428C-92B8-2B2C07005D4F}"/>
              </a:ext>
            </a:extLst>
          </p:cNvPr>
          <p:cNvSpPr/>
          <p:nvPr/>
        </p:nvSpPr>
        <p:spPr>
          <a:xfrm>
            <a:off x="7823200" y="2246086"/>
            <a:ext cx="3505200" cy="11756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Amerigo Md BT" panose="020E0603050506020204" pitchFamily="34" charset="0"/>
              </a:rPr>
              <a:t>Run type polymorphism</a:t>
            </a:r>
          </a:p>
        </p:txBody>
      </p:sp>
      <p:sp>
        <p:nvSpPr>
          <p:cNvPr id="9" name="Rectangle 8">
            <a:extLst>
              <a:ext uri="{FF2B5EF4-FFF2-40B4-BE49-F238E27FC236}">
                <a16:creationId xmlns:a16="http://schemas.microsoft.com/office/drawing/2014/main" id="{50534561-0313-4242-BC99-3F1F3BF286BE}"/>
              </a:ext>
            </a:extLst>
          </p:cNvPr>
          <p:cNvSpPr/>
          <p:nvPr/>
        </p:nvSpPr>
        <p:spPr>
          <a:xfrm>
            <a:off x="471715" y="4949373"/>
            <a:ext cx="2946400" cy="1103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merigo Md BT" panose="020E0603050506020204" pitchFamily="34" charset="0"/>
              </a:rPr>
              <a:t>Function overloading</a:t>
            </a:r>
          </a:p>
        </p:txBody>
      </p:sp>
      <p:sp>
        <p:nvSpPr>
          <p:cNvPr id="10" name="Rectangle 9">
            <a:extLst>
              <a:ext uri="{FF2B5EF4-FFF2-40B4-BE49-F238E27FC236}">
                <a16:creationId xmlns:a16="http://schemas.microsoft.com/office/drawing/2014/main" id="{6D45D63C-90FD-4755-A517-11D4B4320C9F}"/>
              </a:ext>
            </a:extLst>
          </p:cNvPr>
          <p:cNvSpPr/>
          <p:nvPr/>
        </p:nvSpPr>
        <p:spPr>
          <a:xfrm>
            <a:off x="4622800" y="4949373"/>
            <a:ext cx="2946400" cy="1103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merigo Md BT" panose="020E0603050506020204" pitchFamily="34" charset="0"/>
              </a:rPr>
              <a:t>Operator overloading</a:t>
            </a:r>
          </a:p>
        </p:txBody>
      </p:sp>
      <p:sp>
        <p:nvSpPr>
          <p:cNvPr id="11" name="Rectangle 10">
            <a:extLst>
              <a:ext uri="{FF2B5EF4-FFF2-40B4-BE49-F238E27FC236}">
                <a16:creationId xmlns:a16="http://schemas.microsoft.com/office/drawing/2014/main" id="{80F835EB-B2C7-4258-9066-0328357867F4}"/>
              </a:ext>
            </a:extLst>
          </p:cNvPr>
          <p:cNvSpPr/>
          <p:nvPr/>
        </p:nvSpPr>
        <p:spPr>
          <a:xfrm>
            <a:off x="8382000" y="4804225"/>
            <a:ext cx="2946400" cy="124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merigo Md BT" panose="020E0603050506020204" pitchFamily="34" charset="0"/>
              </a:rPr>
              <a:t>Virtual </a:t>
            </a:r>
          </a:p>
          <a:p>
            <a:pPr algn="ctr"/>
            <a:r>
              <a:rPr lang="en-US" sz="3200">
                <a:latin typeface="Amerigo Md BT" panose="020E0603050506020204" pitchFamily="34" charset="0"/>
              </a:rPr>
              <a:t>functions</a:t>
            </a:r>
          </a:p>
        </p:txBody>
      </p:sp>
      <p:cxnSp>
        <p:nvCxnSpPr>
          <p:cNvPr id="13" name="Straight Arrow Connector 12">
            <a:extLst>
              <a:ext uri="{FF2B5EF4-FFF2-40B4-BE49-F238E27FC236}">
                <a16:creationId xmlns:a16="http://schemas.microsoft.com/office/drawing/2014/main" id="{F6579FB0-E88E-4C16-AAB7-767B31DA12B1}"/>
              </a:ext>
            </a:extLst>
          </p:cNvPr>
          <p:cNvCxnSpPr>
            <a:cxnSpLocks/>
            <a:stCxn id="6" idx="2"/>
          </p:cNvCxnSpPr>
          <p:nvPr/>
        </p:nvCxnSpPr>
        <p:spPr>
          <a:xfrm flipH="1">
            <a:off x="3755231" y="1335314"/>
            <a:ext cx="2340769" cy="8962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733BD92-716A-451D-ABCE-D593BFA8BB8E}"/>
              </a:ext>
            </a:extLst>
          </p:cNvPr>
          <p:cNvCxnSpPr>
            <a:cxnSpLocks/>
            <a:stCxn id="6" idx="2"/>
          </p:cNvCxnSpPr>
          <p:nvPr/>
        </p:nvCxnSpPr>
        <p:spPr>
          <a:xfrm>
            <a:off x="6096000" y="1335314"/>
            <a:ext cx="2786743" cy="8998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8D0A276-8A78-4D15-9346-32CC9D4F74E2}"/>
              </a:ext>
            </a:extLst>
          </p:cNvPr>
          <p:cNvCxnSpPr>
            <a:cxnSpLocks/>
          </p:cNvCxnSpPr>
          <p:nvPr/>
        </p:nvCxnSpPr>
        <p:spPr>
          <a:xfrm flipH="1">
            <a:off x="1799771" y="3421744"/>
            <a:ext cx="1458687" cy="15276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6178C8F-0319-4BAF-A0AA-E8DFDD99AC6A}"/>
              </a:ext>
            </a:extLst>
          </p:cNvPr>
          <p:cNvCxnSpPr>
            <a:cxnSpLocks/>
          </p:cNvCxnSpPr>
          <p:nvPr/>
        </p:nvCxnSpPr>
        <p:spPr>
          <a:xfrm>
            <a:off x="3256644" y="3436256"/>
            <a:ext cx="2099127" cy="150586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4462E4-2E61-43EF-B744-A16F71FBB909}"/>
              </a:ext>
            </a:extLst>
          </p:cNvPr>
          <p:cNvCxnSpPr>
            <a:cxnSpLocks/>
          </p:cNvCxnSpPr>
          <p:nvPr/>
        </p:nvCxnSpPr>
        <p:spPr>
          <a:xfrm>
            <a:off x="9575800" y="3421744"/>
            <a:ext cx="0" cy="13824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7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163E1A-AA7E-4058-B22F-1CAAAEC31984}"/>
              </a:ext>
            </a:extLst>
          </p:cNvPr>
          <p:cNvSpPr>
            <a:spLocks noGrp="1"/>
          </p:cNvSpPr>
          <p:nvPr>
            <p:ph type="title"/>
          </p:nvPr>
        </p:nvSpPr>
        <p:spPr/>
        <p:txBody>
          <a:bodyPr/>
          <a:lstStyle/>
          <a:p>
            <a:r>
              <a:rPr lang="en-US"/>
              <a:t>Pointers : Revision</a:t>
            </a:r>
          </a:p>
        </p:txBody>
      </p:sp>
      <p:sp>
        <p:nvSpPr>
          <p:cNvPr id="6" name="Content Placeholder 5">
            <a:extLst>
              <a:ext uri="{FF2B5EF4-FFF2-40B4-BE49-F238E27FC236}">
                <a16:creationId xmlns:a16="http://schemas.microsoft.com/office/drawing/2014/main" id="{98EC6781-4E54-4810-8126-5F559D662333}"/>
              </a:ext>
            </a:extLst>
          </p:cNvPr>
          <p:cNvSpPr>
            <a:spLocks noGrp="1"/>
          </p:cNvSpPr>
          <p:nvPr>
            <p:ph idx="1"/>
          </p:nvPr>
        </p:nvSpPr>
        <p:spPr>
          <a:xfrm>
            <a:off x="838200" y="1825625"/>
            <a:ext cx="10515600" cy="4836432"/>
          </a:xfrm>
        </p:spPr>
        <p:txBody>
          <a:bodyPr>
            <a:normAutofit/>
          </a:bodyPr>
          <a:lstStyle/>
          <a:p>
            <a:r>
              <a:rPr lang="en-US"/>
              <a:t>Data type that refers to another data type variable by storing the variable’s memory address rather than data.</a:t>
            </a:r>
          </a:p>
          <a:p>
            <a:r>
              <a:rPr lang="en-US"/>
              <a:t>Syntax:</a:t>
            </a:r>
          </a:p>
          <a:p>
            <a:endParaRPr lang="en-US"/>
          </a:p>
          <a:p>
            <a:r>
              <a:rPr lang="en-US"/>
              <a:t>Can point to one data at a time. </a:t>
            </a:r>
          </a:p>
          <a:p>
            <a:endParaRPr lang="en-US"/>
          </a:p>
          <a:p>
            <a:endParaRPr lang="en-US"/>
          </a:p>
          <a:p>
            <a:endParaRPr lang="en-US"/>
          </a:p>
          <a:p>
            <a:r>
              <a:rPr lang="en-US"/>
              <a:t>Manipulation of pointers</a:t>
            </a:r>
          </a:p>
          <a:p>
            <a:endParaRPr lang="en-US"/>
          </a:p>
        </p:txBody>
      </p:sp>
      <p:sp>
        <p:nvSpPr>
          <p:cNvPr id="7" name="Rectangle 6">
            <a:extLst>
              <a:ext uri="{FF2B5EF4-FFF2-40B4-BE49-F238E27FC236}">
                <a16:creationId xmlns:a16="http://schemas.microsoft.com/office/drawing/2014/main" id="{F753310E-6081-4C01-AFE1-EAEA3A873045}"/>
              </a:ext>
            </a:extLst>
          </p:cNvPr>
          <p:cNvSpPr/>
          <p:nvPr/>
        </p:nvSpPr>
        <p:spPr>
          <a:xfrm>
            <a:off x="2226504" y="3198167"/>
            <a:ext cx="5112297" cy="461665"/>
          </a:xfrm>
          <a:prstGeom prst="rect">
            <a:avLst/>
          </a:prstGeom>
        </p:spPr>
        <p:txBody>
          <a:bodyPr wrap="none">
            <a:spAutoFit/>
          </a:bodyPr>
          <a:lstStyle/>
          <a:p>
            <a:r>
              <a:rPr lang="en-US" sz="2400" i="1">
                <a:solidFill>
                  <a:srgbClr val="000000"/>
                </a:solidFill>
                <a:latin typeface="Consolas" panose="020B0609020204030204" pitchFamily="49" charset="0"/>
              </a:rPr>
              <a:t>data_type *pointer_variable  </a:t>
            </a:r>
            <a:endParaRPr lang="en-US" sz="2400" b="0" i="1">
              <a:solidFill>
                <a:srgbClr val="5C5C5C"/>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8F8E507C-46AB-4752-B4E0-EE2AFC253675}"/>
              </a:ext>
            </a:extLst>
          </p:cNvPr>
          <p:cNvSpPr/>
          <p:nvPr/>
        </p:nvSpPr>
        <p:spPr>
          <a:xfrm>
            <a:off x="4056123" y="4243841"/>
            <a:ext cx="1883849" cy="1200329"/>
          </a:xfrm>
          <a:prstGeom prst="rect">
            <a:avLst/>
          </a:prstGeom>
        </p:spPr>
        <p:txBody>
          <a:bodyPr wrap="none">
            <a:spAutoFit/>
          </a:bodyPr>
          <a:lstStyle/>
          <a:p>
            <a:r>
              <a:rPr lang="en-US" sz="2400" i="1">
                <a:solidFill>
                  <a:srgbClr val="000000"/>
                </a:solidFill>
                <a:latin typeface="Consolas" panose="020B0609020204030204" pitchFamily="49" charset="0"/>
              </a:rPr>
              <a:t>int a = 5;</a:t>
            </a:r>
          </a:p>
          <a:p>
            <a:r>
              <a:rPr lang="en-US" sz="2400" i="1">
                <a:solidFill>
                  <a:srgbClr val="000000"/>
                </a:solidFill>
                <a:latin typeface="Consolas" panose="020B0609020204030204" pitchFamily="49" charset="0"/>
              </a:rPr>
              <a:t>int *ptr;</a:t>
            </a:r>
          </a:p>
          <a:p>
            <a:r>
              <a:rPr lang="en-US" sz="2400" i="1">
                <a:solidFill>
                  <a:srgbClr val="000000"/>
                </a:solidFill>
                <a:latin typeface="Consolas" panose="020B0609020204030204" pitchFamily="49" charset="0"/>
              </a:rPr>
              <a:t>ptr = &amp;a;</a:t>
            </a:r>
          </a:p>
        </p:txBody>
      </p:sp>
    </p:spTree>
    <p:extLst>
      <p:ext uri="{BB962C8B-B14F-4D97-AF65-F5344CB8AC3E}">
        <p14:creationId xmlns:p14="http://schemas.microsoft.com/office/powerpoint/2010/main" val="161722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77F7-B0C0-4899-A600-5A15492FE370}"/>
              </a:ext>
            </a:extLst>
          </p:cNvPr>
          <p:cNvSpPr>
            <a:spLocks noGrp="1"/>
          </p:cNvSpPr>
          <p:nvPr>
            <p:ph type="title"/>
          </p:nvPr>
        </p:nvSpPr>
        <p:spPr/>
        <p:txBody>
          <a:bodyPr/>
          <a:lstStyle/>
          <a:p>
            <a:r>
              <a:rPr lang="en-US"/>
              <a:t>Pointers to objects</a:t>
            </a:r>
          </a:p>
        </p:txBody>
      </p:sp>
      <p:sp>
        <p:nvSpPr>
          <p:cNvPr id="3" name="Content Placeholder 2">
            <a:extLst>
              <a:ext uri="{FF2B5EF4-FFF2-40B4-BE49-F238E27FC236}">
                <a16:creationId xmlns:a16="http://schemas.microsoft.com/office/drawing/2014/main" id="{D100F856-A804-47AF-BE9E-FA9C396FDA06}"/>
              </a:ext>
            </a:extLst>
          </p:cNvPr>
          <p:cNvSpPr>
            <a:spLocks noGrp="1"/>
          </p:cNvSpPr>
          <p:nvPr>
            <p:ph idx="1"/>
          </p:nvPr>
        </p:nvSpPr>
        <p:spPr/>
        <p:txBody>
          <a:bodyPr>
            <a:normAutofit/>
          </a:bodyPr>
          <a:lstStyle/>
          <a:p>
            <a:r>
              <a:rPr lang="en-US" altLang="en-US"/>
              <a:t>Consider the statement:</a:t>
            </a:r>
          </a:p>
          <a:p>
            <a:pPr>
              <a:buNone/>
            </a:pPr>
            <a:r>
              <a:rPr lang="en-US" altLang="en-US" b="1"/>
              <a:t>					item x;  // </a:t>
            </a:r>
            <a:r>
              <a:rPr lang="en-US" altLang="en-US" sz="2000" b="1" i="1"/>
              <a:t>What does it mean ?</a:t>
            </a:r>
            <a:endParaRPr lang="en-US" altLang="en-US" b="1" i="1"/>
          </a:p>
          <a:p>
            <a:r>
              <a:rPr lang="en-US" altLang="en-US"/>
              <a:t>We can define a pointer of class item as</a:t>
            </a:r>
          </a:p>
          <a:p>
            <a:pPr lvl="1">
              <a:buNone/>
            </a:pPr>
            <a:r>
              <a:rPr lang="en-US" altLang="en-US" b="1"/>
              <a:t>					item *ptr;</a:t>
            </a:r>
          </a:p>
          <a:p>
            <a:r>
              <a:rPr lang="en-US" altLang="en-US"/>
              <a:t>Object pointers are useful in creating objects at runtime.</a:t>
            </a:r>
          </a:p>
          <a:p>
            <a:r>
              <a:rPr lang="en-US" altLang="en-US"/>
              <a:t>We can also use an object pointer to access public members of an object.</a:t>
            </a:r>
          </a:p>
          <a:p>
            <a:endParaRPr lang="en-US"/>
          </a:p>
        </p:txBody>
      </p:sp>
    </p:spTree>
    <p:extLst>
      <p:ext uri="{BB962C8B-B14F-4D97-AF65-F5344CB8AC3E}">
        <p14:creationId xmlns:p14="http://schemas.microsoft.com/office/powerpoint/2010/main" val="362823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C943-FD3D-454F-8C4D-A0903F067695}"/>
              </a:ext>
            </a:extLst>
          </p:cNvPr>
          <p:cNvSpPr>
            <a:spLocks noGrp="1"/>
          </p:cNvSpPr>
          <p:nvPr>
            <p:ph type="title"/>
          </p:nvPr>
        </p:nvSpPr>
        <p:spPr/>
        <p:txBody>
          <a:bodyPr/>
          <a:lstStyle/>
          <a:p>
            <a:r>
              <a:rPr lang="en-US"/>
              <a:t>Pointers to objects (contd...)</a:t>
            </a:r>
          </a:p>
        </p:txBody>
      </p:sp>
      <p:sp>
        <p:nvSpPr>
          <p:cNvPr id="3" name="Content Placeholder 2">
            <a:extLst>
              <a:ext uri="{FF2B5EF4-FFF2-40B4-BE49-F238E27FC236}">
                <a16:creationId xmlns:a16="http://schemas.microsoft.com/office/drawing/2014/main" id="{D360EDEF-30F9-4BCB-8FE3-8F3F30471934}"/>
              </a:ext>
            </a:extLst>
          </p:cNvPr>
          <p:cNvSpPr>
            <a:spLocks noGrp="1"/>
          </p:cNvSpPr>
          <p:nvPr>
            <p:ph idx="1"/>
          </p:nvPr>
        </p:nvSpPr>
        <p:spPr/>
        <p:txBody>
          <a:bodyPr/>
          <a:lstStyle/>
          <a:p>
            <a:r>
              <a:rPr lang="en-US" altLang="en-US"/>
              <a:t>We can refer to the member function of item in two ways:</a:t>
            </a:r>
          </a:p>
          <a:p>
            <a:pPr lvl="1"/>
            <a:r>
              <a:rPr lang="en-US" altLang="en-US"/>
              <a:t>using dot operator and the object</a:t>
            </a:r>
          </a:p>
          <a:p>
            <a:pPr lvl="1"/>
            <a:r>
              <a:rPr lang="en-US" altLang="en-US"/>
              <a:t>using arrow operator and the object pointer</a:t>
            </a:r>
          </a:p>
          <a:p>
            <a:endParaRPr lang="en-US" altLang="en-US"/>
          </a:p>
          <a:p>
            <a:endParaRPr lang="en-US" altLang="en-US"/>
          </a:p>
          <a:p>
            <a:endParaRPr lang="en-US" altLang="en-US"/>
          </a:p>
          <a:p>
            <a:endParaRPr lang="en-US" altLang="en-US"/>
          </a:p>
          <a:p>
            <a:r>
              <a:rPr lang="en-US" altLang="en-US"/>
              <a:t>Since *ptr is an alias of x, we can also use the following method. </a:t>
            </a:r>
          </a:p>
          <a:p>
            <a:endParaRPr lang="en-US" altLang="en-US"/>
          </a:p>
          <a:p>
            <a:endParaRPr lang="en-US"/>
          </a:p>
        </p:txBody>
      </p:sp>
      <p:sp>
        <p:nvSpPr>
          <p:cNvPr id="4" name="Rectangle 3">
            <a:extLst>
              <a:ext uri="{FF2B5EF4-FFF2-40B4-BE49-F238E27FC236}">
                <a16:creationId xmlns:a16="http://schemas.microsoft.com/office/drawing/2014/main" id="{63692169-65DA-4221-9991-BE57CD115486}"/>
              </a:ext>
            </a:extLst>
          </p:cNvPr>
          <p:cNvSpPr/>
          <p:nvPr/>
        </p:nvSpPr>
        <p:spPr>
          <a:xfrm>
            <a:off x="2705476" y="3140110"/>
            <a:ext cx="4772460" cy="1938992"/>
          </a:xfrm>
          <a:prstGeom prst="rect">
            <a:avLst/>
          </a:prstGeom>
          <a:ln>
            <a:solidFill>
              <a:schemeClr val="tx1"/>
            </a:solidFill>
          </a:ln>
        </p:spPr>
        <p:txBody>
          <a:bodyPr wrap="none">
            <a:spAutoFit/>
          </a:bodyPr>
          <a:lstStyle/>
          <a:p>
            <a:r>
              <a:rPr lang="en-US" sz="2400" i="1">
                <a:solidFill>
                  <a:srgbClr val="000000"/>
                </a:solidFill>
                <a:latin typeface="Consolas" panose="020B0609020204030204" pitchFamily="49" charset="0"/>
              </a:rPr>
              <a:t>x.getdata(100,75.50);</a:t>
            </a:r>
          </a:p>
          <a:p>
            <a:r>
              <a:rPr lang="en-US" sz="2400" b="0" i="1">
                <a:solidFill>
                  <a:srgbClr val="000000"/>
                </a:solidFill>
                <a:effectLst/>
                <a:latin typeface="Consolas" panose="020B0609020204030204" pitchFamily="49" charset="0"/>
              </a:rPr>
              <a:t>x.show();</a:t>
            </a:r>
          </a:p>
          <a:p>
            <a:endParaRPr lang="en-US" sz="2400" i="1">
              <a:solidFill>
                <a:srgbClr val="000000"/>
              </a:solidFill>
              <a:latin typeface="Consolas" panose="020B0609020204030204" pitchFamily="49" charset="0"/>
            </a:endParaRPr>
          </a:p>
          <a:p>
            <a:r>
              <a:rPr lang="en-US" sz="2400" b="0" i="1">
                <a:solidFill>
                  <a:srgbClr val="000000"/>
                </a:solidFill>
                <a:effectLst/>
                <a:latin typeface="Consolas" panose="020B0609020204030204" pitchFamily="49" charset="0"/>
              </a:rPr>
              <a:t>ptr -&gt; </a:t>
            </a:r>
            <a:r>
              <a:rPr lang="en-US" sz="2400" i="1">
                <a:solidFill>
                  <a:srgbClr val="000000"/>
                </a:solidFill>
                <a:latin typeface="Consolas" panose="020B0609020204030204" pitchFamily="49" charset="0"/>
              </a:rPr>
              <a:t>getData(100, 75.50);</a:t>
            </a:r>
          </a:p>
          <a:p>
            <a:r>
              <a:rPr lang="en-US" sz="2400" b="0" i="1">
                <a:solidFill>
                  <a:srgbClr val="000000"/>
                </a:solidFill>
                <a:effectLst/>
                <a:latin typeface="Consolas" panose="020B0609020204030204" pitchFamily="49" charset="0"/>
              </a:rPr>
              <a:t>ptr-&gt;show();</a:t>
            </a:r>
            <a:endParaRPr lang="en-US" sz="2400" b="0" i="1">
              <a:solidFill>
                <a:srgbClr val="5C5C5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8618663-B144-4287-86C4-4EB93E914004}"/>
              </a:ext>
            </a:extLst>
          </p:cNvPr>
          <p:cNvSpPr/>
          <p:nvPr/>
        </p:nvSpPr>
        <p:spPr>
          <a:xfrm>
            <a:off x="4424324" y="5715298"/>
            <a:ext cx="2393604" cy="461665"/>
          </a:xfrm>
          <a:prstGeom prst="rect">
            <a:avLst/>
          </a:prstGeom>
        </p:spPr>
        <p:txBody>
          <a:bodyPr wrap="none">
            <a:spAutoFit/>
          </a:bodyPr>
          <a:lstStyle/>
          <a:p>
            <a:r>
              <a:rPr lang="en-US" sz="2400" i="1">
                <a:solidFill>
                  <a:srgbClr val="000000"/>
                </a:solidFill>
                <a:latin typeface="Consolas" panose="020B0609020204030204" pitchFamily="49" charset="0"/>
              </a:rPr>
              <a:t>(*ptr).show()</a:t>
            </a:r>
            <a:endParaRPr lang="en-US" sz="2400" b="0" i="1">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8239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92C1-8AF2-47BC-80DE-1AF8FB943716}"/>
              </a:ext>
            </a:extLst>
          </p:cNvPr>
          <p:cNvSpPr>
            <a:spLocks noGrp="1"/>
          </p:cNvSpPr>
          <p:nvPr>
            <p:ph type="title"/>
          </p:nvPr>
        </p:nvSpPr>
        <p:spPr/>
        <p:txBody>
          <a:bodyPr/>
          <a:lstStyle/>
          <a:p>
            <a:r>
              <a:rPr lang="en-US"/>
              <a:t>Pointers to objects (contd...)</a:t>
            </a:r>
          </a:p>
        </p:txBody>
      </p:sp>
      <p:sp>
        <p:nvSpPr>
          <p:cNvPr id="3" name="Content Placeholder 2">
            <a:extLst>
              <a:ext uri="{FF2B5EF4-FFF2-40B4-BE49-F238E27FC236}">
                <a16:creationId xmlns:a16="http://schemas.microsoft.com/office/drawing/2014/main" id="{43D72C14-D2F7-4BCF-B5EA-0EEFB698F2FF}"/>
              </a:ext>
            </a:extLst>
          </p:cNvPr>
          <p:cNvSpPr>
            <a:spLocks noGrp="1"/>
          </p:cNvSpPr>
          <p:nvPr>
            <p:ph idx="1"/>
          </p:nvPr>
        </p:nvSpPr>
        <p:spPr/>
        <p:txBody>
          <a:bodyPr/>
          <a:lstStyle/>
          <a:p>
            <a:r>
              <a:rPr lang="en-US"/>
              <a:t>We can also create the objects using pointers and new operator.</a:t>
            </a:r>
          </a:p>
        </p:txBody>
      </p:sp>
      <p:sp>
        <p:nvSpPr>
          <p:cNvPr id="4" name="Rectangle 3">
            <a:extLst>
              <a:ext uri="{FF2B5EF4-FFF2-40B4-BE49-F238E27FC236}">
                <a16:creationId xmlns:a16="http://schemas.microsoft.com/office/drawing/2014/main" id="{58AF61E1-71AE-43A6-90B1-140378F20487}"/>
              </a:ext>
            </a:extLst>
          </p:cNvPr>
          <p:cNvSpPr/>
          <p:nvPr/>
        </p:nvSpPr>
        <p:spPr>
          <a:xfrm>
            <a:off x="4219525" y="2464099"/>
            <a:ext cx="3879446" cy="461665"/>
          </a:xfrm>
          <a:prstGeom prst="rect">
            <a:avLst/>
          </a:prstGeom>
        </p:spPr>
        <p:txBody>
          <a:bodyPr wrap="square">
            <a:spAutoFit/>
          </a:bodyPr>
          <a:lstStyle/>
          <a:p>
            <a:r>
              <a:rPr lang="en-US" sz="2400" i="1">
                <a:solidFill>
                  <a:srgbClr val="000000"/>
                </a:solidFill>
                <a:latin typeface="Consolas" panose="020B0609020204030204" pitchFamily="49" charset="0"/>
              </a:rPr>
              <a:t>item *ptr = new item;</a:t>
            </a:r>
            <a:endParaRPr lang="en-US" sz="2400" b="0" i="1">
              <a:solidFill>
                <a:srgbClr val="5C5C5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44873D0-7CD8-4ECF-991F-01A746D67232}"/>
              </a:ext>
            </a:extLst>
          </p:cNvPr>
          <p:cNvSpPr/>
          <p:nvPr/>
        </p:nvSpPr>
        <p:spPr>
          <a:xfrm>
            <a:off x="7852229" y="4447921"/>
            <a:ext cx="4166261" cy="2308324"/>
          </a:xfrm>
          <a:prstGeom prst="rect">
            <a:avLst/>
          </a:prstGeom>
        </p:spPr>
        <p:txBody>
          <a:bodyPr wrap="square">
            <a:spAutoFit/>
          </a:bodyPr>
          <a:lstStyle/>
          <a:p>
            <a:r>
              <a:rPr lang="en-US" sz="2400" i="1">
                <a:solidFill>
                  <a:srgbClr val="000000"/>
                </a:solidFill>
                <a:latin typeface="Consolas" panose="020B0609020204030204" pitchFamily="49" charset="0"/>
              </a:rPr>
              <a:t>allocates enough memory for the data members in the object structure and assigns the address of the memory space to </a:t>
            </a:r>
            <a:r>
              <a:rPr lang="en-US" sz="2400" b="1">
                <a:solidFill>
                  <a:srgbClr val="000000"/>
                </a:solidFill>
                <a:latin typeface="Consolas" panose="020B0609020204030204" pitchFamily="49" charset="0"/>
              </a:rPr>
              <a:t>ptr</a:t>
            </a:r>
            <a:r>
              <a:rPr lang="en-US" sz="2400" i="1">
                <a:solidFill>
                  <a:srgbClr val="000000"/>
                </a:solidFill>
                <a:latin typeface="Consolas" panose="020B0609020204030204" pitchFamily="49" charset="0"/>
              </a:rPr>
              <a:t>. </a:t>
            </a:r>
            <a:endParaRPr lang="en-US" sz="2400" b="0" i="1">
              <a:solidFill>
                <a:srgbClr val="5C5C5C"/>
              </a:solidFill>
              <a:effectLst/>
              <a:latin typeface="Consolas" panose="020B0609020204030204" pitchFamily="49" charset="0"/>
            </a:endParaRPr>
          </a:p>
        </p:txBody>
      </p:sp>
      <p:sp>
        <p:nvSpPr>
          <p:cNvPr id="6" name="Arrow: Notched Right 5">
            <a:extLst>
              <a:ext uri="{FF2B5EF4-FFF2-40B4-BE49-F238E27FC236}">
                <a16:creationId xmlns:a16="http://schemas.microsoft.com/office/drawing/2014/main" id="{8E6A6235-633A-4002-B3EA-99C4F6404603}"/>
              </a:ext>
            </a:extLst>
          </p:cNvPr>
          <p:cNvSpPr/>
          <p:nvPr/>
        </p:nvSpPr>
        <p:spPr>
          <a:xfrm rot="14028999">
            <a:off x="4872140" y="4032968"/>
            <a:ext cx="3454400" cy="103679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17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EA67-5E1D-487E-99B0-7BCA2FDBAE0A}"/>
              </a:ext>
            </a:extLst>
          </p:cNvPr>
          <p:cNvSpPr>
            <a:spLocks noGrp="1"/>
          </p:cNvSpPr>
          <p:nvPr>
            <p:ph type="title"/>
          </p:nvPr>
        </p:nvSpPr>
        <p:spPr/>
        <p:txBody>
          <a:bodyPr/>
          <a:lstStyle/>
          <a:p>
            <a:r>
              <a:rPr lang="en-US"/>
              <a:t>Pointers to objects (contd...)</a:t>
            </a:r>
          </a:p>
        </p:txBody>
      </p:sp>
      <p:sp>
        <p:nvSpPr>
          <p:cNvPr id="3" name="Content Placeholder 2">
            <a:extLst>
              <a:ext uri="{FF2B5EF4-FFF2-40B4-BE49-F238E27FC236}">
                <a16:creationId xmlns:a16="http://schemas.microsoft.com/office/drawing/2014/main" id="{EBC97425-1AB7-41CB-B125-807E71C13AA8}"/>
              </a:ext>
            </a:extLst>
          </p:cNvPr>
          <p:cNvSpPr>
            <a:spLocks noGrp="1"/>
          </p:cNvSpPr>
          <p:nvPr>
            <p:ph idx="1"/>
          </p:nvPr>
        </p:nvSpPr>
        <p:spPr/>
        <p:txBody>
          <a:bodyPr/>
          <a:lstStyle/>
          <a:p>
            <a:r>
              <a:rPr lang="en-US"/>
              <a:t>We can also create an array of objects using pointers.</a:t>
            </a:r>
          </a:p>
          <a:p>
            <a:endParaRPr lang="en-US"/>
          </a:p>
        </p:txBody>
      </p:sp>
      <p:sp>
        <p:nvSpPr>
          <p:cNvPr id="4" name="Rectangle 3">
            <a:extLst>
              <a:ext uri="{FF2B5EF4-FFF2-40B4-BE49-F238E27FC236}">
                <a16:creationId xmlns:a16="http://schemas.microsoft.com/office/drawing/2014/main" id="{63901EBE-9ECC-4C14-9708-1FB65B62B042}"/>
              </a:ext>
            </a:extLst>
          </p:cNvPr>
          <p:cNvSpPr/>
          <p:nvPr/>
        </p:nvSpPr>
        <p:spPr>
          <a:xfrm>
            <a:off x="2365829" y="2449585"/>
            <a:ext cx="8665028" cy="461665"/>
          </a:xfrm>
          <a:prstGeom prst="rect">
            <a:avLst/>
          </a:prstGeom>
        </p:spPr>
        <p:txBody>
          <a:bodyPr wrap="square">
            <a:spAutoFit/>
          </a:bodyPr>
          <a:lstStyle/>
          <a:p>
            <a:r>
              <a:rPr lang="en-US" sz="2400" i="1">
                <a:solidFill>
                  <a:srgbClr val="000000"/>
                </a:solidFill>
                <a:latin typeface="Consolas" panose="020B0609020204030204" pitchFamily="49" charset="0"/>
              </a:rPr>
              <a:t>item *ptr = new item[10];  //array of 10 objects</a:t>
            </a:r>
            <a:endParaRPr lang="en-US" sz="2400" b="0" i="1">
              <a:solidFill>
                <a:srgbClr val="5C5C5C"/>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F4511F48-A7BD-4D16-BBA0-30D4B36DABC2}"/>
              </a:ext>
            </a:extLst>
          </p:cNvPr>
          <p:cNvSpPr/>
          <p:nvPr/>
        </p:nvSpPr>
        <p:spPr>
          <a:xfrm>
            <a:off x="8025739" y="5111571"/>
            <a:ext cx="4166261" cy="1200329"/>
          </a:xfrm>
          <a:prstGeom prst="rect">
            <a:avLst/>
          </a:prstGeom>
        </p:spPr>
        <p:txBody>
          <a:bodyPr wrap="square">
            <a:spAutoFit/>
          </a:bodyPr>
          <a:lstStyle/>
          <a:p>
            <a:r>
              <a:rPr lang="en-US" sz="2400" i="1">
                <a:solidFill>
                  <a:srgbClr val="000000"/>
                </a:solidFill>
                <a:latin typeface="Consolas" panose="020B0609020204030204" pitchFamily="49" charset="0"/>
              </a:rPr>
              <a:t>creates memory space for an array of 10 objects of class </a:t>
            </a:r>
            <a:r>
              <a:rPr lang="en-US" sz="2400" b="1" i="1">
                <a:solidFill>
                  <a:srgbClr val="000000"/>
                </a:solidFill>
                <a:latin typeface="Consolas" panose="020B0609020204030204" pitchFamily="49" charset="0"/>
              </a:rPr>
              <a:t>item</a:t>
            </a:r>
            <a:r>
              <a:rPr lang="en-US" sz="2400" i="1">
                <a:solidFill>
                  <a:srgbClr val="000000"/>
                </a:solidFill>
                <a:latin typeface="Consolas" panose="020B0609020204030204" pitchFamily="49" charset="0"/>
              </a:rPr>
              <a:t>. </a:t>
            </a:r>
            <a:endParaRPr lang="en-US" sz="2400" b="0" i="1">
              <a:solidFill>
                <a:srgbClr val="5C5C5C"/>
              </a:solidFill>
              <a:effectLst/>
              <a:latin typeface="Consolas" panose="020B0609020204030204" pitchFamily="49" charset="0"/>
            </a:endParaRPr>
          </a:p>
        </p:txBody>
      </p:sp>
      <p:sp>
        <p:nvSpPr>
          <p:cNvPr id="6" name="Arrow: Notched Right 5">
            <a:extLst>
              <a:ext uri="{FF2B5EF4-FFF2-40B4-BE49-F238E27FC236}">
                <a16:creationId xmlns:a16="http://schemas.microsoft.com/office/drawing/2014/main" id="{40D42E53-6486-4B89-BA82-F23629BFAFEF}"/>
              </a:ext>
            </a:extLst>
          </p:cNvPr>
          <p:cNvSpPr/>
          <p:nvPr/>
        </p:nvSpPr>
        <p:spPr>
          <a:xfrm rot="14028999">
            <a:off x="4872140" y="4032968"/>
            <a:ext cx="3454400" cy="103679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905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72A8-7C75-4846-B382-DB4643D38AFB}"/>
              </a:ext>
            </a:extLst>
          </p:cNvPr>
          <p:cNvSpPr>
            <a:spLocks noGrp="1"/>
          </p:cNvSpPr>
          <p:nvPr>
            <p:ph type="title"/>
          </p:nvPr>
        </p:nvSpPr>
        <p:spPr/>
        <p:txBody>
          <a:bodyPr/>
          <a:lstStyle/>
          <a:p>
            <a:r>
              <a:rPr lang="en-US"/>
              <a:t>Pointers to derived class</a:t>
            </a:r>
          </a:p>
        </p:txBody>
      </p:sp>
      <p:sp>
        <p:nvSpPr>
          <p:cNvPr id="3" name="Content Placeholder 2">
            <a:extLst>
              <a:ext uri="{FF2B5EF4-FFF2-40B4-BE49-F238E27FC236}">
                <a16:creationId xmlns:a16="http://schemas.microsoft.com/office/drawing/2014/main" id="{CA3FEB88-1426-4BFE-A7EA-1D1D54B4A05B}"/>
              </a:ext>
            </a:extLst>
          </p:cNvPr>
          <p:cNvSpPr>
            <a:spLocks noGrp="1"/>
          </p:cNvSpPr>
          <p:nvPr>
            <p:ph idx="1"/>
          </p:nvPr>
        </p:nvSpPr>
        <p:spPr/>
        <p:txBody>
          <a:bodyPr>
            <a:normAutofit/>
          </a:bodyPr>
          <a:lstStyle/>
          <a:p>
            <a:r>
              <a:rPr lang="en-US" altLang="en-US"/>
              <a:t>Pointers can be used not only to base objects but also to objects of derived classes</a:t>
            </a:r>
          </a:p>
          <a:p>
            <a:r>
              <a:rPr lang="en-US" altLang="en-US"/>
              <a:t>Pointers to objects of a base are type-compatible with pointers to objects of a derived class</a:t>
            </a:r>
          </a:p>
          <a:p>
            <a:r>
              <a:rPr lang="en-US" altLang="en-US"/>
              <a:t>Therefore, a single pointer variable can be made to point to objects belonging to different classes</a:t>
            </a:r>
          </a:p>
          <a:p>
            <a:endParaRPr lang="en-US"/>
          </a:p>
        </p:txBody>
      </p:sp>
      <p:sp>
        <p:nvSpPr>
          <p:cNvPr id="4" name="Rectangle 3">
            <a:extLst>
              <a:ext uri="{FF2B5EF4-FFF2-40B4-BE49-F238E27FC236}">
                <a16:creationId xmlns:a16="http://schemas.microsoft.com/office/drawing/2014/main" id="{1AC17886-F734-4C27-9F0B-A15CEA11B5AC}"/>
              </a:ext>
            </a:extLst>
          </p:cNvPr>
          <p:cNvSpPr/>
          <p:nvPr/>
        </p:nvSpPr>
        <p:spPr>
          <a:xfrm>
            <a:off x="2569028" y="4607303"/>
            <a:ext cx="10072914" cy="1569660"/>
          </a:xfrm>
          <a:prstGeom prst="rect">
            <a:avLst/>
          </a:prstGeom>
        </p:spPr>
        <p:txBody>
          <a:bodyPr wrap="square">
            <a:spAutoFit/>
          </a:bodyPr>
          <a:lstStyle/>
          <a:p>
            <a:r>
              <a:rPr lang="en-US" sz="2400">
                <a:solidFill>
                  <a:srgbClr val="000000"/>
                </a:solidFill>
                <a:latin typeface="Consolas" panose="020B0609020204030204" pitchFamily="49" charset="0"/>
              </a:rPr>
              <a:t>B *cptr; </a:t>
            </a:r>
            <a:r>
              <a:rPr lang="en-US" sz="2400">
                <a:solidFill>
                  <a:srgbClr val="008200"/>
                </a:solidFill>
                <a:latin typeface="Consolas" panose="020B0609020204030204" pitchFamily="49" charset="0"/>
              </a:rPr>
              <a:t>//pointer to class B type variable</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B b; </a:t>
            </a:r>
            <a:r>
              <a:rPr lang="en-US" sz="2400">
                <a:solidFill>
                  <a:srgbClr val="008200"/>
                </a:solidFill>
                <a:latin typeface="Consolas" panose="020B0609020204030204" pitchFamily="49" charset="0"/>
              </a:rPr>
              <a:t>//base object</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D d; </a:t>
            </a:r>
            <a:r>
              <a:rPr lang="en-US" sz="2400">
                <a:solidFill>
                  <a:srgbClr val="008200"/>
                </a:solidFill>
                <a:latin typeface="Consolas" panose="020B0609020204030204" pitchFamily="49" charset="0"/>
              </a:rPr>
              <a:t>//derived object</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cptr = &amp;b; </a:t>
            </a:r>
            <a:r>
              <a:rPr lang="en-US" sz="2400">
                <a:solidFill>
                  <a:srgbClr val="008200"/>
                </a:solidFill>
                <a:latin typeface="Consolas" panose="020B0609020204030204" pitchFamily="49" charset="0"/>
              </a:rPr>
              <a:t>//cptr points to object b</a:t>
            </a:r>
            <a:r>
              <a:rPr lang="en-US" sz="2400">
                <a:solidFill>
                  <a:srgbClr val="000000"/>
                </a:solidFill>
                <a:latin typeface="Consolas" panose="020B0609020204030204" pitchFamily="49" charset="0"/>
              </a:rPr>
              <a:t>  </a:t>
            </a:r>
            <a:endParaRPr lang="en-US" sz="24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828157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2625</TotalTime>
  <Words>656</Words>
  <Application>Microsoft Office PowerPoint</Application>
  <PresentationFormat>Widescreen</PresentationFormat>
  <Paragraphs>89</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Amerigo Md BT</vt:lpstr>
      <vt:lpstr>Arial</vt:lpstr>
      <vt:lpstr>Calibri</vt:lpstr>
      <vt:lpstr>Calibri Light</vt:lpstr>
      <vt:lpstr>Consolas</vt:lpstr>
      <vt:lpstr>Lato Light</vt:lpstr>
      <vt:lpstr>Lato Regular</vt:lpstr>
      <vt:lpstr>Office Theme</vt:lpstr>
      <vt:lpstr>PowerPoint Presentation</vt:lpstr>
      <vt:lpstr>PowerPoint Presentation</vt:lpstr>
      <vt:lpstr>PowerPoint Presentation</vt:lpstr>
      <vt:lpstr>Pointers : Revision</vt:lpstr>
      <vt:lpstr>Pointers to objects</vt:lpstr>
      <vt:lpstr>Pointers to objects (contd...)</vt:lpstr>
      <vt:lpstr>Pointers to objects (contd...)</vt:lpstr>
      <vt:lpstr>Pointers to objects (contd...)</vt:lpstr>
      <vt:lpstr>Pointers to derived class</vt:lpstr>
      <vt:lpstr>Pointers to derived class (contd...)</vt:lpstr>
      <vt:lpstr>Virtual functions</vt:lpstr>
      <vt:lpstr>Rules for virtual function</vt:lpstr>
      <vt:lpstr>Rules for virtual function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Adhikari</dc:creator>
  <cp:lastModifiedBy>Roshan Adhikari</cp:lastModifiedBy>
  <cp:revision>152</cp:revision>
  <dcterms:created xsi:type="dcterms:W3CDTF">2018-06-29T14:22:01Z</dcterms:created>
  <dcterms:modified xsi:type="dcterms:W3CDTF">2018-07-04T03:04:16Z</dcterms:modified>
</cp:coreProperties>
</file>