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1" r:id="rId2"/>
    <p:sldId id="265" r:id="rId3"/>
    <p:sldId id="267" r:id="rId4"/>
    <p:sldId id="268" r:id="rId5"/>
    <p:sldId id="269" r:id="rId6"/>
    <p:sldId id="270" r:id="rId7"/>
    <p:sldId id="271" r:id="rId8"/>
    <p:sldId id="272" r:id="rId9"/>
    <p:sldId id="274" r:id="rId10"/>
    <p:sldId id="273" r:id="rId11"/>
    <p:sldId id="262" r:id="rId12"/>
    <p:sldId id="266" r:id="rId13"/>
    <p:sldId id="263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3F3B5-C902-43DA-AD2C-E7E5ADC9690A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E2D1E-D0E9-4209-9DD8-6A996C9D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5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https://www.codesdope.com/cpp-virtual-and-abstract/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E2D1E-D0E9-4209-9DD8-6A996C9D94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3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F25E3-B1A6-4FD8-98F7-90167B743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4CBDD-283A-4F7F-AAB1-F9982AADE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BE429-2BBF-48F2-B0BE-8A3086E1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0A2F-797B-4575-8F72-C9FBC8437B9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12A53-65AF-4327-9D62-7667B3CA9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875AE-28D3-41C7-B8C1-DFB13341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FB77-02BA-4DCD-853F-E9CADB4F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9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A3C0-5B32-4553-AB30-6DB37252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F0FF5-89F8-453F-9039-524B45670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5D065-16CB-47F5-8059-F8A3F9234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0A2F-797B-4575-8F72-C9FBC8437B9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A10E6-4F06-4F4C-B14C-5B1D16D5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BF707-65FA-4B12-80AD-83F7965B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FB77-02BA-4DCD-853F-E9CADB4F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4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70DA2-4490-4D5F-89BA-38593155F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FD473-04BE-4A73-B0AA-61FCE686C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F44AD-DC58-41D5-8CA8-1D521C82A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0A2F-797B-4575-8F72-C9FBC8437B9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8B98F-7667-4C0E-B0E8-C529B32F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AE816-1725-45CA-B109-6314F7E4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FB77-02BA-4DCD-853F-E9CADB4F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46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900545"/>
            <a:ext cx="10068920" cy="124612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45278" y="2560787"/>
            <a:ext cx="4511964" cy="349798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845282" y="2360699"/>
            <a:ext cx="4508495" cy="43200"/>
            <a:chOff x="428625" y="3767667"/>
            <a:chExt cx="3263900" cy="69400"/>
          </a:xfrm>
        </p:grpSpPr>
        <p:sp>
          <p:nvSpPr>
            <p:cNvPr id="2" name="Rectangle 1"/>
            <p:cNvSpPr/>
            <p:nvPr userDrawn="1"/>
          </p:nvSpPr>
          <p:spPr>
            <a:xfrm>
              <a:off x="428625" y="3767667"/>
              <a:ext cx="815975" cy="6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244600" y="3767667"/>
              <a:ext cx="815975" cy="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060575" y="3767667"/>
              <a:ext cx="815975" cy="6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76550" y="3767667"/>
              <a:ext cx="815975" cy="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144983" y="3604097"/>
            <a:ext cx="5929552" cy="1536868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 algn="ctr">
              <a:lnSpc>
                <a:spcPct val="130000"/>
              </a:lnSpc>
              <a:buNone/>
              <a:defRPr sz="2400">
                <a:solidFill>
                  <a:schemeClr val="tx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027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CA0A-1EED-4C62-B27E-73D88BCE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CDC02-9BD2-46A5-A548-4D50329AA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 Light"/>
              </a:defRPr>
            </a:lvl1pPr>
            <a:lvl2pPr>
              <a:defRPr>
                <a:latin typeface="Lato Light"/>
              </a:defRPr>
            </a:lvl2pPr>
            <a:lvl3pPr>
              <a:defRPr>
                <a:latin typeface="Lato Light"/>
              </a:defRPr>
            </a:lvl3pPr>
            <a:lvl4pPr>
              <a:defRPr>
                <a:latin typeface="Lato Light"/>
              </a:defRPr>
            </a:lvl4pPr>
            <a:lvl5pPr>
              <a:defRPr>
                <a:latin typeface="Lato 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72EFC-2BB2-402B-9A64-18E93670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0A2F-797B-4575-8F72-C9FBC8437B9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F4010-11CD-4D29-9D16-0A5661E3A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4126D-CA86-4453-8181-10671902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FB77-02BA-4DCD-853F-E9CADB4F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5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38C4-1A5B-4E15-B7E6-97F08851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4ADAE-8569-4A8C-937B-5EA588AD7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5DE59-AB4E-4CAC-B355-F334D233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0A2F-797B-4575-8F72-C9FBC8437B9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BAD7A-53C0-408B-B37E-E0CBBFE2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3B816-0AD9-443E-89DB-56498482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FB77-02BA-4DCD-853F-E9CADB4F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9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2609-583D-47FF-9202-8D15D0A2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F9520-78A2-4A1B-84A6-7E607113D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32CCE-55F4-4535-BF77-2CA6E0E60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C6B2F-DC3E-451F-A26B-471E917C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0A2F-797B-4575-8F72-C9FBC8437B9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6E15F-C3B8-4658-8406-B775CFA5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4E3E9-04FC-43DD-8FD0-65ECCE35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FB77-02BA-4DCD-853F-E9CADB4F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5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0F09-044A-4477-B20F-0C5355A4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9A250-1C3F-469A-9946-114B2CA95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7C55F-8475-4652-B4B8-47CED3018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6D0DC0-998E-4BF3-814E-EAE82C50A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4A3B4-23B6-40E1-8F46-0D4DA7331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1007D-215D-48FD-8F98-5E255897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0A2F-797B-4575-8F72-C9FBC8437B9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F192E-521F-455B-8614-0465EE3B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E0B3E-883D-4781-80B3-01A83DC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FB77-02BA-4DCD-853F-E9CADB4F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01DD-0BCC-4438-A471-A3D9A258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A4D7F3-BA6B-41FE-808C-D1302BCF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0A2F-797B-4575-8F72-C9FBC8437B9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0EF8D-DEEF-4A58-B883-ED095FE0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67610-1DE3-472B-9C51-2BD43955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FB77-02BA-4DCD-853F-E9CADB4F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1629C-9658-46A6-9DD7-37E5AACD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0A2F-797B-4575-8F72-C9FBC8437B9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E3794-1D30-4E62-ABC5-CEADA006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8728F-3BE1-446B-B6E1-1C5C8609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FB77-02BA-4DCD-853F-E9CADB4F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0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8F1E-F65B-455E-9F5C-1B0A5FC4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31541-0259-4259-8BBA-1B3B7CF1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95D5F-BA98-4A8B-8F24-5739C23C3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213AF-0A85-43D8-A0CB-5ED5F849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0A2F-797B-4575-8F72-C9FBC8437B9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19F0B-1F0E-427C-9BD7-28E812D1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76834-168E-4666-9C93-00B43A6B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FB77-02BA-4DCD-853F-E9CADB4F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2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A5A3-3531-46EF-ACC7-B2676D8F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2B5B0-6B8D-46C2-8ED7-E199BE84F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DC60D-EF07-413A-8F17-3F30045F2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69436-D0E1-49A1-B3F9-006AFCE7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0A2F-797B-4575-8F72-C9FBC8437B9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14038-4AC3-421D-A929-98F5FC2F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609A7-F637-485C-859F-1B2C376D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FB77-02BA-4DCD-853F-E9CADB4F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83C9B-103C-42FA-B520-3FA31A65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C1A9F-7CA3-4B95-A583-896B7D7FF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670BE-F585-4598-9D65-D544712C0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20A2F-797B-4575-8F72-C9FBC8437B94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BFA4A-B763-41D7-BA31-A464485D0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65553-68E2-4595-8CBF-26759FD76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9FB77-02BA-4DCD-853F-E9CADB4F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2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50847" y="900545"/>
            <a:ext cx="11100826" cy="1246122"/>
          </a:xfrm>
        </p:spPr>
        <p:txBody>
          <a:bodyPr>
            <a:noAutofit/>
          </a:bodyPr>
          <a:lstStyle/>
          <a:p>
            <a:r>
              <a:rPr lang="en-US" sz="4400"/>
              <a:t>Lecture #18 : </a:t>
            </a:r>
          </a:p>
          <a:p>
            <a:r>
              <a:rPr lang="en-US" sz="4400"/>
              <a:t>Polymorphism (contd...)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COMP 116: Object Oriented Programming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144983" y="3604096"/>
            <a:ext cx="5929552" cy="2547321"/>
          </a:xfrm>
        </p:spPr>
        <p:txBody>
          <a:bodyPr>
            <a:noAutofit/>
          </a:bodyPr>
          <a:lstStyle/>
          <a:p>
            <a:r>
              <a:rPr lang="en-US" b="1" u="sng"/>
              <a:t>Presented by:</a:t>
            </a:r>
          </a:p>
          <a:p>
            <a:r>
              <a:rPr lang="en-US"/>
              <a:t>Roshan Manjushree Adhikari</a:t>
            </a:r>
          </a:p>
          <a:p>
            <a:r>
              <a:rPr lang="en-US"/>
              <a:t>Kathmandu University</a:t>
            </a:r>
          </a:p>
          <a:p>
            <a:r>
              <a:rPr lang="en-US"/>
              <a:t>9th July, 2018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07B1AF-EA15-4D1A-9EF8-F9EE8EF53D93}"/>
              </a:ext>
            </a:extLst>
          </p:cNvPr>
          <p:cNvGrpSpPr/>
          <p:nvPr/>
        </p:nvGrpSpPr>
        <p:grpSpPr>
          <a:xfrm>
            <a:off x="-730448" y="4877756"/>
            <a:ext cx="4300069" cy="1698053"/>
            <a:chOff x="1724118" y="4873691"/>
            <a:chExt cx="4300069" cy="1698053"/>
          </a:xfrm>
        </p:grpSpPr>
        <p:sp>
          <p:nvSpPr>
            <p:cNvPr id="12" name="Freeform 11"/>
            <p:cNvSpPr/>
            <p:nvPr/>
          </p:nvSpPr>
          <p:spPr>
            <a:xfrm rot="9340997">
              <a:off x="1724118" y="5190508"/>
              <a:ext cx="4222807" cy="1381236"/>
            </a:xfrm>
            <a:custGeom>
              <a:avLst/>
              <a:gdLst>
                <a:gd name="connsiteX0" fmla="*/ 4436533 w 4436533"/>
                <a:gd name="connsiteY0" fmla="*/ 164697 h 1756908"/>
                <a:gd name="connsiteX1" fmla="*/ 2302933 w 4436533"/>
                <a:gd name="connsiteY1" fmla="*/ 350964 h 1756908"/>
                <a:gd name="connsiteX2" fmla="*/ 3132667 w 4436533"/>
                <a:gd name="connsiteY2" fmla="*/ 1756430 h 1756908"/>
                <a:gd name="connsiteX3" fmla="*/ 3623733 w 4436533"/>
                <a:gd name="connsiteY3" fmla="*/ 503364 h 1756908"/>
                <a:gd name="connsiteX4" fmla="*/ 1405467 w 4436533"/>
                <a:gd name="connsiteY4" fmla="*/ 46164 h 1756908"/>
                <a:gd name="connsiteX5" fmla="*/ 0 w 4436533"/>
                <a:gd name="connsiteY5" fmla="*/ 1536297 h 1756908"/>
                <a:gd name="connsiteX0" fmla="*/ 4436533 w 4436533"/>
                <a:gd name="connsiteY0" fmla="*/ 260722 h 1853405"/>
                <a:gd name="connsiteX1" fmla="*/ 2302933 w 4436533"/>
                <a:gd name="connsiteY1" fmla="*/ 446989 h 1853405"/>
                <a:gd name="connsiteX2" fmla="*/ 3132667 w 4436533"/>
                <a:gd name="connsiteY2" fmla="*/ 1852455 h 1853405"/>
                <a:gd name="connsiteX3" fmla="*/ 3623733 w 4436533"/>
                <a:gd name="connsiteY3" fmla="*/ 599389 h 1853405"/>
                <a:gd name="connsiteX4" fmla="*/ 1405467 w 4436533"/>
                <a:gd name="connsiteY4" fmla="*/ 142189 h 1853405"/>
                <a:gd name="connsiteX5" fmla="*/ 0 w 4436533"/>
                <a:gd name="connsiteY5" fmla="*/ 1632322 h 1853405"/>
                <a:gd name="connsiteX0" fmla="*/ 4436533 w 4436533"/>
                <a:gd name="connsiteY0" fmla="*/ 260722 h 1852567"/>
                <a:gd name="connsiteX1" fmla="*/ 2302933 w 4436533"/>
                <a:gd name="connsiteY1" fmla="*/ 446989 h 1852567"/>
                <a:gd name="connsiteX2" fmla="*/ 3132667 w 4436533"/>
                <a:gd name="connsiteY2" fmla="*/ 1852455 h 1852567"/>
                <a:gd name="connsiteX3" fmla="*/ 3623733 w 4436533"/>
                <a:gd name="connsiteY3" fmla="*/ 599389 h 1852567"/>
                <a:gd name="connsiteX4" fmla="*/ 1405467 w 4436533"/>
                <a:gd name="connsiteY4" fmla="*/ 142189 h 1852567"/>
                <a:gd name="connsiteX5" fmla="*/ 0 w 4436533"/>
                <a:gd name="connsiteY5" fmla="*/ 1632322 h 1852567"/>
                <a:gd name="connsiteX0" fmla="*/ 4436533 w 4436533"/>
                <a:gd name="connsiteY0" fmla="*/ 260722 h 1852461"/>
                <a:gd name="connsiteX1" fmla="*/ 2540000 w 4436533"/>
                <a:gd name="connsiteY1" fmla="*/ 616323 h 1852461"/>
                <a:gd name="connsiteX2" fmla="*/ 3132667 w 4436533"/>
                <a:gd name="connsiteY2" fmla="*/ 1852455 h 1852461"/>
                <a:gd name="connsiteX3" fmla="*/ 3623733 w 4436533"/>
                <a:gd name="connsiteY3" fmla="*/ 599389 h 1852461"/>
                <a:gd name="connsiteX4" fmla="*/ 1405467 w 4436533"/>
                <a:gd name="connsiteY4" fmla="*/ 142189 h 1852461"/>
                <a:gd name="connsiteX5" fmla="*/ 0 w 4436533"/>
                <a:gd name="connsiteY5" fmla="*/ 1632322 h 1852461"/>
                <a:gd name="connsiteX0" fmla="*/ 4436533 w 4436533"/>
                <a:gd name="connsiteY0" fmla="*/ 260722 h 1852464"/>
                <a:gd name="connsiteX1" fmla="*/ 2540000 w 4436533"/>
                <a:gd name="connsiteY1" fmla="*/ 616323 h 1852464"/>
                <a:gd name="connsiteX2" fmla="*/ 3132667 w 4436533"/>
                <a:gd name="connsiteY2" fmla="*/ 1852455 h 1852464"/>
                <a:gd name="connsiteX3" fmla="*/ 3623733 w 4436533"/>
                <a:gd name="connsiteY3" fmla="*/ 599389 h 1852464"/>
                <a:gd name="connsiteX4" fmla="*/ 1405467 w 4436533"/>
                <a:gd name="connsiteY4" fmla="*/ 142189 h 1852464"/>
                <a:gd name="connsiteX5" fmla="*/ 0 w 4436533"/>
                <a:gd name="connsiteY5" fmla="*/ 1632322 h 1852464"/>
                <a:gd name="connsiteX0" fmla="*/ 4436533 w 4436533"/>
                <a:gd name="connsiteY0" fmla="*/ 160324 h 1531924"/>
                <a:gd name="connsiteX1" fmla="*/ 2540000 w 4436533"/>
                <a:gd name="connsiteY1" fmla="*/ 515925 h 1531924"/>
                <a:gd name="connsiteX2" fmla="*/ 2997200 w 4436533"/>
                <a:gd name="connsiteY2" fmla="*/ 1413391 h 1531924"/>
                <a:gd name="connsiteX3" fmla="*/ 3623733 w 4436533"/>
                <a:gd name="connsiteY3" fmla="*/ 498991 h 1531924"/>
                <a:gd name="connsiteX4" fmla="*/ 1405467 w 4436533"/>
                <a:gd name="connsiteY4" fmla="*/ 41791 h 1531924"/>
                <a:gd name="connsiteX5" fmla="*/ 0 w 4436533"/>
                <a:gd name="connsiteY5" fmla="*/ 1531924 h 1531924"/>
                <a:gd name="connsiteX0" fmla="*/ 4436533 w 4436533"/>
                <a:gd name="connsiteY0" fmla="*/ 160324 h 1531924"/>
                <a:gd name="connsiteX1" fmla="*/ 2540000 w 4436533"/>
                <a:gd name="connsiteY1" fmla="*/ 515925 h 1531924"/>
                <a:gd name="connsiteX2" fmla="*/ 2997200 w 4436533"/>
                <a:gd name="connsiteY2" fmla="*/ 1413391 h 1531924"/>
                <a:gd name="connsiteX3" fmla="*/ 3623733 w 4436533"/>
                <a:gd name="connsiteY3" fmla="*/ 498991 h 1531924"/>
                <a:gd name="connsiteX4" fmla="*/ 1405467 w 4436533"/>
                <a:gd name="connsiteY4" fmla="*/ 41791 h 1531924"/>
                <a:gd name="connsiteX5" fmla="*/ 0 w 4436533"/>
                <a:gd name="connsiteY5" fmla="*/ 1531924 h 1531924"/>
                <a:gd name="connsiteX0" fmla="*/ 3031066 w 3031066"/>
                <a:gd name="connsiteY0" fmla="*/ 160324 h 1419470"/>
                <a:gd name="connsiteX1" fmla="*/ 1134533 w 3031066"/>
                <a:gd name="connsiteY1" fmla="*/ 515925 h 1419470"/>
                <a:gd name="connsiteX2" fmla="*/ 1591733 w 3031066"/>
                <a:gd name="connsiteY2" fmla="*/ 1413391 h 1419470"/>
                <a:gd name="connsiteX3" fmla="*/ 2218266 w 3031066"/>
                <a:gd name="connsiteY3" fmla="*/ 498991 h 1419470"/>
                <a:gd name="connsiteX4" fmla="*/ 0 w 3031066"/>
                <a:gd name="connsiteY4" fmla="*/ 41791 h 1419470"/>
                <a:gd name="connsiteX0" fmla="*/ 4199466 w 4199466"/>
                <a:gd name="connsiteY0" fmla="*/ 5331 h 1264150"/>
                <a:gd name="connsiteX1" fmla="*/ 2302933 w 4199466"/>
                <a:gd name="connsiteY1" fmla="*/ 360932 h 1264150"/>
                <a:gd name="connsiteX2" fmla="*/ 2760133 w 4199466"/>
                <a:gd name="connsiteY2" fmla="*/ 1258398 h 1264150"/>
                <a:gd name="connsiteX3" fmla="*/ 3386666 w 4199466"/>
                <a:gd name="connsiteY3" fmla="*/ 343998 h 1264150"/>
                <a:gd name="connsiteX4" fmla="*/ 0 w 4199466"/>
                <a:gd name="connsiteY4" fmla="*/ 174664 h 1264150"/>
                <a:gd name="connsiteX0" fmla="*/ 4199466 w 4199466"/>
                <a:gd name="connsiteY0" fmla="*/ 272347 h 1531166"/>
                <a:gd name="connsiteX1" fmla="*/ 2302933 w 4199466"/>
                <a:gd name="connsiteY1" fmla="*/ 627948 h 1531166"/>
                <a:gd name="connsiteX2" fmla="*/ 2760133 w 4199466"/>
                <a:gd name="connsiteY2" fmla="*/ 1525414 h 1531166"/>
                <a:gd name="connsiteX3" fmla="*/ 3386666 w 4199466"/>
                <a:gd name="connsiteY3" fmla="*/ 611014 h 1531166"/>
                <a:gd name="connsiteX4" fmla="*/ 0 w 4199466"/>
                <a:gd name="connsiteY4" fmla="*/ 441680 h 1531166"/>
                <a:gd name="connsiteX0" fmla="*/ 4199466 w 4199466"/>
                <a:gd name="connsiteY0" fmla="*/ 340911 h 1602433"/>
                <a:gd name="connsiteX1" fmla="*/ 2302933 w 4199466"/>
                <a:gd name="connsiteY1" fmla="*/ 696512 h 1602433"/>
                <a:gd name="connsiteX2" fmla="*/ 2760133 w 4199466"/>
                <a:gd name="connsiteY2" fmla="*/ 1593978 h 1602433"/>
                <a:gd name="connsiteX3" fmla="*/ 3386666 w 4199466"/>
                <a:gd name="connsiteY3" fmla="*/ 679578 h 1602433"/>
                <a:gd name="connsiteX4" fmla="*/ 0 w 4199466"/>
                <a:gd name="connsiteY4" fmla="*/ 510244 h 1602433"/>
                <a:gd name="connsiteX0" fmla="*/ 4199466 w 4199466"/>
                <a:gd name="connsiteY0" fmla="*/ 320417 h 1573620"/>
                <a:gd name="connsiteX1" fmla="*/ 2302933 w 4199466"/>
                <a:gd name="connsiteY1" fmla="*/ 676018 h 1573620"/>
                <a:gd name="connsiteX2" fmla="*/ 2760133 w 4199466"/>
                <a:gd name="connsiteY2" fmla="*/ 1573484 h 1573620"/>
                <a:gd name="connsiteX3" fmla="*/ 3183466 w 4199466"/>
                <a:gd name="connsiteY3" fmla="*/ 726817 h 1573620"/>
                <a:gd name="connsiteX4" fmla="*/ 0 w 4199466"/>
                <a:gd name="connsiteY4" fmla="*/ 489750 h 1573620"/>
                <a:gd name="connsiteX0" fmla="*/ 4199466 w 4199466"/>
                <a:gd name="connsiteY0" fmla="*/ 320417 h 1573493"/>
                <a:gd name="connsiteX1" fmla="*/ 2048933 w 4199466"/>
                <a:gd name="connsiteY1" fmla="*/ 743751 h 1573493"/>
                <a:gd name="connsiteX2" fmla="*/ 2760133 w 4199466"/>
                <a:gd name="connsiteY2" fmla="*/ 1573484 h 1573493"/>
                <a:gd name="connsiteX3" fmla="*/ 3183466 w 4199466"/>
                <a:gd name="connsiteY3" fmla="*/ 726817 h 1573493"/>
                <a:gd name="connsiteX4" fmla="*/ 0 w 4199466"/>
                <a:gd name="connsiteY4" fmla="*/ 489750 h 1573493"/>
                <a:gd name="connsiteX0" fmla="*/ 4199466 w 4199466"/>
                <a:gd name="connsiteY0" fmla="*/ 320417 h 1573522"/>
                <a:gd name="connsiteX1" fmla="*/ 2048933 w 4199466"/>
                <a:gd name="connsiteY1" fmla="*/ 743751 h 1573522"/>
                <a:gd name="connsiteX2" fmla="*/ 2760133 w 4199466"/>
                <a:gd name="connsiteY2" fmla="*/ 1573484 h 1573522"/>
                <a:gd name="connsiteX3" fmla="*/ 3183466 w 4199466"/>
                <a:gd name="connsiteY3" fmla="*/ 726817 h 1573522"/>
                <a:gd name="connsiteX4" fmla="*/ 0 w 4199466"/>
                <a:gd name="connsiteY4" fmla="*/ 489750 h 1573522"/>
                <a:gd name="connsiteX0" fmla="*/ 4199466 w 4199466"/>
                <a:gd name="connsiteY0" fmla="*/ 254880 h 1474089"/>
                <a:gd name="connsiteX1" fmla="*/ 2048933 w 4199466"/>
                <a:gd name="connsiteY1" fmla="*/ 678214 h 1474089"/>
                <a:gd name="connsiteX2" fmla="*/ 2675467 w 4199466"/>
                <a:gd name="connsiteY2" fmla="*/ 1474080 h 1474089"/>
                <a:gd name="connsiteX3" fmla="*/ 3183466 w 4199466"/>
                <a:gd name="connsiteY3" fmla="*/ 661280 h 1474089"/>
                <a:gd name="connsiteX4" fmla="*/ 0 w 4199466"/>
                <a:gd name="connsiteY4" fmla="*/ 424213 h 1474089"/>
                <a:gd name="connsiteX0" fmla="*/ 4199466 w 4199466"/>
                <a:gd name="connsiteY0" fmla="*/ 254880 h 1476478"/>
                <a:gd name="connsiteX1" fmla="*/ 2048933 w 4199466"/>
                <a:gd name="connsiteY1" fmla="*/ 678214 h 1476478"/>
                <a:gd name="connsiteX2" fmla="*/ 2675467 w 4199466"/>
                <a:gd name="connsiteY2" fmla="*/ 1474080 h 1476478"/>
                <a:gd name="connsiteX3" fmla="*/ 3183466 w 4199466"/>
                <a:gd name="connsiteY3" fmla="*/ 661280 h 1476478"/>
                <a:gd name="connsiteX4" fmla="*/ 0 w 4199466"/>
                <a:gd name="connsiteY4" fmla="*/ 424213 h 1476478"/>
                <a:gd name="connsiteX0" fmla="*/ 4199466 w 4199466"/>
                <a:gd name="connsiteY0" fmla="*/ 279753 h 1501814"/>
                <a:gd name="connsiteX1" fmla="*/ 2048933 w 4199466"/>
                <a:gd name="connsiteY1" fmla="*/ 703087 h 1501814"/>
                <a:gd name="connsiteX2" fmla="*/ 2675467 w 4199466"/>
                <a:gd name="connsiteY2" fmla="*/ 1498953 h 1501814"/>
                <a:gd name="connsiteX3" fmla="*/ 3183466 w 4199466"/>
                <a:gd name="connsiteY3" fmla="*/ 686153 h 1501814"/>
                <a:gd name="connsiteX4" fmla="*/ 0 w 4199466"/>
                <a:gd name="connsiteY4" fmla="*/ 449086 h 1501814"/>
                <a:gd name="connsiteX0" fmla="*/ 4199466 w 4199466"/>
                <a:gd name="connsiteY0" fmla="*/ 279753 h 1499053"/>
                <a:gd name="connsiteX1" fmla="*/ 2099733 w 4199466"/>
                <a:gd name="connsiteY1" fmla="*/ 635354 h 1499053"/>
                <a:gd name="connsiteX2" fmla="*/ 2675467 w 4199466"/>
                <a:gd name="connsiteY2" fmla="*/ 1498953 h 1499053"/>
                <a:gd name="connsiteX3" fmla="*/ 3183466 w 4199466"/>
                <a:gd name="connsiteY3" fmla="*/ 686153 h 1499053"/>
                <a:gd name="connsiteX4" fmla="*/ 0 w 4199466"/>
                <a:gd name="connsiteY4" fmla="*/ 449086 h 1499053"/>
                <a:gd name="connsiteX0" fmla="*/ 4199466 w 4199466"/>
                <a:gd name="connsiteY0" fmla="*/ 279753 h 1499053"/>
                <a:gd name="connsiteX1" fmla="*/ 2099733 w 4199466"/>
                <a:gd name="connsiteY1" fmla="*/ 635354 h 1499053"/>
                <a:gd name="connsiteX2" fmla="*/ 2675467 w 4199466"/>
                <a:gd name="connsiteY2" fmla="*/ 1498953 h 1499053"/>
                <a:gd name="connsiteX3" fmla="*/ 3183466 w 4199466"/>
                <a:gd name="connsiteY3" fmla="*/ 686153 h 1499053"/>
                <a:gd name="connsiteX4" fmla="*/ 0 w 4199466"/>
                <a:gd name="connsiteY4" fmla="*/ 449086 h 1499053"/>
                <a:gd name="connsiteX0" fmla="*/ 4199466 w 4199466"/>
                <a:gd name="connsiteY0" fmla="*/ 376915 h 1596472"/>
                <a:gd name="connsiteX1" fmla="*/ 2099733 w 4199466"/>
                <a:gd name="connsiteY1" fmla="*/ 732516 h 1596472"/>
                <a:gd name="connsiteX2" fmla="*/ 2675467 w 4199466"/>
                <a:gd name="connsiteY2" fmla="*/ 1596115 h 1596472"/>
                <a:gd name="connsiteX3" fmla="*/ 3183466 w 4199466"/>
                <a:gd name="connsiteY3" fmla="*/ 783315 h 1596472"/>
                <a:gd name="connsiteX4" fmla="*/ 0 w 4199466"/>
                <a:gd name="connsiteY4" fmla="*/ 546248 h 1596472"/>
                <a:gd name="connsiteX0" fmla="*/ 4199466 w 4199466"/>
                <a:gd name="connsiteY0" fmla="*/ 243473 h 1115335"/>
                <a:gd name="connsiteX1" fmla="*/ 2099733 w 4199466"/>
                <a:gd name="connsiteY1" fmla="*/ 599074 h 1115335"/>
                <a:gd name="connsiteX2" fmla="*/ 2641098 w 4199466"/>
                <a:gd name="connsiteY2" fmla="*/ 1115187 h 1115335"/>
                <a:gd name="connsiteX3" fmla="*/ 3183466 w 4199466"/>
                <a:gd name="connsiteY3" fmla="*/ 649873 h 1115335"/>
                <a:gd name="connsiteX4" fmla="*/ 0 w 4199466"/>
                <a:gd name="connsiteY4" fmla="*/ 412806 h 1115335"/>
                <a:gd name="connsiteX0" fmla="*/ 4199466 w 4199466"/>
                <a:gd name="connsiteY0" fmla="*/ 279036 h 1151030"/>
                <a:gd name="connsiteX1" fmla="*/ 2099733 w 4199466"/>
                <a:gd name="connsiteY1" fmla="*/ 634637 h 1151030"/>
                <a:gd name="connsiteX2" fmla="*/ 2641098 w 4199466"/>
                <a:gd name="connsiteY2" fmla="*/ 1150750 h 1151030"/>
                <a:gd name="connsiteX3" fmla="*/ 3183466 w 4199466"/>
                <a:gd name="connsiteY3" fmla="*/ 685436 h 1151030"/>
                <a:gd name="connsiteX4" fmla="*/ 0 w 4199466"/>
                <a:gd name="connsiteY4" fmla="*/ 448369 h 1151030"/>
                <a:gd name="connsiteX0" fmla="*/ 4199466 w 4199466"/>
                <a:gd name="connsiteY0" fmla="*/ 279036 h 1151030"/>
                <a:gd name="connsiteX1" fmla="*/ 2099733 w 4199466"/>
                <a:gd name="connsiteY1" fmla="*/ 634637 h 1151030"/>
                <a:gd name="connsiteX2" fmla="*/ 2641098 w 4199466"/>
                <a:gd name="connsiteY2" fmla="*/ 1150750 h 1151030"/>
                <a:gd name="connsiteX3" fmla="*/ 3183466 w 4199466"/>
                <a:gd name="connsiteY3" fmla="*/ 685436 h 1151030"/>
                <a:gd name="connsiteX4" fmla="*/ 0 w 4199466"/>
                <a:gd name="connsiteY4" fmla="*/ 448369 h 115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9466" h="1151030">
                  <a:moveTo>
                    <a:pt x="4199466" y="279036"/>
                  </a:moveTo>
                  <a:cubicBezTo>
                    <a:pt x="3241321" y="239525"/>
                    <a:pt x="2236563" y="182670"/>
                    <a:pt x="2099733" y="634637"/>
                  </a:cubicBezTo>
                  <a:cubicBezTo>
                    <a:pt x="1962903" y="1086604"/>
                    <a:pt x="2460476" y="1142284"/>
                    <a:pt x="2641098" y="1150750"/>
                  </a:cubicBezTo>
                  <a:cubicBezTo>
                    <a:pt x="2821720" y="1159216"/>
                    <a:pt x="3197646" y="975667"/>
                    <a:pt x="3183466" y="685436"/>
                  </a:cubicBezTo>
                  <a:cubicBezTo>
                    <a:pt x="3169286" y="395205"/>
                    <a:pt x="2111021" y="-553521"/>
                    <a:pt x="0" y="448369"/>
                  </a:cubicBez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9"/>
            <p:cNvSpPr/>
            <p:nvPr/>
          </p:nvSpPr>
          <p:spPr>
            <a:xfrm rot="2110876">
              <a:off x="5795981" y="4873691"/>
              <a:ext cx="228206" cy="308981"/>
            </a:xfrm>
            <a:custGeom>
              <a:avLst/>
              <a:gdLst/>
              <a:ahLst/>
              <a:cxnLst/>
              <a:rect l="l" t="t" r="r" b="b"/>
              <a:pathLst>
                <a:path w="696359" h="1149768">
                  <a:moveTo>
                    <a:pt x="355075" y="0"/>
                  </a:moveTo>
                  <a:lnTo>
                    <a:pt x="696359" y="1105109"/>
                  </a:lnTo>
                  <a:lnTo>
                    <a:pt x="372008" y="801168"/>
                  </a:lnTo>
                  <a:lnTo>
                    <a:pt x="0" y="114976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</p:spTree>
    <p:extLst>
      <p:ext uri="{BB962C8B-B14F-4D97-AF65-F5344CB8AC3E}">
        <p14:creationId xmlns:p14="http://schemas.microsoft.com/office/powerpoint/2010/main" val="177979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C7F185-2682-4EC8-81BB-27B9F5983A61}"/>
              </a:ext>
            </a:extLst>
          </p:cNvPr>
          <p:cNvSpPr/>
          <p:nvPr/>
        </p:nvSpPr>
        <p:spPr>
          <a:xfrm>
            <a:off x="3060894" y="2246807"/>
            <a:ext cx="3536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   ptr = &amp;rt1;  </a:t>
            </a:r>
            <a:endParaRPr lang="en-US" sz="280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3BF8D2-A119-4DA3-8480-CC01B61C3352}"/>
              </a:ext>
            </a:extLst>
          </p:cNvPr>
          <p:cNvCxnSpPr>
            <a:cxnSpLocks/>
          </p:cNvCxnSpPr>
          <p:nvPr/>
        </p:nvCxnSpPr>
        <p:spPr>
          <a:xfrm flipH="1" flipV="1">
            <a:off x="5652654" y="2770027"/>
            <a:ext cx="1454727" cy="14824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9C7941E-B01E-40EF-A8F6-7E0BCCC0E05C}"/>
              </a:ext>
            </a:extLst>
          </p:cNvPr>
          <p:cNvSpPr/>
          <p:nvPr/>
        </p:nvSpPr>
        <p:spPr>
          <a:xfrm>
            <a:off x="6380017" y="4615934"/>
            <a:ext cx="255069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u="sng">
                <a:solidFill>
                  <a:srgbClr val="000000"/>
                </a:solidFill>
                <a:latin typeface="Consolas" panose="020B0609020204030204" pitchFamily="49" charset="0"/>
              </a:rPr>
              <a:t>Dynamic part</a:t>
            </a:r>
          </a:p>
          <a:p>
            <a:r>
              <a:rPr lang="en-US" sz="2800" b="1" i="1" u="sng">
                <a:solidFill>
                  <a:srgbClr val="000000"/>
                </a:solidFill>
                <a:latin typeface="Consolas" panose="020B0609020204030204" pitchFamily="49" charset="0"/>
              </a:rPr>
              <a:t>(runtime)</a:t>
            </a:r>
            <a:endParaRPr lang="en-US" sz="2800" b="1" i="1" u="sng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F824A2-50DA-4016-BC43-57028F176BE5}"/>
              </a:ext>
            </a:extLst>
          </p:cNvPr>
          <p:cNvCxnSpPr>
            <a:cxnSpLocks/>
          </p:cNvCxnSpPr>
          <p:nvPr/>
        </p:nvCxnSpPr>
        <p:spPr>
          <a:xfrm flipV="1">
            <a:off x="3200400" y="2764285"/>
            <a:ext cx="800358" cy="14881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D4F6A1A-BD36-4D70-A148-14D78B3F3B80}"/>
              </a:ext>
            </a:extLst>
          </p:cNvPr>
          <p:cNvSpPr/>
          <p:nvPr/>
        </p:nvSpPr>
        <p:spPr>
          <a:xfrm>
            <a:off x="2023635" y="4354324"/>
            <a:ext cx="29450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u="sng">
                <a:solidFill>
                  <a:srgbClr val="000000"/>
                </a:solidFill>
                <a:latin typeface="Consolas" panose="020B0609020204030204" pitchFamily="49" charset="0"/>
              </a:rPr>
              <a:t>Static part</a:t>
            </a:r>
          </a:p>
          <a:p>
            <a:r>
              <a:rPr lang="en-US" sz="2800" b="1" i="1" u="sng">
                <a:solidFill>
                  <a:srgbClr val="000000"/>
                </a:solidFill>
                <a:latin typeface="Consolas" panose="020B0609020204030204" pitchFamily="49" charset="0"/>
              </a:rPr>
              <a:t>(compile time)</a:t>
            </a:r>
            <a:endParaRPr lang="en-US" sz="2800" b="1" i="1" u="sng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707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D0038B-AF77-4A4F-8862-892EE70B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Pure virtual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F2D397-40DC-4296-9D1B-786B00E5B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Do-nothing functions	, only serves as placeholder.</a:t>
            </a:r>
          </a:p>
          <a:p>
            <a:r>
              <a:rPr lang="en-US"/>
              <a:t>Syntax:</a:t>
            </a:r>
          </a:p>
          <a:p>
            <a:endParaRPr lang="en-US"/>
          </a:p>
          <a:p>
            <a:r>
              <a:rPr lang="en-US"/>
              <a:t>No definition related to the base class.</a:t>
            </a:r>
          </a:p>
          <a:p>
            <a:r>
              <a:rPr lang="en-US"/>
              <a:t>Derived class should define the function or redeclare it as a pure virtual function. </a:t>
            </a:r>
          </a:p>
          <a:p>
            <a:r>
              <a:rPr lang="en-US"/>
              <a:t>Class with PVF is a abstract base class.</a:t>
            </a:r>
          </a:p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ADEF8B-7277-4B7D-9642-3A1880F34BE8}"/>
              </a:ext>
            </a:extLst>
          </p:cNvPr>
          <p:cNvSpPr/>
          <p:nvPr/>
        </p:nvSpPr>
        <p:spPr>
          <a:xfrm>
            <a:off x="2775633" y="2787226"/>
            <a:ext cx="5791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0000"/>
                </a:solidFill>
                <a:latin typeface="Consolas" panose="020B0609020204030204" pitchFamily="49" charset="0"/>
              </a:rPr>
              <a:t>virtual void function_name() = 0;</a:t>
            </a:r>
            <a:endParaRPr lang="en-US" sz="2400" b="0" i="1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65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8524A8-2609-457E-A416-13F7889A2282}"/>
              </a:ext>
            </a:extLst>
          </p:cNvPr>
          <p:cNvSpPr/>
          <p:nvPr/>
        </p:nvSpPr>
        <p:spPr>
          <a:xfrm>
            <a:off x="4622800" y="435430"/>
            <a:ext cx="2946400" cy="899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Amerigo Md BT" panose="020E0603050506020204" pitchFamily="34" charset="0"/>
              </a:rPr>
              <a:t>Polymorphism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AF9684-CB0E-42A5-9D38-231EA49542AD}"/>
              </a:ext>
            </a:extLst>
          </p:cNvPr>
          <p:cNvSpPr/>
          <p:nvPr/>
        </p:nvSpPr>
        <p:spPr>
          <a:xfrm>
            <a:off x="1665515" y="2253342"/>
            <a:ext cx="3505200" cy="1175658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Amerigo Md BT" panose="020E0603050506020204" pitchFamily="34" charset="0"/>
              </a:rPr>
              <a:t>Compile type polymorphism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E0D23BD-052F-4375-9886-36E3DCC5DB6D}"/>
              </a:ext>
            </a:extLst>
          </p:cNvPr>
          <p:cNvSpPr/>
          <p:nvPr/>
        </p:nvSpPr>
        <p:spPr>
          <a:xfrm>
            <a:off x="7823200" y="2246086"/>
            <a:ext cx="3505200" cy="1175658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Amerigo Md BT" panose="020E0603050506020204" pitchFamily="34" charset="0"/>
              </a:rPr>
              <a:t>Run type polymorphism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C2AD53-EF02-493E-98FA-62690C5E068E}"/>
              </a:ext>
            </a:extLst>
          </p:cNvPr>
          <p:cNvSpPr/>
          <p:nvPr/>
        </p:nvSpPr>
        <p:spPr>
          <a:xfrm>
            <a:off x="471715" y="4949373"/>
            <a:ext cx="2946400" cy="110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Amerigo Md BT" panose="020E0603050506020204" pitchFamily="34" charset="0"/>
              </a:rPr>
              <a:t>Function overloading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F5A42C-7FAE-47DD-A79E-10ABE8211275}"/>
              </a:ext>
            </a:extLst>
          </p:cNvPr>
          <p:cNvSpPr/>
          <p:nvPr/>
        </p:nvSpPr>
        <p:spPr>
          <a:xfrm>
            <a:off x="4622800" y="4949373"/>
            <a:ext cx="2946400" cy="110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Amerigo Md BT" panose="020E0603050506020204" pitchFamily="34" charset="0"/>
              </a:rPr>
              <a:t>Operator overloading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7729C1-3FAC-4FD4-B130-2A612DA08918}"/>
              </a:ext>
            </a:extLst>
          </p:cNvPr>
          <p:cNvSpPr/>
          <p:nvPr/>
        </p:nvSpPr>
        <p:spPr>
          <a:xfrm>
            <a:off x="8382000" y="4804225"/>
            <a:ext cx="2946400" cy="124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Amerigo Md BT" panose="020E0603050506020204" pitchFamily="34" charset="0"/>
              </a:rPr>
              <a:t>Virtual </a:t>
            </a:r>
          </a:p>
          <a:p>
            <a:pPr algn="ctr"/>
            <a:r>
              <a:rPr lang="en-US" sz="3200">
                <a:latin typeface="Amerigo Md BT" panose="020E0603050506020204" pitchFamily="34" charset="0"/>
              </a:rPr>
              <a:t>functions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E7A674-C61F-432C-B719-ECCB6E693DC0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755231" y="1335314"/>
            <a:ext cx="2340769" cy="8962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A2D598-6BF3-4889-8D82-A4BF92F404E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1335314"/>
            <a:ext cx="2786743" cy="8998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01DC4-6D85-4FD9-9407-31F905B90897}"/>
              </a:ext>
            </a:extLst>
          </p:cNvPr>
          <p:cNvCxnSpPr>
            <a:cxnSpLocks/>
          </p:cNvCxnSpPr>
          <p:nvPr/>
        </p:nvCxnSpPr>
        <p:spPr>
          <a:xfrm flipH="1">
            <a:off x="1799771" y="3421744"/>
            <a:ext cx="1458687" cy="15276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44B4AF-7548-45F8-A0BE-DB8675F05C50}"/>
              </a:ext>
            </a:extLst>
          </p:cNvPr>
          <p:cNvCxnSpPr>
            <a:cxnSpLocks/>
          </p:cNvCxnSpPr>
          <p:nvPr/>
        </p:nvCxnSpPr>
        <p:spPr>
          <a:xfrm>
            <a:off x="3256644" y="3436256"/>
            <a:ext cx="2099127" cy="15058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85A66A-8054-4FA4-8235-5BB24B95E9A4}"/>
              </a:ext>
            </a:extLst>
          </p:cNvPr>
          <p:cNvCxnSpPr>
            <a:cxnSpLocks/>
          </p:cNvCxnSpPr>
          <p:nvPr/>
        </p:nvCxnSpPr>
        <p:spPr>
          <a:xfrm>
            <a:off x="9575800" y="3421744"/>
            <a:ext cx="0" cy="13824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4D0C2C1-F469-4810-9B2F-60BB7E05BC76}"/>
              </a:ext>
            </a:extLst>
          </p:cNvPr>
          <p:cNvSpPr/>
          <p:nvPr/>
        </p:nvSpPr>
        <p:spPr>
          <a:xfrm>
            <a:off x="7696540" y="1731818"/>
            <a:ext cx="4023746" cy="4690752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8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B312-37D0-4A40-82E2-847580A5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constructors and destructors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C211E-0219-40A8-98CB-087CD4C46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constructor can not be virtual. Why ???</a:t>
            </a:r>
          </a:p>
          <a:p>
            <a:r>
              <a:rPr lang="en-US"/>
              <a:t>A virtual destructor is pretty much feasible  in C++.</a:t>
            </a:r>
          </a:p>
          <a:p>
            <a:r>
              <a:rPr lang="en-US"/>
              <a:t>When is it needed ? For ex. : When we need to make sure that different destructors in an inheritance hierarchy ar ecaled , particularly when the base class pointer is referring to a derived type object. </a:t>
            </a:r>
          </a:p>
          <a:p>
            <a:r>
              <a:rPr lang="en-US"/>
              <a:t>Order of calling destructors in an inheritance 	hierarchy is opposite to that of constructors.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90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DFF3A8-CDD2-4C04-8EDE-BD0E632F8CC1}"/>
              </a:ext>
            </a:extLst>
          </p:cNvPr>
          <p:cNvSpPr/>
          <p:nvPr/>
        </p:nvSpPr>
        <p:spPr>
          <a:xfrm>
            <a:off x="96982" y="10840"/>
            <a:ext cx="6096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#include&lt;iostream&gt;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using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namespace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std;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A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virtual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~A()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{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cout &lt;&lt;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"Destructor of base. \n"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};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B : </a:t>
            </a: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A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  </a:t>
            </a:r>
            <a:endParaRPr lang="en-US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47ADF2-D965-4AC1-BAFC-376160E632D7}"/>
              </a:ext>
            </a:extLst>
          </p:cNvPr>
          <p:cNvSpPr/>
          <p:nvPr/>
        </p:nvSpPr>
        <p:spPr>
          <a:xfrm>
            <a:off x="6096000" y="31538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 startAt="16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~B()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6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{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6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cout &lt;&lt;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"Destructor of derived. \n"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6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6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6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6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6"/>
            </a:pPr>
            <a:r>
              <a:rPr lang="en-US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6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6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A *ptr = </a:t>
            </a: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B();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6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delete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ptr;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6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81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55C037-0E40-4040-8AC2-0D5A4D5D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Virtual functions (contd...)</a:t>
            </a:r>
          </a:p>
        </p:txBody>
      </p:sp>
    </p:spTree>
    <p:extLst>
      <p:ext uri="{BB962C8B-B14F-4D97-AF65-F5344CB8AC3E}">
        <p14:creationId xmlns:p14="http://schemas.microsoft.com/office/powerpoint/2010/main" val="239766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2696C-3FDA-477B-9E2E-1379F6B17298}"/>
              </a:ext>
            </a:extLst>
          </p:cNvPr>
          <p:cNvSpPr/>
          <p:nvPr/>
        </p:nvSpPr>
        <p:spPr>
          <a:xfrm>
            <a:off x="8825345" y="285059"/>
            <a:ext cx="2992582" cy="22028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FFD725-F333-422C-A806-D5378A095E62}"/>
              </a:ext>
            </a:extLst>
          </p:cNvPr>
          <p:cNvCxnSpPr/>
          <p:nvPr/>
        </p:nvCxnSpPr>
        <p:spPr>
          <a:xfrm>
            <a:off x="8825345" y="1088623"/>
            <a:ext cx="2992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4ADA51-24FE-4273-979B-7A12D24F1E5D}"/>
              </a:ext>
            </a:extLst>
          </p:cNvPr>
          <p:cNvSpPr txBox="1"/>
          <p:nvPr/>
        </p:nvSpPr>
        <p:spPr>
          <a:xfrm>
            <a:off x="9663545" y="425231"/>
            <a:ext cx="1316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Shape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16B918-2466-4E30-8855-BD169CBAF329}"/>
              </a:ext>
            </a:extLst>
          </p:cNvPr>
          <p:cNvSpPr txBox="1"/>
          <p:nvPr/>
        </p:nvSpPr>
        <p:spPr>
          <a:xfrm>
            <a:off x="8963890" y="1164822"/>
            <a:ext cx="2161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void display()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E90B2-1DAD-4A71-9BF0-A4D001B8133F}"/>
              </a:ext>
            </a:extLst>
          </p:cNvPr>
          <p:cNvSpPr/>
          <p:nvPr/>
        </p:nvSpPr>
        <p:spPr>
          <a:xfrm>
            <a:off x="8825345" y="3804112"/>
            <a:ext cx="2992582" cy="22028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4F293C-9F78-4B35-AB3A-B50172166A5C}"/>
              </a:ext>
            </a:extLst>
          </p:cNvPr>
          <p:cNvCxnSpPr/>
          <p:nvPr/>
        </p:nvCxnSpPr>
        <p:spPr>
          <a:xfrm>
            <a:off x="8825345" y="4607676"/>
            <a:ext cx="2992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67CFC4-6E4F-4FFD-A235-F2CDF0CFBFD0}"/>
              </a:ext>
            </a:extLst>
          </p:cNvPr>
          <p:cNvSpPr txBox="1"/>
          <p:nvPr/>
        </p:nvSpPr>
        <p:spPr>
          <a:xfrm>
            <a:off x="9310256" y="3944284"/>
            <a:ext cx="2022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Rectangle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EBFA70-91EF-4807-85EA-9B7CC80730C0}"/>
              </a:ext>
            </a:extLst>
          </p:cNvPr>
          <p:cNvSpPr txBox="1"/>
          <p:nvPr/>
        </p:nvSpPr>
        <p:spPr>
          <a:xfrm>
            <a:off x="8963890" y="4683875"/>
            <a:ext cx="2161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void display()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0ABDBF-F480-4C05-9657-C1F61DD24661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10321636" y="2487932"/>
            <a:ext cx="0" cy="13161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64850F9-AB88-4C28-B444-16D961A7D0C8}"/>
              </a:ext>
            </a:extLst>
          </p:cNvPr>
          <p:cNvSpPr/>
          <p:nvPr/>
        </p:nvSpPr>
        <p:spPr>
          <a:xfrm>
            <a:off x="374073" y="1046018"/>
            <a:ext cx="7620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Shape *ptr;  </a:t>
            </a:r>
            <a:r>
              <a:rPr lang="en-US">
                <a:solidFill>
                  <a:srgbClr val="008200"/>
                </a:solidFill>
                <a:latin typeface="Consolas" panose="020B0609020204030204" pitchFamily="49" charset="0"/>
              </a:rPr>
              <a:t>//pointer to Shape object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Rectagle rect;  </a:t>
            </a:r>
            <a:r>
              <a:rPr lang="en-US">
                <a:solidFill>
                  <a:srgbClr val="008200"/>
                </a:solidFill>
                <a:latin typeface="Consolas" panose="020B0609020204030204" pitchFamily="49" charset="0"/>
              </a:rPr>
              <a:t>//created object of rectangle 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8200"/>
                </a:solidFill>
                <a:latin typeface="Consolas" panose="020B0609020204030204" pitchFamily="49" charset="0"/>
              </a:rPr>
              <a:t>     //assigned pointer to point to </a:t>
            </a:r>
          </a:p>
          <a:p>
            <a:r>
              <a:rPr lang="en-US">
                <a:solidFill>
                  <a:srgbClr val="008200"/>
                </a:solidFill>
                <a:latin typeface="Consolas" panose="020B0609020204030204" pitchFamily="49" charset="0"/>
              </a:rPr>
              <a:t>	object of rectangle 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ptr = &amp;rect;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>
                <a:solidFill>
                  <a:srgbClr val="0082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>
                <a:solidFill>
                  <a:srgbClr val="008200"/>
                </a:solidFill>
                <a:latin typeface="Consolas" panose="020B0609020204030204" pitchFamily="49" charset="0"/>
              </a:rPr>
              <a:t>    //calling function via pointer, not object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ptr-&gt;display();  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0;     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724F8D-9AD2-414D-8F4C-A4381C803F44}"/>
              </a:ext>
            </a:extLst>
          </p:cNvPr>
          <p:cNvSpPr/>
          <p:nvPr/>
        </p:nvSpPr>
        <p:spPr>
          <a:xfrm>
            <a:off x="4048436" y="4919008"/>
            <a:ext cx="41662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>
                <a:solidFill>
                  <a:srgbClr val="000000"/>
                </a:solidFill>
                <a:latin typeface="Consolas" panose="020B0609020204030204" pitchFamily="49" charset="0"/>
              </a:rPr>
              <a:t>which display() will be called ?</a:t>
            </a:r>
          </a:p>
          <a:p>
            <a:endParaRPr lang="en-US" sz="2400" b="0" i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i="1">
                <a:solidFill>
                  <a:srgbClr val="000000"/>
                </a:solidFill>
                <a:latin typeface="Consolas" panose="020B0609020204030204" pitchFamily="49" charset="0"/>
              </a:rPr>
              <a:t>Shape’s or Rectangle’s ???</a:t>
            </a:r>
            <a:endParaRPr lang="en-US" sz="2400" b="0" i="1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Arrow: Notched Right 19">
            <a:extLst>
              <a:ext uri="{FF2B5EF4-FFF2-40B4-BE49-F238E27FC236}">
                <a16:creationId xmlns:a16="http://schemas.microsoft.com/office/drawing/2014/main" id="{C89F0601-FE5E-4EBA-8694-01A33ADAF61F}"/>
              </a:ext>
            </a:extLst>
          </p:cNvPr>
          <p:cNvSpPr/>
          <p:nvPr/>
        </p:nvSpPr>
        <p:spPr>
          <a:xfrm rot="14028999">
            <a:off x="2687944" y="4470925"/>
            <a:ext cx="1462175" cy="45863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1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6FD2-09C2-4A48-A711-EB43B2D9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Early binding and late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64D8-AC4E-4EDA-A561-E039CA9C7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Binding refers to the process of converting identifiers (like variables) to addresses.</a:t>
            </a:r>
          </a:p>
          <a:p>
            <a:r>
              <a:rPr lang="en-US"/>
              <a:t>Happens for every variables and functions in the program. </a:t>
            </a:r>
          </a:p>
          <a:p>
            <a:r>
              <a:rPr lang="en-US"/>
              <a:t>Takes place either at </a:t>
            </a:r>
            <a:r>
              <a:rPr lang="en-US" b="1" u="sng"/>
              <a:t>compile time</a:t>
            </a:r>
            <a:r>
              <a:rPr lang="en-US"/>
              <a:t> OR </a:t>
            </a:r>
            <a:r>
              <a:rPr lang="en-US" b="1" u="sng"/>
              <a:t>runtime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0207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D314389-F6F1-4E71-9564-7C97B2098B3C}"/>
              </a:ext>
            </a:extLst>
          </p:cNvPr>
          <p:cNvSpPr/>
          <p:nvPr/>
        </p:nvSpPr>
        <p:spPr>
          <a:xfrm>
            <a:off x="3715987" y="452251"/>
            <a:ext cx="3505200" cy="1175658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Amerigo Md BT" panose="020E0603050506020204" pitchFamily="34" charset="0"/>
              </a:rPr>
              <a:t>Binding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C46794-0CF1-4B02-A236-A8C131559024}"/>
              </a:ext>
            </a:extLst>
          </p:cNvPr>
          <p:cNvSpPr/>
          <p:nvPr/>
        </p:nvSpPr>
        <p:spPr>
          <a:xfrm>
            <a:off x="720436" y="3257139"/>
            <a:ext cx="3446484" cy="2547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>
                <a:latin typeface="Amerigo Md BT" panose="020E0603050506020204" pitchFamily="34" charset="0"/>
              </a:rPr>
              <a:t>Early binding</a:t>
            </a:r>
          </a:p>
          <a:p>
            <a:pPr algn="ctr"/>
            <a:r>
              <a:rPr lang="en-US" sz="3200">
                <a:latin typeface="Amerigo Md BT" panose="020E0603050506020204" pitchFamily="34" charset="0"/>
              </a:rPr>
              <a:t>(Function and operator overloading)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0DDC28-FFC2-4A43-8961-D0A20C0FA6B0}"/>
              </a:ext>
            </a:extLst>
          </p:cNvPr>
          <p:cNvSpPr/>
          <p:nvPr/>
        </p:nvSpPr>
        <p:spPr>
          <a:xfrm>
            <a:off x="7426036" y="3346207"/>
            <a:ext cx="4045528" cy="110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>
                <a:latin typeface="Amerigo Md BT" panose="020E0603050506020204" pitchFamily="34" charset="0"/>
              </a:rPr>
              <a:t>Late binding</a:t>
            </a:r>
          </a:p>
          <a:p>
            <a:pPr algn="ctr"/>
            <a:r>
              <a:rPr lang="en-US" sz="3200">
                <a:latin typeface="Amerigo Md BT" panose="020E0603050506020204" pitchFamily="34" charset="0"/>
              </a:rPr>
              <a:t>(Virtual functions)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EF45CE-E693-47E1-BAB4-4316EB5A423D}"/>
              </a:ext>
            </a:extLst>
          </p:cNvPr>
          <p:cNvCxnSpPr>
            <a:cxnSpLocks/>
          </p:cNvCxnSpPr>
          <p:nvPr/>
        </p:nvCxnSpPr>
        <p:spPr>
          <a:xfrm flipH="1">
            <a:off x="2453640" y="1620653"/>
            <a:ext cx="2855293" cy="15721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FF5C57-B941-4DBC-8A2D-A19812D10FEB}"/>
              </a:ext>
            </a:extLst>
          </p:cNvPr>
          <p:cNvCxnSpPr>
            <a:cxnSpLocks/>
          </p:cNvCxnSpPr>
          <p:nvPr/>
        </p:nvCxnSpPr>
        <p:spPr>
          <a:xfrm>
            <a:off x="5307116" y="1635165"/>
            <a:ext cx="3933866" cy="16219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959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E369-6DC4-4BD3-9B01-B571B596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Early binding &amp; Late Binding (contd...)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E2B7-B3AE-4CA3-B013-26561618E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u="sng"/>
              <a:t>Early binding </a:t>
            </a:r>
            <a:r>
              <a:rPr lang="en-US"/>
              <a:t>- Compiler directly associates an address to the function call at compile time.</a:t>
            </a:r>
          </a:p>
          <a:p>
            <a:r>
              <a:rPr lang="en-US"/>
              <a:t>Early OR Static binding OR Compile type binding</a:t>
            </a:r>
          </a:p>
          <a:p>
            <a:r>
              <a:rPr lang="en-US"/>
              <a:t>Replaces the call with a machine language instruction that tells the mainframe to leap the address of the function.</a:t>
            </a:r>
          </a:p>
          <a:p>
            <a:r>
              <a:rPr lang="en-US"/>
              <a:t>Default in C++ : Early binding.</a:t>
            </a:r>
          </a:p>
          <a:p>
            <a:r>
              <a:rPr lang="en-US" b="1" i="1" u="sng"/>
              <a:t>Late binding</a:t>
            </a:r>
            <a:r>
              <a:rPr lang="en-US"/>
              <a:t> happens with </a:t>
            </a:r>
            <a:r>
              <a:rPr lang="en-US" i="1">
                <a:solidFill>
                  <a:srgbClr val="FF0000"/>
                </a:solidFill>
              </a:rPr>
              <a:t>virtual</a:t>
            </a:r>
            <a:r>
              <a:rPr lang="en-US"/>
              <a:t> keyword. </a:t>
            </a:r>
          </a:p>
          <a:p>
            <a:r>
              <a:rPr lang="en-US"/>
              <a:t>In late binding / dynamic binding / run time polymorphism, compiler adds code that identifies the kind of object at runtime, and then matches the call with the right function definition.</a:t>
            </a:r>
          </a:p>
        </p:txBody>
      </p:sp>
    </p:spTree>
    <p:extLst>
      <p:ext uri="{BB962C8B-B14F-4D97-AF65-F5344CB8AC3E}">
        <p14:creationId xmlns:p14="http://schemas.microsoft.com/office/powerpoint/2010/main" val="3682288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8AB285-949D-40CB-8AC2-FB3D313F2556}"/>
              </a:ext>
            </a:extLst>
          </p:cNvPr>
          <p:cNvSpPr/>
          <p:nvPr/>
        </p:nvSpPr>
        <p:spPr>
          <a:xfrm>
            <a:off x="193963" y="474345"/>
            <a:ext cx="439189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#include&lt;iostream&gt;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using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namespace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std;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Shape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display()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{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cout &lt;&lt;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"Shape\n"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Circle : </a:t>
            </a: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Shape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display()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{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cout &lt;&lt;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"Circle.\n"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C8F3F9-9128-4577-BB0C-06A797A9A9E7}"/>
              </a:ext>
            </a:extLst>
          </p:cNvPr>
          <p:cNvSpPr/>
          <p:nvPr/>
        </p:nvSpPr>
        <p:spPr>
          <a:xfrm>
            <a:off x="5902037" y="197346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 startAt="22"/>
            </a:pP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Rectangle : </a:t>
            </a: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Shape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2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2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2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display()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2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{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2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cout &lt;&lt;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"Rectangle.\n"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2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2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2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2"/>
            </a:pPr>
            <a:r>
              <a:rPr lang="en-US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2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2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Shape *ptr;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2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Rectangle rt1;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2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Circle c1;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2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2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ptr = &amp;rt1;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2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ptr -&gt; display();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2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2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ptr = &amp;c1;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2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ptr -&gt; display();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2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2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0;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2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567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3F93-DDB2-40A5-9817-38FDEB59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31"/>
            <a:ext cx="10515600" cy="1903701"/>
          </a:xfrm>
        </p:spPr>
        <p:txBody>
          <a:bodyPr>
            <a:noAutofit/>
          </a:bodyPr>
          <a:lstStyle/>
          <a:p>
            <a:pPr algn="ctr"/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Declare </a:t>
            </a:r>
            <a:r>
              <a:rPr lang="en-US" sz="4000" b="1" i="1"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4000" i="1">
                <a:latin typeface="Arial" panose="020B0604020202020204" pitchFamily="34" charset="0"/>
                <a:cs typeface="Arial" panose="020B0604020202020204" pitchFamily="34" charset="0"/>
              </a:rPr>
              <a:t>display 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( ) of class </a:t>
            </a:r>
            <a:r>
              <a:rPr lang="en-US" sz="4000" b="1" i="1" u="sng"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from the previous example. What is the output now? And why ?</a:t>
            </a:r>
          </a:p>
        </p:txBody>
      </p:sp>
      <p:pic>
        <p:nvPicPr>
          <p:cNvPr id="1026" name="Picture 2" descr="https://www.freeiconspng.com/uploads/cartoon-characters-spongebob-reading-book-png-0.png">
            <a:extLst>
              <a:ext uri="{FF2B5EF4-FFF2-40B4-BE49-F238E27FC236}">
                <a16:creationId xmlns:a16="http://schemas.microsoft.com/office/drawing/2014/main" id="{ECBF148A-FCF9-43B7-AD66-CB69BFD57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20" y="4184199"/>
            <a:ext cx="2022764" cy="209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5F7E828F-A23F-4876-A371-0D32240FAC61}"/>
              </a:ext>
            </a:extLst>
          </p:cNvPr>
          <p:cNvSpPr/>
          <p:nvPr/>
        </p:nvSpPr>
        <p:spPr>
          <a:xfrm>
            <a:off x="4876799" y="2092032"/>
            <a:ext cx="7204363" cy="3602178"/>
          </a:xfrm>
          <a:prstGeom prst="cloudCallout">
            <a:avLst>
              <a:gd name="adj1" fmla="val -69871"/>
              <a:gd name="adj2" fmla="val 421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Since the function </a:t>
            </a:r>
            <a:r>
              <a:rPr lang="en-US" b="1" i="1"/>
              <a:t>display</a:t>
            </a:r>
            <a:r>
              <a:rPr lang="en-US"/>
              <a:t>() of the base class is made </a:t>
            </a:r>
            <a:r>
              <a:rPr lang="en-US" b="1"/>
              <a:t>virtual</a:t>
            </a:r>
            <a:r>
              <a:rPr lang="en-US"/>
              <a:t>, compiler now performs </a:t>
            </a:r>
            <a:r>
              <a:rPr lang="en-US" b="1" u="sng"/>
              <a:t>late</a:t>
            </a:r>
            <a:r>
              <a:rPr lang="en-US"/>
              <a:t> </a:t>
            </a:r>
            <a:r>
              <a:rPr lang="en-US" b="1" u="sng"/>
              <a:t>binding</a:t>
            </a:r>
            <a:r>
              <a:rPr lang="en-US"/>
              <a:t> for the function. Now the function call will be matched to the function definition at runtime. Since the compiler now identifies pointer </a:t>
            </a:r>
            <a:r>
              <a:rPr lang="en-US" b="1" i="1" u="sng"/>
              <a:t>ptr</a:t>
            </a:r>
            <a:r>
              <a:rPr lang="en-US"/>
              <a:t> as a referring to object  </a:t>
            </a:r>
            <a:r>
              <a:rPr lang="en-US" b="1" i="1" u="sng"/>
              <a:t>c1</a:t>
            </a:r>
            <a:r>
              <a:rPr lang="en-US"/>
              <a:t> of derived class </a:t>
            </a:r>
            <a:r>
              <a:rPr lang="en-US" b="1" i="1" u="sng"/>
              <a:t>Circle</a:t>
            </a:r>
            <a:r>
              <a:rPr lang="en-US"/>
              <a:t>, it will call </a:t>
            </a:r>
            <a:r>
              <a:rPr lang="en-US" b="1" i="1" u="sng"/>
              <a:t>display</a:t>
            </a:r>
            <a:r>
              <a:rPr lang="en-US"/>
              <a:t>() of class </a:t>
            </a:r>
            <a:r>
              <a:rPr lang="en-US" b="1" i="1" u="sng"/>
              <a:t>Circle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6040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ww.freeiconspng.com/uploads/cartoon-characters-spongebob-reading-book-png-0.png">
            <a:extLst>
              <a:ext uri="{FF2B5EF4-FFF2-40B4-BE49-F238E27FC236}">
                <a16:creationId xmlns:a16="http://schemas.microsoft.com/office/drawing/2014/main" id="{539A1F50-6572-4CB2-99CB-134634502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7" y="4419726"/>
            <a:ext cx="2022764" cy="209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259983AD-7AF8-4624-B239-BD9AC168B8FF}"/>
              </a:ext>
            </a:extLst>
          </p:cNvPr>
          <p:cNvSpPr/>
          <p:nvPr/>
        </p:nvSpPr>
        <p:spPr>
          <a:xfrm>
            <a:off x="3796145" y="-110849"/>
            <a:ext cx="8395855" cy="4655140"/>
          </a:xfrm>
          <a:prstGeom prst="cloudCallout">
            <a:avLst>
              <a:gd name="adj1" fmla="val -65251"/>
              <a:gd name="adj2" fmla="val 57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Without virtual function in base class, early binding happens. Compiler knows that </a:t>
            </a:r>
            <a:r>
              <a:rPr lang="en-US" sz="2000" b="1" i="1" u="sng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is a pointer of base class </a:t>
            </a:r>
            <a:r>
              <a:rPr lang="en-US" sz="2000" b="1" i="1" u="sng"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. That refers to the object of derived class </a:t>
            </a:r>
            <a:r>
              <a:rPr lang="en-US" sz="2000" b="1" i="1" u="sng">
                <a:latin typeface="Arial" panose="020B0604020202020204" pitchFamily="34" charset="0"/>
                <a:cs typeface="Arial" panose="020B0604020202020204" pitchFamily="34" charset="0"/>
              </a:rPr>
              <a:t>Rectangle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. Since early binding takes place at compile time, so when the compiler saw that </a:t>
            </a:r>
            <a:r>
              <a:rPr lang="en-US" sz="2000" b="1" i="1" u="sng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is pointer of base class, it matched the call with </a:t>
            </a:r>
            <a:r>
              <a:rPr lang="en-US" sz="2000" b="1" i="1" u="sng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() of base class </a:t>
            </a:r>
            <a:r>
              <a:rPr lang="en-US" sz="2000" b="1" i="1" u="sng"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without considering which object the pointer is pointing to. </a:t>
            </a:r>
          </a:p>
        </p:txBody>
      </p:sp>
    </p:spTree>
    <p:extLst>
      <p:ext uri="{BB962C8B-B14F-4D97-AF65-F5344CB8AC3E}">
        <p14:creationId xmlns:p14="http://schemas.microsoft.com/office/powerpoint/2010/main" val="1441636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3204</TotalTime>
  <Words>497</Words>
  <Application>Microsoft Office PowerPoint</Application>
  <PresentationFormat>Widescreen</PresentationFormat>
  <Paragraphs>146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Amerigo Md BT</vt:lpstr>
      <vt:lpstr>Arial</vt:lpstr>
      <vt:lpstr>Calibri</vt:lpstr>
      <vt:lpstr>Calibri Light</vt:lpstr>
      <vt:lpstr>Consolas</vt:lpstr>
      <vt:lpstr>Lato Light</vt:lpstr>
      <vt:lpstr>Lato Regular</vt:lpstr>
      <vt:lpstr>Office Theme</vt:lpstr>
      <vt:lpstr>PowerPoint Presentation</vt:lpstr>
      <vt:lpstr>Virtual functions (contd...)</vt:lpstr>
      <vt:lpstr>PowerPoint Presentation</vt:lpstr>
      <vt:lpstr>Early binding and late binding</vt:lpstr>
      <vt:lpstr>PowerPoint Presentation</vt:lpstr>
      <vt:lpstr>Early binding &amp; Late Binding (contd...)</vt:lpstr>
      <vt:lpstr>PowerPoint Presentation</vt:lpstr>
      <vt:lpstr>Declare virtual to display ( ) of class Shape from the previous example. What is the output now? And why ?</vt:lpstr>
      <vt:lpstr>PowerPoint Presentation</vt:lpstr>
      <vt:lpstr>PowerPoint Presentation</vt:lpstr>
      <vt:lpstr>Pure virtual functions</vt:lpstr>
      <vt:lpstr>PowerPoint Presentation</vt:lpstr>
      <vt:lpstr>Virtual constructors and destructors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Roshan Adhikari</dc:creator>
  <cp:lastModifiedBy>Roshan Adhikari</cp:lastModifiedBy>
  <cp:revision>252</cp:revision>
  <dcterms:created xsi:type="dcterms:W3CDTF">2018-06-29T14:22:01Z</dcterms:created>
  <dcterms:modified xsi:type="dcterms:W3CDTF">2018-07-08T11:42:49Z</dcterms:modified>
</cp:coreProperties>
</file>