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571D2-1F9A-4A5B-8218-0F214100246F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9ACFB-5379-4A67-AEF2-9D3238EC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22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https://www.codesdope.com/cpp-virtual-and-abstract/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DE2D1E-D0E9-4209-9DD8-6A996C9D94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FDF1-4137-4DA9-A72F-53254CB52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67043-16C3-4C02-838B-B14DA3FCE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8C749-DDBA-4805-9FAD-F65C5961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5DEB-E42C-45AF-8CA1-41C94350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EDCD4-5969-43C2-BBBC-E12711C0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6B3F-7DBC-44A9-B693-51474CCC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76595-29B4-47B1-A8A5-CF420841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F1C0C-BA2A-4389-8547-9A23835B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B682-CD79-45FC-9341-8C127C1D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0FAD-F53D-479B-9A6A-919F07F7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D13721-0076-4F44-9450-DCDBBBE3C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154FB-6CB9-41D1-965D-51B34B5A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825A-76B9-448A-B99A-E6A2431C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EB94-7D8D-49B2-8DA1-64E9B994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E1EDF-E0BF-4A27-9544-7F545358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03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778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C7CB-CC01-413A-AF99-29A84028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24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4E430-D41D-4091-80F0-798FE87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BF418-BCEB-4285-8230-0B16C0A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DD96-27F6-46F0-AC96-EF412257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A437-5C6D-44F6-B17A-024284E1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2029-CA21-4355-B938-BE4E396D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8F3F5-D31F-4DC4-9EDD-3B1F6135C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E9A1-B69C-48EA-8300-364937F3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A9BE-0085-4699-8E45-6315D85F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58D7F-B499-4287-B8C7-B33467A5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236D-ECA9-4E71-ACAD-BA6F52CA8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031-F9A9-4BF0-A774-69FC7DA2B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544235-F28A-4795-935E-E25C62859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83A09-CE20-4AED-A5F2-51953A22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9F027-70D6-41F5-B8F9-584189F0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A9CCF-A535-4467-84A5-881C1ECD8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6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89B-3338-4772-BB4C-90DFEBE5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F7667-26E4-4C11-B215-1E080A61C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93A54-18AF-4D8E-A09F-D43E16394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0FEF05-3F49-4DDD-9B88-CF5F49659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1C300-23D1-42EC-AD13-9E3B20C57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0BE0D-7554-454D-A7D6-BD289209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A4897-5541-4079-B377-A4443E48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70A86-51C2-43F2-A87B-E599D189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5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28C6-09DF-4A53-966D-C158FF6F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F7268-CEFE-404E-962D-E218FDC3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02D9A-1891-4B8E-8EB2-BFEB02B7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64822-2C3E-44D8-9795-E15762AF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D8178-5C3A-44D0-B54F-527E77EE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5A312-AC4C-4D4B-9721-714BBC4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9C226-FFE4-435F-93BA-E85322AD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7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D55C-8F14-4D29-AE86-35B483A3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ACE4-49AE-41D5-BDF6-66E293B58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F703A-8B86-4DC0-99BC-D9F913BA0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C5434-7781-4A64-A3DC-7922B4C91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C2C56-8C74-4AA9-93F7-76E0EFA3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8961F-6DFB-44CF-AD2B-D5B87529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4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706-D815-4DF3-8DBC-2C1D4A8D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8D3A7-DB43-4A06-9E55-5C0C29964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0500F-1423-4972-A8A4-DBA37912F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96BC5-CD23-4E5D-AFD5-120FC481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EFE99-4E9D-4D4F-B634-B8B0A8CA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6F891-E96C-4A2B-90FA-965088B7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254EB-CC00-4CAA-B3A4-64F2B996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03B6-D9A0-4219-9D4F-D90BB7B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29D7C-F4CE-4FD9-AF12-C4140EC00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674F-0038-4CC3-BF14-663186E83933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23D6-409C-40A4-91EE-6D8EFF06B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B420-362F-4145-A9CA-99E7F6855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636F5-724F-4EAD-927C-6631BA047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2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847" y="900545"/>
            <a:ext cx="11100826" cy="1246122"/>
          </a:xfrm>
        </p:spPr>
        <p:txBody>
          <a:bodyPr>
            <a:noAutofit/>
          </a:bodyPr>
          <a:lstStyle/>
          <a:p>
            <a:r>
              <a:rPr lang="en-US" sz="4400"/>
              <a:t>Lecture #19 &amp; #20 : </a:t>
            </a:r>
          </a:p>
          <a:p>
            <a:r>
              <a:rPr lang="en-US" sz="4400"/>
              <a:t>Template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10</a:t>
            </a:r>
            <a:r>
              <a:rPr lang="en-US" baseline="30000"/>
              <a:t>th </a:t>
            </a:r>
            <a:r>
              <a:rPr lang="en-US"/>
              <a:t>and 11</a:t>
            </a:r>
            <a:r>
              <a:rPr lang="en-US" baseline="30000"/>
              <a:t>th</a:t>
            </a:r>
            <a:r>
              <a:rPr lang="en-US"/>
              <a:t> July,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-730448" y="4877756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0A0B-76CD-4B00-93EA-B0F0D093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EBBE1-EB01-443D-AB82-744F58DE1E74}"/>
              </a:ext>
            </a:extLst>
          </p:cNvPr>
          <p:cNvSpPr/>
          <p:nvPr/>
        </p:nvSpPr>
        <p:spPr>
          <a:xfrm>
            <a:off x="838200" y="191466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T&gt;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className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... .. ...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T var;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T someOperation(T arg);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... .. ...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1F404-DFE6-4CE6-BF12-61CDD19D1BD0}"/>
              </a:ext>
            </a:extLst>
          </p:cNvPr>
          <p:cNvSpPr/>
          <p:nvPr/>
        </p:nvSpPr>
        <p:spPr>
          <a:xfrm>
            <a:off x="429490" y="5846544"/>
            <a:ext cx="11665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className&lt;dataType&gt; classObject;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//creating a clas template object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10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DF3EA-129F-402F-81A9-BC22293F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5982-2199-4737-B8A0-1946345A8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Useful when a class defines something that is independent of datatype.</a:t>
            </a:r>
          </a:p>
          <a:p>
            <a:r>
              <a:rPr lang="en-US"/>
              <a:t>Can be useful for classes like LinkedList, BinaryTree, Stack, Queue, Array etc.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06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B497-E1A6-4CE0-822F-3F22AD77D0D8}"/>
              </a:ext>
            </a:extLst>
          </p:cNvPr>
          <p:cNvSpPr/>
          <p:nvPr/>
        </p:nvSpPr>
        <p:spPr>
          <a:xfrm>
            <a:off x="239486" y="98643"/>
            <a:ext cx="103713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 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template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T&gt;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Calculator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private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T num1, num2;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Calculator(T n1, T n2)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num1 = n1;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num2 = n2;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displayResult()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"Numbers are: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num1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 and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num2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"."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"Addition is: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add()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"Subtraction is: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subtract()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"Product is: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multiply()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"Division is: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divide()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1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5A6624-7A99-4496-9937-0664D83C754F}"/>
              </a:ext>
            </a:extLst>
          </p:cNvPr>
          <p:cNvSpPr/>
          <p:nvPr/>
        </p:nvSpPr>
        <p:spPr>
          <a:xfrm>
            <a:off x="495300" y="179844"/>
            <a:ext cx="104965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 add() {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num1 + num2;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 subtract() {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num1 - num2;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 multiply() {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num1 * num2;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T divide() {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num1 / num2; 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Calculator&lt;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&gt; intCalc(2, 1);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Calculator&lt;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float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&gt; floatCalc(2.4, 1.2);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"Int results:"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intCalc.displayResult();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endl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"Float results:"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floatCalc.displayResult();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86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1012-A028-45A2-8A99-777646E1F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template with multiple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C7CB6-1FF4-4E0B-9AAB-F89FE8FA3D3B}"/>
              </a:ext>
            </a:extLst>
          </p:cNvPr>
          <p:cNvSpPr/>
          <p:nvPr/>
        </p:nvSpPr>
        <p:spPr>
          <a:xfrm>
            <a:off x="838200" y="1868438"/>
            <a:ext cx="9448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template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T1, </a:t>
            </a:r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T2, ......&gt;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classname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...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... (Body of the </a:t>
            </a:r>
            <a:r>
              <a:rPr lang="en-US" sz="2800"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...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83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17EF-84C7-483F-B8B6-3ED509D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of Template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3865-7C60-410A-AB5C-9AD81176E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Template functions can be overloaded either by template functions or ordinary functions of its name.</a:t>
            </a:r>
          </a:p>
          <a:p>
            <a:r>
              <a:rPr lang="en-US"/>
              <a:t>Accomplished as follows </a:t>
            </a:r>
            <a:r>
              <a:rPr lang="en-US">
                <a:sym typeface="Wingdings" panose="05000000000000000000" pitchFamily="2" charset="2"/>
              </a:rPr>
              <a:t> (error no match is found)</a:t>
            </a:r>
            <a:endParaRPr lang="en-US"/>
          </a:p>
          <a:p>
            <a:pPr lvl="1"/>
            <a:r>
              <a:rPr lang="en-US"/>
              <a:t>Call an ordinary function that has an exact match.	</a:t>
            </a:r>
          </a:p>
          <a:p>
            <a:pPr lvl="1"/>
            <a:r>
              <a:rPr lang="en-US"/>
              <a:t>Call a template function that could be  created with an exact match.</a:t>
            </a:r>
          </a:p>
          <a:p>
            <a:pPr lvl="1"/>
            <a:r>
              <a:rPr lang="en-US"/>
              <a:t>Try normal overloading to ordinary functions and call the one that matches. </a:t>
            </a:r>
          </a:p>
        </p:txBody>
      </p:sp>
    </p:spTree>
    <p:extLst>
      <p:ext uri="{BB962C8B-B14F-4D97-AF65-F5344CB8AC3E}">
        <p14:creationId xmlns:p14="http://schemas.microsoft.com/office/powerpoint/2010/main" val="106461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8FA61B-ADB4-44F2-8A29-DF6A6D5C1604}"/>
              </a:ext>
            </a:extLst>
          </p:cNvPr>
          <p:cNvSpPr/>
          <p:nvPr/>
        </p:nvSpPr>
        <p:spPr>
          <a:xfrm>
            <a:off x="566056" y="528215"/>
            <a:ext cx="1000034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 &lt;iostream&gt;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T&gt;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f(T x, T y)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"Template version\n"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f(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y)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  cout &lt;&lt;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"Non-template version\n"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f( 1,2 );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f(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'b'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f( 1 ,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'b'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07681507-B7E6-49AB-9341-114FB19CC7F6}"/>
              </a:ext>
            </a:extLst>
          </p:cNvPr>
          <p:cNvSpPr/>
          <p:nvPr/>
        </p:nvSpPr>
        <p:spPr>
          <a:xfrm rot="12820594">
            <a:off x="6949030" y="4295703"/>
            <a:ext cx="1642741" cy="3305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CCB2C-74A9-4766-9A4C-13F4CD59310D}"/>
              </a:ext>
            </a:extLst>
          </p:cNvPr>
          <p:cNvSpPr txBox="1"/>
          <p:nvPr/>
        </p:nvSpPr>
        <p:spPr>
          <a:xfrm>
            <a:off x="8384127" y="4960932"/>
            <a:ext cx="3053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takes precedence in overload resolution</a:t>
            </a:r>
          </a:p>
        </p:txBody>
      </p:sp>
    </p:spTree>
    <p:extLst>
      <p:ext uri="{BB962C8B-B14F-4D97-AF65-F5344CB8AC3E}">
        <p14:creationId xmlns:p14="http://schemas.microsoft.com/office/powerpoint/2010/main" val="3158351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A916-1B3E-4A3B-BC8A-C3451DFE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 functions templates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7A6E56-15A3-473B-98AB-26E794B3737A}"/>
              </a:ext>
            </a:extLst>
          </p:cNvPr>
          <p:cNvSpPr/>
          <p:nvPr/>
        </p:nvSpPr>
        <p:spPr>
          <a:xfrm>
            <a:off x="972455" y="2090172"/>
            <a:ext cx="105155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template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T&gt;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returntype classname &lt;T&gt; :: functionname(arglist)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>
                <a:solidFill>
                  <a:srgbClr val="008200"/>
                </a:solidFill>
                <a:latin typeface="Consolas" panose="020B0609020204030204" pitchFamily="49" charset="0"/>
              </a:rPr>
              <a:t>//body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8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93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B78F-79D5-4A11-A12D-5F399F3E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using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D853-E6D0-424E-9C20-EAB3C4BE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By using templates we can design a single class or function that operates on data of many types, instead of having to create a separate class or function for each type.</a:t>
            </a:r>
          </a:p>
          <a:p>
            <a:r>
              <a:rPr lang="en-US" altLang="en-US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Templates are sometimes a better solution than C macros and </a:t>
            </a:r>
            <a:r>
              <a:rPr lang="en-US" altLang="en-US" sz="3600">
                <a:solidFill>
                  <a:srgbClr val="990000"/>
                </a:solidFill>
                <a:latin typeface="Consolas" panose="020B0609020204030204" pitchFamily="49" charset="0"/>
              </a:rPr>
              <a:t>void pointers</a:t>
            </a:r>
            <a:r>
              <a:rPr lang="en-US" altLang="en-US">
                <a:solidFill>
                  <a:srgbClr val="11111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/>
              <a:t>Often, the main reason to use templates in combination with STL (Standard template library) – it can drastically reduce development time.</a:t>
            </a:r>
            <a:r>
              <a:rPr lang="en-US" altLang="en-US" sz="3600"/>
              <a:t> </a:t>
            </a:r>
            <a:endParaRPr lang="en-US" altLang="en-US" sz="5400">
              <a:latin typeface="Arial" panose="020B0604020202020204" pitchFamily="34" charset="0"/>
            </a:endParaRPr>
          </a:p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92ABF9-0982-4BB8-91EA-0D7433C1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115" y="1079476"/>
            <a:ext cx="6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1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13BEED-5DBA-4BB8-A425-13EB5FA6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06D44-546A-43E2-B813-75E9D308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/>
              <a:t>Concept which enables programmers to define generic classes and functions thus support generic programming. </a:t>
            </a:r>
          </a:p>
          <a:p>
            <a:r>
              <a:rPr lang="en-US"/>
              <a:t>Way to make your function or class generalize as far as datatype is the concern. </a:t>
            </a:r>
          </a:p>
          <a:p>
            <a:r>
              <a:rPr lang="en-US"/>
              <a:t>Template is like  a blueprint or formula for creating a generic class or function. </a:t>
            </a:r>
          </a:p>
          <a:p>
            <a:r>
              <a:rPr lang="en-US"/>
              <a:t>Simple idea is to pass datypes as a parameter so that we don’t need to write the same code for different datatypes. </a:t>
            </a:r>
          </a:p>
          <a:p>
            <a:r>
              <a:rPr lang="en-US"/>
              <a:t>Writing code in a way that is independent of any particular datatype. </a:t>
            </a:r>
          </a:p>
          <a:p>
            <a:r>
              <a:rPr lang="en-US"/>
              <a:t>Two main keywords : </a:t>
            </a:r>
            <a:r>
              <a:rPr lang="en-US" b="1" i="1" u="sng"/>
              <a:t>template</a:t>
            </a:r>
            <a:r>
              <a:rPr lang="en-US"/>
              <a:t> and </a:t>
            </a:r>
            <a:r>
              <a:rPr lang="en-US" b="1" i="1" u="sng"/>
              <a:t>typename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6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9F8E08-EC92-4667-B0CD-58F6E37A9152}"/>
              </a:ext>
            </a:extLst>
          </p:cNvPr>
          <p:cNvSpPr/>
          <p:nvPr/>
        </p:nvSpPr>
        <p:spPr>
          <a:xfrm>
            <a:off x="1233055" y="806302"/>
            <a:ext cx="93102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32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T&gt;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classname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//.....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//..class member specification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//with anonymous type T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//wherever appropriate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32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//.......</a:t>
            </a:r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32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sz="32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79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1714-A6FF-42C1-9536-BD400170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C35B-6FF3-4AFA-8B77-241960D3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template</a:t>
            </a:r>
          </a:p>
          <a:p>
            <a:r>
              <a:rPr lang="en-US"/>
              <a:t>Class template</a:t>
            </a:r>
          </a:p>
        </p:txBody>
      </p:sp>
    </p:spTree>
    <p:extLst>
      <p:ext uri="{BB962C8B-B14F-4D97-AF65-F5344CB8AC3E}">
        <p14:creationId xmlns:p14="http://schemas.microsoft.com/office/powerpoint/2010/main" val="131177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E49-2FD6-4D2D-A1CB-2A3F89E3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FDC2-4983-4448-A122-A200CC77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Starts with the keyword template followed by template parameter/s include &lt; &gt; followed  by function declaration.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73B846-4DAF-4299-BA26-81D9B273F447}"/>
              </a:ext>
            </a:extLst>
          </p:cNvPr>
          <p:cNvSpPr/>
          <p:nvPr/>
        </p:nvSpPr>
        <p:spPr>
          <a:xfrm>
            <a:off x="2382981" y="2898384"/>
            <a:ext cx="81187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T&gt;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return_type functionname(arguments of type T)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//.....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//Body of function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//with type T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//wherver appropriate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//.....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9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87BB34D-FB93-448B-8AEE-228042A5DEB9}"/>
              </a:ext>
            </a:extLst>
          </p:cNvPr>
          <p:cNvSpPr/>
          <p:nvPr/>
        </p:nvSpPr>
        <p:spPr>
          <a:xfrm>
            <a:off x="391885" y="243512"/>
            <a:ext cx="9144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>
                <a:solidFill>
                  <a:srgbClr val="808080"/>
                </a:solidFill>
                <a:latin typeface="Consolas" panose="020B0609020204030204" pitchFamily="49" charset="0"/>
              </a:rPr>
              <a:t>#include &lt;iostream&gt;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template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T&gt;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T large(T x, T y)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x &gt; y ? x : y;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large(2,3) 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large (4.5,6.5)&lt;&lt;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large(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'c'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'a'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large(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"Jaime"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"Cersei"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)&lt;&lt; endl;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0;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63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F183EE-821A-42CE-87B4-4AD1FEF241BD}"/>
              </a:ext>
            </a:extLst>
          </p:cNvPr>
          <p:cNvSpPr/>
          <p:nvPr/>
        </p:nvSpPr>
        <p:spPr>
          <a:xfrm>
            <a:off x="928256" y="3050601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template function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T&gt;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 Large(T n1, T n2)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(n1 &gt; n2) ? n1 : n2;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ACEE1-6E7D-4622-A9B0-5389A05FE795}"/>
              </a:ext>
            </a:extLst>
          </p:cNvPr>
          <p:cNvSpPr txBox="1"/>
          <p:nvPr/>
        </p:nvSpPr>
        <p:spPr>
          <a:xfrm>
            <a:off x="7730838" y="740328"/>
            <a:ext cx="3768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AF40AED5-34C6-48EB-8031-94319456BCB0}"/>
              </a:ext>
            </a:extLst>
          </p:cNvPr>
          <p:cNvSpPr/>
          <p:nvPr/>
        </p:nvSpPr>
        <p:spPr>
          <a:xfrm>
            <a:off x="6345382" y="322921"/>
            <a:ext cx="4862948" cy="2989994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u="sng"/>
              <a:t>n1</a:t>
            </a:r>
            <a:r>
              <a:rPr lang="en-US" sz="3200"/>
              <a:t> and </a:t>
            </a:r>
            <a:r>
              <a:rPr lang="en-US" sz="3200" b="1" i="1" u="sng"/>
              <a:t>n2</a:t>
            </a:r>
            <a:r>
              <a:rPr lang="en-US" sz="3200"/>
              <a:t> could be of any datatype. </a:t>
            </a:r>
          </a:p>
        </p:txBody>
      </p:sp>
    </p:spTree>
    <p:extLst>
      <p:ext uri="{BB962C8B-B14F-4D97-AF65-F5344CB8AC3E}">
        <p14:creationId xmlns:p14="http://schemas.microsoft.com/office/powerpoint/2010/main" val="59353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D33D-1C08-4A69-9314-7F696F02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 template with multiple parameters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D77AB9-895F-475F-944A-6E7945BFEFEC}"/>
              </a:ext>
            </a:extLst>
          </p:cNvPr>
          <p:cNvSpPr/>
          <p:nvPr/>
        </p:nvSpPr>
        <p:spPr>
          <a:xfrm>
            <a:off x="1039091" y="2136338"/>
            <a:ext cx="919941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T1, </a:t>
            </a:r>
            <a:r>
              <a:rPr lang="en-US" sz="24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T2&gt;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return_type functionname(arguments of type T1, T2)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//.....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//Body of function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//with type T1 and T2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//wherever appropriate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i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//.....</a:t>
            </a:r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93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BD1FD5-B383-4093-B26C-A5781395A0D9}"/>
              </a:ext>
            </a:extLst>
          </p:cNvPr>
          <p:cNvSpPr/>
          <p:nvPr/>
        </p:nvSpPr>
        <p:spPr>
          <a:xfrm>
            <a:off x="568036" y="151179"/>
            <a:ext cx="106125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&lt;iostream&gt;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std;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T1, </a:t>
            </a: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T2&gt;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display(T1 x, T2 y)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cout &lt;&lt; </a:t>
            </a:r>
            <a:r>
              <a:rPr lang="en-US" sz="2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"X : "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x &lt;&lt; </a:t>
            </a:r>
            <a:r>
              <a:rPr lang="en-US" sz="2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 Y : "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y;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1" i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display(1994, </a:t>
            </a:r>
            <a:r>
              <a:rPr lang="en-US" sz="2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"Roshan"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display(12.34, </a:t>
            </a:r>
            <a:r>
              <a:rPr lang="en-US" sz="2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1" i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5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329</Words>
  <Application>Microsoft Office PowerPoint</Application>
  <PresentationFormat>Widescreen</PresentationFormat>
  <Paragraphs>186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Lato Light</vt:lpstr>
      <vt:lpstr>Lato Regular</vt:lpstr>
      <vt:lpstr>Segoe UI</vt:lpstr>
      <vt:lpstr>Wingdings</vt:lpstr>
      <vt:lpstr>Office Theme</vt:lpstr>
      <vt:lpstr>PowerPoint Presentation</vt:lpstr>
      <vt:lpstr>Template</vt:lpstr>
      <vt:lpstr>PowerPoint Presentation</vt:lpstr>
      <vt:lpstr>Two types</vt:lpstr>
      <vt:lpstr>Function template</vt:lpstr>
      <vt:lpstr>PowerPoint Presentation</vt:lpstr>
      <vt:lpstr>PowerPoint Presentation</vt:lpstr>
      <vt:lpstr>Function template with multiple parameters</vt:lpstr>
      <vt:lpstr>PowerPoint Presentation</vt:lpstr>
      <vt:lpstr>Class template</vt:lpstr>
      <vt:lpstr>Class template (contd...)</vt:lpstr>
      <vt:lpstr>PowerPoint Presentation</vt:lpstr>
      <vt:lpstr>PowerPoint Presentation</vt:lpstr>
      <vt:lpstr>Class template with multiple parameters</vt:lpstr>
      <vt:lpstr>Overloading of Template functions</vt:lpstr>
      <vt:lpstr>PowerPoint Presentation</vt:lpstr>
      <vt:lpstr>Member functions templates</vt:lpstr>
      <vt:lpstr>Advantages of using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79</cp:revision>
  <dcterms:created xsi:type="dcterms:W3CDTF">2018-07-09T10:41:04Z</dcterms:created>
  <dcterms:modified xsi:type="dcterms:W3CDTF">2018-07-11T02:57:43Z</dcterms:modified>
</cp:coreProperties>
</file>