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65" r:id="rId4"/>
    <p:sldId id="271" r:id="rId5"/>
    <p:sldId id="261" r:id="rId6"/>
    <p:sldId id="267" r:id="rId7"/>
    <p:sldId id="268" r:id="rId8"/>
    <p:sldId id="269" r:id="rId9"/>
    <p:sldId id="270" r:id="rId10"/>
    <p:sldId id="260" r:id="rId11"/>
    <p:sldId id="259" r:id="rId12"/>
    <p:sldId id="262" r:id="rId13"/>
    <p:sldId id="258" r:id="rId14"/>
    <p:sldId id="272" r:id="rId15"/>
    <p:sldId id="273" r:id="rId16"/>
    <p:sldId id="274" r:id="rId17"/>
    <p:sldId id="282" r:id="rId18"/>
    <p:sldId id="263" r:id="rId19"/>
    <p:sldId id="275" r:id="rId20"/>
    <p:sldId id="276" r:id="rId21"/>
    <p:sldId id="283" r:id="rId22"/>
    <p:sldId id="277" r:id="rId23"/>
    <p:sldId id="281" r:id="rId24"/>
    <p:sldId id="278" r:id="rId25"/>
    <p:sldId id="279" r:id="rId26"/>
    <p:sldId id="264"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Adhikari" initials="RA" lastIdx="1" clrIdx="0">
    <p:extLst>
      <p:ext uri="{19B8F6BF-5375-455C-9EA6-DF929625EA0E}">
        <p15:presenceInfo xmlns:p15="http://schemas.microsoft.com/office/powerpoint/2012/main" userId="adf56a8399b01f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1T21:28:17.443" idx="1">
    <p:pos x="10" y="10"/>
    <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8832D-F062-471C-AEB8-B667C3681457}" type="datetimeFigureOut">
              <a:rPr lang="en-US" smtClean="0"/>
              <a:t>5/2/2018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1829D-9DF5-46DE-9053-90568E790078}" type="slidenum">
              <a:rPr lang="en-US" smtClean="0"/>
              <a:t>‹#›</a:t>
            </a:fld>
            <a:endParaRPr lang="en-US" dirty="0"/>
          </a:p>
        </p:txBody>
      </p:sp>
    </p:spTree>
    <p:extLst>
      <p:ext uri="{BB962C8B-B14F-4D97-AF65-F5344CB8AC3E}">
        <p14:creationId xmlns:p14="http://schemas.microsoft.com/office/powerpoint/2010/main" val="352474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Tea and Coffee</a:t>
            </a:r>
          </a:p>
          <a:p>
            <a:r>
              <a:rPr lang="en-US"/>
              <a:t>IS-A relationship.</a:t>
            </a:r>
          </a:p>
          <a:p>
            <a:r>
              <a:rPr lang="en-US"/>
              <a:t>Accounts</a:t>
            </a:r>
          </a:p>
          <a:p>
            <a:r>
              <a:rPr lang="en-US"/>
              <a:t>Pizza</a:t>
            </a:r>
          </a:p>
        </p:txBody>
      </p:sp>
      <p:sp>
        <p:nvSpPr>
          <p:cNvPr id="4" name="Slide Number Placeholder 3"/>
          <p:cNvSpPr>
            <a:spLocks noGrp="1"/>
          </p:cNvSpPr>
          <p:nvPr>
            <p:ph type="sldNum" sz="quarter" idx="10"/>
          </p:nvPr>
        </p:nvSpPr>
        <p:spPr/>
        <p:txBody>
          <a:bodyPr/>
          <a:lstStyle/>
          <a:p>
            <a:fld id="{A361829D-9DF5-46DE-9053-90568E790078}" type="slidenum">
              <a:rPr lang="en-US" smtClean="0"/>
              <a:t>17</a:t>
            </a:fld>
            <a:endParaRPr lang="en-US" dirty="0"/>
          </a:p>
        </p:txBody>
      </p:sp>
    </p:spTree>
    <p:extLst>
      <p:ext uri="{BB962C8B-B14F-4D97-AF65-F5344CB8AC3E}">
        <p14:creationId xmlns:p14="http://schemas.microsoft.com/office/powerpoint/2010/main" val="153308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programmers think ?</a:t>
            </a:r>
          </a:p>
        </p:txBody>
      </p:sp>
      <p:sp>
        <p:nvSpPr>
          <p:cNvPr id="4" name="Slide Number Placeholder 3"/>
          <p:cNvSpPr>
            <a:spLocks noGrp="1"/>
          </p:cNvSpPr>
          <p:nvPr>
            <p:ph type="sldNum" sz="quarter" idx="10"/>
          </p:nvPr>
        </p:nvSpPr>
        <p:spPr/>
        <p:txBody>
          <a:bodyPr/>
          <a:lstStyle/>
          <a:p>
            <a:fld id="{A361829D-9DF5-46DE-9053-90568E790078}" type="slidenum">
              <a:rPr lang="en-US" smtClean="0"/>
              <a:t>24</a:t>
            </a:fld>
            <a:endParaRPr lang="en-US" dirty="0"/>
          </a:p>
        </p:txBody>
      </p:sp>
    </p:spTree>
    <p:extLst>
      <p:ext uri="{BB962C8B-B14F-4D97-AF65-F5344CB8AC3E}">
        <p14:creationId xmlns:p14="http://schemas.microsoft.com/office/powerpoint/2010/main" val="329881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E62B-77DD-4792-85C9-225452C5500F}"/>
              </a:ext>
            </a:extLst>
          </p:cNvPr>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216F3319-7D08-4A54-B10F-E26BC29F7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182B5A-EF0A-47FD-9C83-21BE7CB2B101}"/>
              </a:ext>
            </a:extLst>
          </p:cNvPr>
          <p:cNvSpPr>
            <a:spLocks noGrp="1"/>
          </p:cNvSpPr>
          <p:nvPr>
            <p:ph type="dt" sz="half" idx="10"/>
          </p:nvPr>
        </p:nvSpPr>
        <p:spPr/>
        <p:txBody>
          <a:bodyPr/>
          <a:lstStyle/>
          <a:p>
            <a:fld id="{4B770DD6-F4A3-41A1-9948-8B43E92AA4D6}" type="datetime1">
              <a:rPr lang="en-US" smtClean="0"/>
              <a:t>5/2/2018</a:t>
            </a:fld>
            <a:endParaRPr lang="en-US" dirty="0"/>
          </a:p>
        </p:txBody>
      </p:sp>
      <p:sp>
        <p:nvSpPr>
          <p:cNvPr id="5" name="Footer Placeholder 4">
            <a:extLst>
              <a:ext uri="{FF2B5EF4-FFF2-40B4-BE49-F238E27FC236}">
                <a16:creationId xmlns:a16="http://schemas.microsoft.com/office/drawing/2014/main" id="{07F435F3-454E-4D26-A48C-125A498CD6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029C58-9DE2-4DC2-ADBA-C8C427A19F77}"/>
              </a:ext>
            </a:extLst>
          </p:cNvPr>
          <p:cNvSpPr>
            <a:spLocks noGrp="1"/>
          </p:cNvSpPr>
          <p:nvPr>
            <p:ph type="sldNum" sz="quarter" idx="12"/>
          </p:nvPr>
        </p:nvSpPr>
        <p:spPr>
          <a:xfrm>
            <a:off x="8610600" y="6356350"/>
            <a:ext cx="2743200" cy="365125"/>
          </a:xfrm>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46267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1415-6FFF-40FF-A2FE-B2B6255B3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1B569-AB72-41D0-9C1D-8F6C303F2B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F9FB1-ECB2-4A5B-8FEA-521A07486191}"/>
              </a:ext>
            </a:extLst>
          </p:cNvPr>
          <p:cNvSpPr>
            <a:spLocks noGrp="1"/>
          </p:cNvSpPr>
          <p:nvPr>
            <p:ph type="dt" sz="half" idx="10"/>
          </p:nvPr>
        </p:nvSpPr>
        <p:spPr/>
        <p:txBody>
          <a:bodyPr/>
          <a:lstStyle/>
          <a:p>
            <a:fld id="{CB1A5A84-99D3-458D-AC36-C341E35E63DA}" type="datetime1">
              <a:rPr lang="en-US" smtClean="0"/>
              <a:t>5/2/2018</a:t>
            </a:fld>
            <a:endParaRPr lang="en-US" dirty="0"/>
          </a:p>
        </p:txBody>
      </p:sp>
      <p:sp>
        <p:nvSpPr>
          <p:cNvPr id="5" name="Footer Placeholder 4">
            <a:extLst>
              <a:ext uri="{FF2B5EF4-FFF2-40B4-BE49-F238E27FC236}">
                <a16:creationId xmlns:a16="http://schemas.microsoft.com/office/drawing/2014/main" id="{451A2FD3-04A4-4390-AB58-1611725BB3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10DE70-388C-4320-953F-90B7E82E0F74}"/>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1855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05FEB-CBD4-4C19-9049-2A2B7B8E16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5BEF1-9D25-4B0F-BD48-40EF811B40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46109-B0CD-4789-945F-211126A9086B}"/>
              </a:ext>
            </a:extLst>
          </p:cNvPr>
          <p:cNvSpPr>
            <a:spLocks noGrp="1"/>
          </p:cNvSpPr>
          <p:nvPr>
            <p:ph type="dt" sz="half" idx="10"/>
          </p:nvPr>
        </p:nvSpPr>
        <p:spPr/>
        <p:txBody>
          <a:bodyPr/>
          <a:lstStyle/>
          <a:p>
            <a:fld id="{FC25771F-02FE-4A7C-B632-877E7A422C1C}" type="datetime1">
              <a:rPr lang="en-US" smtClean="0"/>
              <a:t>5/2/2018</a:t>
            </a:fld>
            <a:endParaRPr lang="en-US" dirty="0"/>
          </a:p>
        </p:txBody>
      </p:sp>
      <p:sp>
        <p:nvSpPr>
          <p:cNvPr id="5" name="Footer Placeholder 4">
            <a:extLst>
              <a:ext uri="{FF2B5EF4-FFF2-40B4-BE49-F238E27FC236}">
                <a16:creationId xmlns:a16="http://schemas.microsoft.com/office/drawing/2014/main" id="{C0D7AFAF-8727-45AF-8F0A-3663A770DF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F40BCA-4EAC-4874-9D4D-0EBC95F99C5C}"/>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17370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5F83-696F-45EF-B299-407CBE8DE07F}"/>
              </a:ext>
            </a:extLst>
          </p:cNvPr>
          <p:cNvSpPr>
            <a:spLocks noGrp="1"/>
          </p:cNvSpPr>
          <p:nvPr>
            <p:ph type="title"/>
          </p:nvPr>
        </p:nvSpPr>
        <p:spPr/>
        <p:txBody>
          <a:bodyPr/>
          <a:lstStyle>
            <a:lvl1pPr algn="ctr">
              <a:defRPr>
                <a:latin typeface="Helvetica" panose="020B0604020202020204"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ED2A7F6-425B-4F7F-B474-94827584DCFE}"/>
              </a:ext>
            </a:extLst>
          </p:cNvPr>
          <p:cNvSpPr>
            <a:spLocks noGrp="1"/>
          </p:cNvSpPr>
          <p:nvPr>
            <p:ph idx="1"/>
          </p:nvPr>
        </p:nvSpPr>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0CDBC-1CCF-4E51-8CE4-B165983CA448}"/>
              </a:ext>
            </a:extLst>
          </p:cNvPr>
          <p:cNvSpPr>
            <a:spLocks noGrp="1"/>
          </p:cNvSpPr>
          <p:nvPr>
            <p:ph type="dt" sz="half" idx="10"/>
          </p:nvPr>
        </p:nvSpPr>
        <p:spPr/>
        <p:txBody>
          <a:bodyPr/>
          <a:lstStyle/>
          <a:p>
            <a:fld id="{DC3D8A88-3B3E-4762-9B02-4233EB18DCA3}" type="datetime1">
              <a:rPr lang="en-US" smtClean="0"/>
              <a:t>5/2/2018</a:t>
            </a:fld>
            <a:endParaRPr lang="en-US" dirty="0"/>
          </a:p>
        </p:txBody>
      </p:sp>
      <p:sp>
        <p:nvSpPr>
          <p:cNvPr id="5" name="Footer Placeholder 4">
            <a:extLst>
              <a:ext uri="{FF2B5EF4-FFF2-40B4-BE49-F238E27FC236}">
                <a16:creationId xmlns:a16="http://schemas.microsoft.com/office/drawing/2014/main" id="{2457AF50-4CAE-49D3-AFB2-D00CAD596E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D94EE0-0520-4239-AC30-DDEFF6D23051}"/>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340363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5586-4AB4-4F74-A0A6-D307B54675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42A51E-3BFE-40F3-8DB2-514684037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75263F-9D37-411C-AD7E-978C7D81B241}"/>
              </a:ext>
            </a:extLst>
          </p:cNvPr>
          <p:cNvSpPr>
            <a:spLocks noGrp="1"/>
          </p:cNvSpPr>
          <p:nvPr>
            <p:ph type="dt" sz="half" idx="10"/>
          </p:nvPr>
        </p:nvSpPr>
        <p:spPr/>
        <p:txBody>
          <a:bodyPr/>
          <a:lstStyle/>
          <a:p>
            <a:fld id="{2A091EDA-B0D4-46C3-8423-1E3B133D17A8}" type="datetime1">
              <a:rPr lang="en-US" smtClean="0"/>
              <a:t>5/2/2018</a:t>
            </a:fld>
            <a:endParaRPr lang="en-US" dirty="0"/>
          </a:p>
        </p:txBody>
      </p:sp>
      <p:sp>
        <p:nvSpPr>
          <p:cNvPr id="5" name="Footer Placeholder 4">
            <a:extLst>
              <a:ext uri="{FF2B5EF4-FFF2-40B4-BE49-F238E27FC236}">
                <a16:creationId xmlns:a16="http://schemas.microsoft.com/office/drawing/2014/main" id="{542741AC-EB92-4CD0-82B3-F6EDA9E4FE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0E2A54-FEA2-4514-82D7-6FB70EB0F17D}"/>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367237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86A9-F4FE-466A-B5E5-B00B06619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89490-E7FB-4B99-A743-32C5A8C07D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9DAC9-8DB0-4083-B2ED-DF04FE420B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6F668A-0578-4997-B6BC-EA3C0FFF843F}"/>
              </a:ext>
            </a:extLst>
          </p:cNvPr>
          <p:cNvSpPr>
            <a:spLocks noGrp="1"/>
          </p:cNvSpPr>
          <p:nvPr>
            <p:ph type="dt" sz="half" idx="10"/>
          </p:nvPr>
        </p:nvSpPr>
        <p:spPr/>
        <p:txBody>
          <a:bodyPr/>
          <a:lstStyle/>
          <a:p>
            <a:fld id="{6E369E9E-E7ED-4B65-8326-7BAC76990EB2}" type="datetime1">
              <a:rPr lang="en-US" smtClean="0"/>
              <a:t>5/2/2018</a:t>
            </a:fld>
            <a:endParaRPr lang="en-US" dirty="0"/>
          </a:p>
        </p:txBody>
      </p:sp>
      <p:sp>
        <p:nvSpPr>
          <p:cNvPr id="6" name="Footer Placeholder 5">
            <a:extLst>
              <a:ext uri="{FF2B5EF4-FFF2-40B4-BE49-F238E27FC236}">
                <a16:creationId xmlns:a16="http://schemas.microsoft.com/office/drawing/2014/main" id="{3803AA39-D151-4A96-BA05-502DE563BD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D0658C-E053-4427-AEAA-396081BD1583}"/>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147473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4B25-4D47-4398-B9F8-F1F8B92ED5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4C6CBE-4078-4068-95B8-12DF245F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B736D1-E10E-4597-8A76-241BDC4A7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2738BA-99F6-4394-B372-E8B048606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610CDC-D379-40D1-8BDB-ADD97AC67F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8766E-B815-4226-AACE-8EA42D2E264B}"/>
              </a:ext>
            </a:extLst>
          </p:cNvPr>
          <p:cNvSpPr>
            <a:spLocks noGrp="1"/>
          </p:cNvSpPr>
          <p:nvPr>
            <p:ph type="dt" sz="half" idx="10"/>
          </p:nvPr>
        </p:nvSpPr>
        <p:spPr/>
        <p:txBody>
          <a:bodyPr/>
          <a:lstStyle/>
          <a:p>
            <a:fld id="{AB01CEEC-59AC-49C3-8A3B-344D455CB08A}" type="datetime1">
              <a:rPr lang="en-US" smtClean="0"/>
              <a:t>5/2/2018</a:t>
            </a:fld>
            <a:endParaRPr lang="en-US" dirty="0"/>
          </a:p>
        </p:txBody>
      </p:sp>
      <p:sp>
        <p:nvSpPr>
          <p:cNvPr id="8" name="Footer Placeholder 7">
            <a:extLst>
              <a:ext uri="{FF2B5EF4-FFF2-40B4-BE49-F238E27FC236}">
                <a16:creationId xmlns:a16="http://schemas.microsoft.com/office/drawing/2014/main" id="{69697E01-47C8-4937-9BAE-55AA4E39134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3FA398-C0A6-4D25-BD7E-34E25F6A3B37}"/>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33902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F39C-8D3C-49E9-B518-B4A3C8F63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7B382-782C-458E-BE0B-8FC87711C89E}"/>
              </a:ext>
            </a:extLst>
          </p:cNvPr>
          <p:cNvSpPr>
            <a:spLocks noGrp="1"/>
          </p:cNvSpPr>
          <p:nvPr>
            <p:ph type="dt" sz="half" idx="10"/>
          </p:nvPr>
        </p:nvSpPr>
        <p:spPr/>
        <p:txBody>
          <a:bodyPr/>
          <a:lstStyle/>
          <a:p>
            <a:fld id="{FC4EE5E8-4CE3-45CB-9DF4-18601EB2B559}" type="datetime1">
              <a:rPr lang="en-US" smtClean="0"/>
              <a:t>5/2/2018</a:t>
            </a:fld>
            <a:endParaRPr lang="en-US" dirty="0"/>
          </a:p>
        </p:txBody>
      </p:sp>
      <p:sp>
        <p:nvSpPr>
          <p:cNvPr id="4" name="Footer Placeholder 3">
            <a:extLst>
              <a:ext uri="{FF2B5EF4-FFF2-40B4-BE49-F238E27FC236}">
                <a16:creationId xmlns:a16="http://schemas.microsoft.com/office/drawing/2014/main" id="{0E9D08C9-BFA6-4C1E-8847-6AAF0FDD12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A870963-27F7-447B-B645-220376B7286C}"/>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230409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1127A-1425-493F-9C32-4471E7C3349A}"/>
              </a:ext>
            </a:extLst>
          </p:cNvPr>
          <p:cNvSpPr>
            <a:spLocks noGrp="1"/>
          </p:cNvSpPr>
          <p:nvPr>
            <p:ph type="dt" sz="half" idx="10"/>
          </p:nvPr>
        </p:nvSpPr>
        <p:spPr/>
        <p:txBody>
          <a:bodyPr/>
          <a:lstStyle/>
          <a:p>
            <a:fld id="{EA1EE776-7C71-404F-808C-13405F92604F}" type="datetime1">
              <a:rPr lang="en-US" smtClean="0"/>
              <a:t>5/2/2018</a:t>
            </a:fld>
            <a:endParaRPr lang="en-US" dirty="0"/>
          </a:p>
        </p:txBody>
      </p:sp>
      <p:sp>
        <p:nvSpPr>
          <p:cNvPr id="3" name="Footer Placeholder 2">
            <a:extLst>
              <a:ext uri="{FF2B5EF4-FFF2-40B4-BE49-F238E27FC236}">
                <a16:creationId xmlns:a16="http://schemas.microsoft.com/office/drawing/2014/main" id="{9F98820B-17D5-463A-9851-A1F268FA54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6AF1EA-5391-4F6E-AB8C-F018A3551F4E}"/>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421936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254A-2623-47B9-BD94-3ACCEF848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6880A-B80F-4F6D-AFAA-334B4F661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BD0FE-78B2-4C8F-A0F3-6AF2B50DF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BA5762-F687-42B5-9AAE-F5C53947CCDC}"/>
              </a:ext>
            </a:extLst>
          </p:cNvPr>
          <p:cNvSpPr>
            <a:spLocks noGrp="1"/>
          </p:cNvSpPr>
          <p:nvPr>
            <p:ph type="dt" sz="half" idx="10"/>
          </p:nvPr>
        </p:nvSpPr>
        <p:spPr/>
        <p:txBody>
          <a:bodyPr/>
          <a:lstStyle/>
          <a:p>
            <a:fld id="{5940BC94-466E-418D-9466-4F4A7806D409}" type="datetime1">
              <a:rPr lang="en-US" smtClean="0"/>
              <a:t>5/2/2018</a:t>
            </a:fld>
            <a:endParaRPr lang="en-US" dirty="0"/>
          </a:p>
        </p:txBody>
      </p:sp>
      <p:sp>
        <p:nvSpPr>
          <p:cNvPr id="6" name="Footer Placeholder 5">
            <a:extLst>
              <a:ext uri="{FF2B5EF4-FFF2-40B4-BE49-F238E27FC236}">
                <a16:creationId xmlns:a16="http://schemas.microsoft.com/office/drawing/2014/main" id="{75745EF2-6A53-4A60-8AE8-B749802AF2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76951A-355A-4324-9038-53B501FE948A}"/>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55859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B7DC-4A5E-4759-8EF8-CA33CC53A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554A9-C43C-44D8-82BD-22676DF1D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788AC3-6C07-4503-8818-A468DDBF2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7740D7-64C9-4C28-B503-6DECB01655D8}"/>
              </a:ext>
            </a:extLst>
          </p:cNvPr>
          <p:cNvSpPr>
            <a:spLocks noGrp="1"/>
          </p:cNvSpPr>
          <p:nvPr>
            <p:ph type="dt" sz="half" idx="10"/>
          </p:nvPr>
        </p:nvSpPr>
        <p:spPr/>
        <p:txBody>
          <a:bodyPr/>
          <a:lstStyle/>
          <a:p>
            <a:fld id="{0836A18E-E7FC-48E4-AD11-173EC82A1916}" type="datetime1">
              <a:rPr lang="en-US" smtClean="0"/>
              <a:t>5/2/2018</a:t>
            </a:fld>
            <a:endParaRPr lang="en-US" dirty="0"/>
          </a:p>
        </p:txBody>
      </p:sp>
      <p:sp>
        <p:nvSpPr>
          <p:cNvPr id="6" name="Footer Placeholder 5">
            <a:extLst>
              <a:ext uri="{FF2B5EF4-FFF2-40B4-BE49-F238E27FC236}">
                <a16:creationId xmlns:a16="http://schemas.microsoft.com/office/drawing/2014/main" id="{DF2A4AD0-987A-4AFC-9AB8-B749250CE7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D6E08A-53A8-4727-BE52-D44795855E4E}"/>
              </a:ext>
            </a:extLst>
          </p:cNvPr>
          <p:cNvSpPr>
            <a:spLocks noGrp="1"/>
          </p:cNvSpPr>
          <p:nvPr>
            <p:ph type="sldNum" sz="quarter" idx="12"/>
          </p:nvPr>
        </p:nvSpPr>
        <p:spPr/>
        <p:txBody>
          <a:bodyPr/>
          <a:lstStyle/>
          <a:p>
            <a:fld id="{10208554-8585-42CB-A706-D8947EF96A79}" type="slidenum">
              <a:rPr lang="en-US" smtClean="0"/>
              <a:t>‹#›</a:t>
            </a:fld>
            <a:endParaRPr lang="en-US" dirty="0"/>
          </a:p>
        </p:txBody>
      </p:sp>
    </p:spTree>
    <p:extLst>
      <p:ext uri="{BB962C8B-B14F-4D97-AF65-F5344CB8AC3E}">
        <p14:creationId xmlns:p14="http://schemas.microsoft.com/office/powerpoint/2010/main" val="34890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43CE5-7ECF-45FD-9079-0EE2CEAF7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DD13D-5E42-4DB9-8391-344747531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B578E-5FAA-4794-9DC5-0C984BC92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F4A6B-2250-438B-8463-E8B665003257}" type="datetime1">
              <a:rPr lang="en-US" smtClean="0"/>
              <a:t>5/2/2018</a:t>
            </a:fld>
            <a:endParaRPr lang="en-US" dirty="0"/>
          </a:p>
        </p:txBody>
      </p:sp>
      <p:sp>
        <p:nvSpPr>
          <p:cNvPr id="7" name="Rectangle: Rounded Corners 6">
            <a:extLst>
              <a:ext uri="{FF2B5EF4-FFF2-40B4-BE49-F238E27FC236}">
                <a16:creationId xmlns:a16="http://schemas.microsoft.com/office/drawing/2014/main" id="{C91D2C0D-524A-42B2-AA07-63D63C3A97B4}"/>
              </a:ext>
            </a:extLst>
          </p:cNvPr>
          <p:cNvSpPr/>
          <p:nvPr userDrawn="1"/>
        </p:nvSpPr>
        <p:spPr>
          <a:xfrm>
            <a:off x="10740788" y="6356350"/>
            <a:ext cx="1451212"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CFB3DCAF-9566-4E08-959E-8D219AA01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A2F04C-C726-48A4-A04C-C247A9E48A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bg1"/>
                </a:solidFill>
              </a:defRPr>
            </a:lvl1pPr>
          </a:lstStyle>
          <a:p>
            <a:fld id="{10208554-8585-42CB-A706-D8947EF96A79}" type="slidenum">
              <a:rPr lang="en-US" smtClean="0"/>
              <a:pPr/>
              <a:t>‹#›</a:t>
            </a:fld>
            <a:endParaRPr lang="en-US" dirty="0"/>
          </a:p>
        </p:txBody>
      </p:sp>
    </p:spTree>
    <p:extLst>
      <p:ext uri="{BB962C8B-B14F-4D97-AF65-F5344CB8AC3E}">
        <p14:creationId xmlns:p14="http://schemas.microsoft.com/office/powerpoint/2010/main" val="343879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5D8A-6AC4-440C-9F0A-4EA029FFBA0F}"/>
              </a:ext>
            </a:extLst>
          </p:cNvPr>
          <p:cNvSpPr>
            <a:spLocks noGrp="1"/>
          </p:cNvSpPr>
          <p:nvPr>
            <p:ph type="ctrTitle"/>
          </p:nvPr>
        </p:nvSpPr>
        <p:spPr/>
        <p:txBody>
          <a:bodyPr>
            <a:normAutofit fontScale="90000"/>
          </a:bodyPr>
          <a:lstStyle/>
          <a:p>
            <a:r>
              <a:rPr lang="en-US" dirty="0"/>
              <a:t>Lecture #2</a:t>
            </a:r>
            <a:br>
              <a:rPr lang="en-US" dirty="0"/>
            </a:br>
            <a:r>
              <a:rPr lang="en-US" dirty="0"/>
              <a:t>Introduction to Object Oriented Programming (Contd...) </a:t>
            </a:r>
          </a:p>
        </p:txBody>
      </p:sp>
      <p:sp>
        <p:nvSpPr>
          <p:cNvPr id="3" name="Subtitle 2">
            <a:extLst>
              <a:ext uri="{FF2B5EF4-FFF2-40B4-BE49-F238E27FC236}">
                <a16:creationId xmlns:a16="http://schemas.microsoft.com/office/drawing/2014/main" id="{C1D21D74-D4BA-4E29-B29E-52DE8F28EE23}"/>
              </a:ext>
            </a:extLst>
          </p:cNvPr>
          <p:cNvSpPr>
            <a:spLocks noGrp="1"/>
          </p:cNvSpPr>
          <p:nvPr>
            <p:ph type="subTitle" idx="1"/>
          </p:nvPr>
        </p:nvSpPr>
        <p:spPr>
          <a:xfrm>
            <a:off x="1537855" y="3823715"/>
            <a:ext cx="9144000" cy="1655762"/>
          </a:xfrm>
        </p:spPr>
        <p:txBody>
          <a:bodyPr/>
          <a:lstStyle/>
          <a:p>
            <a:pPr algn="r"/>
            <a:r>
              <a:rPr lang="en-US" dirty="0"/>
              <a:t>Roshan Manjushree Adhikari</a:t>
            </a:r>
          </a:p>
          <a:p>
            <a:pPr algn="r"/>
            <a:r>
              <a:rPr lang="en-US" dirty="0"/>
              <a:t>Computer Science</a:t>
            </a:r>
          </a:p>
          <a:p>
            <a:pPr algn="r"/>
            <a:r>
              <a:rPr lang="en-US"/>
              <a:t>2</a:t>
            </a:r>
            <a:r>
              <a:rPr lang="en-US" baseline="30000"/>
              <a:t>nd</a:t>
            </a:r>
            <a:r>
              <a:rPr lang="en-US"/>
              <a:t> of May, </a:t>
            </a:r>
            <a:r>
              <a:rPr lang="en-US" dirty="0"/>
              <a:t>2018</a:t>
            </a:r>
          </a:p>
        </p:txBody>
      </p:sp>
    </p:spTree>
    <p:extLst>
      <p:ext uri="{BB962C8B-B14F-4D97-AF65-F5344CB8AC3E}">
        <p14:creationId xmlns:p14="http://schemas.microsoft.com/office/powerpoint/2010/main" val="285145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8F99-4209-4113-90E0-37EEC99AC516}"/>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29086917-0767-4C16-B209-67E0F819C907}"/>
              </a:ext>
            </a:extLst>
          </p:cNvPr>
          <p:cNvSpPr>
            <a:spLocks noGrp="1"/>
          </p:cNvSpPr>
          <p:nvPr>
            <p:ph idx="1"/>
          </p:nvPr>
        </p:nvSpPr>
        <p:spPr/>
        <p:txBody>
          <a:bodyPr/>
          <a:lstStyle/>
          <a:p>
            <a:r>
              <a:rPr lang="en-US" dirty="0">
                <a:solidFill>
                  <a:schemeClr val="bg1">
                    <a:lumMod val="75000"/>
                  </a:schemeClr>
                </a:solidFill>
              </a:rPr>
              <a:t>Class is a blueprint for a object. It is a structure of data and actions.</a:t>
            </a:r>
          </a:p>
          <a:p>
            <a:r>
              <a:rPr lang="en-US" dirty="0">
                <a:solidFill>
                  <a:schemeClr val="bg1">
                    <a:lumMod val="75000"/>
                  </a:schemeClr>
                </a:solidFill>
              </a:rPr>
              <a:t>Objects are variables of the type </a:t>
            </a:r>
            <a:r>
              <a:rPr lang="en-US" b="1" i="1" dirty="0">
                <a:solidFill>
                  <a:schemeClr val="bg1">
                    <a:lumMod val="75000"/>
                  </a:schemeClr>
                </a:solidFill>
              </a:rPr>
              <a:t>class</a:t>
            </a:r>
            <a:r>
              <a:rPr lang="en-US" dirty="0">
                <a:solidFill>
                  <a:schemeClr val="bg1">
                    <a:lumMod val="75000"/>
                  </a:schemeClr>
                </a:solidFill>
              </a:rPr>
              <a:t>.</a:t>
            </a:r>
          </a:p>
          <a:p>
            <a:r>
              <a:rPr lang="en-US" dirty="0">
                <a:solidFill>
                  <a:schemeClr val="bg1">
                    <a:lumMod val="75000"/>
                  </a:schemeClr>
                </a:solidFill>
              </a:rPr>
              <a:t>Object cannot exist without a class.</a:t>
            </a:r>
          </a:p>
          <a:p>
            <a:r>
              <a:rPr lang="en-US" dirty="0">
                <a:solidFill>
                  <a:schemeClr val="bg1">
                    <a:lumMod val="75000"/>
                  </a:schemeClr>
                </a:solidFill>
              </a:rPr>
              <a:t>Multiple objects can be created from one class.</a:t>
            </a:r>
          </a:p>
          <a:p>
            <a:r>
              <a:rPr lang="en-US" dirty="0">
                <a:solidFill>
                  <a:schemeClr val="bg1">
                    <a:lumMod val="75000"/>
                  </a:schemeClr>
                </a:solidFill>
              </a:rPr>
              <a:t>Objects are </a:t>
            </a:r>
            <a:r>
              <a:rPr lang="en-US" b="1" i="1" dirty="0">
                <a:solidFill>
                  <a:schemeClr val="bg1">
                    <a:lumMod val="75000"/>
                  </a:schemeClr>
                </a:solidFill>
              </a:rPr>
              <a:t>independent</a:t>
            </a:r>
            <a:r>
              <a:rPr lang="en-US" dirty="0">
                <a:solidFill>
                  <a:schemeClr val="bg1">
                    <a:lumMod val="75000"/>
                  </a:schemeClr>
                </a:solidFill>
              </a:rPr>
              <a:t>  of each other. But can talk to each other. </a:t>
            </a:r>
          </a:p>
        </p:txBody>
      </p:sp>
      <p:sp>
        <p:nvSpPr>
          <p:cNvPr id="4" name="Slide Number Placeholder 3">
            <a:extLst>
              <a:ext uri="{FF2B5EF4-FFF2-40B4-BE49-F238E27FC236}">
                <a16:creationId xmlns:a16="http://schemas.microsoft.com/office/drawing/2014/main" id="{07726DD1-6756-4519-B1FA-6C42F5FC9B70}"/>
              </a:ext>
            </a:extLst>
          </p:cNvPr>
          <p:cNvSpPr>
            <a:spLocks noGrp="1"/>
          </p:cNvSpPr>
          <p:nvPr>
            <p:ph type="sldNum" sz="quarter" idx="12"/>
          </p:nvPr>
        </p:nvSpPr>
        <p:spPr/>
        <p:txBody>
          <a:bodyPr/>
          <a:lstStyle/>
          <a:p>
            <a:fld id="{10208554-8585-42CB-A706-D8947EF96A79}" type="slidenum">
              <a:rPr lang="en-US" smtClean="0"/>
              <a:t>10</a:t>
            </a:fld>
            <a:endParaRPr lang="en-US" dirty="0"/>
          </a:p>
        </p:txBody>
      </p:sp>
    </p:spTree>
    <p:extLst>
      <p:ext uri="{BB962C8B-B14F-4D97-AF65-F5344CB8AC3E}">
        <p14:creationId xmlns:p14="http://schemas.microsoft.com/office/powerpoint/2010/main" val="327957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3">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01366F-E3F5-461D-BDAC-4527B9438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882" y="785308"/>
            <a:ext cx="3419475" cy="1333500"/>
          </a:xfrm>
        </p:spPr>
      </p:pic>
      <p:pic>
        <p:nvPicPr>
          <p:cNvPr id="7" name="Picture 6">
            <a:extLst>
              <a:ext uri="{FF2B5EF4-FFF2-40B4-BE49-F238E27FC236}">
                <a16:creationId xmlns:a16="http://schemas.microsoft.com/office/drawing/2014/main" id="{3D33F9A7-6125-4C9F-91AE-B015DC69F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67" y="3153204"/>
            <a:ext cx="2619375" cy="1743075"/>
          </a:xfrm>
          <a:prstGeom prst="rect">
            <a:avLst/>
          </a:prstGeom>
        </p:spPr>
      </p:pic>
      <p:pic>
        <p:nvPicPr>
          <p:cNvPr id="9" name="Picture 8">
            <a:extLst>
              <a:ext uri="{FF2B5EF4-FFF2-40B4-BE49-F238E27FC236}">
                <a16:creationId xmlns:a16="http://schemas.microsoft.com/office/drawing/2014/main" id="{F4A9A2D6-49C9-45BA-B4EE-931EEB55D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8440" y="3048795"/>
            <a:ext cx="2885208" cy="2161122"/>
          </a:xfrm>
          <a:prstGeom prst="rect">
            <a:avLst/>
          </a:prstGeom>
        </p:spPr>
      </p:pic>
      <p:pic>
        <p:nvPicPr>
          <p:cNvPr id="14" name="Picture 13">
            <a:extLst>
              <a:ext uri="{FF2B5EF4-FFF2-40B4-BE49-F238E27FC236}">
                <a16:creationId xmlns:a16="http://schemas.microsoft.com/office/drawing/2014/main" id="{530005E8-AAF0-4059-8404-408D5DED46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4857" y="3334179"/>
            <a:ext cx="2924175" cy="1562100"/>
          </a:xfrm>
          <a:prstGeom prst="rect">
            <a:avLst/>
          </a:prstGeom>
        </p:spPr>
      </p:pic>
      <p:sp>
        <p:nvSpPr>
          <p:cNvPr id="15" name="TextBox 14">
            <a:extLst>
              <a:ext uri="{FF2B5EF4-FFF2-40B4-BE49-F238E27FC236}">
                <a16:creationId xmlns:a16="http://schemas.microsoft.com/office/drawing/2014/main" id="{9555D163-F7B8-419F-98A3-3B302388A938}"/>
              </a:ext>
            </a:extLst>
          </p:cNvPr>
          <p:cNvSpPr txBox="1"/>
          <p:nvPr/>
        </p:nvSpPr>
        <p:spPr>
          <a:xfrm>
            <a:off x="5084620" y="323643"/>
            <a:ext cx="1717964" cy="461665"/>
          </a:xfrm>
          <a:prstGeom prst="rect">
            <a:avLst/>
          </a:prstGeom>
          <a:noFill/>
        </p:spPr>
        <p:txBody>
          <a:bodyPr wrap="square" rtlCol="0">
            <a:spAutoFit/>
          </a:bodyPr>
          <a:lstStyle/>
          <a:p>
            <a:r>
              <a:rPr lang="en-US" sz="2400" dirty="0"/>
              <a:t>Car class</a:t>
            </a:r>
          </a:p>
        </p:txBody>
      </p:sp>
      <p:sp>
        <p:nvSpPr>
          <p:cNvPr id="16" name="TextBox 15">
            <a:extLst>
              <a:ext uri="{FF2B5EF4-FFF2-40B4-BE49-F238E27FC236}">
                <a16:creationId xmlns:a16="http://schemas.microsoft.com/office/drawing/2014/main" id="{18A7954F-7185-4189-8955-4C5A73599DDC}"/>
              </a:ext>
            </a:extLst>
          </p:cNvPr>
          <p:cNvSpPr txBox="1"/>
          <p:nvPr/>
        </p:nvSpPr>
        <p:spPr>
          <a:xfrm>
            <a:off x="1074158" y="4844992"/>
            <a:ext cx="1717964" cy="1569660"/>
          </a:xfrm>
          <a:prstGeom prst="rect">
            <a:avLst/>
          </a:prstGeom>
          <a:noFill/>
        </p:spPr>
        <p:txBody>
          <a:bodyPr wrap="square" rtlCol="0">
            <a:spAutoFit/>
          </a:bodyPr>
          <a:lstStyle/>
          <a:p>
            <a:r>
              <a:rPr lang="en-US" sz="2400" dirty="0"/>
              <a:t>Yellow</a:t>
            </a:r>
          </a:p>
          <a:p>
            <a:r>
              <a:rPr lang="en-US" sz="2400" dirty="0"/>
              <a:t>Ford</a:t>
            </a:r>
          </a:p>
          <a:p>
            <a:r>
              <a:rPr lang="en-US" sz="2400" dirty="0"/>
              <a:t>Mustang</a:t>
            </a:r>
          </a:p>
          <a:p>
            <a:r>
              <a:rPr lang="en-US" sz="2400" dirty="0"/>
              <a:t>Gasoline</a:t>
            </a:r>
          </a:p>
        </p:txBody>
      </p:sp>
      <p:cxnSp>
        <p:nvCxnSpPr>
          <p:cNvPr id="18" name="Straight Connector 17">
            <a:extLst>
              <a:ext uri="{FF2B5EF4-FFF2-40B4-BE49-F238E27FC236}">
                <a16:creationId xmlns:a16="http://schemas.microsoft.com/office/drawing/2014/main" id="{28FD9D3B-1A26-4AE5-AB60-13BC91A627D5}"/>
              </a:ext>
            </a:extLst>
          </p:cNvPr>
          <p:cNvCxnSpPr>
            <a:cxnSpLocks/>
            <a:stCxn id="5" idx="2"/>
          </p:cNvCxnSpPr>
          <p:nvPr/>
        </p:nvCxnSpPr>
        <p:spPr>
          <a:xfrm>
            <a:off x="5846620" y="2118808"/>
            <a:ext cx="0" cy="1215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BD85A6-9E09-4677-B682-730DA7CFA55D}"/>
              </a:ext>
            </a:extLst>
          </p:cNvPr>
          <p:cNvCxnSpPr>
            <a:cxnSpLocks/>
          </p:cNvCxnSpPr>
          <p:nvPr/>
        </p:nvCxnSpPr>
        <p:spPr>
          <a:xfrm flipH="1">
            <a:off x="2175164" y="2063275"/>
            <a:ext cx="3144983" cy="12709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267742-B7BA-4422-AF21-E47098264A06}"/>
              </a:ext>
            </a:extLst>
          </p:cNvPr>
          <p:cNvCxnSpPr>
            <a:cxnSpLocks/>
          </p:cNvCxnSpPr>
          <p:nvPr/>
        </p:nvCxnSpPr>
        <p:spPr>
          <a:xfrm flipH="1" flipV="1">
            <a:off x="6181941" y="2118808"/>
            <a:ext cx="3834895" cy="10343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18DE90-2B9E-4A05-BBE0-BACB8C6F374E}"/>
              </a:ext>
            </a:extLst>
          </p:cNvPr>
          <p:cNvSpPr txBox="1"/>
          <p:nvPr/>
        </p:nvSpPr>
        <p:spPr>
          <a:xfrm>
            <a:off x="4946070" y="4919889"/>
            <a:ext cx="1717964" cy="1569660"/>
          </a:xfrm>
          <a:prstGeom prst="rect">
            <a:avLst/>
          </a:prstGeom>
          <a:noFill/>
        </p:spPr>
        <p:txBody>
          <a:bodyPr wrap="square" rtlCol="0">
            <a:spAutoFit/>
          </a:bodyPr>
          <a:lstStyle/>
          <a:p>
            <a:r>
              <a:rPr lang="en-US" sz="2400" dirty="0"/>
              <a:t>Red</a:t>
            </a:r>
          </a:p>
          <a:p>
            <a:r>
              <a:rPr lang="en-US" sz="2400" dirty="0"/>
              <a:t>Toyota</a:t>
            </a:r>
          </a:p>
          <a:p>
            <a:r>
              <a:rPr lang="en-US" sz="2400" dirty="0"/>
              <a:t>Prius</a:t>
            </a:r>
          </a:p>
          <a:p>
            <a:r>
              <a:rPr lang="en-US" sz="2400" dirty="0"/>
              <a:t>Electricity</a:t>
            </a:r>
          </a:p>
        </p:txBody>
      </p:sp>
      <p:sp>
        <p:nvSpPr>
          <p:cNvPr id="28" name="TextBox 27">
            <a:extLst>
              <a:ext uri="{FF2B5EF4-FFF2-40B4-BE49-F238E27FC236}">
                <a16:creationId xmlns:a16="http://schemas.microsoft.com/office/drawing/2014/main" id="{0F3ED88F-F2EB-4307-8A5A-42583CC72892}"/>
              </a:ext>
            </a:extLst>
          </p:cNvPr>
          <p:cNvSpPr txBox="1"/>
          <p:nvPr/>
        </p:nvSpPr>
        <p:spPr>
          <a:xfrm>
            <a:off x="9607691" y="4919889"/>
            <a:ext cx="1717964" cy="1569660"/>
          </a:xfrm>
          <a:prstGeom prst="rect">
            <a:avLst/>
          </a:prstGeom>
          <a:noFill/>
        </p:spPr>
        <p:txBody>
          <a:bodyPr wrap="square" rtlCol="0">
            <a:spAutoFit/>
          </a:bodyPr>
          <a:lstStyle/>
          <a:p>
            <a:r>
              <a:rPr lang="en-US" sz="2400" dirty="0"/>
              <a:t>Blue</a:t>
            </a:r>
          </a:p>
          <a:p>
            <a:r>
              <a:rPr lang="en-US" sz="2400" dirty="0"/>
              <a:t>Volkswagen</a:t>
            </a:r>
          </a:p>
          <a:p>
            <a:r>
              <a:rPr lang="en-US" sz="2400" dirty="0"/>
              <a:t>Golf</a:t>
            </a:r>
          </a:p>
          <a:p>
            <a:r>
              <a:rPr lang="en-US" sz="2400" dirty="0"/>
              <a:t>Diesel</a:t>
            </a:r>
          </a:p>
        </p:txBody>
      </p:sp>
      <p:sp>
        <p:nvSpPr>
          <p:cNvPr id="31" name="TextBox 30">
            <a:extLst>
              <a:ext uri="{FF2B5EF4-FFF2-40B4-BE49-F238E27FC236}">
                <a16:creationId xmlns:a16="http://schemas.microsoft.com/office/drawing/2014/main" id="{74BBC8AA-E0E2-4BA2-B6C6-8068EFBB9325}"/>
              </a:ext>
            </a:extLst>
          </p:cNvPr>
          <p:cNvSpPr txBox="1"/>
          <p:nvPr/>
        </p:nvSpPr>
        <p:spPr>
          <a:xfrm>
            <a:off x="7947957" y="554475"/>
            <a:ext cx="2382983" cy="1569660"/>
          </a:xfrm>
          <a:prstGeom prst="rect">
            <a:avLst/>
          </a:prstGeom>
          <a:noFill/>
        </p:spPr>
        <p:txBody>
          <a:bodyPr wrap="square" rtlCol="0">
            <a:spAutoFit/>
          </a:bodyPr>
          <a:lstStyle/>
          <a:p>
            <a:r>
              <a:rPr lang="en-US" sz="2400" dirty="0"/>
              <a:t>color</a:t>
            </a:r>
          </a:p>
          <a:p>
            <a:r>
              <a:rPr lang="en-US" sz="2400" dirty="0"/>
              <a:t>manufacturer</a:t>
            </a:r>
          </a:p>
          <a:p>
            <a:r>
              <a:rPr lang="en-US" sz="2400" dirty="0"/>
              <a:t>brand</a:t>
            </a:r>
          </a:p>
          <a:p>
            <a:r>
              <a:rPr lang="en-US" sz="2400" dirty="0"/>
              <a:t>energy</a:t>
            </a:r>
          </a:p>
        </p:txBody>
      </p:sp>
      <p:sp>
        <p:nvSpPr>
          <p:cNvPr id="35" name="Slide Number Placeholder 34">
            <a:extLst>
              <a:ext uri="{FF2B5EF4-FFF2-40B4-BE49-F238E27FC236}">
                <a16:creationId xmlns:a16="http://schemas.microsoft.com/office/drawing/2014/main" id="{5E78F555-E3D8-451A-8F36-1AC8DAD4D371}"/>
              </a:ext>
            </a:extLst>
          </p:cNvPr>
          <p:cNvSpPr>
            <a:spLocks noGrp="1"/>
          </p:cNvSpPr>
          <p:nvPr>
            <p:ph type="sldNum" sz="quarter" idx="12"/>
          </p:nvPr>
        </p:nvSpPr>
        <p:spPr/>
        <p:txBody>
          <a:bodyPr/>
          <a:lstStyle/>
          <a:p>
            <a:fld id="{10208554-8585-42CB-A706-D8947EF96A79}" type="slidenum">
              <a:rPr lang="en-US" smtClean="0"/>
              <a:t>11</a:t>
            </a:fld>
            <a:endParaRPr lang="en-US" dirty="0"/>
          </a:p>
        </p:txBody>
      </p:sp>
    </p:spTree>
    <p:extLst>
      <p:ext uri="{BB962C8B-B14F-4D97-AF65-F5344CB8AC3E}">
        <p14:creationId xmlns:p14="http://schemas.microsoft.com/office/powerpoint/2010/main" val="25917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F369-0820-4A91-BA5B-60E3827E917B}"/>
              </a:ext>
            </a:extLst>
          </p:cNvPr>
          <p:cNvSpPr>
            <a:spLocks noGrp="1"/>
          </p:cNvSpPr>
          <p:nvPr>
            <p:ph type="title"/>
          </p:nvPr>
        </p:nvSpPr>
        <p:spPr/>
        <p:txBody>
          <a:bodyPr/>
          <a:lstStyle/>
          <a:p>
            <a:r>
              <a:rPr lang="en-US" dirty="0"/>
              <a:t>Human class</a:t>
            </a:r>
          </a:p>
        </p:txBody>
      </p:sp>
      <p:sp>
        <p:nvSpPr>
          <p:cNvPr id="5" name="TextBox 4">
            <a:extLst>
              <a:ext uri="{FF2B5EF4-FFF2-40B4-BE49-F238E27FC236}">
                <a16:creationId xmlns:a16="http://schemas.microsoft.com/office/drawing/2014/main" id="{160A14C6-D263-4650-A1BE-26ED5346B8DA}"/>
              </a:ext>
            </a:extLst>
          </p:cNvPr>
          <p:cNvSpPr txBox="1"/>
          <p:nvPr/>
        </p:nvSpPr>
        <p:spPr>
          <a:xfrm>
            <a:off x="4350327" y="1419119"/>
            <a:ext cx="7003473" cy="4401205"/>
          </a:xfrm>
          <a:prstGeom prst="rect">
            <a:avLst/>
          </a:prstGeom>
          <a:noFill/>
        </p:spPr>
        <p:txBody>
          <a:bodyPr wrap="square" rtlCol="0">
            <a:spAutoFit/>
          </a:bodyPr>
          <a:lstStyle/>
          <a:p>
            <a:r>
              <a:rPr lang="en-US" sz="2800" dirty="0"/>
              <a:t>Data:</a:t>
            </a:r>
          </a:p>
          <a:p>
            <a:r>
              <a:rPr lang="en-US" sz="2800" dirty="0"/>
              <a:t>	name, age, weight, height,  address</a:t>
            </a:r>
          </a:p>
          <a:p>
            <a:r>
              <a:rPr lang="en-US" sz="2800" dirty="0"/>
              <a:t>Action:</a:t>
            </a:r>
          </a:p>
          <a:p>
            <a:r>
              <a:rPr lang="en-US" sz="2800" dirty="0"/>
              <a:t>	eat()</a:t>
            </a:r>
          </a:p>
          <a:p>
            <a:r>
              <a:rPr lang="en-US" sz="2800" dirty="0"/>
              <a:t>	walk()</a:t>
            </a:r>
          </a:p>
          <a:p>
            <a:r>
              <a:rPr lang="en-US" sz="2800" dirty="0"/>
              <a:t>	sleep()</a:t>
            </a:r>
          </a:p>
          <a:p>
            <a:r>
              <a:rPr lang="en-US" sz="2800" dirty="0"/>
              <a:t>	excercise()</a:t>
            </a:r>
          </a:p>
          <a:p>
            <a:r>
              <a:rPr lang="en-US" sz="2800" dirty="0"/>
              <a:t>	run()</a:t>
            </a:r>
          </a:p>
          <a:p>
            <a:r>
              <a:rPr lang="en-US" sz="2800" dirty="0"/>
              <a:t>	talk()</a:t>
            </a:r>
          </a:p>
          <a:p>
            <a:endParaRPr lang="en-US" sz="2800" dirty="0"/>
          </a:p>
        </p:txBody>
      </p:sp>
      <p:pic>
        <p:nvPicPr>
          <p:cNvPr id="6" name="Content Placeholder 6">
            <a:extLst>
              <a:ext uri="{FF2B5EF4-FFF2-40B4-BE49-F238E27FC236}">
                <a16:creationId xmlns:a16="http://schemas.microsoft.com/office/drawing/2014/main" id="{3F564A7B-F7B2-4744-ACF5-539D541E69C4}"/>
              </a:ext>
            </a:extLst>
          </p:cNvPr>
          <p:cNvPicPr>
            <a:picLocks noChangeAspect="1"/>
          </p:cNvPicPr>
          <p:nvPr/>
        </p:nvPicPr>
        <p:blipFill rotWithShape="1">
          <a:blip r:embed="rId2">
            <a:extLst>
              <a:ext uri="{28A0092B-C50C-407E-A947-70E740481C1C}">
                <a14:useLocalDpi xmlns:a14="http://schemas.microsoft.com/office/drawing/2010/main" val="0"/>
              </a:ext>
            </a:extLst>
          </a:blip>
          <a:srcRect l="21352" r="22432"/>
          <a:stretch/>
        </p:blipFill>
        <p:spPr>
          <a:xfrm>
            <a:off x="1160006" y="1690688"/>
            <a:ext cx="2168858" cy="3858066"/>
          </a:xfrm>
          <a:prstGeom prst="rect">
            <a:avLst/>
          </a:prstGeom>
        </p:spPr>
      </p:pic>
      <p:sp>
        <p:nvSpPr>
          <p:cNvPr id="7" name="Slide Number Placeholder 6">
            <a:extLst>
              <a:ext uri="{FF2B5EF4-FFF2-40B4-BE49-F238E27FC236}">
                <a16:creationId xmlns:a16="http://schemas.microsoft.com/office/drawing/2014/main" id="{DE5619CF-9188-4C56-9F10-D7E0CCF70906}"/>
              </a:ext>
            </a:extLst>
          </p:cNvPr>
          <p:cNvSpPr>
            <a:spLocks noGrp="1"/>
          </p:cNvSpPr>
          <p:nvPr>
            <p:ph type="sldNum" sz="quarter" idx="12"/>
          </p:nvPr>
        </p:nvSpPr>
        <p:spPr/>
        <p:txBody>
          <a:bodyPr/>
          <a:lstStyle/>
          <a:p>
            <a:fld id="{10208554-8585-42CB-A706-D8947EF96A79}" type="slidenum">
              <a:rPr lang="en-US" smtClean="0"/>
              <a:t>12</a:t>
            </a:fld>
            <a:endParaRPr lang="en-US" dirty="0"/>
          </a:p>
        </p:txBody>
      </p:sp>
    </p:spTree>
    <p:extLst>
      <p:ext uri="{BB962C8B-B14F-4D97-AF65-F5344CB8AC3E}">
        <p14:creationId xmlns:p14="http://schemas.microsoft.com/office/powerpoint/2010/main" val="193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B16E10B-EDF5-4EAD-B5E2-17C93BA4B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1212" y="182274"/>
            <a:ext cx="2143124" cy="2143124"/>
          </a:xfrm>
        </p:spPr>
      </p:pic>
      <p:pic>
        <p:nvPicPr>
          <p:cNvPr id="9" name="Picture 8">
            <a:extLst>
              <a:ext uri="{FF2B5EF4-FFF2-40B4-BE49-F238E27FC236}">
                <a16:creationId xmlns:a16="http://schemas.microsoft.com/office/drawing/2014/main" id="{B5E8E3B1-3F54-4CF6-B947-06331DE62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292" y="3686852"/>
            <a:ext cx="2022760" cy="1515118"/>
          </a:xfrm>
          <a:prstGeom prst="rect">
            <a:avLst/>
          </a:prstGeom>
        </p:spPr>
      </p:pic>
      <p:pic>
        <p:nvPicPr>
          <p:cNvPr id="12" name="Picture 11">
            <a:extLst>
              <a:ext uri="{FF2B5EF4-FFF2-40B4-BE49-F238E27FC236}">
                <a16:creationId xmlns:a16="http://schemas.microsoft.com/office/drawing/2014/main" id="{A506087E-C423-44EB-8FAF-7114140FBD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454" y="3686852"/>
            <a:ext cx="2486025" cy="1838325"/>
          </a:xfrm>
          <a:prstGeom prst="rect">
            <a:avLst/>
          </a:prstGeom>
        </p:spPr>
      </p:pic>
      <p:pic>
        <p:nvPicPr>
          <p:cNvPr id="1032" name="Picture 8" descr="http://pngimg.com/uploads/mark_zuckerberg/mark_zuckerberg_PNG36.png">
            <a:extLst>
              <a:ext uri="{FF2B5EF4-FFF2-40B4-BE49-F238E27FC236}">
                <a16:creationId xmlns:a16="http://schemas.microsoft.com/office/drawing/2014/main" id="{3B40AC69-9348-497D-9042-9CCDC04E0C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1798" y="3169970"/>
            <a:ext cx="2121806" cy="221656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01A50F5C-B378-4E30-BB2D-D901EF5AA2D7}"/>
              </a:ext>
            </a:extLst>
          </p:cNvPr>
          <p:cNvCxnSpPr/>
          <p:nvPr/>
        </p:nvCxnSpPr>
        <p:spPr>
          <a:xfrm flipH="1">
            <a:off x="3006436" y="1855849"/>
            <a:ext cx="2313709" cy="18310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ACE0FC-8E3F-4EC0-A669-B83F195E0E63}"/>
              </a:ext>
            </a:extLst>
          </p:cNvPr>
          <p:cNvCxnSpPr>
            <a:cxnSpLocks/>
          </p:cNvCxnSpPr>
          <p:nvPr/>
        </p:nvCxnSpPr>
        <p:spPr>
          <a:xfrm>
            <a:off x="6201769" y="1855849"/>
            <a:ext cx="3385576" cy="13141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C53EC1-3B8E-4003-A918-7746C167A714}"/>
              </a:ext>
            </a:extLst>
          </p:cNvPr>
          <p:cNvCxnSpPr>
            <a:cxnSpLocks/>
          </p:cNvCxnSpPr>
          <p:nvPr/>
        </p:nvCxnSpPr>
        <p:spPr>
          <a:xfrm>
            <a:off x="5757252" y="2452624"/>
            <a:ext cx="42606" cy="1092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Slide Number Placeholder 21">
            <a:extLst>
              <a:ext uri="{FF2B5EF4-FFF2-40B4-BE49-F238E27FC236}">
                <a16:creationId xmlns:a16="http://schemas.microsoft.com/office/drawing/2014/main" id="{DB5F9EA2-B7E8-4EE2-8AC2-391604C63EB4}"/>
              </a:ext>
            </a:extLst>
          </p:cNvPr>
          <p:cNvSpPr>
            <a:spLocks noGrp="1"/>
          </p:cNvSpPr>
          <p:nvPr>
            <p:ph type="sldNum" sz="quarter" idx="12"/>
          </p:nvPr>
        </p:nvSpPr>
        <p:spPr/>
        <p:txBody>
          <a:bodyPr/>
          <a:lstStyle/>
          <a:p>
            <a:fld id="{10208554-8585-42CB-A706-D8947EF96A79}" type="slidenum">
              <a:rPr lang="en-US" smtClean="0"/>
              <a:t>13</a:t>
            </a:fld>
            <a:endParaRPr lang="en-US" dirty="0"/>
          </a:p>
        </p:txBody>
      </p:sp>
      <p:sp>
        <p:nvSpPr>
          <p:cNvPr id="23" name="Left Brace 22">
            <a:extLst>
              <a:ext uri="{FF2B5EF4-FFF2-40B4-BE49-F238E27FC236}">
                <a16:creationId xmlns:a16="http://schemas.microsoft.com/office/drawing/2014/main" id="{C8E0EA8D-E717-430F-A161-FE144D7CDA86}"/>
              </a:ext>
            </a:extLst>
          </p:cNvPr>
          <p:cNvSpPr/>
          <p:nvPr/>
        </p:nvSpPr>
        <p:spPr>
          <a:xfrm rot="16200000">
            <a:off x="5756220" y="-36088"/>
            <a:ext cx="891098" cy="110598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817E4241-3B79-4DAF-B07B-7D89DAD9011F}"/>
              </a:ext>
            </a:extLst>
          </p:cNvPr>
          <p:cNvSpPr txBox="1"/>
          <p:nvPr/>
        </p:nvSpPr>
        <p:spPr>
          <a:xfrm>
            <a:off x="6201768" y="456931"/>
            <a:ext cx="2126719" cy="461665"/>
          </a:xfrm>
          <a:prstGeom prst="rect">
            <a:avLst/>
          </a:prstGeom>
          <a:noFill/>
        </p:spPr>
        <p:txBody>
          <a:bodyPr wrap="square" rtlCol="0">
            <a:spAutoFit/>
          </a:bodyPr>
          <a:lstStyle/>
          <a:p>
            <a:r>
              <a:rPr lang="en-US" sz="2400" dirty="0">
                <a:latin typeface="AmerType Md BT" panose="02090504030505020304" pitchFamily="18" charset="0"/>
              </a:rPr>
              <a:t>Human class</a:t>
            </a:r>
          </a:p>
        </p:txBody>
      </p:sp>
      <p:sp>
        <p:nvSpPr>
          <p:cNvPr id="26" name="TextBox 25">
            <a:extLst>
              <a:ext uri="{FF2B5EF4-FFF2-40B4-BE49-F238E27FC236}">
                <a16:creationId xmlns:a16="http://schemas.microsoft.com/office/drawing/2014/main" id="{61F6E0CA-E0E6-4002-8FAF-2C5EAFB95D18}"/>
              </a:ext>
            </a:extLst>
          </p:cNvPr>
          <p:cNvSpPr txBox="1"/>
          <p:nvPr/>
        </p:nvSpPr>
        <p:spPr>
          <a:xfrm>
            <a:off x="4401437" y="6023919"/>
            <a:ext cx="3941564" cy="461665"/>
          </a:xfrm>
          <a:prstGeom prst="rect">
            <a:avLst/>
          </a:prstGeom>
          <a:noFill/>
        </p:spPr>
        <p:txBody>
          <a:bodyPr wrap="square" rtlCol="0">
            <a:spAutoFit/>
          </a:bodyPr>
          <a:lstStyle/>
          <a:p>
            <a:r>
              <a:rPr lang="en-US" sz="2400" dirty="0">
                <a:latin typeface="AmerType Md BT" panose="02090504030505020304" pitchFamily="18" charset="0"/>
              </a:rPr>
              <a:t>Objects </a:t>
            </a:r>
            <a:r>
              <a:rPr lang="en-US" sz="2400">
                <a:latin typeface="AmerType Md BT" panose="02090504030505020304" pitchFamily="18" charset="0"/>
              </a:rPr>
              <a:t>of ‘Human’ </a:t>
            </a:r>
            <a:r>
              <a:rPr lang="en-US" sz="2400" dirty="0">
                <a:latin typeface="AmerType Md BT" panose="02090504030505020304" pitchFamily="18" charset="0"/>
              </a:rPr>
              <a:t>class</a:t>
            </a:r>
          </a:p>
        </p:txBody>
      </p:sp>
    </p:spTree>
    <p:extLst>
      <p:ext uri="{BB962C8B-B14F-4D97-AF65-F5344CB8AC3E}">
        <p14:creationId xmlns:p14="http://schemas.microsoft.com/office/powerpoint/2010/main" val="87866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pngimg.com/uploads/mark_zuckerberg/mark_zuckerberg_PNG36.png">
            <a:extLst>
              <a:ext uri="{FF2B5EF4-FFF2-40B4-BE49-F238E27FC236}">
                <a16:creationId xmlns:a16="http://schemas.microsoft.com/office/drawing/2014/main" id="{4410E6D0-9132-4984-952D-826709711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58" y="901700"/>
            <a:ext cx="3780486" cy="39493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338F0C-6535-459F-83E2-F3A88ABFAA22}"/>
              </a:ext>
            </a:extLst>
          </p:cNvPr>
          <p:cNvSpPr txBox="1"/>
          <p:nvPr/>
        </p:nvSpPr>
        <p:spPr>
          <a:xfrm>
            <a:off x="5658427" y="1027906"/>
            <a:ext cx="4260273" cy="230832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name = </a:t>
            </a:r>
            <a:r>
              <a:rPr lang="en-US" sz="2400" b="1" i="1" dirty="0">
                <a:latin typeface="Helvetica" panose="020B0604020202020204" pitchFamily="34" charset="0"/>
                <a:cs typeface="Helvetica" panose="020B0604020202020204" pitchFamily="34" charset="0"/>
              </a:rPr>
              <a:t>Mark Zuckerberg</a:t>
            </a:r>
          </a:p>
          <a:p>
            <a:r>
              <a:rPr lang="en-US" sz="2400" dirty="0">
                <a:latin typeface="Helvetica" panose="020B0604020202020204" pitchFamily="34" charset="0"/>
                <a:cs typeface="Helvetica" panose="020B0604020202020204" pitchFamily="34" charset="0"/>
              </a:rPr>
              <a:t>age = </a:t>
            </a:r>
            <a:r>
              <a:rPr lang="en-US" sz="2400" b="1" i="1" dirty="0">
                <a:latin typeface="Helvetica" panose="020B0604020202020204" pitchFamily="34" charset="0"/>
                <a:cs typeface="Helvetica" panose="020B0604020202020204" pitchFamily="34" charset="0"/>
              </a:rPr>
              <a:t>33 years</a:t>
            </a:r>
          </a:p>
          <a:p>
            <a:r>
              <a:rPr lang="en-US" sz="2400" dirty="0">
                <a:latin typeface="Helvetica" panose="020B0604020202020204" pitchFamily="34" charset="0"/>
                <a:cs typeface="Helvetica" panose="020B0604020202020204" pitchFamily="34" charset="0"/>
              </a:rPr>
              <a:t>weight = </a:t>
            </a:r>
            <a:r>
              <a:rPr lang="en-US" sz="2400" b="1" i="1" dirty="0">
                <a:latin typeface="Helvetica" panose="020B0604020202020204" pitchFamily="34" charset="0"/>
                <a:cs typeface="Helvetica" panose="020B0604020202020204" pitchFamily="34" charset="0"/>
              </a:rPr>
              <a:t>154 pounds</a:t>
            </a:r>
          </a:p>
          <a:p>
            <a:r>
              <a:rPr lang="en-US" sz="2400" dirty="0">
                <a:latin typeface="Helvetica" panose="020B0604020202020204" pitchFamily="34" charset="0"/>
                <a:cs typeface="Helvetica" panose="020B0604020202020204" pitchFamily="34" charset="0"/>
              </a:rPr>
              <a:t>height = </a:t>
            </a:r>
            <a:r>
              <a:rPr lang="en-US" sz="2400" b="1" i="1" dirty="0">
                <a:latin typeface="Helvetica" panose="020B0604020202020204" pitchFamily="34" charset="0"/>
                <a:cs typeface="Helvetica" panose="020B0604020202020204" pitchFamily="34" charset="0"/>
              </a:rPr>
              <a:t>1.71 meters</a:t>
            </a:r>
          </a:p>
          <a:p>
            <a:r>
              <a:rPr lang="en-US" sz="2400" dirty="0">
                <a:latin typeface="Helvetica" panose="020B0604020202020204" pitchFamily="34" charset="0"/>
                <a:cs typeface="Helvetica" panose="020B0604020202020204" pitchFamily="34" charset="0"/>
              </a:rPr>
              <a:t>address = </a:t>
            </a:r>
            <a:r>
              <a:rPr lang="en-US" sz="2400" b="1" i="1" dirty="0">
                <a:latin typeface="Helvetica" panose="020B0604020202020204" pitchFamily="34" charset="0"/>
                <a:cs typeface="Helvetica" panose="020B0604020202020204" pitchFamily="34" charset="0"/>
              </a:rPr>
              <a:t>Palo Alto</a:t>
            </a:r>
          </a:p>
          <a:p>
            <a:endParaRPr lang="en-US" sz="2400" dirty="0">
              <a:latin typeface="Helvetica" panose="020B0604020202020204" pitchFamily="34" charset="0"/>
              <a:cs typeface="Helvetica" panose="020B0604020202020204" pitchFamily="34" charset="0"/>
            </a:endParaRPr>
          </a:p>
        </p:txBody>
      </p:sp>
      <p:sp>
        <p:nvSpPr>
          <p:cNvPr id="6" name="Arrow: Down 5">
            <a:extLst>
              <a:ext uri="{FF2B5EF4-FFF2-40B4-BE49-F238E27FC236}">
                <a16:creationId xmlns:a16="http://schemas.microsoft.com/office/drawing/2014/main" id="{9832D503-AE49-48B0-B15F-24A5533CD535}"/>
              </a:ext>
            </a:extLst>
          </p:cNvPr>
          <p:cNvSpPr/>
          <p:nvPr/>
        </p:nvSpPr>
        <p:spPr>
          <a:xfrm rot="6885647">
            <a:off x="5276599" y="4137173"/>
            <a:ext cx="552313" cy="1549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2FC078D-B26B-47B6-9A8A-8047B7E47AE9}"/>
              </a:ext>
            </a:extLst>
          </p:cNvPr>
          <p:cNvSpPr txBox="1"/>
          <p:nvPr/>
        </p:nvSpPr>
        <p:spPr>
          <a:xfrm>
            <a:off x="6371898" y="5141774"/>
            <a:ext cx="4260273" cy="523220"/>
          </a:xfrm>
          <a:prstGeom prst="rect">
            <a:avLst/>
          </a:prstGeom>
          <a:noFill/>
        </p:spPr>
        <p:txBody>
          <a:bodyPr wrap="square" rtlCol="0">
            <a:spAutoFit/>
          </a:bodyPr>
          <a:lstStyle/>
          <a:p>
            <a:r>
              <a:rPr lang="en-US" sz="2800" dirty="0">
                <a:latin typeface="Albertus Medium" panose="020E0602030304020304" pitchFamily="34" charset="0"/>
              </a:rPr>
              <a:t>object of class “Human”</a:t>
            </a:r>
          </a:p>
        </p:txBody>
      </p:sp>
      <p:sp>
        <p:nvSpPr>
          <p:cNvPr id="8" name="Slide Number Placeholder 7">
            <a:extLst>
              <a:ext uri="{FF2B5EF4-FFF2-40B4-BE49-F238E27FC236}">
                <a16:creationId xmlns:a16="http://schemas.microsoft.com/office/drawing/2014/main" id="{6CA4D5EA-432D-438B-A9C2-5775984EC7AE}"/>
              </a:ext>
            </a:extLst>
          </p:cNvPr>
          <p:cNvSpPr>
            <a:spLocks noGrp="1"/>
          </p:cNvSpPr>
          <p:nvPr>
            <p:ph type="sldNum" sz="quarter" idx="12"/>
          </p:nvPr>
        </p:nvSpPr>
        <p:spPr/>
        <p:txBody>
          <a:bodyPr/>
          <a:lstStyle/>
          <a:p>
            <a:fld id="{10208554-8585-42CB-A706-D8947EF96A79}" type="slidenum">
              <a:rPr lang="en-US" smtClean="0"/>
              <a:t>14</a:t>
            </a:fld>
            <a:endParaRPr lang="en-US" dirty="0"/>
          </a:p>
        </p:txBody>
      </p:sp>
    </p:spTree>
    <p:extLst>
      <p:ext uri="{BB962C8B-B14F-4D97-AF65-F5344CB8AC3E}">
        <p14:creationId xmlns:p14="http://schemas.microsoft.com/office/powerpoint/2010/main" val="192898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AEAA-BDBF-43AE-9E57-F7638E625DC0}"/>
              </a:ext>
            </a:extLst>
          </p:cNvPr>
          <p:cNvSpPr>
            <a:spLocks noGrp="1"/>
          </p:cNvSpPr>
          <p:nvPr>
            <p:ph type="title"/>
          </p:nvPr>
        </p:nvSpPr>
        <p:spPr/>
        <p:txBody>
          <a:bodyPr/>
          <a:lstStyle/>
          <a:p>
            <a:r>
              <a:rPr lang="en-US" dirty="0"/>
              <a:t>Inheritance </a:t>
            </a:r>
          </a:p>
        </p:txBody>
      </p:sp>
      <p:sp>
        <p:nvSpPr>
          <p:cNvPr id="3" name="Content Placeholder 2">
            <a:extLst>
              <a:ext uri="{FF2B5EF4-FFF2-40B4-BE49-F238E27FC236}">
                <a16:creationId xmlns:a16="http://schemas.microsoft.com/office/drawing/2014/main" id="{7B81FFCE-8EF1-4D9C-A239-40B6CDC2093C}"/>
              </a:ext>
            </a:extLst>
          </p:cNvPr>
          <p:cNvSpPr>
            <a:spLocks noGrp="1"/>
          </p:cNvSpPr>
          <p:nvPr>
            <p:ph idx="1"/>
          </p:nvPr>
        </p:nvSpPr>
        <p:spPr/>
        <p:txBody>
          <a:bodyPr/>
          <a:lstStyle/>
          <a:p>
            <a:r>
              <a:rPr lang="en-US" dirty="0">
                <a:solidFill>
                  <a:schemeClr val="bg1">
                    <a:lumMod val="75000"/>
                  </a:schemeClr>
                </a:solidFill>
              </a:rPr>
              <a:t>Inheritance enables new classes to inherit the properties and methods of existing classes. </a:t>
            </a:r>
          </a:p>
          <a:p>
            <a:r>
              <a:rPr lang="en-US" dirty="0">
                <a:solidFill>
                  <a:schemeClr val="bg1">
                    <a:lumMod val="75000"/>
                  </a:schemeClr>
                </a:solidFill>
              </a:rPr>
              <a:t>It is a process by which objects of one class acquire the properties of objects on another class</a:t>
            </a:r>
            <a:r>
              <a:rPr lang="en-US">
                <a:solidFill>
                  <a:schemeClr val="bg1">
                    <a:lumMod val="75000"/>
                  </a:schemeClr>
                </a:solidFill>
              </a:rPr>
              <a:t>. Can be described as IS-A relationship.</a:t>
            </a:r>
            <a:endParaRPr lang="en-US" dirty="0">
              <a:solidFill>
                <a:schemeClr val="bg1">
                  <a:lumMod val="75000"/>
                </a:schemeClr>
              </a:solidFill>
            </a:endParaRPr>
          </a:p>
          <a:p>
            <a:r>
              <a:rPr lang="en-US" dirty="0">
                <a:solidFill>
                  <a:schemeClr val="bg1">
                    <a:lumMod val="75000"/>
                  </a:schemeClr>
                </a:solidFill>
              </a:rPr>
              <a:t>Inheritance provides </a:t>
            </a:r>
            <a:r>
              <a:rPr lang="en-US" b="1" i="1">
                <a:solidFill>
                  <a:schemeClr val="bg1">
                    <a:lumMod val="75000"/>
                  </a:schemeClr>
                </a:solidFill>
              </a:rPr>
              <a:t>reusability</a:t>
            </a:r>
            <a:r>
              <a:rPr lang="en-US">
                <a:solidFill>
                  <a:schemeClr val="bg1">
                    <a:lumMod val="75000"/>
                  </a:schemeClr>
                </a:solidFill>
              </a:rPr>
              <a:t>.</a:t>
            </a:r>
            <a:endParaRPr lang="en-US" dirty="0">
              <a:solidFill>
                <a:schemeClr val="bg1">
                  <a:lumMod val="75000"/>
                </a:schemeClr>
              </a:solidFill>
            </a:endParaRPr>
          </a:p>
          <a:p>
            <a:r>
              <a:rPr lang="en-US" dirty="0">
                <a:solidFill>
                  <a:schemeClr val="bg1">
                    <a:lumMod val="75000"/>
                  </a:schemeClr>
                </a:solidFill>
              </a:rPr>
              <a:t>For example: </a:t>
            </a:r>
            <a:r>
              <a:rPr lang="en-US" b="1" i="1" dirty="0">
                <a:solidFill>
                  <a:schemeClr val="bg1">
                    <a:lumMod val="75000"/>
                  </a:schemeClr>
                </a:solidFill>
              </a:rPr>
              <a:t>animal</a:t>
            </a:r>
            <a:r>
              <a:rPr lang="en-US" dirty="0">
                <a:solidFill>
                  <a:schemeClr val="bg1">
                    <a:lumMod val="75000"/>
                  </a:schemeClr>
                </a:solidFill>
              </a:rPr>
              <a:t>  class is divide into mammals, insects, birds and so on. </a:t>
            </a:r>
          </a:p>
          <a:p>
            <a:r>
              <a:rPr lang="en-US" dirty="0">
                <a:solidFill>
                  <a:schemeClr val="bg1">
                    <a:lumMod val="75000"/>
                  </a:schemeClr>
                </a:solidFill>
              </a:rPr>
              <a:t>For example: class </a:t>
            </a:r>
            <a:r>
              <a:rPr lang="en-US" b="1" i="1" u="sng" dirty="0">
                <a:solidFill>
                  <a:schemeClr val="bg1">
                    <a:lumMod val="75000"/>
                  </a:schemeClr>
                </a:solidFill>
              </a:rPr>
              <a:t>Vehicle</a:t>
            </a:r>
            <a:r>
              <a:rPr lang="en-US" dirty="0">
                <a:solidFill>
                  <a:schemeClr val="bg1">
                    <a:lumMod val="75000"/>
                  </a:schemeClr>
                </a:solidFill>
              </a:rPr>
              <a:t> is divided into cars, truck, bus, motorcycle etc. </a:t>
            </a:r>
          </a:p>
        </p:txBody>
      </p:sp>
      <p:sp>
        <p:nvSpPr>
          <p:cNvPr id="4" name="Slide Number Placeholder 3">
            <a:extLst>
              <a:ext uri="{FF2B5EF4-FFF2-40B4-BE49-F238E27FC236}">
                <a16:creationId xmlns:a16="http://schemas.microsoft.com/office/drawing/2014/main" id="{2CD36FA9-921C-4D45-B588-D1A90E714A96}"/>
              </a:ext>
            </a:extLst>
          </p:cNvPr>
          <p:cNvSpPr>
            <a:spLocks noGrp="1"/>
          </p:cNvSpPr>
          <p:nvPr>
            <p:ph type="sldNum" sz="quarter" idx="12"/>
          </p:nvPr>
        </p:nvSpPr>
        <p:spPr/>
        <p:txBody>
          <a:bodyPr/>
          <a:lstStyle/>
          <a:p>
            <a:fld id="{10208554-8585-42CB-A706-D8947EF96A79}" type="slidenum">
              <a:rPr lang="en-US" smtClean="0"/>
              <a:t>15</a:t>
            </a:fld>
            <a:endParaRPr lang="en-US" dirty="0"/>
          </a:p>
        </p:txBody>
      </p:sp>
    </p:spTree>
    <p:extLst>
      <p:ext uri="{BB962C8B-B14F-4D97-AF65-F5344CB8AC3E}">
        <p14:creationId xmlns:p14="http://schemas.microsoft.com/office/powerpoint/2010/main" val="373669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3">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9D47495-BF81-4772-AC4F-4CCE4F7ABB3F}"/>
              </a:ext>
            </a:extLst>
          </p:cNvPr>
          <p:cNvSpPr/>
          <p:nvPr/>
        </p:nvSpPr>
        <p:spPr>
          <a:xfrm>
            <a:off x="4678406" y="101972"/>
            <a:ext cx="2835188" cy="2297301"/>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F967350-F7C0-4684-B449-1932019E43B2}"/>
              </a:ext>
            </a:extLst>
          </p:cNvPr>
          <p:cNvSpPr/>
          <p:nvPr/>
        </p:nvSpPr>
        <p:spPr>
          <a:xfrm>
            <a:off x="654050" y="2882764"/>
            <a:ext cx="3162300" cy="3060836"/>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03436F-6318-40D2-99F7-1DF426EA101E}"/>
              </a:ext>
            </a:extLst>
          </p:cNvPr>
          <p:cNvSpPr/>
          <p:nvPr/>
        </p:nvSpPr>
        <p:spPr>
          <a:xfrm>
            <a:off x="1438628" y="3208652"/>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A</a:t>
            </a:r>
          </a:p>
        </p:txBody>
      </p:sp>
      <p:sp>
        <p:nvSpPr>
          <p:cNvPr id="16" name="Oval 15">
            <a:extLst>
              <a:ext uri="{FF2B5EF4-FFF2-40B4-BE49-F238E27FC236}">
                <a16:creationId xmlns:a16="http://schemas.microsoft.com/office/drawing/2014/main" id="{720AC7FE-53A6-46B2-BDB0-8184F83329ED}"/>
              </a:ext>
            </a:extLst>
          </p:cNvPr>
          <p:cNvSpPr/>
          <p:nvPr/>
        </p:nvSpPr>
        <p:spPr>
          <a:xfrm>
            <a:off x="5135836" y="531937"/>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A</a:t>
            </a:r>
          </a:p>
        </p:txBody>
      </p:sp>
      <p:sp>
        <p:nvSpPr>
          <p:cNvPr id="17" name="Oval 16">
            <a:extLst>
              <a:ext uri="{FF2B5EF4-FFF2-40B4-BE49-F238E27FC236}">
                <a16:creationId xmlns:a16="http://schemas.microsoft.com/office/drawing/2014/main" id="{FBD68070-DEFA-4190-818F-66B92C402EED}"/>
              </a:ext>
            </a:extLst>
          </p:cNvPr>
          <p:cNvSpPr/>
          <p:nvPr/>
        </p:nvSpPr>
        <p:spPr>
          <a:xfrm>
            <a:off x="5219634" y="1365793"/>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B</a:t>
            </a:r>
          </a:p>
        </p:txBody>
      </p:sp>
      <p:sp>
        <p:nvSpPr>
          <p:cNvPr id="18" name="Oval 17">
            <a:extLst>
              <a:ext uri="{FF2B5EF4-FFF2-40B4-BE49-F238E27FC236}">
                <a16:creationId xmlns:a16="http://schemas.microsoft.com/office/drawing/2014/main" id="{75E1245E-FBA1-4EB9-A15D-BF0BDC7027BB}"/>
              </a:ext>
            </a:extLst>
          </p:cNvPr>
          <p:cNvSpPr/>
          <p:nvPr/>
        </p:nvSpPr>
        <p:spPr>
          <a:xfrm>
            <a:off x="1687161" y="4057582"/>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B</a:t>
            </a:r>
          </a:p>
        </p:txBody>
      </p:sp>
      <p:sp>
        <p:nvSpPr>
          <p:cNvPr id="19" name="Oval 18">
            <a:extLst>
              <a:ext uri="{FF2B5EF4-FFF2-40B4-BE49-F238E27FC236}">
                <a16:creationId xmlns:a16="http://schemas.microsoft.com/office/drawing/2014/main" id="{819FA5DB-1D3A-4331-A40D-D44501F3A9DB}"/>
              </a:ext>
            </a:extLst>
          </p:cNvPr>
          <p:cNvSpPr/>
          <p:nvPr/>
        </p:nvSpPr>
        <p:spPr>
          <a:xfrm>
            <a:off x="1077561" y="4836222"/>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C</a:t>
            </a:r>
          </a:p>
        </p:txBody>
      </p:sp>
      <p:sp>
        <p:nvSpPr>
          <p:cNvPr id="22" name="Oval 21">
            <a:extLst>
              <a:ext uri="{FF2B5EF4-FFF2-40B4-BE49-F238E27FC236}">
                <a16:creationId xmlns:a16="http://schemas.microsoft.com/office/drawing/2014/main" id="{12FD71B3-932C-484E-BC28-5D750478BC08}"/>
              </a:ext>
            </a:extLst>
          </p:cNvPr>
          <p:cNvSpPr/>
          <p:nvPr/>
        </p:nvSpPr>
        <p:spPr>
          <a:xfrm>
            <a:off x="4064882" y="3030208"/>
            <a:ext cx="5295369" cy="3552332"/>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F16279D-E08D-42F0-B1CC-6AC17B9FAAED}"/>
              </a:ext>
            </a:extLst>
          </p:cNvPr>
          <p:cNvSpPr/>
          <p:nvPr/>
        </p:nvSpPr>
        <p:spPr>
          <a:xfrm>
            <a:off x="5242278" y="3521840"/>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A</a:t>
            </a:r>
          </a:p>
        </p:txBody>
      </p:sp>
      <p:sp>
        <p:nvSpPr>
          <p:cNvPr id="24" name="Oval 23">
            <a:extLst>
              <a:ext uri="{FF2B5EF4-FFF2-40B4-BE49-F238E27FC236}">
                <a16:creationId xmlns:a16="http://schemas.microsoft.com/office/drawing/2014/main" id="{BD9496A5-54ED-472C-B856-F756FBE2C88A}"/>
              </a:ext>
            </a:extLst>
          </p:cNvPr>
          <p:cNvSpPr/>
          <p:nvPr/>
        </p:nvSpPr>
        <p:spPr>
          <a:xfrm>
            <a:off x="5507922" y="4255367"/>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B</a:t>
            </a:r>
          </a:p>
        </p:txBody>
      </p:sp>
      <p:sp>
        <p:nvSpPr>
          <p:cNvPr id="25" name="Oval 24">
            <a:extLst>
              <a:ext uri="{FF2B5EF4-FFF2-40B4-BE49-F238E27FC236}">
                <a16:creationId xmlns:a16="http://schemas.microsoft.com/office/drawing/2014/main" id="{833C3B4F-AD18-4C84-A746-3CD50EB90332}"/>
              </a:ext>
            </a:extLst>
          </p:cNvPr>
          <p:cNvSpPr/>
          <p:nvPr/>
        </p:nvSpPr>
        <p:spPr>
          <a:xfrm>
            <a:off x="4711350" y="4958179"/>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D</a:t>
            </a:r>
          </a:p>
        </p:txBody>
      </p:sp>
      <p:sp>
        <p:nvSpPr>
          <p:cNvPr id="26" name="Oval 25">
            <a:extLst>
              <a:ext uri="{FF2B5EF4-FFF2-40B4-BE49-F238E27FC236}">
                <a16:creationId xmlns:a16="http://schemas.microsoft.com/office/drawing/2014/main" id="{ACD1DC3F-EE11-4D0A-B516-CE5D9D680F51}"/>
              </a:ext>
            </a:extLst>
          </p:cNvPr>
          <p:cNvSpPr/>
          <p:nvPr/>
        </p:nvSpPr>
        <p:spPr>
          <a:xfrm>
            <a:off x="5918553" y="5541394"/>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E</a:t>
            </a:r>
          </a:p>
        </p:txBody>
      </p:sp>
      <p:sp>
        <p:nvSpPr>
          <p:cNvPr id="27" name="Oval 26">
            <a:extLst>
              <a:ext uri="{FF2B5EF4-FFF2-40B4-BE49-F238E27FC236}">
                <a16:creationId xmlns:a16="http://schemas.microsoft.com/office/drawing/2014/main" id="{6D348E2E-B7AF-4436-A0D7-ACDE9D4AD92C}"/>
              </a:ext>
            </a:extLst>
          </p:cNvPr>
          <p:cNvSpPr/>
          <p:nvPr/>
        </p:nvSpPr>
        <p:spPr>
          <a:xfrm>
            <a:off x="9111719" y="2920356"/>
            <a:ext cx="3162300" cy="3060836"/>
          </a:xfrm>
          <a:prstGeom prst="ellipse">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4B56794B-F998-4BB1-ACCB-2C1CD20FDFC7}"/>
              </a:ext>
            </a:extLst>
          </p:cNvPr>
          <p:cNvSpPr/>
          <p:nvPr/>
        </p:nvSpPr>
        <p:spPr>
          <a:xfrm>
            <a:off x="9896297" y="3246244"/>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A</a:t>
            </a:r>
          </a:p>
        </p:txBody>
      </p:sp>
      <p:sp>
        <p:nvSpPr>
          <p:cNvPr id="29" name="Oval 28">
            <a:extLst>
              <a:ext uri="{FF2B5EF4-FFF2-40B4-BE49-F238E27FC236}">
                <a16:creationId xmlns:a16="http://schemas.microsoft.com/office/drawing/2014/main" id="{FD33BC49-EBD7-4B3D-9E5E-A80FFC23C5B4}"/>
              </a:ext>
            </a:extLst>
          </p:cNvPr>
          <p:cNvSpPr/>
          <p:nvPr/>
        </p:nvSpPr>
        <p:spPr>
          <a:xfrm>
            <a:off x="10144830" y="4095174"/>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B</a:t>
            </a:r>
          </a:p>
        </p:txBody>
      </p:sp>
      <p:sp>
        <p:nvSpPr>
          <p:cNvPr id="30" name="Oval 29">
            <a:extLst>
              <a:ext uri="{FF2B5EF4-FFF2-40B4-BE49-F238E27FC236}">
                <a16:creationId xmlns:a16="http://schemas.microsoft.com/office/drawing/2014/main" id="{F7AA439E-D84B-4253-AC3C-0CCB8D0875A8}"/>
              </a:ext>
            </a:extLst>
          </p:cNvPr>
          <p:cNvSpPr/>
          <p:nvPr/>
        </p:nvSpPr>
        <p:spPr>
          <a:xfrm>
            <a:off x="9535230" y="4873814"/>
            <a:ext cx="1593144" cy="711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Helvetica" panose="020B0604020202020204" pitchFamily="34" charset="0"/>
                <a:cs typeface="Helvetica" panose="020B0604020202020204" pitchFamily="34" charset="0"/>
              </a:rPr>
              <a:t>Feature F</a:t>
            </a:r>
          </a:p>
        </p:txBody>
      </p:sp>
      <p:sp>
        <p:nvSpPr>
          <p:cNvPr id="31" name="TextBox 30">
            <a:extLst>
              <a:ext uri="{FF2B5EF4-FFF2-40B4-BE49-F238E27FC236}">
                <a16:creationId xmlns:a16="http://schemas.microsoft.com/office/drawing/2014/main" id="{6FB801D0-5B02-4838-96B0-0A0EAD88F9C1}"/>
              </a:ext>
            </a:extLst>
          </p:cNvPr>
          <p:cNvSpPr txBox="1"/>
          <p:nvPr/>
        </p:nvSpPr>
        <p:spPr>
          <a:xfrm>
            <a:off x="6984999" y="310956"/>
            <a:ext cx="2126719" cy="461665"/>
          </a:xfrm>
          <a:prstGeom prst="rect">
            <a:avLst/>
          </a:prstGeom>
          <a:noFill/>
        </p:spPr>
        <p:txBody>
          <a:bodyPr wrap="square" rtlCol="0">
            <a:spAutoFit/>
          </a:bodyPr>
          <a:lstStyle/>
          <a:p>
            <a:r>
              <a:rPr lang="en-US" sz="2400" dirty="0">
                <a:latin typeface="AmerType Md BT" panose="02090504030505020304" pitchFamily="18" charset="0"/>
              </a:rPr>
              <a:t>Base class</a:t>
            </a:r>
          </a:p>
        </p:txBody>
      </p:sp>
      <p:sp>
        <p:nvSpPr>
          <p:cNvPr id="32" name="TextBox 31">
            <a:extLst>
              <a:ext uri="{FF2B5EF4-FFF2-40B4-BE49-F238E27FC236}">
                <a16:creationId xmlns:a16="http://schemas.microsoft.com/office/drawing/2014/main" id="{1476B4DA-0A9E-461D-B1F8-FBBDCA2B6A18}"/>
              </a:ext>
            </a:extLst>
          </p:cNvPr>
          <p:cNvSpPr txBox="1"/>
          <p:nvPr/>
        </p:nvSpPr>
        <p:spPr>
          <a:xfrm>
            <a:off x="7615159" y="6053574"/>
            <a:ext cx="2716643" cy="461665"/>
          </a:xfrm>
          <a:prstGeom prst="rect">
            <a:avLst/>
          </a:prstGeom>
          <a:noFill/>
        </p:spPr>
        <p:txBody>
          <a:bodyPr wrap="square" rtlCol="0">
            <a:spAutoFit/>
          </a:bodyPr>
          <a:lstStyle/>
          <a:p>
            <a:r>
              <a:rPr lang="en-US" sz="2400" dirty="0">
                <a:latin typeface="AmerType Md BT" panose="02090504030505020304" pitchFamily="18" charset="0"/>
              </a:rPr>
              <a:t>Derived classes</a:t>
            </a:r>
          </a:p>
        </p:txBody>
      </p:sp>
      <p:cxnSp>
        <p:nvCxnSpPr>
          <p:cNvPr id="34" name="Straight Connector 33">
            <a:extLst>
              <a:ext uri="{FF2B5EF4-FFF2-40B4-BE49-F238E27FC236}">
                <a16:creationId xmlns:a16="http://schemas.microsoft.com/office/drawing/2014/main" id="{77BF36B9-D5AB-4A6B-BDB7-43DD0CBB3889}"/>
              </a:ext>
            </a:extLst>
          </p:cNvPr>
          <p:cNvCxnSpPr>
            <a:cxnSpLocks/>
          </p:cNvCxnSpPr>
          <p:nvPr/>
        </p:nvCxnSpPr>
        <p:spPr>
          <a:xfrm flipH="1">
            <a:off x="2483733" y="1422503"/>
            <a:ext cx="2227618" cy="146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2FCE53-9D96-4548-A92A-ABEED01FB4F8}"/>
              </a:ext>
            </a:extLst>
          </p:cNvPr>
          <p:cNvCxnSpPr>
            <a:cxnSpLocks/>
          </p:cNvCxnSpPr>
          <p:nvPr/>
        </p:nvCxnSpPr>
        <p:spPr>
          <a:xfrm>
            <a:off x="7074694" y="1533525"/>
            <a:ext cx="2940163" cy="1496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10AFB9-AA31-4EAB-8504-1D3A0C7DBFE2}"/>
              </a:ext>
            </a:extLst>
          </p:cNvPr>
          <p:cNvCxnSpPr>
            <a:cxnSpLocks/>
            <a:stCxn id="4" idx="4"/>
          </p:cNvCxnSpPr>
          <p:nvPr/>
        </p:nvCxnSpPr>
        <p:spPr>
          <a:xfrm flipH="1">
            <a:off x="6004164" y="2399273"/>
            <a:ext cx="91836" cy="710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Slide Number Placeholder 41">
            <a:extLst>
              <a:ext uri="{FF2B5EF4-FFF2-40B4-BE49-F238E27FC236}">
                <a16:creationId xmlns:a16="http://schemas.microsoft.com/office/drawing/2014/main" id="{EA2DA62D-814C-47E3-9457-EAE519F26360}"/>
              </a:ext>
            </a:extLst>
          </p:cNvPr>
          <p:cNvSpPr>
            <a:spLocks noGrp="1"/>
          </p:cNvSpPr>
          <p:nvPr>
            <p:ph type="sldNum" sz="quarter" idx="12"/>
          </p:nvPr>
        </p:nvSpPr>
        <p:spPr/>
        <p:txBody>
          <a:bodyPr/>
          <a:lstStyle/>
          <a:p>
            <a:fld id="{10208554-8585-42CB-A706-D8947EF96A79}" type="slidenum">
              <a:rPr lang="en-US" smtClean="0"/>
              <a:t>16</a:t>
            </a:fld>
            <a:endParaRPr lang="en-US" dirty="0"/>
          </a:p>
        </p:txBody>
      </p:sp>
    </p:spTree>
    <p:extLst>
      <p:ext uri="{BB962C8B-B14F-4D97-AF65-F5344CB8AC3E}">
        <p14:creationId xmlns:p14="http://schemas.microsoft.com/office/powerpoint/2010/main" val="389498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D8C76ED6-4DE9-4AAA-A71D-8F0F91554B30}"/>
              </a:ext>
            </a:extLst>
          </p:cNvPr>
          <p:cNvSpPr>
            <a:spLocks noGrp="1"/>
          </p:cNvSpPr>
          <p:nvPr>
            <p:ph type="title"/>
          </p:nvPr>
        </p:nvSpPr>
        <p:spPr/>
        <p:txBody>
          <a:bodyPr/>
          <a:lstStyle/>
          <a:p>
            <a:r>
              <a:rPr lang="en-US" dirty="0"/>
              <a:t>Using Inheritance in an game</a:t>
            </a:r>
          </a:p>
        </p:txBody>
      </p:sp>
      <p:sp>
        <p:nvSpPr>
          <p:cNvPr id="2" name="Slide Number Placeholder 1">
            <a:extLst>
              <a:ext uri="{FF2B5EF4-FFF2-40B4-BE49-F238E27FC236}">
                <a16:creationId xmlns:a16="http://schemas.microsoft.com/office/drawing/2014/main" id="{F6807E3D-3161-4369-8EA8-45967F1D425B}"/>
              </a:ext>
            </a:extLst>
          </p:cNvPr>
          <p:cNvSpPr>
            <a:spLocks noGrp="1"/>
          </p:cNvSpPr>
          <p:nvPr>
            <p:ph type="sldNum" sz="quarter" idx="12"/>
          </p:nvPr>
        </p:nvSpPr>
        <p:spPr/>
        <p:txBody>
          <a:bodyPr/>
          <a:lstStyle/>
          <a:p>
            <a:fld id="{10208554-8585-42CB-A706-D8947EF96A79}" type="slidenum">
              <a:rPr lang="en-US" smtClean="0"/>
              <a:t>17</a:t>
            </a:fld>
            <a:endParaRPr lang="en-US" dirty="0"/>
          </a:p>
        </p:txBody>
      </p:sp>
      <p:sp>
        <p:nvSpPr>
          <p:cNvPr id="3" name="Rectangle: Rounded Corners 2">
            <a:extLst>
              <a:ext uri="{FF2B5EF4-FFF2-40B4-BE49-F238E27FC236}">
                <a16:creationId xmlns:a16="http://schemas.microsoft.com/office/drawing/2014/main" id="{311DFCE8-C9C5-4D0E-844E-3DE21693BAEE}"/>
              </a:ext>
            </a:extLst>
          </p:cNvPr>
          <p:cNvSpPr/>
          <p:nvPr/>
        </p:nvSpPr>
        <p:spPr>
          <a:xfrm>
            <a:off x="5216236" y="1897021"/>
            <a:ext cx="1759528" cy="655724"/>
          </a:xfrm>
          <a:prstGeom prst="roundRect">
            <a:avLst/>
          </a:prstGeom>
          <a:ln w="349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Enemy</a:t>
            </a:r>
          </a:p>
        </p:txBody>
      </p:sp>
      <p:sp>
        <p:nvSpPr>
          <p:cNvPr id="4" name="Rectangle: Rounded Corners 3">
            <a:extLst>
              <a:ext uri="{FF2B5EF4-FFF2-40B4-BE49-F238E27FC236}">
                <a16:creationId xmlns:a16="http://schemas.microsoft.com/office/drawing/2014/main" id="{C08BF40D-772A-4F75-8A54-598E847992D6}"/>
              </a:ext>
            </a:extLst>
          </p:cNvPr>
          <p:cNvSpPr/>
          <p:nvPr/>
        </p:nvSpPr>
        <p:spPr>
          <a:xfrm>
            <a:off x="1513607" y="3551412"/>
            <a:ext cx="1759528" cy="655724"/>
          </a:xfrm>
          <a:prstGeom prst="roundRect">
            <a:avLst/>
          </a:prstGeom>
          <a:ln w="349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Soldier</a:t>
            </a:r>
          </a:p>
        </p:txBody>
      </p:sp>
      <p:sp>
        <p:nvSpPr>
          <p:cNvPr id="5" name="Rectangle: Rounded Corners 4">
            <a:extLst>
              <a:ext uri="{FF2B5EF4-FFF2-40B4-BE49-F238E27FC236}">
                <a16:creationId xmlns:a16="http://schemas.microsoft.com/office/drawing/2014/main" id="{985B0149-8282-4262-8F34-E935247C30BF}"/>
              </a:ext>
            </a:extLst>
          </p:cNvPr>
          <p:cNvSpPr/>
          <p:nvPr/>
        </p:nvSpPr>
        <p:spPr>
          <a:xfrm>
            <a:off x="9164781" y="3551412"/>
            <a:ext cx="1759528" cy="655724"/>
          </a:xfrm>
          <a:prstGeom prst="roundRect">
            <a:avLst/>
          </a:prstGeom>
          <a:ln w="349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Dragon</a:t>
            </a:r>
          </a:p>
        </p:txBody>
      </p:sp>
      <p:sp>
        <p:nvSpPr>
          <p:cNvPr id="14" name="Rectangle: Rounded Corners 13">
            <a:extLst>
              <a:ext uri="{FF2B5EF4-FFF2-40B4-BE49-F238E27FC236}">
                <a16:creationId xmlns:a16="http://schemas.microsoft.com/office/drawing/2014/main" id="{2B45CBB3-5EB9-42CA-8F75-9B845A0FFEE6}"/>
              </a:ext>
            </a:extLst>
          </p:cNvPr>
          <p:cNvSpPr/>
          <p:nvPr/>
        </p:nvSpPr>
        <p:spPr>
          <a:xfrm>
            <a:off x="5237017" y="3551412"/>
            <a:ext cx="1759528" cy="655724"/>
          </a:xfrm>
          <a:prstGeom prst="roundRect">
            <a:avLst/>
          </a:prstGeom>
          <a:ln w="349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Monster</a:t>
            </a:r>
          </a:p>
        </p:txBody>
      </p:sp>
      <p:sp>
        <p:nvSpPr>
          <p:cNvPr id="15" name="TextBox 14">
            <a:extLst>
              <a:ext uri="{FF2B5EF4-FFF2-40B4-BE49-F238E27FC236}">
                <a16:creationId xmlns:a16="http://schemas.microsoft.com/office/drawing/2014/main" id="{0B091693-4B37-49A8-BE00-8A723E63D31B}"/>
              </a:ext>
            </a:extLst>
          </p:cNvPr>
          <p:cNvSpPr txBox="1"/>
          <p:nvPr/>
        </p:nvSpPr>
        <p:spPr>
          <a:xfrm>
            <a:off x="4946072" y="4745182"/>
            <a:ext cx="296487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Monster jump</a:t>
            </a:r>
          </a:p>
          <a:p>
            <a:pPr marL="285750" indent="-285750">
              <a:buFont typeface="Arial" panose="020B0604020202020204" pitchFamily="34" charset="0"/>
              <a:buChar char="•"/>
            </a:pPr>
            <a:r>
              <a:rPr lang="en-US" sz="2000" dirty="0"/>
              <a:t>Monster shoot gun at you.</a:t>
            </a:r>
          </a:p>
        </p:txBody>
      </p:sp>
      <p:sp>
        <p:nvSpPr>
          <p:cNvPr id="16" name="TextBox 15">
            <a:extLst>
              <a:ext uri="{FF2B5EF4-FFF2-40B4-BE49-F238E27FC236}">
                <a16:creationId xmlns:a16="http://schemas.microsoft.com/office/drawing/2014/main" id="{DDC7EF5F-7EBE-4981-92FD-BEFA1292C666}"/>
              </a:ext>
            </a:extLst>
          </p:cNvPr>
          <p:cNvSpPr txBox="1"/>
          <p:nvPr/>
        </p:nvSpPr>
        <p:spPr>
          <a:xfrm>
            <a:off x="1052945" y="4731328"/>
            <a:ext cx="344285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Soldier can walk.</a:t>
            </a:r>
          </a:p>
          <a:p>
            <a:pPr marL="285750" indent="-285750">
              <a:buFont typeface="Arial" panose="020B0604020202020204" pitchFamily="34" charset="0"/>
              <a:buChar char="•"/>
            </a:pPr>
            <a:r>
              <a:rPr lang="en-US" sz="2000" dirty="0"/>
              <a:t>Soldier shot arrows at you. </a:t>
            </a:r>
          </a:p>
          <a:p>
            <a:pPr marL="285750" indent="-285750">
              <a:buFont typeface="Arial" panose="020B0604020202020204" pitchFamily="34" charset="0"/>
              <a:buChar char="•"/>
            </a:pPr>
            <a:endParaRPr lang="en-US" sz="2000" dirty="0"/>
          </a:p>
        </p:txBody>
      </p:sp>
      <p:sp>
        <p:nvSpPr>
          <p:cNvPr id="17" name="TextBox 16">
            <a:extLst>
              <a:ext uri="{FF2B5EF4-FFF2-40B4-BE49-F238E27FC236}">
                <a16:creationId xmlns:a16="http://schemas.microsoft.com/office/drawing/2014/main" id="{C047567E-3F85-4B01-BBA7-BE5C75225263}"/>
              </a:ext>
            </a:extLst>
          </p:cNvPr>
          <p:cNvSpPr txBox="1"/>
          <p:nvPr/>
        </p:nvSpPr>
        <p:spPr>
          <a:xfrm>
            <a:off x="8361221" y="4738255"/>
            <a:ext cx="370608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Dragons can fly</a:t>
            </a:r>
          </a:p>
          <a:p>
            <a:pPr marL="285750" indent="-285750">
              <a:buFont typeface="Arial" panose="020B0604020202020204" pitchFamily="34" charset="0"/>
              <a:buChar char="•"/>
            </a:pPr>
            <a:r>
              <a:rPr lang="en-US" sz="2400" dirty="0"/>
              <a:t>Dragons breath fire</a:t>
            </a:r>
          </a:p>
        </p:txBody>
      </p:sp>
      <p:cxnSp>
        <p:nvCxnSpPr>
          <p:cNvPr id="20" name="Straight Connector 19">
            <a:extLst>
              <a:ext uri="{FF2B5EF4-FFF2-40B4-BE49-F238E27FC236}">
                <a16:creationId xmlns:a16="http://schemas.microsoft.com/office/drawing/2014/main" id="{1053E90F-1F7E-41FF-9BBA-4F919A77AC64}"/>
              </a:ext>
            </a:extLst>
          </p:cNvPr>
          <p:cNvCxnSpPr>
            <a:cxnSpLocks/>
          </p:cNvCxnSpPr>
          <p:nvPr/>
        </p:nvCxnSpPr>
        <p:spPr>
          <a:xfrm flipH="1">
            <a:off x="2254826" y="2257461"/>
            <a:ext cx="2822866" cy="1204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EEE2FE-2E65-4FC8-B66E-3571C84C9F9C}"/>
              </a:ext>
            </a:extLst>
          </p:cNvPr>
          <p:cNvCxnSpPr>
            <a:cxnSpLocks/>
          </p:cNvCxnSpPr>
          <p:nvPr/>
        </p:nvCxnSpPr>
        <p:spPr>
          <a:xfrm flipV="1">
            <a:off x="6128907" y="2625874"/>
            <a:ext cx="0" cy="762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21199E-4214-4038-9DE3-65B1E8AC650D}"/>
              </a:ext>
            </a:extLst>
          </p:cNvPr>
          <p:cNvCxnSpPr>
            <a:cxnSpLocks/>
          </p:cNvCxnSpPr>
          <p:nvPr/>
        </p:nvCxnSpPr>
        <p:spPr>
          <a:xfrm flipH="1" flipV="1">
            <a:off x="7083134" y="2267831"/>
            <a:ext cx="2899066" cy="11611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8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806-39FF-4E5F-BB07-2A39E9D0327F}"/>
              </a:ext>
            </a:extLst>
          </p:cNvPr>
          <p:cNvSpPr>
            <a:spLocks noGrp="1"/>
          </p:cNvSpPr>
          <p:nvPr>
            <p:ph type="title"/>
          </p:nvPr>
        </p:nvSpPr>
        <p:spPr/>
        <p:txBody>
          <a:bodyPr/>
          <a:lstStyle/>
          <a:p>
            <a:r>
              <a:rPr lang="en-US" dirty="0">
                <a:solidFill>
                  <a:srgbClr val="FF0000"/>
                </a:solidFill>
              </a:rPr>
              <a:t>Quick Work for you</a:t>
            </a:r>
          </a:p>
        </p:txBody>
      </p:sp>
      <p:sp>
        <p:nvSpPr>
          <p:cNvPr id="3" name="Content Placeholder 2">
            <a:extLst>
              <a:ext uri="{FF2B5EF4-FFF2-40B4-BE49-F238E27FC236}">
                <a16:creationId xmlns:a16="http://schemas.microsoft.com/office/drawing/2014/main" id="{CFA53E90-A3D0-4C03-AF36-6761B083A85E}"/>
              </a:ext>
            </a:extLst>
          </p:cNvPr>
          <p:cNvSpPr>
            <a:spLocks noGrp="1"/>
          </p:cNvSpPr>
          <p:nvPr>
            <p:ph idx="1"/>
          </p:nvPr>
        </p:nvSpPr>
        <p:spPr/>
        <p:txBody>
          <a:bodyPr/>
          <a:lstStyle/>
          <a:p>
            <a:pPr marL="0" indent="0">
              <a:buNone/>
            </a:pPr>
            <a:r>
              <a:rPr lang="en-US" dirty="0"/>
              <a:t>For any software application you can imagine, write down a </a:t>
            </a:r>
            <a:r>
              <a:rPr lang="en-US" b="1" i="1" dirty="0"/>
              <a:t>class. </a:t>
            </a:r>
            <a:r>
              <a:rPr lang="en-US" dirty="0"/>
              <a:t>Write down some derived classes of  that class</a:t>
            </a:r>
            <a:r>
              <a:rPr lang="en-US"/>
              <a:t>. </a:t>
            </a:r>
          </a:p>
          <a:p>
            <a:pPr marL="0" indent="0">
              <a:buNone/>
            </a:pPr>
            <a:endParaRPr lang="en-US"/>
          </a:p>
          <a:p>
            <a:pPr marL="0" indent="0" algn="ctr">
              <a:buNone/>
            </a:pPr>
            <a:r>
              <a:rPr lang="en-US"/>
              <a:t>JUST REMEMBER, </a:t>
            </a:r>
            <a:r>
              <a:rPr lang="en-US" sz="4000"/>
              <a:t>“</a:t>
            </a:r>
            <a:r>
              <a:rPr lang="en-US" sz="4000" b="1"/>
              <a:t>IS-A</a:t>
            </a:r>
            <a:r>
              <a:rPr lang="en-US" sz="4000"/>
              <a:t>” </a:t>
            </a:r>
            <a:r>
              <a:rPr lang="en-US"/>
              <a:t>relationship.</a:t>
            </a:r>
            <a:endParaRPr lang="en-US" dirty="0"/>
          </a:p>
        </p:txBody>
      </p:sp>
      <p:sp>
        <p:nvSpPr>
          <p:cNvPr id="4" name="Slide Number Placeholder 3">
            <a:extLst>
              <a:ext uri="{FF2B5EF4-FFF2-40B4-BE49-F238E27FC236}">
                <a16:creationId xmlns:a16="http://schemas.microsoft.com/office/drawing/2014/main" id="{2A0DC7E2-00B4-4746-BDC6-7776E9DF2AD5}"/>
              </a:ext>
            </a:extLst>
          </p:cNvPr>
          <p:cNvSpPr>
            <a:spLocks noGrp="1"/>
          </p:cNvSpPr>
          <p:nvPr>
            <p:ph type="sldNum" sz="quarter" idx="12"/>
          </p:nvPr>
        </p:nvSpPr>
        <p:spPr/>
        <p:txBody>
          <a:bodyPr/>
          <a:lstStyle/>
          <a:p>
            <a:fld id="{10208554-8585-42CB-A706-D8947EF96A79}" type="slidenum">
              <a:rPr lang="en-US" smtClean="0"/>
              <a:t>18</a:t>
            </a:fld>
            <a:endParaRPr lang="en-US" dirty="0"/>
          </a:p>
        </p:txBody>
      </p:sp>
    </p:spTree>
    <p:extLst>
      <p:ext uri="{BB962C8B-B14F-4D97-AF65-F5344CB8AC3E}">
        <p14:creationId xmlns:p14="http://schemas.microsoft.com/office/powerpoint/2010/main" val="426548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8AE6E-8C8F-4244-8B33-3ECD96D93480}"/>
              </a:ext>
            </a:extLst>
          </p:cNvPr>
          <p:cNvSpPr>
            <a:spLocks noGrp="1"/>
          </p:cNvSpPr>
          <p:nvPr>
            <p:ph type="title"/>
          </p:nvPr>
        </p:nvSpPr>
        <p:spPr/>
        <p:txBody>
          <a:bodyPr/>
          <a:lstStyle/>
          <a:p>
            <a:r>
              <a:rPr lang="en-US" dirty="0"/>
              <a:t>Data abstraction and encapsulation</a:t>
            </a:r>
          </a:p>
        </p:txBody>
      </p:sp>
      <p:sp>
        <p:nvSpPr>
          <p:cNvPr id="5" name="Content Placeholder 4">
            <a:extLst>
              <a:ext uri="{FF2B5EF4-FFF2-40B4-BE49-F238E27FC236}">
                <a16:creationId xmlns:a16="http://schemas.microsoft.com/office/drawing/2014/main" id="{F8ED3733-6B32-42BE-91E5-6628FAD26312}"/>
              </a:ext>
            </a:extLst>
          </p:cNvPr>
          <p:cNvSpPr>
            <a:spLocks noGrp="1"/>
          </p:cNvSpPr>
          <p:nvPr>
            <p:ph idx="1"/>
          </p:nvPr>
        </p:nvSpPr>
        <p:spPr/>
        <p:txBody>
          <a:bodyPr/>
          <a:lstStyle/>
          <a:p>
            <a:r>
              <a:rPr lang="en-US" dirty="0">
                <a:solidFill>
                  <a:schemeClr val="bg1">
                    <a:lumMod val="75000"/>
                  </a:schemeClr>
                </a:solidFill>
              </a:rPr>
              <a:t>The wrapping of data and functions into a single unit (called class) is known as </a:t>
            </a:r>
            <a:r>
              <a:rPr lang="en-US" b="1" dirty="0">
                <a:solidFill>
                  <a:schemeClr val="bg1">
                    <a:lumMod val="75000"/>
                  </a:schemeClr>
                </a:solidFill>
              </a:rPr>
              <a:t>encapsulation</a:t>
            </a:r>
            <a:r>
              <a:rPr lang="en-US" dirty="0">
                <a:solidFill>
                  <a:schemeClr val="bg1">
                    <a:lumMod val="75000"/>
                  </a:schemeClr>
                </a:solidFill>
              </a:rPr>
              <a:t>.</a:t>
            </a:r>
          </a:p>
          <a:p>
            <a:r>
              <a:rPr lang="en-US" dirty="0">
                <a:solidFill>
                  <a:schemeClr val="bg1">
                    <a:lumMod val="75000"/>
                  </a:schemeClr>
                </a:solidFill>
              </a:rPr>
              <a:t>Data is not accessible to outside world, only functions wrapped in the class can access it. </a:t>
            </a:r>
          </a:p>
          <a:p>
            <a:r>
              <a:rPr lang="en-US" dirty="0">
                <a:solidFill>
                  <a:schemeClr val="bg1">
                    <a:lumMod val="75000"/>
                  </a:schemeClr>
                </a:solidFill>
              </a:rPr>
              <a:t>The insulation of data from direct access by the program is called </a:t>
            </a:r>
            <a:r>
              <a:rPr lang="en-US" b="1" dirty="0">
                <a:solidFill>
                  <a:schemeClr val="bg1">
                    <a:lumMod val="75000"/>
                  </a:schemeClr>
                </a:solidFill>
              </a:rPr>
              <a:t>data hiding or information hiding</a:t>
            </a:r>
            <a:r>
              <a:rPr lang="en-US" dirty="0">
                <a:solidFill>
                  <a:schemeClr val="bg1">
                    <a:lumMod val="75000"/>
                  </a:schemeClr>
                </a:solidFill>
              </a:rPr>
              <a:t>. </a:t>
            </a:r>
          </a:p>
          <a:p>
            <a:r>
              <a:rPr lang="en-US" dirty="0">
                <a:solidFill>
                  <a:schemeClr val="bg1">
                    <a:lumMod val="75000"/>
                  </a:schemeClr>
                </a:solidFill>
              </a:rPr>
              <a:t>Abstraction is representing features without including background details or explanations. </a:t>
            </a:r>
          </a:p>
          <a:p>
            <a:r>
              <a:rPr lang="en-US" dirty="0">
                <a:solidFill>
                  <a:schemeClr val="bg1">
                    <a:lumMod val="75000"/>
                  </a:schemeClr>
                </a:solidFill>
              </a:rPr>
              <a:t>Classes are known as Abstract Data Types (ADTs). </a:t>
            </a:r>
          </a:p>
        </p:txBody>
      </p:sp>
      <p:sp>
        <p:nvSpPr>
          <p:cNvPr id="6" name="Slide Number Placeholder 5">
            <a:extLst>
              <a:ext uri="{FF2B5EF4-FFF2-40B4-BE49-F238E27FC236}">
                <a16:creationId xmlns:a16="http://schemas.microsoft.com/office/drawing/2014/main" id="{01FB0920-5AF3-4834-A2A3-5BD2DF182225}"/>
              </a:ext>
            </a:extLst>
          </p:cNvPr>
          <p:cNvSpPr>
            <a:spLocks noGrp="1"/>
          </p:cNvSpPr>
          <p:nvPr>
            <p:ph type="sldNum" sz="quarter" idx="12"/>
          </p:nvPr>
        </p:nvSpPr>
        <p:spPr/>
        <p:txBody>
          <a:bodyPr/>
          <a:lstStyle/>
          <a:p>
            <a:fld id="{10208554-8585-42CB-A706-D8947EF96A79}" type="slidenum">
              <a:rPr lang="en-US" smtClean="0"/>
              <a:t>19</a:t>
            </a:fld>
            <a:endParaRPr lang="en-US" dirty="0"/>
          </a:p>
        </p:txBody>
      </p:sp>
    </p:spTree>
    <p:extLst>
      <p:ext uri="{BB962C8B-B14F-4D97-AF65-F5344CB8AC3E}">
        <p14:creationId xmlns:p14="http://schemas.microsoft.com/office/powerpoint/2010/main" val="286891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5">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5">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5">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5">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5">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500" fill="hold"/>
                                        <p:tgtEl>
                                          <p:spTgt spid="5">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5">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5">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5">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5721-601D-4A86-883B-3B25D00F55BF}"/>
              </a:ext>
            </a:extLst>
          </p:cNvPr>
          <p:cNvSpPr>
            <a:spLocks noGrp="1"/>
          </p:cNvSpPr>
          <p:nvPr>
            <p:ph type="title"/>
          </p:nvPr>
        </p:nvSpPr>
        <p:spPr/>
        <p:txBody>
          <a:bodyPr/>
          <a:lstStyle/>
          <a:p>
            <a:r>
              <a:rPr lang="en-US" dirty="0"/>
              <a:t>Previously..........</a:t>
            </a:r>
          </a:p>
        </p:txBody>
      </p:sp>
      <p:sp>
        <p:nvSpPr>
          <p:cNvPr id="3" name="Content Placeholder 2">
            <a:extLst>
              <a:ext uri="{FF2B5EF4-FFF2-40B4-BE49-F238E27FC236}">
                <a16:creationId xmlns:a16="http://schemas.microsoft.com/office/drawing/2014/main" id="{0B6C9AF6-2647-4B7C-9936-95F82DD724EB}"/>
              </a:ext>
            </a:extLst>
          </p:cNvPr>
          <p:cNvSpPr>
            <a:spLocks noGrp="1"/>
          </p:cNvSpPr>
          <p:nvPr>
            <p:ph idx="1"/>
          </p:nvPr>
        </p:nvSpPr>
        <p:spPr/>
        <p:txBody>
          <a:bodyPr/>
          <a:lstStyle/>
          <a:p>
            <a:r>
              <a:rPr lang="en-US" dirty="0"/>
              <a:t>Software evolution</a:t>
            </a:r>
          </a:p>
          <a:p>
            <a:pPr lvl="1"/>
            <a:r>
              <a:rPr lang="en-US" dirty="0"/>
              <a:t>Machine -&gt; Assembly -&gt; Procedure -&gt; Object-Oriented</a:t>
            </a:r>
          </a:p>
          <a:p>
            <a:r>
              <a:rPr lang="en-US" dirty="0"/>
              <a:t>Motivation behind OOP</a:t>
            </a:r>
          </a:p>
          <a:p>
            <a:r>
              <a:rPr lang="en-US" dirty="0"/>
              <a:t>What  is OOP?</a:t>
            </a:r>
          </a:p>
          <a:p>
            <a:r>
              <a:rPr lang="en-US" dirty="0"/>
              <a:t>What is object?</a:t>
            </a:r>
          </a:p>
          <a:p>
            <a:r>
              <a:rPr lang="en-US" dirty="0"/>
              <a:t>Quick work for you</a:t>
            </a:r>
          </a:p>
          <a:p>
            <a:endParaRPr lang="en-US" dirty="0"/>
          </a:p>
        </p:txBody>
      </p:sp>
      <p:sp>
        <p:nvSpPr>
          <p:cNvPr id="4" name="Slide Number Placeholder 3">
            <a:extLst>
              <a:ext uri="{FF2B5EF4-FFF2-40B4-BE49-F238E27FC236}">
                <a16:creationId xmlns:a16="http://schemas.microsoft.com/office/drawing/2014/main" id="{85557915-5766-468E-B814-03CD49DBD44F}"/>
              </a:ext>
            </a:extLst>
          </p:cNvPr>
          <p:cNvSpPr>
            <a:spLocks noGrp="1"/>
          </p:cNvSpPr>
          <p:nvPr>
            <p:ph type="sldNum" sz="quarter" idx="12"/>
          </p:nvPr>
        </p:nvSpPr>
        <p:spPr/>
        <p:txBody>
          <a:bodyPr/>
          <a:lstStyle/>
          <a:p>
            <a:fld id="{10208554-8585-42CB-A706-D8947EF96A79}" type="slidenum">
              <a:rPr lang="en-US" smtClean="0"/>
              <a:t>2</a:t>
            </a:fld>
            <a:endParaRPr lang="en-US" dirty="0"/>
          </a:p>
        </p:txBody>
      </p:sp>
    </p:spTree>
    <p:extLst>
      <p:ext uri="{BB962C8B-B14F-4D97-AF65-F5344CB8AC3E}">
        <p14:creationId xmlns:p14="http://schemas.microsoft.com/office/powerpoint/2010/main" val="40008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F3EB-F9F6-4C82-AB26-593DFBC48ADB}"/>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A523A48F-1C9A-4C35-8B11-3D9BDC4EF9E6}"/>
              </a:ext>
            </a:extLst>
          </p:cNvPr>
          <p:cNvSpPr>
            <a:spLocks noGrp="1"/>
          </p:cNvSpPr>
          <p:nvPr>
            <p:ph idx="1"/>
          </p:nvPr>
        </p:nvSpPr>
        <p:spPr>
          <a:xfrm>
            <a:off x="838200" y="1825625"/>
            <a:ext cx="10515600" cy="1178832"/>
          </a:xfrm>
        </p:spPr>
        <p:txBody>
          <a:bodyPr/>
          <a:lstStyle/>
          <a:p>
            <a:r>
              <a:rPr lang="en-US" dirty="0"/>
              <a:t>Poly + morphism</a:t>
            </a:r>
          </a:p>
          <a:p>
            <a:r>
              <a:rPr lang="en-US"/>
              <a:t>Polymorphism </a:t>
            </a:r>
            <a:r>
              <a:rPr lang="en-US" dirty="0"/>
              <a:t>is the ability  of an object  to take on many forms. </a:t>
            </a:r>
          </a:p>
        </p:txBody>
      </p:sp>
      <p:sp>
        <p:nvSpPr>
          <p:cNvPr id="4" name="Slide Number Placeholder 3">
            <a:extLst>
              <a:ext uri="{FF2B5EF4-FFF2-40B4-BE49-F238E27FC236}">
                <a16:creationId xmlns:a16="http://schemas.microsoft.com/office/drawing/2014/main" id="{F4DB6218-EF7E-454C-BE3D-06DBF2AF998B}"/>
              </a:ext>
            </a:extLst>
          </p:cNvPr>
          <p:cNvSpPr>
            <a:spLocks noGrp="1"/>
          </p:cNvSpPr>
          <p:nvPr>
            <p:ph type="sldNum" sz="quarter" idx="12"/>
          </p:nvPr>
        </p:nvSpPr>
        <p:spPr/>
        <p:txBody>
          <a:bodyPr/>
          <a:lstStyle/>
          <a:p>
            <a:fld id="{10208554-8585-42CB-A706-D8947EF96A79}" type="slidenum">
              <a:rPr lang="en-US" smtClean="0"/>
              <a:t>20</a:t>
            </a:fld>
            <a:endParaRPr lang="en-US" dirty="0"/>
          </a:p>
        </p:txBody>
      </p:sp>
    </p:spTree>
    <p:extLst>
      <p:ext uri="{BB962C8B-B14F-4D97-AF65-F5344CB8AC3E}">
        <p14:creationId xmlns:p14="http://schemas.microsoft.com/office/powerpoint/2010/main" val="426261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CAC8A-0216-435D-934B-0C76486BED01}"/>
              </a:ext>
            </a:extLst>
          </p:cNvPr>
          <p:cNvSpPr>
            <a:spLocks noGrp="1"/>
          </p:cNvSpPr>
          <p:nvPr>
            <p:ph type="sldNum" sz="quarter" idx="12"/>
          </p:nvPr>
        </p:nvSpPr>
        <p:spPr/>
        <p:txBody>
          <a:bodyPr/>
          <a:lstStyle/>
          <a:p>
            <a:fld id="{10208554-8585-42CB-A706-D8947EF96A79}" type="slidenum">
              <a:rPr lang="en-US" smtClean="0"/>
              <a:t>21</a:t>
            </a:fld>
            <a:endParaRPr lang="en-US" dirty="0"/>
          </a:p>
        </p:txBody>
      </p:sp>
      <p:sp>
        <p:nvSpPr>
          <p:cNvPr id="7" name="Rectangle 6">
            <a:extLst>
              <a:ext uri="{FF2B5EF4-FFF2-40B4-BE49-F238E27FC236}">
                <a16:creationId xmlns:a16="http://schemas.microsoft.com/office/drawing/2014/main" id="{F9E76AE1-28A2-4DDC-AFA4-4C57EEF69C9E}"/>
              </a:ext>
            </a:extLst>
          </p:cNvPr>
          <p:cNvSpPr/>
          <p:nvPr/>
        </p:nvSpPr>
        <p:spPr>
          <a:xfrm>
            <a:off x="4136571" y="522514"/>
            <a:ext cx="3918857" cy="169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Shape</a:t>
            </a:r>
            <a:endParaRPr lang="en-US"/>
          </a:p>
          <a:p>
            <a:pPr algn="ctr"/>
            <a:endParaRPr lang="en-US"/>
          </a:p>
          <a:p>
            <a:pPr algn="ctr"/>
            <a:r>
              <a:rPr lang="en-US" sz="3200"/>
              <a:t>Draw()</a:t>
            </a:r>
          </a:p>
        </p:txBody>
      </p:sp>
      <p:cxnSp>
        <p:nvCxnSpPr>
          <p:cNvPr id="9" name="Straight Connector 8">
            <a:extLst>
              <a:ext uri="{FF2B5EF4-FFF2-40B4-BE49-F238E27FC236}">
                <a16:creationId xmlns:a16="http://schemas.microsoft.com/office/drawing/2014/main" id="{B5B70764-2450-4773-9259-74A0AB0C2732}"/>
              </a:ext>
            </a:extLst>
          </p:cNvPr>
          <p:cNvCxnSpPr>
            <a:cxnSpLocks/>
            <a:stCxn id="7" idx="1"/>
            <a:endCxn id="7" idx="3"/>
          </p:cNvCxnSpPr>
          <p:nvPr/>
        </p:nvCxnSpPr>
        <p:spPr>
          <a:xfrm>
            <a:off x="4136571" y="1371600"/>
            <a:ext cx="3918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6BC1CD3-4D1D-4320-AB18-EEBC9990A0C4}"/>
              </a:ext>
            </a:extLst>
          </p:cNvPr>
          <p:cNvSpPr/>
          <p:nvPr/>
        </p:nvSpPr>
        <p:spPr>
          <a:xfrm>
            <a:off x="391885" y="3802745"/>
            <a:ext cx="2728688" cy="169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Circle object</a:t>
            </a:r>
            <a:endParaRPr lang="en-US"/>
          </a:p>
          <a:p>
            <a:pPr algn="ctr"/>
            <a:endParaRPr lang="en-US"/>
          </a:p>
          <a:p>
            <a:pPr algn="ctr"/>
            <a:r>
              <a:rPr lang="en-US" sz="3200"/>
              <a:t>Draw(circle)</a:t>
            </a:r>
          </a:p>
        </p:txBody>
      </p:sp>
      <p:cxnSp>
        <p:nvCxnSpPr>
          <p:cNvPr id="13" name="Straight Connector 12">
            <a:extLst>
              <a:ext uri="{FF2B5EF4-FFF2-40B4-BE49-F238E27FC236}">
                <a16:creationId xmlns:a16="http://schemas.microsoft.com/office/drawing/2014/main" id="{29F614C5-A61E-4E8A-9BFC-9C51A0DB9DD8}"/>
              </a:ext>
            </a:extLst>
          </p:cNvPr>
          <p:cNvCxnSpPr>
            <a:cxnSpLocks/>
            <a:stCxn id="12" idx="1"/>
            <a:endCxn id="12" idx="3"/>
          </p:cNvCxnSpPr>
          <p:nvPr/>
        </p:nvCxnSpPr>
        <p:spPr>
          <a:xfrm>
            <a:off x="391885" y="4651831"/>
            <a:ext cx="2728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6318F27-F38B-4AE1-871F-30F55C27AA21}"/>
              </a:ext>
            </a:extLst>
          </p:cNvPr>
          <p:cNvSpPr/>
          <p:nvPr/>
        </p:nvSpPr>
        <p:spPr>
          <a:xfrm>
            <a:off x="4731656" y="3802745"/>
            <a:ext cx="2728688" cy="169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Box object</a:t>
            </a:r>
            <a:endParaRPr lang="en-US"/>
          </a:p>
          <a:p>
            <a:pPr algn="ctr"/>
            <a:endParaRPr lang="en-US"/>
          </a:p>
          <a:p>
            <a:pPr algn="ctr"/>
            <a:r>
              <a:rPr lang="en-US" sz="3200"/>
              <a:t>Draw(box)</a:t>
            </a:r>
          </a:p>
        </p:txBody>
      </p:sp>
      <p:cxnSp>
        <p:nvCxnSpPr>
          <p:cNvPr id="17" name="Straight Connector 16">
            <a:extLst>
              <a:ext uri="{FF2B5EF4-FFF2-40B4-BE49-F238E27FC236}">
                <a16:creationId xmlns:a16="http://schemas.microsoft.com/office/drawing/2014/main" id="{BE8D932C-BCA8-41CE-8AC1-11BB4EF90351}"/>
              </a:ext>
            </a:extLst>
          </p:cNvPr>
          <p:cNvCxnSpPr>
            <a:cxnSpLocks/>
            <a:stCxn id="16" idx="1"/>
            <a:endCxn id="16" idx="3"/>
          </p:cNvCxnSpPr>
          <p:nvPr/>
        </p:nvCxnSpPr>
        <p:spPr>
          <a:xfrm>
            <a:off x="4731656" y="4651831"/>
            <a:ext cx="2728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605DD3A-92A1-416E-B4E7-44C8089C45C8}"/>
              </a:ext>
            </a:extLst>
          </p:cNvPr>
          <p:cNvSpPr/>
          <p:nvPr/>
        </p:nvSpPr>
        <p:spPr>
          <a:xfrm>
            <a:off x="8955313" y="3802745"/>
            <a:ext cx="2728688" cy="169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Triangle object</a:t>
            </a:r>
            <a:endParaRPr lang="en-US"/>
          </a:p>
          <a:p>
            <a:pPr algn="ctr"/>
            <a:endParaRPr lang="en-US"/>
          </a:p>
          <a:p>
            <a:pPr algn="ctr"/>
            <a:r>
              <a:rPr lang="en-US" sz="3200"/>
              <a:t>Draw(traingle)</a:t>
            </a:r>
          </a:p>
        </p:txBody>
      </p:sp>
      <p:cxnSp>
        <p:nvCxnSpPr>
          <p:cNvPr id="19" name="Straight Connector 18">
            <a:extLst>
              <a:ext uri="{FF2B5EF4-FFF2-40B4-BE49-F238E27FC236}">
                <a16:creationId xmlns:a16="http://schemas.microsoft.com/office/drawing/2014/main" id="{EFEDD80D-932B-4254-938D-B8E315BFBEE0}"/>
              </a:ext>
            </a:extLst>
          </p:cNvPr>
          <p:cNvCxnSpPr>
            <a:cxnSpLocks/>
            <a:stCxn id="18" idx="1"/>
            <a:endCxn id="18" idx="3"/>
          </p:cNvCxnSpPr>
          <p:nvPr/>
        </p:nvCxnSpPr>
        <p:spPr>
          <a:xfrm>
            <a:off x="8955313" y="4651831"/>
            <a:ext cx="2728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7B25B8-D2E5-41BF-ADD4-5C9EFE7E5675}"/>
              </a:ext>
            </a:extLst>
          </p:cNvPr>
          <p:cNvCxnSpPr>
            <a:cxnSpLocks/>
          </p:cNvCxnSpPr>
          <p:nvPr/>
        </p:nvCxnSpPr>
        <p:spPr>
          <a:xfrm flipH="1">
            <a:off x="1973943" y="2332715"/>
            <a:ext cx="3149602" cy="1339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D5ED80-B122-4DBD-9D86-691E640C0169}"/>
              </a:ext>
            </a:extLst>
          </p:cNvPr>
          <p:cNvCxnSpPr>
            <a:cxnSpLocks/>
          </p:cNvCxnSpPr>
          <p:nvPr/>
        </p:nvCxnSpPr>
        <p:spPr>
          <a:xfrm>
            <a:off x="7507515" y="2357666"/>
            <a:ext cx="3018971" cy="1445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20953-F21E-43F7-BBB4-C8D1DA2B2FE9}"/>
              </a:ext>
            </a:extLst>
          </p:cNvPr>
          <p:cNvCxnSpPr>
            <a:cxnSpLocks/>
          </p:cNvCxnSpPr>
          <p:nvPr/>
        </p:nvCxnSpPr>
        <p:spPr>
          <a:xfrm>
            <a:off x="6212115" y="2332715"/>
            <a:ext cx="0" cy="13457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EE2BBC3-FB16-4DC4-9591-74411D5E82DF}"/>
              </a:ext>
            </a:extLst>
          </p:cNvPr>
          <p:cNvSpPr txBox="1"/>
          <p:nvPr/>
        </p:nvSpPr>
        <p:spPr>
          <a:xfrm>
            <a:off x="4731656" y="5888337"/>
            <a:ext cx="3149602" cy="461665"/>
          </a:xfrm>
          <a:prstGeom prst="rect">
            <a:avLst/>
          </a:prstGeom>
          <a:noFill/>
        </p:spPr>
        <p:txBody>
          <a:bodyPr wrap="square" rtlCol="0">
            <a:spAutoFit/>
          </a:bodyPr>
          <a:lstStyle/>
          <a:p>
            <a:r>
              <a:rPr lang="en-US" sz="2400"/>
              <a:t>Fig: Polymorphism</a:t>
            </a:r>
          </a:p>
        </p:txBody>
      </p:sp>
    </p:spTree>
    <p:extLst>
      <p:ext uri="{BB962C8B-B14F-4D97-AF65-F5344CB8AC3E}">
        <p14:creationId xmlns:p14="http://schemas.microsoft.com/office/powerpoint/2010/main" val="55645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72BC-2371-4794-BFE7-366647DBC24E}"/>
              </a:ext>
            </a:extLst>
          </p:cNvPr>
          <p:cNvSpPr>
            <a:spLocks noGrp="1"/>
          </p:cNvSpPr>
          <p:nvPr>
            <p:ph type="title"/>
          </p:nvPr>
        </p:nvSpPr>
        <p:spPr/>
        <p:txBody>
          <a:bodyPr/>
          <a:lstStyle/>
          <a:p>
            <a:r>
              <a:rPr lang="en-US" dirty="0"/>
              <a:t>Message passing</a:t>
            </a:r>
          </a:p>
        </p:txBody>
      </p:sp>
      <p:sp>
        <p:nvSpPr>
          <p:cNvPr id="3" name="Content Placeholder 2">
            <a:extLst>
              <a:ext uri="{FF2B5EF4-FFF2-40B4-BE49-F238E27FC236}">
                <a16:creationId xmlns:a16="http://schemas.microsoft.com/office/drawing/2014/main" id="{98831371-D0EC-4F73-B329-B581EC00D8A6}"/>
              </a:ext>
            </a:extLst>
          </p:cNvPr>
          <p:cNvSpPr>
            <a:spLocks noGrp="1"/>
          </p:cNvSpPr>
          <p:nvPr>
            <p:ph idx="1"/>
          </p:nvPr>
        </p:nvSpPr>
        <p:spPr/>
        <p:txBody>
          <a:bodyPr/>
          <a:lstStyle/>
          <a:p>
            <a:r>
              <a:rPr lang="en-US" dirty="0">
                <a:solidFill>
                  <a:schemeClr val="bg1">
                    <a:lumMod val="75000"/>
                  </a:schemeClr>
                </a:solidFill>
              </a:rPr>
              <a:t>Programming an OO code involves:</a:t>
            </a:r>
          </a:p>
          <a:p>
            <a:pPr lvl="1"/>
            <a:r>
              <a:rPr lang="en-US" dirty="0">
                <a:solidFill>
                  <a:schemeClr val="bg1">
                    <a:lumMod val="75000"/>
                  </a:schemeClr>
                </a:solidFill>
              </a:rPr>
              <a:t>creating classes that define objects and their behavior</a:t>
            </a:r>
          </a:p>
          <a:p>
            <a:pPr lvl="1"/>
            <a:r>
              <a:rPr lang="en-US" dirty="0">
                <a:solidFill>
                  <a:schemeClr val="bg1">
                    <a:lumMod val="75000"/>
                  </a:schemeClr>
                </a:solidFill>
              </a:rPr>
              <a:t>creating objects from class definitions</a:t>
            </a:r>
          </a:p>
          <a:p>
            <a:pPr lvl="1"/>
            <a:r>
              <a:rPr lang="en-US" dirty="0">
                <a:solidFill>
                  <a:schemeClr val="bg1">
                    <a:lumMod val="75000"/>
                  </a:schemeClr>
                </a:solidFill>
              </a:rPr>
              <a:t>establishing communication among objects</a:t>
            </a:r>
          </a:p>
          <a:p>
            <a:r>
              <a:rPr lang="en-US" dirty="0">
                <a:solidFill>
                  <a:schemeClr val="bg1">
                    <a:lumMod val="75000"/>
                  </a:schemeClr>
                </a:solidFill>
              </a:rPr>
              <a:t>A message for an object is a request for execution of a procedure, and therefore will invoke a function in receiving object.</a:t>
            </a:r>
          </a:p>
          <a:p>
            <a:r>
              <a:rPr lang="en-US" dirty="0">
                <a:solidFill>
                  <a:schemeClr val="bg1">
                    <a:lumMod val="75000"/>
                  </a:schemeClr>
                </a:solidFill>
              </a:rPr>
              <a:t>The concept of message passing makes it easier to build systems that model or simulate real-world problems.</a:t>
            </a:r>
          </a:p>
        </p:txBody>
      </p:sp>
      <p:sp>
        <p:nvSpPr>
          <p:cNvPr id="4" name="Slide Number Placeholder 3">
            <a:extLst>
              <a:ext uri="{FF2B5EF4-FFF2-40B4-BE49-F238E27FC236}">
                <a16:creationId xmlns:a16="http://schemas.microsoft.com/office/drawing/2014/main" id="{57D49833-922D-4B3E-B646-348AD081AA47}"/>
              </a:ext>
            </a:extLst>
          </p:cNvPr>
          <p:cNvSpPr>
            <a:spLocks noGrp="1"/>
          </p:cNvSpPr>
          <p:nvPr>
            <p:ph type="sldNum" sz="quarter" idx="12"/>
          </p:nvPr>
        </p:nvSpPr>
        <p:spPr/>
        <p:txBody>
          <a:bodyPr/>
          <a:lstStyle/>
          <a:p>
            <a:fld id="{10208554-8585-42CB-A706-D8947EF96A79}" type="slidenum">
              <a:rPr lang="en-US" smtClean="0"/>
              <a:t>22</a:t>
            </a:fld>
            <a:endParaRPr lang="en-US" dirty="0"/>
          </a:p>
        </p:txBody>
      </p:sp>
    </p:spTree>
    <p:extLst>
      <p:ext uri="{BB962C8B-B14F-4D97-AF65-F5344CB8AC3E}">
        <p14:creationId xmlns:p14="http://schemas.microsoft.com/office/powerpoint/2010/main" val="387083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3" presetClass="emph" presetSubtype="2" fill="hold" grpId="0" nodeType="withEffect">
                                  <p:stCondLst>
                                    <p:cond delay="0"/>
                                  </p:stCondLst>
                                  <p:childTnLst>
                                    <p:animClr clrSpc="rgb" dir="cw">
                                      <p:cBhvr override="childStyle">
                                        <p:cTn id="8" dur="500" fill="hold"/>
                                        <p:tgtEl>
                                          <p:spTgt spid="3">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3" presetClass="emph" presetSubtype="2" fill="hold" grpId="0" nodeType="withEffect">
                                  <p:stCondLst>
                                    <p:cond delay="0"/>
                                  </p:stCondLst>
                                  <p:childTnLst>
                                    <p:animClr clrSpc="rgb" dir="cw">
                                      <p:cBhvr override="childStyle">
                                        <p:cTn id="10" dur="500" fill="hold"/>
                                        <p:tgtEl>
                                          <p:spTgt spid="3">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11" presetID="3" presetClass="emph" presetSubtype="2" fill="hold" grpId="0" nodeType="withEffect">
                                  <p:stCondLst>
                                    <p:cond delay="0"/>
                                  </p:stCondLst>
                                  <p:childTnLst>
                                    <p:animClr clrSpc="rgb" dir="cw">
                                      <p:cBhvr override="childStyle">
                                        <p:cTn id="12" dur="500" fill="hold"/>
                                        <p:tgtEl>
                                          <p:spTgt spid="3">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500" fill="hold"/>
                                        <p:tgtEl>
                                          <p:spTgt spid="3">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0" nodeType="clickEffect">
                                  <p:stCondLst>
                                    <p:cond delay="0"/>
                                  </p:stCondLst>
                                  <p:childTnLst>
                                    <p:animClr clrSpc="rgb" dir="cw">
                                      <p:cBhvr override="childStyle">
                                        <p:cTn id="20" dur="500" fill="hold"/>
                                        <p:tgtEl>
                                          <p:spTgt spid="3">
                                            <p:txEl>
                                              <p:pRg st="5" end="5"/>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41EFD9-AC2C-447E-9605-190D8F6499C9}"/>
              </a:ext>
            </a:extLst>
          </p:cNvPr>
          <p:cNvSpPr>
            <a:spLocks noGrp="1"/>
          </p:cNvSpPr>
          <p:nvPr>
            <p:ph type="sldNum" sz="quarter" idx="12"/>
          </p:nvPr>
        </p:nvSpPr>
        <p:spPr/>
        <p:txBody>
          <a:bodyPr/>
          <a:lstStyle/>
          <a:p>
            <a:fld id="{10208554-8585-42CB-A706-D8947EF96A79}" type="slidenum">
              <a:rPr lang="en-US" smtClean="0"/>
              <a:t>23</a:t>
            </a:fld>
            <a:endParaRPr lang="en-US" dirty="0"/>
          </a:p>
        </p:txBody>
      </p:sp>
      <p:pic>
        <p:nvPicPr>
          <p:cNvPr id="10242" name="Picture 2" descr="https://widget.campusexplorer.com/media/original/media-6BD08973.jpg">
            <a:extLst>
              <a:ext uri="{FF2B5EF4-FFF2-40B4-BE49-F238E27FC236}">
                <a16:creationId xmlns:a16="http://schemas.microsoft.com/office/drawing/2014/main" id="{18C7145A-0B0E-4EE3-BCDA-AB5708A1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14" y="386933"/>
            <a:ext cx="9724572" cy="583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3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D2D6-BB15-4F12-A0EE-3E7B4F4F0BE0}"/>
              </a:ext>
            </a:extLst>
          </p:cNvPr>
          <p:cNvSpPr>
            <a:spLocks noGrp="1"/>
          </p:cNvSpPr>
          <p:nvPr>
            <p:ph type="title"/>
          </p:nvPr>
        </p:nvSpPr>
        <p:spPr/>
        <p:txBody>
          <a:bodyPr/>
          <a:lstStyle/>
          <a:p>
            <a:r>
              <a:rPr lang="en-US" dirty="0"/>
              <a:t>Benefits of OOP</a:t>
            </a:r>
          </a:p>
        </p:txBody>
      </p:sp>
      <p:sp>
        <p:nvSpPr>
          <p:cNvPr id="3" name="Content Placeholder 2">
            <a:extLst>
              <a:ext uri="{FF2B5EF4-FFF2-40B4-BE49-F238E27FC236}">
                <a16:creationId xmlns:a16="http://schemas.microsoft.com/office/drawing/2014/main" id="{23365866-7369-40D1-9E58-61E852881BA3}"/>
              </a:ext>
            </a:extLst>
          </p:cNvPr>
          <p:cNvSpPr>
            <a:spLocks noGrp="1"/>
          </p:cNvSpPr>
          <p:nvPr>
            <p:ph idx="1"/>
          </p:nvPr>
        </p:nvSpPr>
        <p:spPr/>
        <p:txBody>
          <a:bodyPr>
            <a:normAutofit fontScale="85000" lnSpcReduction="10000"/>
          </a:bodyPr>
          <a:lstStyle/>
          <a:p>
            <a:r>
              <a:rPr lang="en-US" dirty="0">
                <a:solidFill>
                  <a:schemeClr val="bg1">
                    <a:lumMod val="75000"/>
                  </a:schemeClr>
                </a:solidFill>
              </a:rPr>
              <a:t>Concept of objects help programmers to organize softwares as collection of objects rather than dozens of confusing modules and linking mechanism.</a:t>
            </a:r>
          </a:p>
          <a:p>
            <a:r>
              <a:rPr lang="en-US" dirty="0">
                <a:solidFill>
                  <a:schemeClr val="bg1">
                    <a:lumMod val="75000"/>
                  </a:schemeClr>
                </a:solidFill>
              </a:rPr>
              <a:t>Through inheritance, we can eliminate redundant code and extend the use of existing classes which is not possible in procedure oriented approach.</a:t>
            </a:r>
          </a:p>
          <a:p>
            <a:r>
              <a:rPr lang="en-US" dirty="0">
                <a:solidFill>
                  <a:schemeClr val="bg1">
                    <a:lumMod val="75000"/>
                  </a:schemeClr>
                </a:solidFill>
              </a:rPr>
              <a:t> We can build programs from the standard working modules that communicate with one another, rather than having to start writing the code from scratch which happens procedure oriented approach. This leads to saving of development time and higher productivity.</a:t>
            </a:r>
          </a:p>
          <a:p>
            <a:r>
              <a:rPr lang="en-US" dirty="0">
                <a:solidFill>
                  <a:schemeClr val="bg1">
                    <a:lumMod val="75000"/>
                  </a:schemeClr>
                </a:solidFill>
              </a:rPr>
              <a:t> The principle of data hiding helps the programmer to build secure programs that cannot be invaded by code in other parts of the program.</a:t>
            </a:r>
          </a:p>
          <a:p>
            <a:r>
              <a:rPr lang="en-US" dirty="0">
                <a:solidFill>
                  <a:schemeClr val="bg1">
                    <a:lumMod val="75000"/>
                  </a:schemeClr>
                </a:solidFill>
              </a:rPr>
              <a:t> It is possible to have multiple instances of object to co-exist without any interference.</a:t>
            </a:r>
          </a:p>
          <a:p>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7FDF1415-7F3B-4EF1-9F4C-5C6941001DCD}"/>
              </a:ext>
            </a:extLst>
          </p:cNvPr>
          <p:cNvSpPr>
            <a:spLocks noGrp="1"/>
          </p:cNvSpPr>
          <p:nvPr>
            <p:ph type="sldNum" sz="quarter" idx="12"/>
          </p:nvPr>
        </p:nvSpPr>
        <p:spPr/>
        <p:txBody>
          <a:bodyPr/>
          <a:lstStyle/>
          <a:p>
            <a:fld id="{10208554-8585-42CB-A706-D8947EF96A79}" type="slidenum">
              <a:rPr lang="en-US" smtClean="0"/>
              <a:t>24</a:t>
            </a:fld>
            <a:endParaRPr lang="en-US" dirty="0"/>
          </a:p>
        </p:txBody>
      </p:sp>
    </p:spTree>
    <p:extLst>
      <p:ext uri="{BB962C8B-B14F-4D97-AF65-F5344CB8AC3E}">
        <p14:creationId xmlns:p14="http://schemas.microsoft.com/office/powerpoint/2010/main" val="10044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3">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6C97-4D85-47B2-BE15-73733E333F6D}"/>
              </a:ext>
            </a:extLst>
          </p:cNvPr>
          <p:cNvSpPr>
            <a:spLocks noGrp="1"/>
          </p:cNvSpPr>
          <p:nvPr>
            <p:ph type="title"/>
          </p:nvPr>
        </p:nvSpPr>
        <p:spPr/>
        <p:txBody>
          <a:bodyPr/>
          <a:lstStyle/>
          <a:p>
            <a:r>
              <a:rPr lang="en-US" dirty="0"/>
              <a:t>Benefits of OOP (contd...)</a:t>
            </a:r>
          </a:p>
        </p:txBody>
      </p:sp>
      <p:sp>
        <p:nvSpPr>
          <p:cNvPr id="3" name="Content Placeholder 2">
            <a:extLst>
              <a:ext uri="{FF2B5EF4-FFF2-40B4-BE49-F238E27FC236}">
                <a16:creationId xmlns:a16="http://schemas.microsoft.com/office/drawing/2014/main" id="{0A442FCD-4743-4AD5-8847-135EBF2BCBB4}"/>
              </a:ext>
            </a:extLst>
          </p:cNvPr>
          <p:cNvSpPr>
            <a:spLocks noGrp="1"/>
          </p:cNvSpPr>
          <p:nvPr>
            <p:ph idx="1"/>
          </p:nvPr>
        </p:nvSpPr>
        <p:spPr/>
        <p:txBody>
          <a:bodyPr>
            <a:normAutofit/>
          </a:bodyPr>
          <a:lstStyle/>
          <a:p>
            <a:r>
              <a:rPr lang="en-US" dirty="0">
                <a:solidFill>
                  <a:schemeClr val="bg1">
                    <a:lumMod val="75000"/>
                  </a:schemeClr>
                </a:solidFill>
              </a:rPr>
              <a:t> It is possible to map objects in the problem domain to those in the program.</a:t>
            </a:r>
          </a:p>
          <a:p>
            <a:r>
              <a:rPr lang="en-US" dirty="0">
                <a:solidFill>
                  <a:schemeClr val="bg1">
                    <a:lumMod val="75000"/>
                  </a:schemeClr>
                </a:solidFill>
              </a:rPr>
              <a:t> It is easy to partition the work in a project based on objects .</a:t>
            </a:r>
          </a:p>
          <a:p>
            <a:r>
              <a:rPr lang="en-US" dirty="0">
                <a:solidFill>
                  <a:schemeClr val="bg1">
                    <a:lumMod val="75000"/>
                  </a:schemeClr>
                </a:solidFill>
              </a:rPr>
              <a:t> Object oriented systems can be easily upgraded from small to large systems.</a:t>
            </a:r>
          </a:p>
          <a:p>
            <a:r>
              <a:rPr lang="en-US" dirty="0">
                <a:solidFill>
                  <a:schemeClr val="bg1">
                    <a:lumMod val="75000"/>
                  </a:schemeClr>
                </a:solidFill>
              </a:rPr>
              <a:t> Message passing techniques for communication between objects makes the interface descriptions with external systems much simpler.</a:t>
            </a:r>
          </a:p>
          <a:p>
            <a:r>
              <a:rPr lang="en-US" dirty="0">
                <a:solidFill>
                  <a:schemeClr val="bg1">
                    <a:lumMod val="75000"/>
                  </a:schemeClr>
                </a:solidFill>
              </a:rPr>
              <a:t> Software complexity can be easily managed.</a:t>
            </a:r>
          </a:p>
          <a:p>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73428745-1D93-4C09-832B-95BE5DA09C7E}"/>
              </a:ext>
            </a:extLst>
          </p:cNvPr>
          <p:cNvSpPr>
            <a:spLocks noGrp="1"/>
          </p:cNvSpPr>
          <p:nvPr>
            <p:ph type="sldNum" sz="quarter" idx="12"/>
          </p:nvPr>
        </p:nvSpPr>
        <p:spPr/>
        <p:txBody>
          <a:bodyPr/>
          <a:lstStyle/>
          <a:p>
            <a:fld id="{10208554-8585-42CB-A706-D8947EF96A79}" type="slidenum">
              <a:rPr lang="en-US" smtClean="0"/>
              <a:t>25</a:t>
            </a:fld>
            <a:endParaRPr lang="en-US" dirty="0"/>
          </a:p>
        </p:txBody>
      </p:sp>
    </p:spTree>
    <p:extLst>
      <p:ext uri="{BB962C8B-B14F-4D97-AF65-F5344CB8AC3E}">
        <p14:creationId xmlns:p14="http://schemas.microsoft.com/office/powerpoint/2010/main" val="365898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
                                            <p:txEl>
                                              <p:pRg st="2" end="2"/>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3">
                                            <p:txEl>
                                              <p:pRg st="4" end="4"/>
                                            </p:txEl>
                                          </p:spTgt>
                                        </p:tgtEl>
                                        <p:attrNameLst>
                                          <p:attrName>style.color</p:attrName>
                                        </p:attrNameLst>
                                      </p:cBhvr>
                                      <p:to>
                                        <a:schemeClr val="tx1"/>
                                      </p:to>
                                    </p:animClr>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6F1C22-CFC0-45C8-B774-D9DF2358036E}"/>
              </a:ext>
            </a:extLst>
          </p:cNvPr>
          <p:cNvSpPr>
            <a:spLocks noGrp="1"/>
          </p:cNvSpPr>
          <p:nvPr>
            <p:ph type="title"/>
          </p:nvPr>
        </p:nvSpPr>
        <p:spPr/>
        <p:txBody>
          <a:bodyPr/>
          <a:lstStyle/>
          <a:p>
            <a:r>
              <a:rPr lang="en-US" dirty="0"/>
              <a:t>Assignment #1: Related to C Programming Language</a:t>
            </a:r>
          </a:p>
        </p:txBody>
      </p:sp>
      <p:sp>
        <p:nvSpPr>
          <p:cNvPr id="9" name="Content Placeholder 8">
            <a:extLst>
              <a:ext uri="{FF2B5EF4-FFF2-40B4-BE49-F238E27FC236}">
                <a16:creationId xmlns:a16="http://schemas.microsoft.com/office/drawing/2014/main" id="{6D44C7E5-F5FA-4004-AA27-34B3436D4E66}"/>
              </a:ext>
            </a:extLst>
          </p:cNvPr>
          <p:cNvSpPr>
            <a:spLocks noGrp="1"/>
          </p:cNvSpPr>
          <p:nvPr>
            <p:ph idx="1"/>
          </p:nvPr>
        </p:nvSpPr>
        <p:spPr/>
        <p:txBody>
          <a:bodyPr/>
          <a:lstStyle/>
          <a:p>
            <a:pPr marL="285750" indent="-285750"/>
            <a:r>
              <a:rPr lang="en-US" dirty="0"/>
              <a:t>What do you mean by function</a:t>
            </a:r>
            <a:r>
              <a:rPr lang="en-US"/>
              <a:t>? Illustrate </a:t>
            </a:r>
            <a:r>
              <a:rPr lang="en-US" dirty="0"/>
              <a:t>the difference between pass by value and pass by reference.</a:t>
            </a:r>
          </a:p>
          <a:p>
            <a:pPr marL="285750" indent="-285750"/>
            <a:r>
              <a:rPr lang="en-US" dirty="0"/>
              <a:t>Define Structure. How does it differ with Union? Illustrate with an example. </a:t>
            </a:r>
          </a:p>
          <a:p>
            <a:pPr marL="285750" indent="-285750"/>
            <a:r>
              <a:rPr lang="en-US" dirty="0"/>
              <a:t>What is the difference between array and pointer variable? In what way are they similar?</a:t>
            </a:r>
          </a:p>
          <a:p>
            <a:pPr marL="285750" indent="-285750"/>
            <a:endParaRPr lang="en-US" dirty="0"/>
          </a:p>
          <a:p>
            <a:pPr marL="0" indent="0" algn="r">
              <a:buNone/>
            </a:pPr>
            <a:r>
              <a:rPr lang="en-US" dirty="0">
                <a:solidFill>
                  <a:srgbClr val="FF0000"/>
                </a:solidFill>
              </a:rPr>
              <a:t>Deadline</a:t>
            </a:r>
            <a:r>
              <a:rPr lang="en-US">
                <a:solidFill>
                  <a:srgbClr val="FF0000"/>
                </a:solidFill>
              </a:rPr>
              <a:t>: 9</a:t>
            </a:r>
            <a:r>
              <a:rPr lang="en-US" baseline="30000">
                <a:solidFill>
                  <a:srgbClr val="FF0000"/>
                </a:solidFill>
              </a:rPr>
              <a:t>th</a:t>
            </a:r>
            <a:r>
              <a:rPr lang="en-US">
                <a:solidFill>
                  <a:srgbClr val="FF0000"/>
                </a:solidFill>
              </a:rPr>
              <a:t> </a:t>
            </a:r>
            <a:r>
              <a:rPr lang="en-US" dirty="0">
                <a:solidFill>
                  <a:srgbClr val="FF0000"/>
                </a:solidFill>
              </a:rPr>
              <a:t>May, 2018</a:t>
            </a:r>
          </a:p>
          <a:p>
            <a:pPr marL="285750" indent="-285750"/>
            <a:endParaRPr lang="en-US" dirty="0"/>
          </a:p>
          <a:p>
            <a:endParaRPr lang="en-US" dirty="0"/>
          </a:p>
        </p:txBody>
      </p:sp>
      <p:sp>
        <p:nvSpPr>
          <p:cNvPr id="10" name="Slide Number Placeholder 9">
            <a:extLst>
              <a:ext uri="{FF2B5EF4-FFF2-40B4-BE49-F238E27FC236}">
                <a16:creationId xmlns:a16="http://schemas.microsoft.com/office/drawing/2014/main" id="{F9378DAC-615B-4133-A07E-C08CFA44E385}"/>
              </a:ext>
            </a:extLst>
          </p:cNvPr>
          <p:cNvSpPr>
            <a:spLocks noGrp="1"/>
          </p:cNvSpPr>
          <p:nvPr>
            <p:ph type="sldNum" sz="quarter" idx="12"/>
          </p:nvPr>
        </p:nvSpPr>
        <p:spPr/>
        <p:txBody>
          <a:bodyPr/>
          <a:lstStyle/>
          <a:p>
            <a:fld id="{10208554-8585-42CB-A706-D8947EF96A79}" type="slidenum">
              <a:rPr lang="en-US" smtClean="0"/>
              <a:t>26</a:t>
            </a:fld>
            <a:endParaRPr lang="en-US" dirty="0"/>
          </a:p>
        </p:txBody>
      </p:sp>
    </p:spTree>
    <p:extLst>
      <p:ext uri="{BB962C8B-B14F-4D97-AF65-F5344CB8AC3E}">
        <p14:creationId xmlns:p14="http://schemas.microsoft.com/office/powerpoint/2010/main" val="413201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B06130-5CC5-4824-A2CF-D5C332E846A5}"/>
              </a:ext>
            </a:extLst>
          </p:cNvPr>
          <p:cNvSpPr>
            <a:spLocks noGrp="1"/>
          </p:cNvSpPr>
          <p:nvPr>
            <p:ph type="title"/>
          </p:nvPr>
        </p:nvSpPr>
        <p:spPr/>
        <p:txBody>
          <a:bodyPr/>
          <a:lstStyle/>
          <a:p>
            <a:r>
              <a:rPr lang="en-US" dirty="0"/>
              <a:t>In next class...........</a:t>
            </a:r>
          </a:p>
        </p:txBody>
      </p:sp>
      <p:sp>
        <p:nvSpPr>
          <p:cNvPr id="6" name="Content Placeholder 5">
            <a:extLst>
              <a:ext uri="{FF2B5EF4-FFF2-40B4-BE49-F238E27FC236}">
                <a16:creationId xmlns:a16="http://schemas.microsoft.com/office/drawing/2014/main" id="{ADFE9481-C39E-4816-8751-6A38B93BD596}"/>
              </a:ext>
            </a:extLst>
          </p:cNvPr>
          <p:cNvSpPr>
            <a:spLocks noGrp="1"/>
          </p:cNvSpPr>
          <p:nvPr>
            <p:ph idx="1"/>
          </p:nvPr>
        </p:nvSpPr>
        <p:spPr/>
        <p:txBody>
          <a:bodyPr/>
          <a:lstStyle/>
          <a:p>
            <a:r>
              <a:rPr lang="en-US" dirty="0"/>
              <a:t>Introducing C++</a:t>
            </a:r>
          </a:p>
          <a:p>
            <a:r>
              <a:rPr lang="en-US" dirty="0"/>
              <a:t>A sample C++ program</a:t>
            </a:r>
          </a:p>
          <a:p>
            <a:r>
              <a:rPr lang="en-US" dirty="0"/>
              <a:t>Reference variables</a:t>
            </a:r>
          </a:p>
          <a:p>
            <a:r>
              <a:rPr lang="en-US" dirty="0"/>
              <a:t>Inline functions</a:t>
            </a:r>
          </a:p>
        </p:txBody>
      </p:sp>
      <p:sp>
        <p:nvSpPr>
          <p:cNvPr id="7" name="Slide Number Placeholder 6">
            <a:extLst>
              <a:ext uri="{FF2B5EF4-FFF2-40B4-BE49-F238E27FC236}">
                <a16:creationId xmlns:a16="http://schemas.microsoft.com/office/drawing/2014/main" id="{27910A2E-9CC2-441F-868B-06A18FC585CF}"/>
              </a:ext>
            </a:extLst>
          </p:cNvPr>
          <p:cNvSpPr>
            <a:spLocks noGrp="1"/>
          </p:cNvSpPr>
          <p:nvPr>
            <p:ph type="sldNum" sz="quarter" idx="12"/>
          </p:nvPr>
        </p:nvSpPr>
        <p:spPr/>
        <p:txBody>
          <a:bodyPr/>
          <a:lstStyle/>
          <a:p>
            <a:fld id="{10208554-8585-42CB-A706-D8947EF96A79}" type="slidenum">
              <a:rPr lang="en-US" smtClean="0"/>
              <a:t>27</a:t>
            </a:fld>
            <a:endParaRPr lang="en-US" dirty="0"/>
          </a:p>
        </p:txBody>
      </p:sp>
    </p:spTree>
    <p:extLst>
      <p:ext uri="{BB962C8B-B14F-4D97-AF65-F5344CB8AC3E}">
        <p14:creationId xmlns:p14="http://schemas.microsoft.com/office/powerpoint/2010/main" val="280551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91F5-E5E0-47F3-8170-8F5D34AD5126}"/>
              </a:ext>
            </a:extLst>
          </p:cNvPr>
          <p:cNvSpPr>
            <a:spLocks noGrp="1"/>
          </p:cNvSpPr>
          <p:nvPr>
            <p:ph type="title"/>
          </p:nvPr>
        </p:nvSpPr>
        <p:spPr/>
        <p:txBody>
          <a:bodyPr/>
          <a:lstStyle/>
          <a:p>
            <a:r>
              <a:rPr lang="en-US" dirty="0"/>
              <a:t>What today?</a:t>
            </a:r>
          </a:p>
        </p:txBody>
      </p:sp>
      <p:sp>
        <p:nvSpPr>
          <p:cNvPr id="3" name="Content Placeholder 2">
            <a:extLst>
              <a:ext uri="{FF2B5EF4-FFF2-40B4-BE49-F238E27FC236}">
                <a16:creationId xmlns:a16="http://schemas.microsoft.com/office/drawing/2014/main" id="{5DF300BF-F312-48E9-BA0A-1CC0D7F5BE9D}"/>
              </a:ext>
            </a:extLst>
          </p:cNvPr>
          <p:cNvSpPr>
            <a:spLocks noGrp="1"/>
          </p:cNvSpPr>
          <p:nvPr>
            <p:ph idx="1"/>
          </p:nvPr>
        </p:nvSpPr>
        <p:spPr>
          <a:xfrm>
            <a:off x="838200" y="1677267"/>
            <a:ext cx="10515600" cy="4351338"/>
          </a:xfrm>
        </p:spPr>
        <p:txBody>
          <a:bodyPr>
            <a:normAutofit/>
          </a:bodyPr>
          <a:lstStyle/>
          <a:p>
            <a:r>
              <a:rPr lang="en-US"/>
              <a:t>Basic </a:t>
            </a:r>
            <a:r>
              <a:rPr lang="en-US" dirty="0"/>
              <a:t>concepts of OOP</a:t>
            </a:r>
          </a:p>
          <a:p>
            <a:pPr lvl="1"/>
            <a:r>
              <a:rPr lang="en-US" dirty="0"/>
              <a:t>Objects</a:t>
            </a:r>
          </a:p>
          <a:p>
            <a:pPr lvl="1"/>
            <a:r>
              <a:rPr lang="en-US" dirty="0"/>
              <a:t>Classes</a:t>
            </a:r>
          </a:p>
          <a:p>
            <a:pPr lvl="1"/>
            <a:r>
              <a:rPr lang="en-US" dirty="0"/>
              <a:t>Data abstraction and encapsulation</a:t>
            </a:r>
          </a:p>
          <a:p>
            <a:pPr lvl="1"/>
            <a:r>
              <a:rPr lang="en-US" dirty="0"/>
              <a:t>Inheritance</a:t>
            </a:r>
          </a:p>
          <a:p>
            <a:pPr lvl="1"/>
            <a:r>
              <a:rPr lang="en-US" dirty="0"/>
              <a:t>Polymorphism</a:t>
            </a:r>
          </a:p>
          <a:p>
            <a:pPr lvl="1"/>
            <a:r>
              <a:rPr lang="en-US" dirty="0"/>
              <a:t>Dynamic binding</a:t>
            </a:r>
          </a:p>
          <a:p>
            <a:pPr lvl="1"/>
            <a:r>
              <a:rPr lang="en-US"/>
              <a:t>Message passing</a:t>
            </a:r>
            <a:endParaRPr lang="en-US" dirty="0"/>
          </a:p>
          <a:p>
            <a:r>
              <a:rPr lang="en-US" dirty="0"/>
              <a:t>Benefits of OOP</a:t>
            </a:r>
          </a:p>
        </p:txBody>
      </p:sp>
      <p:sp>
        <p:nvSpPr>
          <p:cNvPr id="4" name="Slide Number Placeholder 3">
            <a:extLst>
              <a:ext uri="{FF2B5EF4-FFF2-40B4-BE49-F238E27FC236}">
                <a16:creationId xmlns:a16="http://schemas.microsoft.com/office/drawing/2014/main" id="{CF029EA8-8620-43C7-BF47-39D98A8BF3D0}"/>
              </a:ext>
            </a:extLst>
          </p:cNvPr>
          <p:cNvSpPr>
            <a:spLocks noGrp="1"/>
          </p:cNvSpPr>
          <p:nvPr>
            <p:ph type="sldNum" sz="quarter" idx="12"/>
          </p:nvPr>
        </p:nvSpPr>
        <p:spPr/>
        <p:txBody>
          <a:bodyPr/>
          <a:lstStyle/>
          <a:p>
            <a:fld id="{10208554-8585-42CB-A706-D8947EF96A79}" type="slidenum">
              <a:rPr lang="en-US" smtClean="0"/>
              <a:t>3</a:t>
            </a:fld>
            <a:endParaRPr lang="en-US" dirty="0"/>
          </a:p>
        </p:txBody>
      </p:sp>
    </p:spTree>
    <p:extLst>
      <p:ext uri="{BB962C8B-B14F-4D97-AF65-F5344CB8AC3E}">
        <p14:creationId xmlns:p14="http://schemas.microsoft.com/office/powerpoint/2010/main" val="185172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76C7-7124-4CD4-9EB8-C61E45AAEEF2}"/>
              </a:ext>
            </a:extLst>
          </p:cNvPr>
          <p:cNvSpPr>
            <a:spLocks noGrp="1"/>
          </p:cNvSpPr>
          <p:nvPr>
            <p:ph type="title"/>
          </p:nvPr>
        </p:nvSpPr>
        <p:spPr/>
        <p:txBody>
          <a:bodyPr/>
          <a:lstStyle/>
          <a:p>
            <a:r>
              <a:rPr lang="en-US" dirty="0"/>
              <a:t>Basic concepts of OOP</a:t>
            </a:r>
          </a:p>
        </p:txBody>
      </p:sp>
      <p:sp>
        <p:nvSpPr>
          <p:cNvPr id="3" name="Content Placeholder 2">
            <a:extLst>
              <a:ext uri="{FF2B5EF4-FFF2-40B4-BE49-F238E27FC236}">
                <a16:creationId xmlns:a16="http://schemas.microsoft.com/office/drawing/2014/main" id="{EEC6E7E8-2661-4060-A6EB-3886E9075718}"/>
              </a:ext>
            </a:extLst>
          </p:cNvPr>
          <p:cNvSpPr>
            <a:spLocks noGrp="1"/>
          </p:cNvSpPr>
          <p:nvPr>
            <p:ph idx="1"/>
          </p:nvPr>
        </p:nvSpPr>
        <p:spPr>
          <a:xfrm>
            <a:off x="838200" y="1825625"/>
            <a:ext cx="10515600" cy="4351338"/>
          </a:xfrm>
        </p:spPr>
        <p:txBody>
          <a:bodyPr/>
          <a:lstStyle/>
          <a:p>
            <a:r>
              <a:rPr lang="en-US" dirty="0"/>
              <a:t>Objects </a:t>
            </a:r>
          </a:p>
          <a:p>
            <a:r>
              <a:rPr lang="en-US" dirty="0"/>
              <a:t>Classes</a:t>
            </a:r>
          </a:p>
          <a:p>
            <a:r>
              <a:rPr lang="en-US" dirty="0"/>
              <a:t>Data abstraction and encapsulation</a:t>
            </a:r>
          </a:p>
          <a:p>
            <a:r>
              <a:rPr lang="en-US" dirty="0"/>
              <a:t>Inheritance</a:t>
            </a:r>
          </a:p>
          <a:p>
            <a:r>
              <a:rPr lang="en-US" dirty="0"/>
              <a:t>Polymorphism</a:t>
            </a:r>
          </a:p>
          <a:p>
            <a:r>
              <a:rPr lang="en-US" dirty="0"/>
              <a:t>Dynamic binding</a:t>
            </a:r>
          </a:p>
          <a:p>
            <a:r>
              <a:rPr lang="en-US" dirty="0"/>
              <a:t>Message Passing</a:t>
            </a:r>
          </a:p>
        </p:txBody>
      </p:sp>
      <p:sp>
        <p:nvSpPr>
          <p:cNvPr id="4" name="AutoShape 2" descr="data:image/png;base64,iVBORw0KGgoAAAANSUhEUgAAAOkAAADYCAMAAAA5zzTZAAAAkFBMVEX/////AAD/+vr/6+v/+Pj/7u7/2dn/8vL/vb3/kJD/5+f/iIj/pqb/9fX/oaH/eXn/tLT/zc3/KSn/3t7/Ly//wsL/fn7/ODj/c3P/YWH/mpr/1dX/QUH/U1P/g4P/qqr/ERH/bGz/rq7/Hh7/Wlr/T0//Ozv/GBj/nZ3/SUn/jIz/uLj/Zmb/JSX/lJT/WFg0pR9oAAAHLUlEQVR4nN2dCXriMAxGUVhC6dCFrVCghVKGMi3t/W83IWyBeJGJG1l6F0D67FjyL1lUKsKptagtKIn+uhNR21AG1SEADKit+H2iD0h5oDbkt+lvdo7CbExtyq/SncORv5I/1RvIIvdTPW7cA0I/1XgIObrURv0GzV7e0WGb2ir/VOd5P0V+p28KP+GG2ir/dL9Ujt5Rm+WfV5Wf8EZtlndaP0pHm9R2eedhofJz1ae2yzfxQLmg8lLeR0UM3ToqLWGo3Sr9hEmV2jLPNJZqR5fShJU7tZ8wiakt80t9pHH0XdiltK8+igDmwlZUt3NhJOvyEs91jgrbun1lVrRlKMrRSLtz4V7U1tXvXPiits0r45l+Ralt84r6JppyK+kbjV70jr5QG+eTeK13VNTWfdR/orK0sT96P2U5avhERW3dquYqKs7RXGUpy0BQePk0+AnzGrV5/ng2OTqlts4fNWUl4sCXnK1bN51FMJKjMDSeTI5O5FzTmiY/JTlqyosAlnVq+3wR/TOvqBilPjIeugBiVrRqPItgIaYk0fhrdHQlpmw47pi3rphC8KPZT/ikNtAXyp6bDH+oDfSFMaVP+KY20BeaSvcRKTJgNLc4Oqe20BP1d4ujUu5p8cTiqJRk15IYAXSEONrQ1fSPjgrJ6q2OLoTkgF1DOWKHkK5HWwYopo+1aV3RW2oT/dC3rqiQjMEo06csZWQM+n6UAz0Zyq7d0ZWMjl3bdRSkaAz2FRWiMdju3SBFYzDr9ClDahu9YOilOiAjviC27pOI+IJwFBrURvoAsXVlPAvGrKiIpqpvhKMieo0wW3ct4TR6QDgKEmQjzIqCBNnIfh8FGUmgXTMCGfUXlKM/1FZ6oG8VxxI6Ao7d8Qrh6OyR2szi2AXsLa/UZhangVlRCadRy1ZNS5lQm1mcyNxmtEeAEhhNMY4KqDTZWgH3PFPbWZx7lKMj/rrRjd3LhBn//uQPlKMCLjCImsQW/imDvUCawn/0WAPnaIfazsIgHeU/H7CLygEFqAxtW4/cHv6tDMYXWyd67J8dqmeN5WEfSTFa/Rb26S5K2U0YURtaFGTGAD3u/awNlGqUwF0hqyMDKfvqYRslpgB/GTuyPR840OH+Hs/8gDQD9xI/onlsB/eGI1QteMuCeRaIvaixb3+MsfGFe2UCqWEnrJmLnor/G9DAXGZAKp4JH9SmFgNV3k9ZUptajDHa0Q3vjqMWNttlnxyhj13uEhmuopbCu9iEzna5P5nAqinAPbGvagcm5yh3SMzo1W8uFqGz3ZIT+2eAidcfxIrYUPK5u+s9nfvLPLHabsKqzJzhmMoMPHUj4pPAcnOG+unwmN35iGxVrLYL5Z670dm/Ck2ahY+mGj43gkWZe/dyIu6o6GMj2wycLGXuXcWznHmhAOeQG5VbbVKNZ1x9X18GcjmNShaylQ8/n67dVjGqbXdP2SMo1N/V+rqil+6PbVSUXymdqw15vyKTQNcltpRfhGmr/70OZjeuMcA8k/UCiip/Sze/cOPWGFR3SBmgR6LvtvT2OPRNR4a/WchDVPw2xIYfdCbh9JGS1SZMvagvuM8V9RrvAKHsaewWwhweLZePlFQ6Mkp5m0/b+RHZho+d8V6KSzrMV5CppcfN9NcZOYgfwtg6ae5NkR5d+E6hbphr2fS8f9p7Or4Cs2VKXiq12tt5U7ciuEiBEESzp30PqhN/BykQAhnOgBiXoZAQndLdUOa6Y/Kc+4uoj+5+3BHISxjU47rOmYQYIZvO90xD6TqqoTKArOLvlO6G1NZatYygPyzNwWIX4QjC6joy/DvjGTsJUXu31RBUURhb+lw8x1ppRscdtXPnoLuIOn0XdRcCfOLueMjgCec42hPhm+CcCOk42oN9geZIGNnROTG+TwFPmE8Qu/5dfaL2SYNDmw2SYHuykU/X0QT8YA03dwFNyK3KXmNN0MPda5rS1FUElfDmiJ1EXCOBJbw53IR5AxNyOdAGan4cAgajjtwkax0BR5gTiFHfdkKOMCccusx1BB1hTkTFY02IdxgVha9wfN43VU3/zW6H0/8Iu5XSLmH17KdIrGH23LJArAlOJbNw9RWO34gGl95HzkuaXOGuizUcH+dV8Y8sT/Ac1+pYEU5hOjHmCrmQSx54icPbph1hatkYsLPI9mx4JQ1nuMmFnP/V0qlbeRJK88ZV4OeosBCPTDTQjQ307YEFQTerBFtxQoNsnltT2+kBXKzhl9orwMiF/G5rKjByoYglTa5w1nsN73EUGaxtECL+BjHFcq8Rs6QVW6zhPvbyDNMVLohWe3/oYw1PTUVPpJULhS1ppdLWdeCL+kpTNJ3sAbZ8FkZdmuI9Uk+DKtbw/8cUJflYM5P3le7IlaaELmnCxbjwmbBYmuFiRC+TPpWrOJ//KfUrTekKj6UZMnKhyFia4djJLvfgPbCXCxdyD94jg8C/0v+xm10agcdV7QAAAABJRU5ErkJggg==">
            <a:extLst>
              <a:ext uri="{FF2B5EF4-FFF2-40B4-BE49-F238E27FC236}">
                <a16:creationId xmlns:a16="http://schemas.microsoft.com/office/drawing/2014/main" id="{8BD821C2-DF24-4293-8658-7C204115BE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124" name="Picture 4" descr="https://vignette.wikia.nocookie.net/finalfantasy/images/6/69/Yes_check.png/revision/latest?cb=20080127132158">
            <a:extLst>
              <a:ext uri="{FF2B5EF4-FFF2-40B4-BE49-F238E27FC236}">
                <a16:creationId xmlns:a16="http://schemas.microsoft.com/office/drawing/2014/main" id="{64F8DE15-C8B8-4162-BCB2-6986B2277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2434266" y="1777403"/>
            <a:ext cx="420394" cy="46733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AE5DE468-6965-4ED6-9660-CDA9B75B3484}"/>
              </a:ext>
            </a:extLst>
          </p:cNvPr>
          <p:cNvSpPr>
            <a:spLocks noGrp="1"/>
          </p:cNvSpPr>
          <p:nvPr>
            <p:ph type="sldNum" sz="quarter" idx="12"/>
          </p:nvPr>
        </p:nvSpPr>
        <p:spPr/>
        <p:txBody>
          <a:bodyPr/>
          <a:lstStyle/>
          <a:p>
            <a:fld id="{10208554-8585-42CB-A706-D8947EF96A79}" type="slidenum">
              <a:rPr lang="en-US" smtClean="0"/>
              <a:t>4</a:t>
            </a:fld>
            <a:endParaRPr lang="en-US" dirty="0"/>
          </a:p>
        </p:txBody>
      </p:sp>
    </p:spTree>
    <p:extLst>
      <p:ext uri="{BB962C8B-B14F-4D97-AF65-F5344CB8AC3E}">
        <p14:creationId xmlns:p14="http://schemas.microsoft.com/office/powerpoint/2010/main" val="198317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2417-357C-433C-B3F7-FA571CA82C06}"/>
              </a:ext>
            </a:extLst>
          </p:cNvPr>
          <p:cNvSpPr>
            <a:spLocks noGrp="1"/>
          </p:cNvSpPr>
          <p:nvPr>
            <p:ph type="title"/>
          </p:nvPr>
        </p:nvSpPr>
        <p:spPr/>
        <p:txBody>
          <a:bodyPr/>
          <a:lstStyle/>
          <a:p>
            <a:r>
              <a:rPr lang="en-US" dirty="0"/>
              <a:t>Remember this ????</a:t>
            </a:r>
          </a:p>
        </p:txBody>
      </p:sp>
      <p:sp>
        <p:nvSpPr>
          <p:cNvPr id="4" name="Oval 3">
            <a:extLst>
              <a:ext uri="{FF2B5EF4-FFF2-40B4-BE49-F238E27FC236}">
                <a16:creationId xmlns:a16="http://schemas.microsoft.com/office/drawing/2014/main" id="{94A92B55-8A11-4CC4-AF2C-27846BF8F49E}"/>
              </a:ext>
            </a:extLst>
          </p:cNvPr>
          <p:cNvSpPr/>
          <p:nvPr/>
        </p:nvSpPr>
        <p:spPr>
          <a:xfrm>
            <a:off x="2757054" y="2951236"/>
            <a:ext cx="2618509"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data</a:t>
            </a:r>
          </a:p>
        </p:txBody>
      </p:sp>
      <p:sp>
        <p:nvSpPr>
          <p:cNvPr id="5" name="Oval 4">
            <a:extLst>
              <a:ext uri="{FF2B5EF4-FFF2-40B4-BE49-F238E27FC236}">
                <a16:creationId xmlns:a16="http://schemas.microsoft.com/office/drawing/2014/main" id="{CC0960ED-937D-40B8-9C87-CCFC4D8C16F5}"/>
              </a:ext>
            </a:extLst>
          </p:cNvPr>
          <p:cNvSpPr/>
          <p:nvPr/>
        </p:nvSpPr>
        <p:spPr>
          <a:xfrm>
            <a:off x="5735782" y="2556382"/>
            <a:ext cx="2618509" cy="2115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action</a:t>
            </a:r>
          </a:p>
        </p:txBody>
      </p:sp>
      <p:sp>
        <p:nvSpPr>
          <p:cNvPr id="6" name="Oval 5">
            <a:extLst>
              <a:ext uri="{FF2B5EF4-FFF2-40B4-BE49-F238E27FC236}">
                <a16:creationId xmlns:a16="http://schemas.microsoft.com/office/drawing/2014/main" id="{A2869AF6-3FCC-4021-809F-84DF7012A83E}"/>
              </a:ext>
            </a:extLst>
          </p:cNvPr>
          <p:cNvSpPr/>
          <p:nvPr/>
        </p:nvSpPr>
        <p:spPr>
          <a:xfrm>
            <a:off x="2008908" y="1889126"/>
            <a:ext cx="7592291" cy="34497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88FD8AD-024C-4708-A30D-62942C887EE8}"/>
              </a:ext>
            </a:extLst>
          </p:cNvPr>
          <p:cNvSpPr txBox="1"/>
          <p:nvPr/>
        </p:nvSpPr>
        <p:spPr>
          <a:xfrm>
            <a:off x="4572000" y="5489290"/>
            <a:ext cx="5472545" cy="646331"/>
          </a:xfrm>
          <a:prstGeom prst="rect">
            <a:avLst/>
          </a:prstGeom>
          <a:noFill/>
        </p:spPr>
        <p:txBody>
          <a:bodyPr wrap="square" rtlCol="0">
            <a:spAutoFit/>
          </a:bodyPr>
          <a:lstStyle/>
          <a:p>
            <a:r>
              <a:rPr lang="en-US" sz="3600" dirty="0"/>
              <a:t>object wraps data + action</a:t>
            </a:r>
          </a:p>
        </p:txBody>
      </p:sp>
      <p:sp>
        <p:nvSpPr>
          <p:cNvPr id="8" name="Slide Number Placeholder 7">
            <a:extLst>
              <a:ext uri="{FF2B5EF4-FFF2-40B4-BE49-F238E27FC236}">
                <a16:creationId xmlns:a16="http://schemas.microsoft.com/office/drawing/2014/main" id="{43215842-EEFC-4CD8-AE7F-6848F94EDC83}"/>
              </a:ext>
            </a:extLst>
          </p:cNvPr>
          <p:cNvSpPr>
            <a:spLocks noGrp="1"/>
          </p:cNvSpPr>
          <p:nvPr>
            <p:ph type="sldNum" sz="quarter" idx="12"/>
          </p:nvPr>
        </p:nvSpPr>
        <p:spPr/>
        <p:txBody>
          <a:bodyPr/>
          <a:lstStyle/>
          <a:p>
            <a:fld id="{10208554-8585-42CB-A706-D8947EF96A79}" type="slidenum">
              <a:rPr lang="en-US" smtClean="0"/>
              <a:t>5</a:t>
            </a:fld>
            <a:endParaRPr lang="en-US" dirty="0"/>
          </a:p>
        </p:txBody>
      </p:sp>
    </p:spTree>
    <p:extLst>
      <p:ext uri="{BB962C8B-B14F-4D97-AF65-F5344CB8AC3E}">
        <p14:creationId xmlns:p14="http://schemas.microsoft.com/office/powerpoint/2010/main" val="375556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2763-D694-470D-8F59-EF9D17C100FF}"/>
              </a:ext>
            </a:extLst>
          </p:cNvPr>
          <p:cNvSpPr>
            <a:spLocks noGrp="1"/>
          </p:cNvSpPr>
          <p:nvPr>
            <p:ph type="title"/>
          </p:nvPr>
        </p:nvSpPr>
        <p:spPr/>
        <p:txBody>
          <a:bodyPr/>
          <a:lstStyle/>
          <a:p>
            <a:r>
              <a:rPr lang="en-US" dirty="0"/>
              <a:t>In the simplest language possible..........</a:t>
            </a:r>
          </a:p>
        </p:txBody>
      </p:sp>
      <p:sp>
        <p:nvSpPr>
          <p:cNvPr id="3" name="Content Placeholder 2">
            <a:extLst>
              <a:ext uri="{FF2B5EF4-FFF2-40B4-BE49-F238E27FC236}">
                <a16:creationId xmlns:a16="http://schemas.microsoft.com/office/drawing/2014/main" id="{48F2DE97-21C5-4546-B56F-7153A0834891}"/>
              </a:ext>
            </a:extLst>
          </p:cNvPr>
          <p:cNvSpPr>
            <a:spLocks noGrp="1"/>
          </p:cNvSpPr>
          <p:nvPr>
            <p:ph idx="1"/>
          </p:nvPr>
        </p:nvSpPr>
        <p:spPr>
          <a:xfrm>
            <a:off x="838200" y="1825625"/>
            <a:ext cx="10515600" cy="1325563"/>
          </a:xfrm>
        </p:spPr>
        <p:txBody>
          <a:bodyPr/>
          <a:lstStyle/>
          <a:p>
            <a:pPr marL="0" indent="0" algn="ctr">
              <a:buNone/>
            </a:pPr>
            <a:r>
              <a:rPr lang="en-US" dirty="0"/>
              <a:t>An object oriented program is nothing but, some objects just passing messages to each other that keep the program running. </a:t>
            </a:r>
          </a:p>
        </p:txBody>
      </p:sp>
      <p:sp>
        <p:nvSpPr>
          <p:cNvPr id="4" name="Slide Number Placeholder 3">
            <a:extLst>
              <a:ext uri="{FF2B5EF4-FFF2-40B4-BE49-F238E27FC236}">
                <a16:creationId xmlns:a16="http://schemas.microsoft.com/office/drawing/2014/main" id="{915FB807-4F66-4970-955B-66F281C3B760}"/>
              </a:ext>
            </a:extLst>
          </p:cNvPr>
          <p:cNvSpPr>
            <a:spLocks noGrp="1"/>
          </p:cNvSpPr>
          <p:nvPr>
            <p:ph type="sldNum" sz="quarter" idx="12"/>
          </p:nvPr>
        </p:nvSpPr>
        <p:spPr/>
        <p:txBody>
          <a:bodyPr/>
          <a:lstStyle/>
          <a:p>
            <a:fld id="{10208554-8585-42CB-A706-D8947EF96A79}" type="slidenum">
              <a:rPr lang="en-US" smtClean="0"/>
              <a:t>6</a:t>
            </a:fld>
            <a:endParaRPr lang="en-US" dirty="0"/>
          </a:p>
        </p:txBody>
      </p:sp>
      <p:sp>
        <p:nvSpPr>
          <p:cNvPr id="5" name="TextBox 4">
            <a:extLst>
              <a:ext uri="{FF2B5EF4-FFF2-40B4-BE49-F238E27FC236}">
                <a16:creationId xmlns:a16="http://schemas.microsoft.com/office/drawing/2014/main" id="{207C97AF-5F40-4079-98C9-65C26146A71A}"/>
              </a:ext>
            </a:extLst>
          </p:cNvPr>
          <p:cNvSpPr txBox="1"/>
          <p:nvPr/>
        </p:nvSpPr>
        <p:spPr>
          <a:xfrm>
            <a:off x="997527" y="3241964"/>
            <a:ext cx="10432474" cy="523220"/>
          </a:xfrm>
          <a:prstGeom prst="rect">
            <a:avLst/>
          </a:prstGeom>
          <a:noFill/>
        </p:spPr>
        <p:txBody>
          <a:bodyPr wrap="square" rtlCol="0">
            <a:spAutoFit/>
          </a:bodyPr>
          <a:lstStyle/>
          <a:p>
            <a:r>
              <a:rPr lang="en-US" sz="2800" dirty="0"/>
              <a:t>POP = Data1 + Data2 + ............+ Action1 + Action2 + Action3 + .............</a:t>
            </a:r>
          </a:p>
        </p:txBody>
      </p:sp>
      <p:sp>
        <p:nvSpPr>
          <p:cNvPr id="6" name="TextBox 5">
            <a:extLst>
              <a:ext uri="{FF2B5EF4-FFF2-40B4-BE49-F238E27FC236}">
                <a16:creationId xmlns:a16="http://schemas.microsoft.com/office/drawing/2014/main" id="{0D909F50-6D34-4720-BA65-C826AC74E6D4}"/>
              </a:ext>
            </a:extLst>
          </p:cNvPr>
          <p:cNvSpPr txBox="1"/>
          <p:nvPr/>
        </p:nvSpPr>
        <p:spPr>
          <a:xfrm>
            <a:off x="1233055" y="5049857"/>
            <a:ext cx="9961418" cy="523220"/>
          </a:xfrm>
          <a:prstGeom prst="rect">
            <a:avLst/>
          </a:prstGeom>
          <a:noFill/>
        </p:spPr>
        <p:txBody>
          <a:bodyPr wrap="square" rtlCol="0">
            <a:spAutoFit/>
          </a:bodyPr>
          <a:lstStyle/>
          <a:p>
            <a:r>
              <a:rPr lang="en-US" sz="2800" dirty="0"/>
              <a:t>OOP = ObjectA + ObjectB + ObjectC + ObjectD + .................</a:t>
            </a:r>
          </a:p>
        </p:txBody>
      </p:sp>
      <p:sp>
        <p:nvSpPr>
          <p:cNvPr id="7" name="Arrow: Down 6">
            <a:extLst>
              <a:ext uri="{FF2B5EF4-FFF2-40B4-BE49-F238E27FC236}">
                <a16:creationId xmlns:a16="http://schemas.microsoft.com/office/drawing/2014/main" id="{681740A2-F933-4D70-AE37-689F74FAC99B}"/>
              </a:ext>
            </a:extLst>
          </p:cNvPr>
          <p:cNvSpPr/>
          <p:nvPr/>
        </p:nvSpPr>
        <p:spPr>
          <a:xfrm>
            <a:off x="5430982" y="3969717"/>
            <a:ext cx="443345" cy="954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566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B86A-43BF-4D98-8F3D-6CC3205A33A8}"/>
              </a:ext>
            </a:extLst>
          </p:cNvPr>
          <p:cNvSpPr>
            <a:spLocks noGrp="1"/>
          </p:cNvSpPr>
          <p:nvPr>
            <p:ph type="title"/>
          </p:nvPr>
        </p:nvSpPr>
        <p:spPr/>
        <p:txBody>
          <a:bodyPr/>
          <a:lstStyle/>
          <a:p>
            <a:r>
              <a:rPr lang="en-US" b="1" i="1" dirty="0"/>
              <a:t>“Pacman”</a:t>
            </a:r>
            <a:r>
              <a:rPr lang="en-US" dirty="0"/>
              <a:t> from OOP view point</a:t>
            </a:r>
          </a:p>
        </p:txBody>
      </p:sp>
      <p:pic>
        <p:nvPicPr>
          <p:cNvPr id="5" name="Content Placeholder 4">
            <a:extLst>
              <a:ext uri="{FF2B5EF4-FFF2-40B4-BE49-F238E27FC236}">
                <a16:creationId xmlns:a16="http://schemas.microsoft.com/office/drawing/2014/main" id="{88F32FF3-80BC-484C-8BD0-C455A3C71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491" y="1614354"/>
            <a:ext cx="3713018" cy="4773880"/>
          </a:xfrm>
        </p:spPr>
      </p:pic>
      <p:sp>
        <p:nvSpPr>
          <p:cNvPr id="6" name="Slide Number Placeholder 5">
            <a:extLst>
              <a:ext uri="{FF2B5EF4-FFF2-40B4-BE49-F238E27FC236}">
                <a16:creationId xmlns:a16="http://schemas.microsoft.com/office/drawing/2014/main" id="{9FD62A1A-DA68-4AD3-A3BC-C49E543B461E}"/>
              </a:ext>
            </a:extLst>
          </p:cNvPr>
          <p:cNvSpPr>
            <a:spLocks noGrp="1"/>
          </p:cNvSpPr>
          <p:nvPr>
            <p:ph type="sldNum" sz="quarter" idx="12"/>
          </p:nvPr>
        </p:nvSpPr>
        <p:spPr/>
        <p:txBody>
          <a:bodyPr/>
          <a:lstStyle/>
          <a:p>
            <a:fld id="{10208554-8585-42CB-A706-D8947EF96A79}" type="slidenum">
              <a:rPr lang="en-US" smtClean="0"/>
              <a:t>7</a:t>
            </a:fld>
            <a:endParaRPr lang="en-US" dirty="0"/>
          </a:p>
        </p:txBody>
      </p:sp>
    </p:spTree>
    <p:extLst>
      <p:ext uri="{BB962C8B-B14F-4D97-AF65-F5344CB8AC3E}">
        <p14:creationId xmlns:p14="http://schemas.microsoft.com/office/powerpoint/2010/main" val="375540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786-5DDA-45AF-8B53-021C7B09C9F9}"/>
              </a:ext>
            </a:extLst>
          </p:cNvPr>
          <p:cNvSpPr>
            <a:spLocks noGrp="1"/>
          </p:cNvSpPr>
          <p:nvPr>
            <p:ph type="title"/>
          </p:nvPr>
        </p:nvSpPr>
        <p:spPr>
          <a:xfrm>
            <a:off x="838200" y="365125"/>
            <a:ext cx="10515600" cy="1325563"/>
          </a:xfrm>
        </p:spPr>
        <p:txBody>
          <a:bodyPr/>
          <a:lstStyle/>
          <a:p>
            <a:r>
              <a:rPr lang="en-US" dirty="0"/>
              <a:t>What could be the objects in Pacman?</a:t>
            </a:r>
          </a:p>
        </p:txBody>
      </p:sp>
      <p:pic>
        <p:nvPicPr>
          <p:cNvPr id="6" name="Content Placeholder 5">
            <a:extLst>
              <a:ext uri="{FF2B5EF4-FFF2-40B4-BE49-F238E27FC236}">
                <a16:creationId xmlns:a16="http://schemas.microsoft.com/office/drawing/2014/main" id="{315C7D9E-B8F9-40F1-9B25-C003BB3D3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3957" y="2499014"/>
            <a:ext cx="2085975" cy="2190750"/>
          </a:xfrm>
        </p:spPr>
      </p:pic>
      <p:pic>
        <p:nvPicPr>
          <p:cNvPr id="3074" name="Picture 2" descr="https://i.pinimg.com/originals/8c/30/59/8c305974ae2cbf0cc0f24ecf3cb10414.png">
            <a:extLst>
              <a:ext uri="{FF2B5EF4-FFF2-40B4-BE49-F238E27FC236}">
                <a16:creationId xmlns:a16="http://schemas.microsoft.com/office/drawing/2014/main" id="{9A535938-6934-4826-BCF3-D54EDEFFD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691" y="2168236"/>
            <a:ext cx="2521528" cy="252152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data:image/png;base64,iVBORw0KGgoAAAANSUhEUgAAAQMAAADCCAMAAAB6zFdcAAAAn1BMVEUAAAD/uJcXF54KCkQEBBgNDVwPD2gMDFIQEHH/v50WFpn/vZv/vpz/upjMk3kUFI3lpohTPDEGBicTE4IICDtGMimTaleHYlCxgGnsqozdn4N5V0hkSDv/w6DTmH0YGKUvIhxeRDgVFZQCAgy2hGwGBi8NDVkFBSMICDU9LCQVDwyNZVNCMCcQEG9OOC5sTkAlGhakdmEDAxIFBSQUFIiX2pC2AAAEkElEQVR4nO2d6XLTMBRGTegSx9m6Zk/atFAKpWXp+z8bfJU8wwxcO4qiNgnn/P0UST7EkafoWtnx+/+e7EcGB289gS0ABzgQOMCBwAEOBA5wIKocDDxPRn7t8y9G/u2Lzx+NBhPfwcTIH8sOvhkNfD64NvKn8hKM3FHloGgXIp8b+e3sJS9mRn5R5pdGg1HuBhgZ+WXZwYXRoMxvjXzuBmgXRu6ocvDO0eka+bBwDXIjv8hdXlgO+h03QN/IL8sBLAflAEMj73b8NRi5Awc4EDjAgcBBzdqYO+y10eX22uhze2102Guj78BcG31ur42O9dfGE8+Dkd+XDYz8c5lfGQ0efW49Q12VHXyumeG9kT/UzNDBszIOBA5wIHCAA4EDHAgc4EDgAAcCBzgQOMCBwAEOBA5wIHCAA4EDHAgchDo4XLYaiVn2bhJdqkmQg6/NVNP4g4NFUPNe6zh6xJDGrdjRVuLr+4DGy9OsEXs/7/r3oJdlp2exIwa13r7fg2UW//Xc9XVB19+I7AMHOBA4wIHAAQ4EDnAgcIADgQMcCBzgQOy3g+uJp7KPKgdtVx4wS1e/4AdYu36hzsF81hYR9QvbX8dS5+B/qOXBgcABDgQO0jvoFDV173ls3bsrrG+vXfeefm0ceqz3G0x8blUXXpUdTI0Glz63HE3LDq7MOVY7OHnymC3Efj8nrgYOcCBwgAOBAxwIHOBA4AAHAgc4EDjAgcABDsSrb5TfMJtwcBTGp03Mu5q7w5AJbcLB88fDEJqLD5u4zgoaZ0ET0nRiHRwGzzFywBqeT8M/gwPuhU3cC+l/E3ut86D2r/+bmHxtbN1lYUVagd1n2/+MdPOcZcdH6frfBQefzrLs9Dld/7vg4FwOeun6xwEOBA5wIHCAA4EDHAgc4EBUO5hG790vO7BO/jlZYYS3dTDPX/YnRpzLU7gOKuoXfIOKPiodzEd9MbIGGLi8P7JOP9j+vbqi0kG/4zD36uYuX3uf6k442Pr9yjjAgcDBPjiI37tf5InXxn7x8rNfJFsXTqaeihlWO5hO3eZ/62SfixWqAyoddPtj0be+aAOXj0fW2UM8Kwsc4EDgAAcCBzgQOMCBwAEOBA5wIHCAA4EDHIjUDurek7UKu+6g7m+qq4ADHAgc+L26CR2kPnvgnw7uAgsefjv4uQj5TFh5QOozKP7h4GZxFljxoCKLoA80F6Fnkdytee0lge/JWr5GLWDQ/b1sfYwdL/A9WcvY8VYhccnUXwQ+Jx4smseJOWpE/8MGEvysfH7UTEv0cUvB7Hq98ybAAQ4EDnAgcIADgQMcCBzgQOAABwIHOBA4qNuz7TD3bPu8+o3u20/Kvfv3ftt53yr+67p8bP0HxqTswNq37vOx9eL+oc/HRu5IegbFzJUf5OYZFLH1C36A9tDIu26Azj6fw1EOYDp481oeHOBA4GA/HPiab/tcnpq1sXTQXttBO9aBkxixLpSl/VZlXF3t/8PIMzAazH1u1717rLr3dz7/buS3ZQdG7uBZGQcCBzgQOMCBwAEOBA5wIHCAA4EDHAgc4OA3vwD06ZjTZIwUoQAAAABJRU5ErkJggg==">
            <a:extLst>
              <a:ext uri="{FF2B5EF4-FFF2-40B4-BE49-F238E27FC236}">
                <a16:creationId xmlns:a16="http://schemas.microsoft.com/office/drawing/2014/main" id="{3E938F59-B87D-417D-8CAF-22E9D1036E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a:extLst>
              <a:ext uri="{FF2B5EF4-FFF2-40B4-BE49-F238E27FC236}">
                <a16:creationId xmlns:a16="http://schemas.microsoft.com/office/drawing/2014/main" id="{853BEEF8-ACF5-454C-91FD-4F0723701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3669" y="2505075"/>
            <a:ext cx="2466975" cy="1847850"/>
          </a:xfrm>
          <a:prstGeom prst="rect">
            <a:avLst/>
          </a:prstGeom>
        </p:spPr>
      </p:pic>
      <p:sp>
        <p:nvSpPr>
          <p:cNvPr id="12" name="Slide Number Placeholder 11">
            <a:extLst>
              <a:ext uri="{FF2B5EF4-FFF2-40B4-BE49-F238E27FC236}">
                <a16:creationId xmlns:a16="http://schemas.microsoft.com/office/drawing/2014/main" id="{54837455-FE07-4783-BB80-35C02EB098A4}"/>
              </a:ext>
            </a:extLst>
          </p:cNvPr>
          <p:cNvSpPr>
            <a:spLocks noGrp="1"/>
          </p:cNvSpPr>
          <p:nvPr>
            <p:ph type="sldNum" sz="quarter" idx="12"/>
          </p:nvPr>
        </p:nvSpPr>
        <p:spPr/>
        <p:txBody>
          <a:bodyPr/>
          <a:lstStyle/>
          <a:p>
            <a:fld id="{10208554-8585-42CB-A706-D8947EF96A79}" type="slidenum">
              <a:rPr lang="en-US" smtClean="0"/>
              <a:t>8</a:t>
            </a:fld>
            <a:endParaRPr lang="en-US" dirty="0"/>
          </a:p>
        </p:txBody>
      </p:sp>
    </p:spTree>
    <p:extLst>
      <p:ext uri="{BB962C8B-B14F-4D97-AF65-F5344CB8AC3E}">
        <p14:creationId xmlns:p14="http://schemas.microsoft.com/office/powerpoint/2010/main" val="294965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C262-01FA-41E8-8857-78E3F80C7AB3}"/>
              </a:ext>
            </a:extLst>
          </p:cNvPr>
          <p:cNvSpPr>
            <a:spLocks noGrp="1"/>
          </p:cNvSpPr>
          <p:nvPr>
            <p:ph type="title"/>
          </p:nvPr>
        </p:nvSpPr>
        <p:spPr/>
        <p:txBody>
          <a:bodyPr/>
          <a:lstStyle/>
          <a:p>
            <a:r>
              <a:rPr lang="en-US" dirty="0"/>
              <a:t>Object: Ghost1</a:t>
            </a:r>
          </a:p>
        </p:txBody>
      </p:sp>
      <p:pic>
        <p:nvPicPr>
          <p:cNvPr id="4" name="Picture 2" descr="https://i.pinimg.com/originals/8c/30/59/8c305974ae2cbf0cc0f24ecf3cb10414.png">
            <a:extLst>
              <a:ext uri="{FF2B5EF4-FFF2-40B4-BE49-F238E27FC236}">
                <a16:creationId xmlns:a16="http://schemas.microsoft.com/office/drawing/2014/main" id="{733D1EAF-BBD4-4075-819D-BFDCFED7D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775" y="2289627"/>
            <a:ext cx="2521528" cy="2521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0961D8-CAD2-471F-9020-38BB87CEBE83}"/>
              </a:ext>
            </a:extLst>
          </p:cNvPr>
          <p:cNvSpPr txBox="1"/>
          <p:nvPr/>
        </p:nvSpPr>
        <p:spPr>
          <a:xfrm>
            <a:off x="5472545" y="2161309"/>
            <a:ext cx="4031673" cy="3539430"/>
          </a:xfrm>
          <a:prstGeom prst="rect">
            <a:avLst/>
          </a:prstGeom>
          <a:noFill/>
        </p:spPr>
        <p:txBody>
          <a:bodyPr wrap="square" rtlCol="0">
            <a:spAutoFit/>
          </a:bodyPr>
          <a:lstStyle/>
          <a:p>
            <a:r>
              <a:rPr lang="en-US" sz="2800" dirty="0"/>
              <a:t>Data: color</a:t>
            </a:r>
          </a:p>
          <a:p>
            <a:r>
              <a:rPr lang="en-US" sz="2800" dirty="0"/>
              <a:t>	name</a:t>
            </a:r>
          </a:p>
          <a:p>
            <a:r>
              <a:rPr lang="en-US" sz="2800" dirty="0"/>
              <a:t>	state</a:t>
            </a:r>
          </a:p>
          <a:p>
            <a:r>
              <a:rPr lang="en-US" sz="2800" dirty="0"/>
              <a:t>	direction</a:t>
            </a:r>
          </a:p>
          <a:p>
            <a:r>
              <a:rPr lang="en-US" sz="2800" dirty="0"/>
              <a:t>	speed</a:t>
            </a:r>
          </a:p>
          <a:p>
            <a:r>
              <a:rPr lang="en-US" sz="2800" dirty="0"/>
              <a:t>Action: </a:t>
            </a:r>
          </a:p>
          <a:p>
            <a:r>
              <a:rPr lang="en-US" sz="2800" dirty="0"/>
              <a:t>	move()</a:t>
            </a:r>
          </a:p>
          <a:p>
            <a:r>
              <a:rPr lang="en-US" sz="2800" dirty="0"/>
              <a:t>	changeState()</a:t>
            </a:r>
          </a:p>
        </p:txBody>
      </p:sp>
      <p:sp>
        <p:nvSpPr>
          <p:cNvPr id="6" name="Slide Number Placeholder 5">
            <a:extLst>
              <a:ext uri="{FF2B5EF4-FFF2-40B4-BE49-F238E27FC236}">
                <a16:creationId xmlns:a16="http://schemas.microsoft.com/office/drawing/2014/main" id="{DE968069-4877-4547-B766-1CC3DC145BEC}"/>
              </a:ext>
            </a:extLst>
          </p:cNvPr>
          <p:cNvSpPr>
            <a:spLocks noGrp="1"/>
          </p:cNvSpPr>
          <p:nvPr>
            <p:ph type="sldNum" sz="quarter" idx="12"/>
          </p:nvPr>
        </p:nvSpPr>
        <p:spPr/>
        <p:txBody>
          <a:bodyPr/>
          <a:lstStyle/>
          <a:p>
            <a:fld id="{10208554-8585-42CB-A706-D8947EF96A79}" type="slidenum">
              <a:rPr lang="en-US" smtClean="0"/>
              <a:t>9</a:t>
            </a:fld>
            <a:endParaRPr lang="en-US" dirty="0"/>
          </a:p>
        </p:txBody>
      </p:sp>
    </p:spTree>
    <p:extLst>
      <p:ext uri="{BB962C8B-B14F-4D97-AF65-F5344CB8AC3E}">
        <p14:creationId xmlns:p14="http://schemas.microsoft.com/office/powerpoint/2010/main" val="3131630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806</Words>
  <Application>Microsoft Office PowerPoint</Application>
  <PresentationFormat>Widescreen</PresentationFormat>
  <Paragraphs>209</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Albertus Medium</vt:lpstr>
      <vt:lpstr>AmerType Md BT</vt:lpstr>
      <vt:lpstr>Arial</vt:lpstr>
      <vt:lpstr>Calibri</vt:lpstr>
      <vt:lpstr>Calibri Light</vt:lpstr>
      <vt:lpstr>Helvetica</vt:lpstr>
      <vt:lpstr>Lato</vt:lpstr>
      <vt:lpstr>Office Theme</vt:lpstr>
      <vt:lpstr>Lecture #2 Introduction to Object Oriented Programming (Contd...) </vt:lpstr>
      <vt:lpstr>Previously..........</vt:lpstr>
      <vt:lpstr>What today?</vt:lpstr>
      <vt:lpstr>Basic concepts of OOP</vt:lpstr>
      <vt:lpstr>Remember this ????</vt:lpstr>
      <vt:lpstr>In the simplest language possible..........</vt:lpstr>
      <vt:lpstr>“Pacman” from OOP view point</vt:lpstr>
      <vt:lpstr>What could be the objects in Pacman?</vt:lpstr>
      <vt:lpstr>Object: Ghost1</vt:lpstr>
      <vt:lpstr>Classes</vt:lpstr>
      <vt:lpstr>PowerPoint Presentation</vt:lpstr>
      <vt:lpstr>Human class</vt:lpstr>
      <vt:lpstr>PowerPoint Presentation</vt:lpstr>
      <vt:lpstr>PowerPoint Presentation</vt:lpstr>
      <vt:lpstr>Inheritance </vt:lpstr>
      <vt:lpstr>PowerPoint Presentation</vt:lpstr>
      <vt:lpstr>Using Inheritance in an game</vt:lpstr>
      <vt:lpstr>Quick Work for you</vt:lpstr>
      <vt:lpstr>Data abstraction and encapsulation</vt:lpstr>
      <vt:lpstr>Polymorphism</vt:lpstr>
      <vt:lpstr>PowerPoint Presentation</vt:lpstr>
      <vt:lpstr>Message passing</vt:lpstr>
      <vt:lpstr>PowerPoint Presentation</vt:lpstr>
      <vt:lpstr>Benefits of OOP</vt:lpstr>
      <vt:lpstr>Benefits of OOP (contd...)</vt:lpstr>
      <vt:lpstr>Assignment #1: Related to C Programming Language</vt:lpstr>
      <vt:lpstr>In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 (Contd...) </dc:title>
  <dc:creator>Roshan Adhikari</dc:creator>
  <cp:lastModifiedBy>Roshan Adhikari</cp:lastModifiedBy>
  <cp:revision>256</cp:revision>
  <dcterms:created xsi:type="dcterms:W3CDTF">2018-04-25T05:03:10Z</dcterms:created>
  <dcterms:modified xsi:type="dcterms:W3CDTF">2018-05-02T04:46:54Z</dcterms:modified>
</cp:coreProperties>
</file>