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5" r:id="rId12"/>
    <p:sldId id="271" r:id="rId13"/>
    <p:sldId id="272" r:id="rId14"/>
    <p:sldId id="273" r:id="rId15"/>
    <p:sldId id="274" r:id="rId16"/>
    <p:sldId id="276" r:id="rId17"/>
    <p:sldId id="277" r:id="rId18"/>
    <p:sldId id="283" r:id="rId19"/>
    <p:sldId id="284" r:id="rId20"/>
    <p:sldId id="285" r:id="rId21"/>
    <p:sldId id="279" r:id="rId22"/>
    <p:sldId id="280" r:id="rId23"/>
    <p:sldId id="281" r:id="rId24"/>
    <p:sldId id="282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7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571D2-1F9A-4A5B-8218-0F214100246F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9ACFB-5379-4A67-AEF2-9D3238EC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2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https://www.codesdope.com/cpp-virtual-and-abstract/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E2D1E-D0E9-4209-9DD8-6A996C9D94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FDF1-4137-4DA9-A72F-53254CB52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67043-16C3-4C02-838B-B14DA3FCE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8C749-DDBA-4805-9FAD-F65C5961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674F-0038-4CC3-BF14-663186E8393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A5DEB-E42C-45AF-8CA1-41C94350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EDCD4-5969-43C2-BBBC-E12711C0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36F5-724F-4EAD-927C-6631BA04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8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6B3F-7DBC-44A9-B693-51474CCC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76595-29B4-47B1-A8A5-CF420841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F1C0C-BA2A-4389-8547-9A23835B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674F-0038-4CC3-BF14-663186E8393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6B682-CD79-45FC-9341-8C127C1D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70FAD-F53D-479B-9A6A-919F07F7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36F5-724F-4EAD-927C-6631BA04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1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13721-0076-4F44-9450-DCDBBBE3C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154FB-6CB9-41D1-965D-51B34B5A7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825A-76B9-448A-B99A-E6A2431C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674F-0038-4CC3-BF14-663186E8393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0EB94-7D8D-49B2-8DA1-64E9B994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1EDF-E0BF-4A27-9544-7F545358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36F5-724F-4EAD-927C-6631BA04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03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900545"/>
            <a:ext cx="10068920" cy="124612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45278" y="2560787"/>
            <a:ext cx="4511964" cy="349798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845282" y="2360699"/>
            <a:ext cx="4508495" cy="432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44983" y="3604097"/>
            <a:ext cx="5929552" cy="1536868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 algn="ctr">
              <a:lnSpc>
                <a:spcPct val="130000"/>
              </a:lnSpc>
              <a:buNone/>
              <a:defRPr sz="2400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78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C7CB-CC01-413A-AF99-29A84028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24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4E430-D41D-4091-80F0-798FE87B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BF418-BCEB-4285-8230-0B16C0A8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674F-0038-4CC3-BF14-663186E8393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BDD96-27F6-46F0-AC96-EF412257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3A437-5C6D-44F6-B17A-024284E1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36F5-724F-4EAD-927C-6631BA04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1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2029-CA21-4355-B938-BE4E396D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F3F5-D31F-4DC4-9EDD-3B1F6135C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EE9A1-B69C-48EA-8300-364937F3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674F-0038-4CC3-BF14-663186E8393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EA9BE-0085-4699-8E45-6315D85F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8D7F-B499-4287-B8C7-B33467A5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36F5-724F-4EAD-927C-6631BA04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7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236D-ECA9-4E71-ACAD-BA6F52CA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C031-F9A9-4BF0-A774-69FC7DA2B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44235-F28A-4795-935E-E25C62859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83A09-CE20-4AED-A5F2-51953A22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674F-0038-4CC3-BF14-663186E8393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9F027-70D6-41F5-B8F9-584189F0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A9CCF-A535-4467-84A5-881C1ECD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36F5-724F-4EAD-927C-6631BA04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6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789B-3338-4772-BB4C-90DFEBE5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F7667-26E4-4C11-B215-1E080A61C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93A54-18AF-4D8E-A09F-D43E16394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FEF05-3F49-4DDD-9B88-CF5F49659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1C300-23D1-42EC-AD13-9E3B20C57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0BE0D-7554-454D-A7D6-BD289209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674F-0038-4CC3-BF14-663186E8393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A4897-5541-4079-B377-A4443E48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70A86-51C2-43F2-A87B-E599D189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36F5-724F-4EAD-927C-6631BA04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5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28C6-09DF-4A53-966D-C158FF6F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F7268-CEFE-404E-962D-E218FDC3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674F-0038-4CC3-BF14-663186E8393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02D9A-1891-4B8E-8EB2-BFEB02B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64822-2C3E-44D8-9795-E15762AF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36F5-724F-4EAD-927C-6631BA04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8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D8178-5C3A-44D0-B54F-527E77EE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674F-0038-4CC3-BF14-663186E8393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5A312-AC4C-4D4B-9721-714BBC4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9C226-FFE4-435F-93BA-E85322AD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36F5-724F-4EAD-927C-6631BA04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7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D55C-8F14-4D29-AE86-35B483A3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ACE4-49AE-41D5-BDF6-66E293B58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F703A-8B86-4DC0-99BC-D9F913BA0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C5434-7781-4A64-A3DC-7922B4C9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674F-0038-4CC3-BF14-663186E8393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C2C56-8C74-4AA9-93F7-76E0EFA3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8961F-6DFB-44CF-AD2B-D5B87529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36F5-724F-4EAD-927C-6631BA04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4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9706-D815-4DF3-8DBC-2C1D4A8DD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8D3A7-DB43-4A06-9E55-5C0C29964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0500F-1423-4972-A8A4-DBA37912F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96BC5-CD23-4E5D-AFD5-120FC481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674F-0038-4CC3-BF14-663186E8393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EFE99-4E9D-4D4F-B634-B8B0A8CA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6F891-E96C-4A2B-90FA-965088B7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36F5-724F-4EAD-927C-6631BA04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0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254EB-CC00-4CAA-B3A4-64F2B996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B03B6-D9A0-4219-9D4F-D90BB7BB7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29D7C-F4CE-4FD9-AF12-C4140EC00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674F-0038-4CC3-BF14-663186E83933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23D6-409C-40A4-91EE-6D8EFF06B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9B420-362F-4145-A9CA-99E7F6855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636F5-724F-4EAD-927C-6631BA04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2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it.com/articles/article.aspx?p=31537&amp;seqNum=4" TargetMode="External"/><Relationship Id="rId2" Type="http://schemas.openxmlformats.org/officeDocument/2006/relationships/hyperlink" Target="https://www.ibm.com/support/knowledgecenter/en/SSLTBW_2.3.0/com.ibm.zos.v2r3.cbclx01/cplr156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0847" y="900545"/>
            <a:ext cx="11100826" cy="1246122"/>
          </a:xfrm>
        </p:spPr>
        <p:txBody>
          <a:bodyPr>
            <a:noAutofit/>
          </a:bodyPr>
          <a:lstStyle/>
          <a:p>
            <a:r>
              <a:rPr lang="en-US" sz="4400"/>
              <a:t>Lecture #21 &amp; #22: </a:t>
            </a:r>
          </a:p>
          <a:p>
            <a:r>
              <a:rPr lang="en-US" sz="4400"/>
              <a:t>Exception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COMP 116: Object Oriented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44983" y="3604096"/>
            <a:ext cx="5929552" cy="2547321"/>
          </a:xfrm>
        </p:spPr>
        <p:txBody>
          <a:bodyPr>
            <a:noAutofit/>
          </a:bodyPr>
          <a:lstStyle/>
          <a:p>
            <a:r>
              <a:rPr lang="en-US" b="1" u="sng"/>
              <a:t>Presented by:</a:t>
            </a:r>
          </a:p>
          <a:p>
            <a:r>
              <a:rPr lang="en-US"/>
              <a:t>Roshan Manjushree Adhikari</a:t>
            </a:r>
          </a:p>
          <a:p>
            <a:r>
              <a:rPr lang="en-US"/>
              <a:t>Kathmandu University</a:t>
            </a:r>
          </a:p>
          <a:p>
            <a:r>
              <a:rPr lang="en-US"/>
              <a:t>17</a:t>
            </a:r>
            <a:r>
              <a:rPr lang="en-US" baseline="30000"/>
              <a:t>th</a:t>
            </a:r>
            <a:r>
              <a:rPr lang="en-US"/>
              <a:t>  and 18</a:t>
            </a:r>
            <a:r>
              <a:rPr lang="en-US" baseline="30000"/>
              <a:t>th</a:t>
            </a:r>
            <a:r>
              <a:rPr lang="en-US"/>
              <a:t> July, 2018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07B1AF-EA15-4D1A-9EF8-F9EE8EF53D93}"/>
              </a:ext>
            </a:extLst>
          </p:cNvPr>
          <p:cNvGrpSpPr/>
          <p:nvPr/>
        </p:nvGrpSpPr>
        <p:grpSpPr>
          <a:xfrm>
            <a:off x="-730448" y="4877756"/>
            <a:ext cx="4300069" cy="1698053"/>
            <a:chOff x="1724118" y="4873691"/>
            <a:chExt cx="4300069" cy="1698053"/>
          </a:xfrm>
        </p:grpSpPr>
        <p:sp>
          <p:nvSpPr>
            <p:cNvPr id="12" name="Freeform 11"/>
            <p:cNvSpPr/>
            <p:nvPr/>
          </p:nvSpPr>
          <p:spPr>
            <a:xfrm rot="9340997">
              <a:off x="1724118" y="5190508"/>
              <a:ext cx="4222807" cy="1381236"/>
            </a:xfrm>
            <a:custGeom>
              <a:avLst/>
              <a:gdLst>
                <a:gd name="connsiteX0" fmla="*/ 4436533 w 4436533"/>
                <a:gd name="connsiteY0" fmla="*/ 164697 h 1756908"/>
                <a:gd name="connsiteX1" fmla="*/ 2302933 w 4436533"/>
                <a:gd name="connsiteY1" fmla="*/ 350964 h 1756908"/>
                <a:gd name="connsiteX2" fmla="*/ 3132667 w 4436533"/>
                <a:gd name="connsiteY2" fmla="*/ 1756430 h 1756908"/>
                <a:gd name="connsiteX3" fmla="*/ 3623733 w 4436533"/>
                <a:gd name="connsiteY3" fmla="*/ 503364 h 1756908"/>
                <a:gd name="connsiteX4" fmla="*/ 1405467 w 4436533"/>
                <a:gd name="connsiteY4" fmla="*/ 46164 h 1756908"/>
                <a:gd name="connsiteX5" fmla="*/ 0 w 4436533"/>
                <a:gd name="connsiteY5" fmla="*/ 1536297 h 1756908"/>
                <a:gd name="connsiteX0" fmla="*/ 4436533 w 4436533"/>
                <a:gd name="connsiteY0" fmla="*/ 260722 h 1853405"/>
                <a:gd name="connsiteX1" fmla="*/ 2302933 w 4436533"/>
                <a:gd name="connsiteY1" fmla="*/ 446989 h 1853405"/>
                <a:gd name="connsiteX2" fmla="*/ 3132667 w 4436533"/>
                <a:gd name="connsiteY2" fmla="*/ 1852455 h 1853405"/>
                <a:gd name="connsiteX3" fmla="*/ 3623733 w 4436533"/>
                <a:gd name="connsiteY3" fmla="*/ 599389 h 1853405"/>
                <a:gd name="connsiteX4" fmla="*/ 1405467 w 4436533"/>
                <a:gd name="connsiteY4" fmla="*/ 142189 h 1853405"/>
                <a:gd name="connsiteX5" fmla="*/ 0 w 4436533"/>
                <a:gd name="connsiteY5" fmla="*/ 1632322 h 1853405"/>
                <a:gd name="connsiteX0" fmla="*/ 4436533 w 4436533"/>
                <a:gd name="connsiteY0" fmla="*/ 260722 h 1852567"/>
                <a:gd name="connsiteX1" fmla="*/ 2302933 w 4436533"/>
                <a:gd name="connsiteY1" fmla="*/ 446989 h 1852567"/>
                <a:gd name="connsiteX2" fmla="*/ 3132667 w 4436533"/>
                <a:gd name="connsiteY2" fmla="*/ 1852455 h 1852567"/>
                <a:gd name="connsiteX3" fmla="*/ 3623733 w 4436533"/>
                <a:gd name="connsiteY3" fmla="*/ 599389 h 1852567"/>
                <a:gd name="connsiteX4" fmla="*/ 1405467 w 4436533"/>
                <a:gd name="connsiteY4" fmla="*/ 142189 h 1852567"/>
                <a:gd name="connsiteX5" fmla="*/ 0 w 4436533"/>
                <a:gd name="connsiteY5" fmla="*/ 1632322 h 1852567"/>
                <a:gd name="connsiteX0" fmla="*/ 4436533 w 4436533"/>
                <a:gd name="connsiteY0" fmla="*/ 260722 h 1852461"/>
                <a:gd name="connsiteX1" fmla="*/ 2540000 w 4436533"/>
                <a:gd name="connsiteY1" fmla="*/ 616323 h 1852461"/>
                <a:gd name="connsiteX2" fmla="*/ 3132667 w 4436533"/>
                <a:gd name="connsiteY2" fmla="*/ 1852455 h 1852461"/>
                <a:gd name="connsiteX3" fmla="*/ 3623733 w 4436533"/>
                <a:gd name="connsiteY3" fmla="*/ 599389 h 1852461"/>
                <a:gd name="connsiteX4" fmla="*/ 1405467 w 4436533"/>
                <a:gd name="connsiteY4" fmla="*/ 142189 h 1852461"/>
                <a:gd name="connsiteX5" fmla="*/ 0 w 4436533"/>
                <a:gd name="connsiteY5" fmla="*/ 1632322 h 1852461"/>
                <a:gd name="connsiteX0" fmla="*/ 4436533 w 4436533"/>
                <a:gd name="connsiteY0" fmla="*/ 260722 h 1852464"/>
                <a:gd name="connsiteX1" fmla="*/ 2540000 w 4436533"/>
                <a:gd name="connsiteY1" fmla="*/ 616323 h 1852464"/>
                <a:gd name="connsiteX2" fmla="*/ 3132667 w 4436533"/>
                <a:gd name="connsiteY2" fmla="*/ 1852455 h 1852464"/>
                <a:gd name="connsiteX3" fmla="*/ 3623733 w 4436533"/>
                <a:gd name="connsiteY3" fmla="*/ 599389 h 1852464"/>
                <a:gd name="connsiteX4" fmla="*/ 1405467 w 4436533"/>
                <a:gd name="connsiteY4" fmla="*/ 142189 h 1852464"/>
                <a:gd name="connsiteX5" fmla="*/ 0 w 4436533"/>
                <a:gd name="connsiteY5" fmla="*/ 1632322 h 1852464"/>
                <a:gd name="connsiteX0" fmla="*/ 4436533 w 4436533"/>
                <a:gd name="connsiteY0" fmla="*/ 160324 h 1531924"/>
                <a:gd name="connsiteX1" fmla="*/ 2540000 w 4436533"/>
                <a:gd name="connsiteY1" fmla="*/ 515925 h 1531924"/>
                <a:gd name="connsiteX2" fmla="*/ 2997200 w 4436533"/>
                <a:gd name="connsiteY2" fmla="*/ 1413391 h 1531924"/>
                <a:gd name="connsiteX3" fmla="*/ 3623733 w 4436533"/>
                <a:gd name="connsiteY3" fmla="*/ 498991 h 1531924"/>
                <a:gd name="connsiteX4" fmla="*/ 1405467 w 4436533"/>
                <a:gd name="connsiteY4" fmla="*/ 41791 h 1531924"/>
                <a:gd name="connsiteX5" fmla="*/ 0 w 4436533"/>
                <a:gd name="connsiteY5" fmla="*/ 1531924 h 1531924"/>
                <a:gd name="connsiteX0" fmla="*/ 4436533 w 4436533"/>
                <a:gd name="connsiteY0" fmla="*/ 160324 h 1531924"/>
                <a:gd name="connsiteX1" fmla="*/ 2540000 w 4436533"/>
                <a:gd name="connsiteY1" fmla="*/ 515925 h 1531924"/>
                <a:gd name="connsiteX2" fmla="*/ 2997200 w 4436533"/>
                <a:gd name="connsiteY2" fmla="*/ 1413391 h 1531924"/>
                <a:gd name="connsiteX3" fmla="*/ 3623733 w 4436533"/>
                <a:gd name="connsiteY3" fmla="*/ 498991 h 1531924"/>
                <a:gd name="connsiteX4" fmla="*/ 1405467 w 4436533"/>
                <a:gd name="connsiteY4" fmla="*/ 41791 h 1531924"/>
                <a:gd name="connsiteX5" fmla="*/ 0 w 4436533"/>
                <a:gd name="connsiteY5" fmla="*/ 1531924 h 1531924"/>
                <a:gd name="connsiteX0" fmla="*/ 3031066 w 3031066"/>
                <a:gd name="connsiteY0" fmla="*/ 160324 h 1419470"/>
                <a:gd name="connsiteX1" fmla="*/ 1134533 w 3031066"/>
                <a:gd name="connsiteY1" fmla="*/ 515925 h 1419470"/>
                <a:gd name="connsiteX2" fmla="*/ 1591733 w 3031066"/>
                <a:gd name="connsiteY2" fmla="*/ 1413391 h 1419470"/>
                <a:gd name="connsiteX3" fmla="*/ 2218266 w 3031066"/>
                <a:gd name="connsiteY3" fmla="*/ 498991 h 1419470"/>
                <a:gd name="connsiteX4" fmla="*/ 0 w 3031066"/>
                <a:gd name="connsiteY4" fmla="*/ 41791 h 1419470"/>
                <a:gd name="connsiteX0" fmla="*/ 4199466 w 4199466"/>
                <a:gd name="connsiteY0" fmla="*/ 5331 h 1264150"/>
                <a:gd name="connsiteX1" fmla="*/ 2302933 w 4199466"/>
                <a:gd name="connsiteY1" fmla="*/ 360932 h 1264150"/>
                <a:gd name="connsiteX2" fmla="*/ 2760133 w 4199466"/>
                <a:gd name="connsiteY2" fmla="*/ 1258398 h 1264150"/>
                <a:gd name="connsiteX3" fmla="*/ 3386666 w 4199466"/>
                <a:gd name="connsiteY3" fmla="*/ 343998 h 1264150"/>
                <a:gd name="connsiteX4" fmla="*/ 0 w 4199466"/>
                <a:gd name="connsiteY4" fmla="*/ 174664 h 1264150"/>
                <a:gd name="connsiteX0" fmla="*/ 4199466 w 4199466"/>
                <a:gd name="connsiteY0" fmla="*/ 272347 h 1531166"/>
                <a:gd name="connsiteX1" fmla="*/ 2302933 w 4199466"/>
                <a:gd name="connsiteY1" fmla="*/ 627948 h 1531166"/>
                <a:gd name="connsiteX2" fmla="*/ 2760133 w 4199466"/>
                <a:gd name="connsiteY2" fmla="*/ 1525414 h 1531166"/>
                <a:gd name="connsiteX3" fmla="*/ 3386666 w 4199466"/>
                <a:gd name="connsiteY3" fmla="*/ 611014 h 1531166"/>
                <a:gd name="connsiteX4" fmla="*/ 0 w 4199466"/>
                <a:gd name="connsiteY4" fmla="*/ 441680 h 1531166"/>
                <a:gd name="connsiteX0" fmla="*/ 4199466 w 4199466"/>
                <a:gd name="connsiteY0" fmla="*/ 340911 h 1602433"/>
                <a:gd name="connsiteX1" fmla="*/ 2302933 w 4199466"/>
                <a:gd name="connsiteY1" fmla="*/ 696512 h 1602433"/>
                <a:gd name="connsiteX2" fmla="*/ 2760133 w 4199466"/>
                <a:gd name="connsiteY2" fmla="*/ 1593978 h 1602433"/>
                <a:gd name="connsiteX3" fmla="*/ 3386666 w 4199466"/>
                <a:gd name="connsiteY3" fmla="*/ 679578 h 1602433"/>
                <a:gd name="connsiteX4" fmla="*/ 0 w 4199466"/>
                <a:gd name="connsiteY4" fmla="*/ 510244 h 1602433"/>
                <a:gd name="connsiteX0" fmla="*/ 4199466 w 4199466"/>
                <a:gd name="connsiteY0" fmla="*/ 320417 h 1573620"/>
                <a:gd name="connsiteX1" fmla="*/ 2302933 w 4199466"/>
                <a:gd name="connsiteY1" fmla="*/ 676018 h 1573620"/>
                <a:gd name="connsiteX2" fmla="*/ 2760133 w 4199466"/>
                <a:gd name="connsiteY2" fmla="*/ 1573484 h 1573620"/>
                <a:gd name="connsiteX3" fmla="*/ 3183466 w 4199466"/>
                <a:gd name="connsiteY3" fmla="*/ 726817 h 1573620"/>
                <a:gd name="connsiteX4" fmla="*/ 0 w 4199466"/>
                <a:gd name="connsiteY4" fmla="*/ 489750 h 1573620"/>
                <a:gd name="connsiteX0" fmla="*/ 4199466 w 4199466"/>
                <a:gd name="connsiteY0" fmla="*/ 320417 h 1573493"/>
                <a:gd name="connsiteX1" fmla="*/ 2048933 w 4199466"/>
                <a:gd name="connsiteY1" fmla="*/ 743751 h 1573493"/>
                <a:gd name="connsiteX2" fmla="*/ 2760133 w 4199466"/>
                <a:gd name="connsiteY2" fmla="*/ 1573484 h 1573493"/>
                <a:gd name="connsiteX3" fmla="*/ 3183466 w 4199466"/>
                <a:gd name="connsiteY3" fmla="*/ 726817 h 1573493"/>
                <a:gd name="connsiteX4" fmla="*/ 0 w 4199466"/>
                <a:gd name="connsiteY4" fmla="*/ 489750 h 1573493"/>
                <a:gd name="connsiteX0" fmla="*/ 4199466 w 4199466"/>
                <a:gd name="connsiteY0" fmla="*/ 320417 h 1573522"/>
                <a:gd name="connsiteX1" fmla="*/ 2048933 w 4199466"/>
                <a:gd name="connsiteY1" fmla="*/ 743751 h 1573522"/>
                <a:gd name="connsiteX2" fmla="*/ 2760133 w 4199466"/>
                <a:gd name="connsiteY2" fmla="*/ 1573484 h 1573522"/>
                <a:gd name="connsiteX3" fmla="*/ 3183466 w 4199466"/>
                <a:gd name="connsiteY3" fmla="*/ 726817 h 1573522"/>
                <a:gd name="connsiteX4" fmla="*/ 0 w 4199466"/>
                <a:gd name="connsiteY4" fmla="*/ 489750 h 1573522"/>
                <a:gd name="connsiteX0" fmla="*/ 4199466 w 4199466"/>
                <a:gd name="connsiteY0" fmla="*/ 254880 h 1474089"/>
                <a:gd name="connsiteX1" fmla="*/ 2048933 w 4199466"/>
                <a:gd name="connsiteY1" fmla="*/ 678214 h 1474089"/>
                <a:gd name="connsiteX2" fmla="*/ 2675467 w 4199466"/>
                <a:gd name="connsiteY2" fmla="*/ 1474080 h 1474089"/>
                <a:gd name="connsiteX3" fmla="*/ 3183466 w 4199466"/>
                <a:gd name="connsiteY3" fmla="*/ 661280 h 1474089"/>
                <a:gd name="connsiteX4" fmla="*/ 0 w 4199466"/>
                <a:gd name="connsiteY4" fmla="*/ 424213 h 1474089"/>
                <a:gd name="connsiteX0" fmla="*/ 4199466 w 4199466"/>
                <a:gd name="connsiteY0" fmla="*/ 254880 h 1476478"/>
                <a:gd name="connsiteX1" fmla="*/ 2048933 w 4199466"/>
                <a:gd name="connsiteY1" fmla="*/ 678214 h 1476478"/>
                <a:gd name="connsiteX2" fmla="*/ 2675467 w 4199466"/>
                <a:gd name="connsiteY2" fmla="*/ 1474080 h 1476478"/>
                <a:gd name="connsiteX3" fmla="*/ 3183466 w 4199466"/>
                <a:gd name="connsiteY3" fmla="*/ 661280 h 1476478"/>
                <a:gd name="connsiteX4" fmla="*/ 0 w 4199466"/>
                <a:gd name="connsiteY4" fmla="*/ 424213 h 1476478"/>
                <a:gd name="connsiteX0" fmla="*/ 4199466 w 4199466"/>
                <a:gd name="connsiteY0" fmla="*/ 279753 h 1501814"/>
                <a:gd name="connsiteX1" fmla="*/ 2048933 w 4199466"/>
                <a:gd name="connsiteY1" fmla="*/ 703087 h 1501814"/>
                <a:gd name="connsiteX2" fmla="*/ 2675467 w 4199466"/>
                <a:gd name="connsiteY2" fmla="*/ 1498953 h 1501814"/>
                <a:gd name="connsiteX3" fmla="*/ 3183466 w 4199466"/>
                <a:gd name="connsiteY3" fmla="*/ 686153 h 1501814"/>
                <a:gd name="connsiteX4" fmla="*/ 0 w 4199466"/>
                <a:gd name="connsiteY4" fmla="*/ 449086 h 1501814"/>
                <a:gd name="connsiteX0" fmla="*/ 4199466 w 4199466"/>
                <a:gd name="connsiteY0" fmla="*/ 279753 h 1499053"/>
                <a:gd name="connsiteX1" fmla="*/ 2099733 w 4199466"/>
                <a:gd name="connsiteY1" fmla="*/ 635354 h 1499053"/>
                <a:gd name="connsiteX2" fmla="*/ 2675467 w 4199466"/>
                <a:gd name="connsiteY2" fmla="*/ 1498953 h 1499053"/>
                <a:gd name="connsiteX3" fmla="*/ 3183466 w 4199466"/>
                <a:gd name="connsiteY3" fmla="*/ 686153 h 1499053"/>
                <a:gd name="connsiteX4" fmla="*/ 0 w 4199466"/>
                <a:gd name="connsiteY4" fmla="*/ 449086 h 1499053"/>
                <a:gd name="connsiteX0" fmla="*/ 4199466 w 4199466"/>
                <a:gd name="connsiteY0" fmla="*/ 279753 h 1499053"/>
                <a:gd name="connsiteX1" fmla="*/ 2099733 w 4199466"/>
                <a:gd name="connsiteY1" fmla="*/ 635354 h 1499053"/>
                <a:gd name="connsiteX2" fmla="*/ 2675467 w 4199466"/>
                <a:gd name="connsiteY2" fmla="*/ 1498953 h 1499053"/>
                <a:gd name="connsiteX3" fmla="*/ 3183466 w 4199466"/>
                <a:gd name="connsiteY3" fmla="*/ 686153 h 1499053"/>
                <a:gd name="connsiteX4" fmla="*/ 0 w 4199466"/>
                <a:gd name="connsiteY4" fmla="*/ 449086 h 1499053"/>
                <a:gd name="connsiteX0" fmla="*/ 4199466 w 4199466"/>
                <a:gd name="connsiteY0" fmla="*/ 376915 h 1596472"/>
                <a:gd name="connsiteX1" fmla="*/ 2099733 w 4199466"/>
                <a:gd name="connsiteY1" fmla="*/ 732516 h 1596472"/>
                <a:gd name="connsiteX2" fmla="*/ 2675467 w 4199466"/>
                <a:gd name="connsiteY2" fmla="*/ 1596115 h 1596472"/>
                <a:gd name="connsiteX3" fmla="*/ 3183466 w 4199466"/>
                <a:gd name="connsiteY3" fmla="*/ 783315 h 1596472"/>
                <a:gd name="connsiteX4" fmla="*/ 0 w 4199466"/>
                <a:gd name="connsiteY4" fmla="*/ 546248 h 1596472"/>
                <a:gd name="connsiteX0" fmla="*/ 4199466 w 4199466"/>
                <a:gd name="connsiteY0" fmla="*/ 243473 h 1115335"/>
                <a:gd name="connsiteX1" fmla="*/ 2099733 w 4199466"/>
                <a:gd name="connsiteY1" fmla="*/ 599074 h 1115335"/>
                <a:gd name="connsiteX2" fmla="*/ 2641098 w 4199466"/>
                <a:gd name="connsiteY2" fmla="*/ 1115187 h 1115335"/>
                <a:gd name="connsiteX3" fmla="*/ 3183466 w 4199466"/>
                <a:gd name="connsiteY3" fmla="*/ 649873 h 1115335"/>
                <a:gd name="connsiteX4" fmla="*/ 0 w 4199466"/>
                <a:gd name="connsiteY4" fmla="*/ 412806 h 1115335"/>
                <a:gd name="connsiteX0" fmla="*/ 4199466 w 4199466"/>
                <a:gd name="connsiteY0" fmla="*/ 279036 h 1151030"/>
                <a:gd name="connsiteX1" fmla="*/ 2099733 w 4199466"/>
                <a:gd name="connsiteY1" fmla="*/ 634637 h 1151030"/>
                <a:gd name="connsiteX2" fmla="*/ 2641098 w 4199466"/>
                <a:gd name="connsiteY2" fmla="*/ 1150750 h 1151030"/>
                <a:gd name="connsiteX3" fmla="*/ 3183466 w 4199466"/>
                <a:gd name="connsiteY3" fmla="*/ 685436 h 1151030"/>
                <a:gd name="connsiteX4" fmla="*/ 0 w 4199466"/>
                <a:gd name="connsiteY4" fmla="*/ 448369 h 1151030"/>
                <a:gd name="connsiteX0" fmla="*/ 4199466 w 4199466"/>
                <a:gd name="connsiteY0" fmla="*/ 279036 h 1151030"/>
                <a:gd name="connsiteX1" fmla="*/ 2099733 w 4199466"/>
                <a:gd name="connsiteY1" fmla="*/ 634637 h 1151030"/>
                <a:gd name="connsiteX2" fmla="*/ 2641098 w 4199466"/>
                <a:gd name="connsiteY2" fmla="*/ 1150750 h 1151030"/>
                <a:gd name="connsiteX3" fmla="*/ 3183466 w 4199466"/>
                <a:gd name="connsiteY3" fmla="*/ 685436 h 1151030"/>
                <a:gd name="connsiteX4" fmla="*/ 0 w 4199466"/>
                <a:gd name="connsiteY4" fmla="*/ 448369 h 115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466" h="1151030">
                  <a:moveTo>
                    <a:pt x="4199466" y="279036"/>
                  </a:moveTo>
                  <a:cubicBezTo>
                    <a:pt x="3241321" y="239525"/>
                    <a:pt x="2236563" y="182670"/>
                    <a:pt x="2099733" y="634637"/>
                  </a:cubicBezTo>
                  <a:cubicBezTo>
                    <a:pt x="1962903" y="1086604"/>
                    <a:pt x="2460476" y="1142284"/>
                    <a:pt x="2641098" y="1150750"/>
                  </a:cubicBezTo>
                  <a:cubicBezTo>
                    <a:pt x="2821720" y="1159216"/>
                    <a:pt x="3197646" y="975667"/>
                    <a:pt x="3183466" y="685436"/>
                  </a:cubicBezTo>
                  <a:cubicBezTo>
                    <a:pt x="3169286" y="395205"/>
                    <a:pt x="2111021" y="-553521"/>
                    <a:pt x="0" y="448369"/>
                  </a:cubicBez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9"/>
            <p:cNvSpPr/>
            <p:nvPr/>
          </p:nvSpPr>
          <p:spPr>
            <a:xfrm rot="2110876">
              <a:off x="5795981" y="4873691"/>
              <a:ext cx="228206" cy="308981"/>
            </a:xfrm>
            <a:custGeom>
              <a:avLst/>
              <a:gdLst/>
              <a:ahLst/>
              <a:cxnLst/>
              <a:rect l="l" t="t" r="r" b="b"/>
              <a:pathLst>
                <a:path w="696359" h="1149768">
                  <a:moveTo>
                    <a:pt x="355075" y="0"/>
                  </a:moveTo>
                  <a:lnTo>
                    <a:pt x="696359" y="1105109"/>
                  </a:lnTo>
                  <a:lnTo>
                    <a:pt x="372008" y="801168"/>
                  </a:lnTo>
                  <a:lnTo>
                    <a:pt x="0" y="11497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</p:spTree>
    <p:extLst>
      <p:ext uri="{BB962C8B-B14F-4D97-AF65-F5344CB8AC3E}">
        <p14:creationId xmlns:p14="http://schemas.microsoft.com/office/powerpoint/2010/main" val="17797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D17DA2-218C-41A4-8FC9-7817BD0326B3}"/>
              </a:ext>
            </a:extLst>
          </p:cNvPr>
          <p:cNvSpPr/>
          <p:nvPr/>
        </p:nvSpPr>
        <p:spPr>
          <a:xfrm>
            <a:off x="3823857" y="249383"/>
            <a:ext cx="3768436" cy="184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74ECED-A9F0-4AAD-9D6C-0DDFB7984277}"/>
              </a:ext>
            </a:extLst>
          </p:cNvPr>
          <p:cNvCxnSpPr/>
          <p:nvPr/>
        </p:nvCxnSpPr>
        <p:spPr>
          <a:xfrm>
            <a:off x="3823857" y="914402"/>
            <a:ext cx="376843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5D0ACCD-C38C-4DE1-BC8A-EA3043A52FB4}"/>
              </a:ext>
            </a:extLst>
          </p:cNvPr>
          <p:cNvSpPr txBox="1"/>
          <p:nvPr/>
        </p:nvSpPr>
        <p:spPr>
          <a:xfrm>
            <a:off x="4530439" y="351060"/>
            <a:ext cx="2563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Throw point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58D46-E375-4100-8C77-3D7B2C3F45CC}"/>
              </a:ext>
            </a:extLst>
          </p:cNvPr>
          <p:cNvSpPr txBox="1"/>
          <p:nvPr/>
        </p:nvSpPr>
        <p:spPr>
          <a:xfrm>
            <a:off x="3893131" y="1062246"/>
            <a:ext cx="376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Function that causes an exception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11FE23-3E68-4807-A6F3-20B660AEE15F}"/>
              </a:ext>
            </a:extLst>
          </p:cNvPr>
          <p:cNvSpPr/>
          <p:nvPr/>
        </p:nvSpPr>
        <p:spPr>
          <a:xfrm>
            <a:off x="3823857" y="2715494"/>
            <a:ext cx="3768436" cy="184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A55E39-FE57-4AB7-B2AC-64A88BF32967}"/>
              </a:ext>
            </a:extLst>
          </p:cNvPr>
          <p:cNvCxnSpPr/>
          <p:nvPr/>
        </p:nvCxnSpPr>
        <p:spPr>
          <a:xfrm>
            <a:off x="3823857" y="3380513"/>
            <a:ext cx="376843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3BAC15-9EE9-4F1F-AFA1-F9EEBB5CD0BE}"/>
              </a:ext>
            </a:extLst>
          </p:cNvPr>
          <p:cNvSpPr txBox="1"/>
          <p:nvPr/>
        </p:nvSpPr>
        <p:spPr>
          <a:xfrm>
            <a:off x="4530439" y="2817171"/>
            <a:ext cx="2563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try block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CF1C6-3FFC-4FA8-9350-2CB17CA7AFBC}"/>
              </a:ext>
            </a:extLst>
          </p:cNvPr>
          <p:cNvSpPr txBox="1"/>
          <p:nvPr/>
        </p:nvSpPr>
        <p:spPr>
          <a:xfrm>
            <a:off x="3823857" y="3528357"/>
            <a:ext cx="4350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Invokes  a function that contains an exception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5CF23-97F5-43D4-9516-C5F5CB15A08E}"/>
              </a:ext>
            </a:extLst>
          </p:cNvPr>
          <p:cNvSpPr/>
          <p:nvPr/>
        </p:nvSpPr>
        <p:spPr>
          <a:xfrm>
            <a:off x="3823857" y="4964758"/>
            <a:ext cx="3768436" cy="1842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46EA94-302B-44E5-9EF5-193DA886A5F7}"/>
              </a:ext>
            </a:extLst>
          </p:cNvPr>
          <p:cNvCxnSpPr/>
          <p:nvPr/>
        </p:nvCxnSpPr>
        <p:spPr>
          <a:xfrm>
            <a:off x="3823857" y="5629777"/>
            <a:ext cx="376843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059D576-7657-4BE0-B142-0CE95996C5F0}"/>
              </a:ext>
            </a:extLst>
          </p:cNvPr>
          <p:cNvSpPr txBox="1"/>
          <p:nvPr/>
        </p:nvSpPr>
        <p:spPr>
          <a:xfrm>
            <a:off x="4530439" y="5066435"/>
            <a:ext cx="2563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catch block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09CFB1-5A31-4F48-80E5-2810A037CD88}"/>
              </a:ext>
            </a:extLst>
          </p:cNvPr>
          <p:cNvSpPr txBox="1"/>
          <p:nvPr/>
        </p:nvSpPr>
        <p:spPr>
          <a:xfrm>
            <a:off x="3893131" y="5777621"/>
            <a:ext cx="376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Catches and handles</a:t>
            </a:r>
          </a:p>
          <a:p>
            <a:r>
              <a:rPr lang="en-US" sz="2400">
                <a:solidFill>
                  <a:schemeClr val="bg1"/>
                </a:solidFill>
                <a:latin typeface="Lato" panose="020F050202020403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the exception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995BA7A-9CD9-4F64-B84A-6378722640AC}"/>
              </a:ext>
            </a:extLst>
          </p:cNvPr>
          <p:cNvSpPr/>
          <p:nvPr/>
        </p:nvSpPr>
        <p:spPr>
          <a:xfrm>
            <a:off x="1888543" y="1274618"/>
            <a:ext cx="1935312" cy="4835237"/>
          </a:xfrm>
          <a:custGeom>
            <a:avLst/>
            <a:gdLst>
              <a:gd name="connsiteX0" fmla="*/ 1935312 w 1935312"/>
              <a:gd name="connsiteY0" fmla="*/ 0 h 4835237"/>
              <a:gd name="connsiteX1" fmla="*/ 1034766 w 1935312"/>
              <a:gd name="connsiteY1" fmla="*/ 332509 h 4835237"/>
              <a:gd name="connsiteX2" fmla="*/ 23384 w 1935312"/>
              <a:gd name="connsiteY2" fmla="*/ 1773382 h 4835237"/>
              <a:gd name="connsiteX3" fmla="*/ 425166 w 1935312"/>
              <a:gd name="connsiteY3" fmla="*/ 3408218 h 4835237"/>
              <a:gd name="connsiteX4" fmla="*/ 1561239 w 1935312"/>
              <a:gd name="connsiteY4" fmla="*/ 4668982 h 4835237"/>
              <a:gd name="connsiteX5" fmla="*/ 1879893 w 1935312"/>
              <a:gd name="connsiteY5" fmla="*/ 4807527 h 4835237"/>
              <a:gd name="connsiteX6" fmla="*/ 1852184 w 1935312"/>
              <a:gd name="connsiteY6" fmla="*/ 4835237 h 483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5312" h="4835237">
                <a:moveTo>
                  <a:pt x="1935312" y="0"/>
                </a:moveTo>
                <a:cubicBezTo>
                  <a:pt x="1644366" y="18472"/>
                  <a:pt x="1353421" y="36945"/>
                  <a:pt x="1034766" y="332509"/>
                </a:cubicBezTo>
                <a:cubicBezTo>
                  <a:pt x="716111" y="628073"/>
                  <a:pt x="124984" y="1260764"/>
                  <a:pt x="23384" y="1773382"/>
                </a:cubicBezTo>
                <a:cubicBezTo>
                  <a:pt x="-78216" y="2286000"/>
                  <a:pt x="168857" y="2925618"/>
                  <a:pt x="425166" y="3408218"/>
                </a:cubicBezTo>
                <a:cubicBezTo>
                  <a:pt x="681475" y="3890818"/>
                  <a:pt x="1318785" y="4435764"/>
                  <a:pt x="1561239" y="4668982"/>
                </a:cubicBezTo>
                <a:cubicBezTo>
                  <a:pt x="1803693" y="4902200"/>
                  <a:pt x="1831402" y="4779818"/>
                  <a:pt x="1879893" y="4807527"/>
                </a:cubicBezTo>
                <a:cubicBezTo>
                  <a:pt x="1928384" y="4835236"/>
                  <a:pt x="1890284" y="4835236"/>
                  <a:pt x="1852184" y="4835237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706468-AA43-466B-AFA8-1EB6D468361A}"/>
              </a:ext>
            </a:extLst>
          </p:cNvPr>
          <p:cNvSpPr/>
          <p:nvPr/>
        </p:nvSpPr>
        <p:spPr>
          <a:xfrm>
            <a:off x="7661564" y="1025236"/>
            <a:ext cx="1015538" cy="2770909"/>
          </a:xfrm>
          <a:custGeom>
            <a:avLst/>
            <a:gdLst>
              <a:gd name="connsiteX0" fmla="*/ 0 w 1015538"/>
              <a:gd name="connsiteY0" fmla="*/ 2770909 h 2770909"/>
              <a:gd name="connsiteX1" fmla="*/ 623454 w 1015538"/>
              <a:gd name="connsiteY1" fmla="*/ 2424546 h 2770909"/>
              <a:gd name="connsiteX2" fmla="*/ 955963 w 1015538"/>
              <a:gd name="connsiteY2" fmla="*/ 1607128 h 2770909"/>
              <a:gd name="connsiteX3" fmla="*/ 969818 w 1015538"/>
              <a:gd name="connsiteY3" fmla="*/ 1011382 h 2770909"/>
              <a:gd name="connsiteX4" fmla="*/ 484909 w 1015538"/>
              <a:gd name="connsiteY4" fmla="*/ 304800 h 2770909"/>
              <a:gd name="connsiteX5" fmla="*/ 96981 w 1015538"/>
              <a:gd name="connsiteY5" fmla="*/ 0 h 277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5538" h="2770909">
                <a:moveTo>
                  <a:pt x="0" y="2770909"/>
                </a:moveTo>
                <a:cubicBezTo>
                  <a:pt x="232063" y="2694709"/>
                  <a:pt x="464127" y="2618509"/>
                  <a:pt x="623454" y="2424546"/>
                </a:cubicBezTo>
                <a:cubicBezTo>
                  <a:pt x="782781" y="2230583"/>
                  <a:pt x="898236" y="1842655"/>
                  <a:pt x="955963" y="1607128"/>
                </a:cubicBezTo>
                <a:cubicBezTo>
                  <a:pt x="1013690" y="1371601"/>
                  <a:pt x="1048327" y="1228437"/>
                  <a:pt x="969818" y="1011382"/>
                </a:cubicBezTo>
                <a:cubicBezTo>
                  <a:pt x="891309" y="794327"/>
                  <a:pt x="630382" y="473364"/>
                  <a:pt x="484909" y="304800"/>
                </a:cubicBezTo>
                <a:cubicBezTo>
                  <a:pt x="339436" y="136236"/>
                  <a:pt x="218208" y="68118"/>
                  <a:pt x="96981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3603CE-914B-44B3-8AD3-6ED40421EBB5}"/>
              </a:ext>
            </a:extLst>
          </p:cNvPr>
          <p:cNvCxnSpPr/>
          <p:nvPr/>
        </p:nvCxnSpPr>
        <p:spPr>
          <a:xfrm>
            <a:off x="3602182" y="5629777"/>
            <a:ext cx="221673" cy="4800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724AA6-F63E-4194-93C3-DA5F57939426}"/>
              </a:ext>
            </a:extLst>
          </p:cNvPr>
          <p:cNvCxnSpPr>
            <a:cxnSpLocks/>
          </p:cNvCxnSpPr>
          <p:nvPr/>
        </p:nvCxnSpPr>
        <p:spPr>
          <a:xfrm flipH="1">
            <a:off x="3456709" y="6100828"/>
            <a:ext cx="367146" cy="1939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68946A-F68B-4723-B860-4D0E693AD8ED}"/>
              </a:ext>
            </a:extLst>
          </p:cNvPr>
          <p:cNvCxnSpPr/>
          <p:nvPr/>
        </p:nvCxnSpPr>
        <p:spPr>
          <a:xfrm>
            <a:off x="7739842" y="1025234"/>
            <a:ext cx="221673" cy="4800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B321C9-537A-4288-B383-043439A84AFB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7758545" y="1025236"/>
            <a:ext cx="459279" cy="646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30F3F9-144E-43AA-991F-6BB40CD27B7A}"/>
              </a:ext>
            </a:extLst>
          </p:cNvPr>
          <p:cNvSpPr txBox="1"/>
          <p:nvPr/>
        </p:nvSpPr>
        <p:spPr>
          <a:xfrm>
            <a:off x="263238" y="2697360"/>
            <a:ext cx="1759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Lato" panose="020F050202020403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Throw</a:t>
            </a:r>
          </a:p>
          <a:p>
            <a:r>
              <a:rPr lang="en-US" sz="2400">
                <a:latin typeface="Lato" panose="020F050202020403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exception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980401-8826-47A8-9F69-65620809B0B1}"/>
              </a:ext>
            </a:extLst>
          </p:cNvPr>
          <p:cNvSpPr txBox="1"/>
          <p:nvPr/>
        </p:nvSpPr>
        <p:spPr>
          <a:xfrm>
            <a:off x="8746373" y="1866363"/>
            <a:ext cx="1759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Lato" panose="020F050202020403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Invoke</a:t>
            </a:r>
          </a:p>
          <a:p>
            <a:r>
              <a:rPr lang="en-US" sz="2400">
                <a:latin typeface="Lato" panose="020F050202020403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41377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73AB89-0E4C-4976-9B7A-53568EA76DDD}"/>
              </a:ext>
            </a:extLst>
          </p:cNvPr>
          <p:cNvSpPr/>
          <p:nvPr/>
        </p:nvSpPr>
        <p:spPr>
          <a:xfrm>
            <a:off x="263236" y="58846"/>
            <a:ext cx="105433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#include&lt;iostream&gt;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namespace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std; 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  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a,b;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"Enter the values of a and b : \n"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cin &gt;&gt; a &gt;&gt; b;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try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(b!=0)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cout &lt;&lt;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"Division : 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&lt;&lt; a/b;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}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throw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(b);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}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catch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i)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"Exception occured . Division by zero exception \n"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0;  }  </a:t>
            </a:r>
            <a:endParaRPr lang="en-US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316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AFAF-ED75-4453-A0A8-A0D26770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Throwing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6E3C-E21F-4700-9391-B7F6BCD6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an exception that is desired to be handled is detected	, it is thrown using throw statement in one of the following forms.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i="1"/>
              <a:t>exception</a:t>
            </a:r>
            <a:r>
              <a:rPr lang="en-US"/>
              <a:t> may be of any type, including constants. It is possible to throw objects not intended for error handling. </a:t>
            </a:r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61E254-797D-4D70-B5FA-F3690E15353A}"/>
              </a:ext>
            </a:extLst>
          </p:cNvPr>
          <p:cNvSpPr/>
          <p:nvPr/>
        </p:nvSpPr>
        <p:spPr>
          <a:xfrm>
            <a:off x="1745673" y="2911917"/>
            <a:ext cx="97328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6699"/>
                </a:solidFill>
                <a:latin typeface="Consolas" panose="020B0609020204030204" pitchFamily="49" charset="0"/>
              </a:rPr>
              <a:t>throw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(exception);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800" b="1">
                <a:solidFill>
                  <a:srgbClr val="006699"/>
                </a:solidFill>
                <a:latin typeface="Consolas" panose="020B0609020204030204" pitchFamily="49" charset="0"/>
              </a:rPr>
              <a:t>throw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exception;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800" b="1">
                <a:solidFill>
                  <a:srgbClr val="006699"/>
                </a:solidFill>
                <a:latin typeface="Consolas" panose="020B0609020204030204" pitchFamily="49" charset="0"/>
              </a:rPr>
              <a:t>throw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800">
                <a:solidFill>
                  <a:srgbClr val="008200"/>
                </a:solidFill>
                <a:latin typeface="Consolas" panose="020B0609020204030204" pitchFamily="49" charset="0"/>
              </a:rPr>
              <a:t>//for rethrowing an exception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54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3F48-2FBA-4417-9981-A6D51FAA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Throwing mechanism (contd...)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F6C0-A9A6-4960-8F62-A1DB8131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an exception is thrown, it will be caught by the catch statement associated 	with try block.</a:t>
            </a:r>
          </a:p>
          <a:p>
            <a:r>
              <a:rPr lang="en-US"/>
              <a:t>Control exits  the current try block, and is transferred to catch block after that try block. </a:t>
            </a:r>
          </a:p>
        </p:txBody>
      </p:sp>
    </p:spTree>
    <p:extLst>
      <p:ext uri="{BB962C8B-B14F-4D97-AF65-F5344CB8AC3E}">
        <p14:creationId xmlns:p14="http://schemas.microsoft.com/office/powerpoint/2010/main" val="171799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F8CC-8CDD-46A8-A130-11E3CF685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Catching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79E6-9402-4E58-8396-DCA2B8227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Code for handling exceptions is included in catch blocks. </a:t>
            </a:r>
          </a:p>
          <a:p>
            <a:r>
              <a:rPr lang="en-US"/>
              <a:t>A catch block looks like a function definition and is of the form:</a:t>
            </a:r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8C7171-7ED0-4547-82AF-E3CC4742F04F}"/>
              </a:ext>
            </a:extLst>
          </p:cNvPr>
          <p:cNvSpPr/>
          <p:nvPr/>
        </p:nvSpPr>
        <p:spPr>
          <a:xfrm>
            <a:off x="3048000" y="303179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catch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(type arg)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>
                <a:solidFill>
                  <a:srgbClr val="008200"/>
                </a:solidFill>
                <a:latin typeface="Consolas" panose="020B0609020204030204" pitchFamily="49" charset="0"/>
              </a:rPr>
              <a:t>//statements for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>
                <a:solidFill>
                  <a:srgbClr val="008200"/>
                </a:solidFill>
                <a:latin typeface="Consolas" panose="020B0609020204030204" pitchFamily="49" charset="0"/>
              </a:rPr>
              <a:t>//managing exceptions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26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5DA8-5FE5-442B-B13D-9247DA73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catch statements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D5B4E8-349E-403D-9E8D-912C3F7E9E48}"/>
              </a:ext>
            </a:extLst>
          </p:cNvPr>
          <p:cNvSpPr/>
          <p:nvPr/>
        </p:nvSpPr>
        <p:spPr>
          <a:xfrm>
            <a:off x="533400" y="1305526"/>
            <a:ext cx="417714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try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>
                <a:solidFill>
                  <a:srgbClr val="008200"/>
                </a:solidFill>
                <a:latin typeface="Consolas" panose="020B0609020204030204" pitchFamily="49" charset="0"/>
              </a:rPr>
              <a:t>//try block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>
                <a:solidFill>
                  <a:srgbClr val="008200"/>
                </a:solidFill>
                <a:latin typeface="Consolas" panose="020B0609020204030204" pitchFamily="49" charset="0"/>
              </a:rPr>
              <a:t>//do risky stuff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catch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(type1 arg)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>
                <a:solidFill>
                  <a:srgbClr val="008200"/>
                </a:solidFill>
                <a:latin typeface="Consolas" panose="020B0609020204030204" pitchFamily="49" charset="0"/>
              </a:rPr>
              <a:t>//catch block1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</a:p>
          <a:p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.........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3A9B2E-150B-4DFF-8ABD-4DA99E7A96A1}"/>
              </a:ext>
            </a:extLst>
          </p:cNvPr>
          <p:cNvSpPr/>
          <p:nvPr/>
        </p:nvSpPr>
        <p:spPr>
          <a:xfrm>
            <a:off x="6289964" y="2448893"/>
            <a:ext cx="48698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catch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(type2 arg)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>
                <a:solidFill>
                  <a:srgbClr val="008200"/>
                </a:solidFill>
                <a:latin typeface="Consolas" panose="020B0609020204030204" pitchFamily="49" charset="0"/>
              </a:rPr>
              <a:t>//catch block2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...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....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catch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(typeN arg)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>
                <a:solidFill>
                  <a:srgbClr val="008200"/>
                </a:solidFill>
                <a:latin typeface="Consolas" panose="020B0609020204030204" pitchFamily="49" charset="0"/>
              </a:rPr>
              <a:t>//catch blockN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A14B1F-4013-4E20-AF26-4AAD3B0E2A64}"/>
              </a:ext>
            </a:extLst>
          </p:cNvPr>
          <p:cNvCxnSpPr>
            <a:cxnSpLocks/>
          </p:cNvCxnSpPr>
          <p:nvPr/>
        </p:nvCxnSpPr>
        <p:spPr>
          <a:xfrm flipV="1">
            <a:off x="2258291" y="2895600"/>
            <a:ext cx="3643746" cy="265687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61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FEB7C1-2D08-4C30-BA99-4E879A59CB13}"/>
              </a:ext>
            </a:extLst>
          </p:cNvPr>
          <p:cNvSpPr/>
          <p:nvPr/>
        </p:nvSpPr>
        <p:spPr>
          <a:xfrm>
            <a:off x="568036" y="349425"/>
            <a:ext cx="96011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#include&lt;iostream&gt;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using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namespace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std;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test(</a:t>
            </a: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x)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try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(x==1)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throw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x;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else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(x == 0)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throw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'x'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else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( x == -1)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throw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1.0;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"End of try block\n"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catch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c)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"Caught character\n"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8C2D0A-80C9-4DC1-A2ED-14A69A64BD66}"/>
              </a:ext>
            </a:extLst>
          </p:cNvPr>
          <p:cNvSpPr/>
          <p:nvPr/>
        </p:nvSpPr>
        <p:spPr>
          <a:xfrm>
            <a:off x="526473" y="243512"/>
            <a:ext cx="796636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17"/>
            </a:pP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catch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m)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"Caught integer\n"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catch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double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m)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"Caught double\n"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test(1);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test(0);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test(-1);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test(2);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767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9276-F159-41E4-A4FB-CED25518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Bullet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B7B3-75CC-47E7-BAA9-0805E148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mic Sans"/>
              </a:rPr>
              <a:t>try</a:t>
            </a:r>
            <a:r>
              <a:rPr lang="en-US">
                <a:latin typeface="Comic Sans"/>
              </a:rPr>
              <a:t> block is immediately followed by the </a:t>
            </a:r>
            <a:r>
              <a:rPr lang="en-US" b="1">
                <a:latin typeface="Comic Sans"/>
              </a:rPr>
              <a:t>catch</a:t>
            </a:r>
            <a:r>
              <a:rPr lang="en-US">
                <a:latin typeface="Comic Sans"/>
              </a:rPr>
              <a:t> block, irrespective of the location of the throw point. </a:t>
            </a:r>
          </a:p>
          <a:p>
            <a:endParaRPr lang="en-US">
              <a:latin typeface="Comic Sans"/>
            </a:endParaRPr>
          </a:p>
          <a:p>
            <a:r>
              <a:rPr lang="en-US">
                <a:latin typeface="Comic Sans"/>
              </a:rPr>
              <a:t>When  the </a:t>
            </a:r>
            <a:r>
              <a:rPr lang="en-US" b="1">
                <a:latin typeface="Comic Sans"/>
              </a:rPr>
              <a:t>try</a:t>
            </a:r>
            <a:r>
              <a:rPr lang="en-US">
                <a:latin typeface="Comic Sans"/>
              </a:rPr>
              <a:t> block does not throw any excetions and it completes normal execution, control passes to the first statement after the last </a:t>
            </a:r>
            <a:r>
              <a:rPr lang="en-US" b="1">
                <a:latin typeface="Comic Sans"/>
              </a:rPr>
              <a:t>catch</a:t>
            </a:r>
            <a:r>
              <a:rPr lang="en-US">
                <a:latin typeface="Comic Sans"/>
              </a:rPr>
              <a:t> handler associated with that try block. </a:t>
            </a:r>
          </a:p>
        </p:txBody>
      </p:sp>
    </p:spTree>
    <p:extLst>
      <p:ext uri="{BB962C8B-B14F-4D97-AF65-F5344CB8AC3E}">
        <p14:creationId xmlns:p14="http://schemas.microsoft.com/office/powerpoint/2010/main" val="768762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7BBFE4-3452-4AF6-878A-1331080C9555}"/>
              </a:ext>
            </a:extLst>
          </p:cNvPr>
          <p:cNvSpPr/>
          <p:nvPr/>
        </p:nvSpPr>
        <p:spPr>
          <a:xfrm>
            <a:off x="318654" y="428178"/>
            <a:ext cx="1019694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#include&lt;iostream&gt;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using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namespace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std;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divide(</a:t>
            </a: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y, </a:t>
            </a: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z)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"\nWe are inside the function \n"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((x-y)!= 0)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R = z/(x-y);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"Result : 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&lt;&lt; R &lt;&lt; endl;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else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throw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(x-y);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6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43BA5E4E-B0C8-4693-A383-7ABBFE1D52F1}"/>
              </a:ext>
            </a:extLst>
          </p:cNvPr>
          <p:cNvSpPr/>
          <p:nvPr/>
        </p:nvSpPr>
        <p:spPr>
          <a:xfrm>
            <a:off x="1870364" y="0"/>
            <a:ext cx="7107382" cy="4031673"/>
          </a:xfrm>
          <a:prstGeom prst="cloudCallout">
            <a:avLst>
              <a:gd name="adj1" fmla="val -32724"/>
              <a:gd name="adj2" fmla="val 79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Bad stuff happens. The file isn’t there. The server is down.</a:t>
            </a:r>
          </a:p>
        </p:txBody>
      </p:sp>
      <p:pic>
        <p:nvPicPr>
          <p:cNvPr id="7" name="Picture 2" descr="https://www.freeiconspng.com/uploads/cartoon-characters-spongebob-reading-book-png-0.png">
            <a:extLst>
              <a:ext uri="{FF2B5EF4-FFF2-40B4-BE49-F238E27FC236}">
                <a16:creationId xmlns:a16="http://schemas.microsoft.com/office/drawing/2014/main" id="{DBFB75AB-0B65-4F6F-AACE-51B687143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20" y="4184199"/>
            <a:ext cx="2022764" cy="209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51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F56EEC-8668-49D7-A77C-42B9E8C79DDE}"/>
              </a:ext>
            </a:extLst>
          </p:cNvPr>
          <p:cNvSpPr/>
          <p:nvPr/>
        </p:nvSpPr>
        <p:spPr>
          <a:xfrm>
            <a:off x="678872" y="797510"/>
            <a:ext cx="1016923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17"/>
            </a:pP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try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   cout &lt;&lt; 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"we are inside the try block \n"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   divide(10,20,30);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   divide(10,10,20);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}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catch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i) </a:t>
            </a:r>
            <a:r>
              <a:rPr lang="en-US" sz="2400">
                <a:solidFill>
                  <a:srgbClr val="008200"/>
                </a:solidFill>
                <a:latin typeface="Consolas" panose="020B0609020204030204" pitchFamily="49" charset="0"/>
              </a:rPr>
              <a:t>//catches the exception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   cout &lt;&lt; 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"Caught the exception\n"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}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0;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7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82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0332-C2AD-45BA-B635-E194F522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All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0937-75C8-4525-BE73-66C1D255D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Sometimes we may not be able to anticipate all possible types of exceutions and therefore may not be able to design independent catch handlers  to catch them. </a:t>
            </a:r>
          </a:p>
          <a:p>
            <a:r>
              <a:rPr lang="en-US"/>
              <a:t>So, we can force a catch statement to catch all exceptions instead of a certain type alone.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18482-5904-47BD-8558-E6383B3DBB4E}"/>
              </a:ext>
            </a:extLst>
          </p:cNvPr>
          <p:cNvSpPr/>
          <p:nvPr/>
        </p:nvSpPr>
        <p:spPr>
          <a:xfrm>
            <a:off x="2867891" y="413120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catch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(...)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>
                <a:solidFill>
                  <a:srgbClr val="008200"/>
                </a:solidFill>
                <a:latin typeface="Consolas" panose="020B0609020204030204" pitchFamily="49" charset="0"/>
              </a:rPr>
              <a:t>//Statements for processing 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>
                <a:solidFill>
                  <a:srgbClr val="008200"/>
                </a:solidFill>
                <a:latin typeface="Consolas" panose="020B0609020204030204" pitchFamily="49" charset="0"/>
              </a:rPr>
              <a:t>//all exceptions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488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A02FD9-6B2F-4DC9-8FA2-09039D763473}"/>
              </a:ext>
            </a:extLst>
          </p:cNvPr>
          <p:cNvSpPr/>
          <p:nvPr/>
        </p:nvSpPr>
        <p:spPr>
          <a:xfrm>
            <a:off x="180107" y="243512"/>
            <a:ext cx="757843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#include&lt;iostream&gt;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using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namespace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std;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test(</a:t>
            </a: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x)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try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(x==1)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throw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x;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else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(x == 0)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throw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'x'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else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( x == -1)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throw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1.0;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"End of try block\n"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catch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(...)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"Caught exception\n"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  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89975-AC70-4395-920E-B327A43DB41A}"/>
              </a:ext>
            </a:extLst>
          </p:cNvPr>
          <p:cNvSpPr/>
          <p:nvPr/>
        </p:nvSpPr>
        <p:spPr>
          <a:xfrm>
            <a:off x="7883237" y="243512"/>
            <a:ext cx="41286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18"/>
            </a:pP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8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8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test(1);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8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test (0);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8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test(-1);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8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test(2);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18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203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496B-F903-4597-B034-4D8AED68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3B09-0757-4E2B-8130-A657AD5C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Note  in the above program that all throws were caught by the catch(...) statement. </a:t>
            </a:r>
          </a:p>
          <a:p>
            <a:r>
              <a:rPr lang="en-US"/>
              <a:t>It may be a good idea  to use the catch(...) as a default statement along with other catch handlers so that it can catch all those exceptions which are not handled 	explicitly. </a:t>
            </a:r>
          </a:p>
          <a:p>
            <a:r>
              <a:rPr lang="en-US" b="1"/>
              <a:t>catch(...) </a:t>
            </a:r>
            <a:r>
              <a:rPr lang="en-US"/>
              <a:t>should always be placed last in the list of handlers. Placing it before other </a:t>
            </a:r>
            <a:r>
              <a:rPr lang="en-US" b="1"/>
              <a:t>catch</a:t>
            </a:r>
            <a:r>
              <a:rPr lang="en-US"/>
              <a:t> blocks would prevent those blocks from catching exceptions. </a:t>
            </a:r>
          </a:p>
        </p:txBody>
      </p:sp>
    </p:spTree>
    <p:extLst>
      <p:ext uri="{BB962C8B-B14F-4D97-AF65-F5344CB8AC3E}">
        <p14:creationId xmlns:p14="http://schemas.microsoft.com/office/powerpoint/2010/main" val="3574664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45E3-CF6E-47B8-B0B9-FFFCCC3A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Rethrowing an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03AE-4C51-40AD-9490-77E8F219B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handler may decide to rethrow an exception caught without processing it. </a:t>
            </a:r>
          </a:p>
          <a:p>
            <a:r>
              <a:rPr lang="en-US"/>
              <a:t>SImply invoke throw without any arguments as shown below:</a:t>
            </a:r>
            <a:br>
              <a:rPr lang="en-US"/>
            </a:br>
            <a:r>
              <a:rPr lang="en-US"/>
              <a:t>	throw;</a:t>
            </a:r>
          </a:p>
          <a:p>
            <a:r>
              <a:rPr lang="en-US"/>
              <a:t>This causes the current exception to be thrown to the next enclosing try/catch sequence and is caught by a catch statement listed after that enclosing try block. </a:t>
            </a:r>
          </a:p>
        </p:txBody>
      </p:sp>
    </p:spTree>
    <p:extLst>
      <p:ext uri="{BB962C8B-B14F-4D97-AF65-F5344CB8AC3E}">
        <p14:creationId xmlns:p14="http://schemas.microsoft.com/office/powerpoint/2010/main" val="3495543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FB145A-455A-4501-BC31-8D98F4E0E615}"/>
              </a:ext>
            </a:extLst>
          </p:cNvPr>
          <p:cNvSpPr/>
          <p:nvPr/>
        </p:nvSpPr>
        <p:spPr>
          <a:xfrm>
            <a:off x="401780" y="305068"/>
            <a:ext cx="951807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>
                <a:solidFill>
                  <a:srgbClr val="808080"/>
                </a:solidFill>
                <a:latin typeface="Consolas" panose="020B0609020204030204" pitchFamily="49" charset="0"/>
              </a:rPr>
              <a:t>#include&lt;iostream&gt;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using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namespace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std;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divide(</a:t>
            </a:r>
            <a:r>
              <a:rPr lang="en-US" sz="2000" b="1">
                <a:solidFill>
                  <a:srgbClr val="2E8B57"/>
                </a:solidFill>
                <a:latin typeface="Consolas" panose="020B0609020204030204" pitchFamily="49" charset="0"/>
              </a:rPr>
              <a:t>double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sz="2000" b="1">
                <a:solidFill>
                  <a:srgbClr val="2E8B57"/>
                </a:solidFill>
                <a:latin typeface="Consolas" panose="020B0609020204030204" pitchFamily="49" charset="0"/>
              </a:rPr>
              <a:t>double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y)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"Inside function \n"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try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(y==0.0)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throw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y;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else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cout &lt;&lt; 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"Division = 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&lt;&lt; x/y &lt;&lt; endl;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catch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>
                <a:solidFill>
                  <a:srgbClr val="2E8B57"/>
                </a:solidFill>
                <a:latin typeface="Consolas" panose="020B0609020204030204" pitchFamily="49" charset="0"/>
              </a:rPr>
              <a:t>double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"Caught double inside function \n"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throw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2000">
                <a:solidFill>
                  <a:srgbClr val="008200"/>
                </a:solidFill>
                <a:latin typeface="Consolas" panose="020B0609020204030204" pitchFamily="49" charset="0"/>
              </a:rPr>
              <a:t>//Rethrowing an exception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"End of function\n\n"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009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CC49B9-AC01-4FEF-81D8-AA6E66D16B98}"/>
              </a:ext>
            </a:extLst>
          </p:cNvPr>
          <p:cNvSpPr/>
          <p:nvPr/>
        </p:nvSpPr>
        <p:spPr>
          <a:xfrm>
            <a:off x="415636" y="183171"/>
            <a:ext cx="108065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1"/>
            </a:pPr>
            <a:r>
              <a:rPr lang="en-US" sz="28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"Inside main"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1">
                <a:solidFill>
                  <a:srgbClr val="006699"/>
                </a:solidFill>
                <a:latin typeface="Consolas" panose="020B0609020204030204" pitchFamily="49" charset="0"/>
              </a:rPr>
              <a:t>try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 {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     divide(10.5,2.0);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     divide(20.0, 0.0);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 }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1">
                <a:solidFill>
                  <a:srgbClr val="006699"/>
                </a:solidFill>
                <a:latin typeface="Consolas" panose="020B0609020204030204" pitchFamily="49" charset="0"/>
              </a:rPr>
              <a:t>catch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>
                <a:solidFill>
                  <a:srgbClr val="2E8B57"/>
                </a:solidFill>
                <a:latin typeface="Consolas" panose="020B0609020204030204" pitchFamily="49" charset="0"/>
              </a:rPr>
              <a:t>double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 {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     cout &lt;&lt; 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"Caught double inside main\n"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 }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"End of main\n"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0;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 startAt="21"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5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831B-38D0-4AE1-9019-6C98666F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BE8B-F8CA-4CB0-BADA-FD9006863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08324"/>
          </a:xfrm>
        </p:spPr>
        <p:txBody>
          <a:bodyPr>
            <a:normAutofit/>
          </a:bodyPr>
          <a:lstStyle/>
          <a:p>
            <a:pPr algn="just"/>
            <a:r>
              <a:rPr lang="en-US"/>
              <a:t>It is possible to restrict a function to throw certain specific exceptions by adding a throw list clause to the function definition.</a:t>
            </a:r>
          </a:p>
          <a:p>
            <a:pPr algn="just"/>
            <a:endParaRPr lang="en-US"/>
          </a:p>
          <a:p>
            <a:pPr algn="just"/>
            <a:r>
              <a:rPr lang="en-US"/>
              <a:t> It guarantees that the function does not throw any other types of exceptions. </a:t>
            </a:r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5C963B-24FE-436D-AC58-6C5081D8B6E8}"/>
              </a:ext>
            </a:extLst>
          </p:cNvPr>
          <p:cNvSpPr/>
          <p:nvPr/>
        </p:nvSpPr>
        <p:spPr>
          <a:xfrm>
            <a:off x="2521527" y="4299194"/>
            <a:ext cx="88322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type function(arg-list)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throw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(type-list)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... ... ...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... ... ...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... ... ...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324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7EC-FD9F-47E0-90A2-3BF03294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exception (contd...)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6AD99-1111-4A19-A71F-590B62715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type-list specifies the type of exception that may be thrown.</a:t>
            </a:r>
          </a:p>
          <a:p>
            <a:endParaRPr lang="en-US"/>
          </a:p>
          <a:p>
            <a:r>
              <a:rPr lang="en-US"/>
              <a:t>Throwing any other kind of exception will cause abnormal program termination. </a:t>
            </a:r>
          </a:p>
          <a:p>
            <a:endParaRPr lang="en-US"/>
          </a:p>
          <a:p>
            <a:r>
              <a:rPr lang="en-US"/>
              <a:t>If you want to prevent a function from throwing any exception, you may do so by making the type-list empty.</a:t>
            </a:r>
          </a:p>
        </p:txBody>
      </p:sp>
    </p:spTree>
    <p:extLst>
      <p:ext uri="{BB962C8B-B14F-4D97-AF65-F5344CB8AC3E}">
        <p14:creationId xmlns:p14="http://schemas.microsoft.com/office/powerpoint/2010/main" val="1853980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7FB8-BEE9-4AF7-A4DD-DA44301A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example.....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996EE-9030-4D32-8CDF-EC0FB8322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1559"/>
            <a:ext cx="10515600" cy="3385404"/>
          </a:xfrm>
        </p:spPr>
        <p:txBody>
          <a:bodyPr/>
          <a:lstStyle/>
          <a:p>
            <a:r>
              <a:rPr lang="en-US"/>
              <a:t>For more information on this topic, visit: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https://www.ibm.com/support/knowledgecenter/en/SSLTBW_2.3.0/com.ibm.zos.v2r3.cbclx01/cplr156.htm</a:t>
            </a:r>
            <a:endParaRPr lang="en-US"/>
          </a:p>
          <a:p>
            <a:pPr marL="0" indent="0">
              <a:buNone/>
            </a:pPr>
            <a:r>
              <a:rPr lang="en-US">
                <a:hlinkClick r:id="rId3"/>
              </a:rPr>
              <a:t>http://www.informit.com/articles/article.aspx?p=31537&amp;seqNum=4</a:t>
            </a:r>
            <a:endParaRPr lang="en-US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F2787F-25A1-4DB7-BF98-04749A37F38B}"/>
              </a:ext>
            </a:extLst>
          </p:cNvPr>
          <p:cNvSpPr/>
          <p:nvPr/>
        </p:nvSpPr>
        <p:spPr>
          <a:xfrm>
            <a:off x="765463" y="1825625"/>
            <a:ext cx="106610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translate()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throw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(unknown_word,bad_grammar) { </a:t>
            </a:r>
            <a:r>
              <a:rPr lang="en-US" sz="2400">
                <a:solidFill>
                  <a:srgbClr val="008200"/>
                </a:solidFill>
                <a:latin typeface="Consolas" panose="020B0609020204030204" pitchFamily="49" charset="0"/>
              </a:rPr>
              <a:t>/* ... */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}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5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812BF4AF-8D7B-42A4-85CC-817A5B19EE25}"/>
              </a:ext>
            </a:extLst>
          </p:cNvPr>
          <p:cNvSpPr/>
          <p:nvPr/>
        </p:nvSpPr>
        <p:spPr>
          <a:xfrm>
            <a:off x="1898073" y="-110836"/>
            <a:ext cx="9227127" cy="5680363"/>
          </a:xfrm>
          <a:prstGeom prst="cloudCallout">
            <a:avLst>
              <a:gd name="adj1" fmla="val -53896"/>
              <a:gd name="adj2" fmla="val 56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Lato" panose="020F0502020204030203" pitchFamily="34" charset="0"/>
                <a:cs typeface="Arial" panose="020B0604020202020204" pitchFamily="34" charset="0"/>
              </a:rPr>
              <a:t>No matter how good a programmer you are, you can’t control everything. Things can go wrong, very wrong. When you write a </a:t>
            </a:r>
            <a:r>
              <a:rPr lang="en-US" sz="2800" b="1" i="1" u="sng">
                <a:latin typeface="Lato" panose="020F0502020204030203" pitchFamily="34" charset="0"/>
                <a:cs typeface="Arial" panose="020B0604020202020204" pitchFamily="34" charset="0"/>
              </a:rPr>
              <a:t>risky</a:t>
            </a:r>
            <a:r>
              <a:rPr lang="en-US" sz="280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2800" b="1" i="1" u="sng">
                <a:latin typeface="Lato" panose="020F0502020204030203" pitchFamily="34" charset="0"/>
                <a:cs typeface="Arial" panose="020B0604020202020204" pitchFamily="34" charset="0"/>
              </a:rPr>
              <a:t>method</a:t>
            </a:r>
            <a:r>
              <a:rPr lang="en-US" sz="2800">
                <a:latin typeface="Lato" panose="020F0502020204030203" pitchFamily="34" charset="0"/>
                <a:cs typeface="Arial" panose="020B0604020202020204" pitchFamily="34" charset="0"/>
              </a:rPr>
              <a:t>, you need code to handle the bad things that might happen. But how do you know a method is risky ? And where do you put the code to handle the </a:t>
            </a:r>
            <a:r>
              <a:rPr lang="en-US" sz="2800" b="1" i="1" u="sng">
                <a:latin typeface="Lato" panose="020F0502020204030203" pitchFamily="34" charset="0"/>
                <a:cs typeface="Arial" panose="020B0604020202020204" pitchFamily="34" charset="0"/>
              </a:rPr>
              <a:t>exceptional situation </a:t>
            </a:r>
            <a:r>
              <a:rPr lang="en-US" sz="2800">
                <a:latin typeface="Lato" panose="020F0502020204030203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1841D-8A39-48AE-B04B-498947FF1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1455"/>
            <a:ext cx="1713246" cy="30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46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6C13-2B0F-4D01-BA42-888568A4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3" y="5625017"/>
            <a:ext cx="3609974" cy="1020763"/>
          </a:xfrm>
        </p:spPr>
        <p:txBody>
          <a:bodyPr>
            <a:normAutofit/>
          </a:bodyPr>
          <a:lstStyle/>
          <a:p>
            <a:r>
              <a:rPr lang="en-US" sz="4800"/>
              <a:t>THE END</a:t>
            </a:r>
          </a:p>
        </p:txBody>
      </p:sp>
      <p:pic>
        <p:nvPicPr>
          <p:cNvPr id="1026" name="Picture 2" descr="https://nerdist.com/wp-content/uploads/2016/02/the-shawshank-redemption-02122016.jpg">
            <a:extLst>
              <a:ext uri="{FF2B5EF4-FFF2-40B4-BE49-F238E27FC236}">
                <a16:creationId xmlns:a16="http://schemas.microsoft.com/office/drawing/2014/main" id="{F3E34A11-29BC-42A1-861A-543F055F6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30" y="212220"/>
            <a:ext cx="923925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437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9C33E-84D9-47EA-8C4E-46919089C3F6}"/>
              </a:ext>
            </a:extLst>
          </p:cNvPr>
          <p:cNvSpPr txBox="1">
            <a:spLocks/>
          </p:cNvSpPr>
          <p:nvPr/>
        </p:nvSpPr>
        <p:spPr>
          <a:xfrm>
            <a:off x="602673" y="290946"/>
            <a:ext cx="10515600" cy="5692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8000" b="1"/>
              <a:t>OOP is all about understanding programming, the way you think about the world.</a:t>
            </a:r>
          </a:p>
        </p:txBody>
      </p:sp>
    </p:spTree>
    <p:extLst>
      <p:ext uri="{BB962C8B-B14F-4D97-AF65-F5344CB8AC3E}">
        <p14:creationId xmlns:p14="http://schemas.microsoft.com/office/powerpoint/2010/main" val="3856352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memegenerator.net/img/instances/500x/60133397/uh-oh-so-you-think-you-smart-now.jpg">
            <a:extLst>
              <a:ext uri="{FF2B5EF4-FFF2-40B4-BE49-F238E27FC236}">
                <a16:creationId xmlns:a16="http://schemas.microsoft.com/office/drawing/2014/main" id="{FE142E61-1291-48B2-967C-A688728E1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07" y="365125"/>
            <a:ext cx="6255258" cy="591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05ACCE-0AC8-4CF6-89E8-D0F4CBE3DB09}"/>
              </a:ext>
            </a:extLst>
          </p:cNvPr>
          <p:cNvSpPr txBox="1"/>
          <p:nvPr/>
        </p:nvSpPr>
        <p:spPr>
          <a:xfrm>
            <a:off x="7204363" y="498763"/>
            <a:ext cx="482138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What about ......</a:t>
            </a:r>
          </a:p>
          <a:p>
            <a:r>
              <a:rPr lang="en-US" sz="2800"/>
              <a:t>Design patterns....</a:t>
            </a:r>
          </a:p>
          <a:p>
            <a:endParaRPr lang="en-US" sz="2800"/>
          </a:p>
          <a:p>
            <a:r>
              <a:rPr lang="en-US" sz="2800"/>
              <a:t>Data structures and algorithms.....</a:t>
            </a:r>
          </a:p>
          <a:p>
            <a:endParaRPr lang="en-US" sz="2800"/>
          </a:p>
          <a:p>
            <a:r>
              <a:rPr lang="en-US" sz="2800"/>
              <a:t>System analysis....</a:t>
            </a:r>
          </a:p>
          <a:p>
            <a:endParaRPr lang="en-US" sz="2800"/>
          </a:p>
          <a:p>
            <a:r>
              <a:rPr lang="en-US" sz="2800"/>
              <a:t>Software architecture....</a:t>
            </a:r>
          </a:p>
          <a:p>
            <a:endParaRPr lang="en-US" sz="2800"/>
          </a:p>
          <a:p>
            <a:r>
              <a:rPr lang="en-US" sz="2800"/>
              <a:t>Object Oriented Analysis and Design....</a:t>
            </a:r>
          </a:p>
          <a:p>
            <a:endParaRPr lang="en-US" sz="2800"/>
          </a:p>
          <a:p>
            <a:r>
              <a:rPr lang="en-US" sz="2800"/>
              <a:t>........</a:t>
            </a:r>
          </a:p>
        </p:txBody>
      </p:sp>
    </p:spTree>
    <p:extLst>
      <p:ext uri="{BB962C8B-B14F-4D97-AF65-F5344CB8AC3E}">
        <p14:creationId xmlns:p14="http://schemas.microsoft.com/office/powerpoint/2010/main" val="609257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EFBB0B-9B06-4A83-9599-C145D03D45AE}"/>
              </a:ext>
            </a:extLst>
          </p:cNvPr>
          <p:cNvSpPr txBox="1"/>
          <p:nvPr/>
        </p:nvSpPr>
        <p:spPr>
          <a:xfrm>
            <a:off x="1267691" y="1305341"/>
            <a:ext cx="96566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/>
              <a:t>Lab #8 and Assignment #5</a:t>
            </a:r>
          </a:p>
          <a:p>
            <a:pPr algn="ctr"/>
            <a:r>
              <a:rPr lang="en-US" sz="5400"/>
              <a:t>23</a:t>
            </a:r>
            <a:r>
              <a:rPr lang="en-US" sz="5400" baseline="30000"/>
              <a:t>rd</a:t>
            </a:r>
            <a:r>
              <a:rPr lang="en-US" sz="5400"/>
              <a:t> July, 2018</a:t>
            </a:r>
          </a:p>
          <a:p>
            <a:pPr algn="ctr"/>
            <a:endParaRPr lang="en-US" sz="5400"/>
          </a:p>
          <a:p>
            <a:pPr algn="ctr"/>
            <a:r>
              <a:rPr lang="en-US" sz="5400"/>
              <a:t>Internal II + MCQ</a:t>
            </a:r>
          </a:p>
          <a:p>
            <a:pPr algn="ctr"/>
            <a:r>
              <a:rPr lang="en-US" sz="5400"/>
              <a:t>23</a:t>
            </a:r>
            <a:r>
              <a:rPr lang="en-US" sz="5400" baseline="30000"/>
              <a:t>rd</a:t>
            </a:r>
            <a:r>
              <a:rPr lang="en-US" sz="5400"/>
              <a:t> July, 2018</a:t>
            </a:r>
          </a:p>
        </p:txBody>
      </p:sp>
    </p:spTree>
    <p:extLst>
      <p:ext uri="{BB962C8B-B14F-4D97-AF65-F5344CB8AC3E}">
        <p14:creationId xmlns:p14="http://schemas.microsoft.com/office/powerpoint/2010/main" val="210902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EF820-32BA-4B57-BE58-64F0A19E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53A1A-CE8C-4029-BE95-EB4422E4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 most common type of errors in your program : </a:t>
            </a:r>
            <a:r>
              <a:rPr lang="en-US" b="1"/>
              <a:t>logic</a:t>
            </a:r>
            <a:r>
              <a:rPr lang="en-US"/>
              <a:t> and </a:t>
            </a:r>
            <a:r>
              <a:rPr lang="en-US" b="1"/>
              <a:t>syntactic</a:t>
            </a:r>
            <a:r>
              <a:rPr lang="en-US"/>
              <a:t> errors. </a:t>
            </a:r>
          </a:p>
          <a:p>
            <a:r>
              <a:rPr lang="en-US"/>
              <a:t>Logic errors occur due to poor understanding of the problem  and solution procedure.</a:t>
            </a:r>
          </a:p>
          <a:p>
            <a:r>
              <a:rPr lang="en-US"/>
              <a:t>Syntactic errors arise due to poor understanding of the programming language itself. </a:t>
            </a:r>
          </a:p>
          <a:p>
            <a:r>
              <a:rPr lang="en-US"/>
              <a:t>Exceptions are run time anomalies  or unusual conditions that a program may encounter while executing.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6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E03515-8AE0-4F63-81D3-EBB794943373}"/>
              </a:ext>
            </a:extLst>
          </p:cNvPr>
          <p:cNvSpPr txBox="1"/>
          <p:nvPr/>
        </p:nvSpPr>
        <p:spPr>
          <a:xfrm>
            <a:off x="692730" y="2126329"/>
            <a:ext cx="57496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connect to a remote server</a:t>
            </a:r>
          </a:p>
          <a:p>
            <a:endParaRPr lang="en-US" sz="2800"/>
          </a:p>
          <a:p>
            <a:r>
              <a:rPr lang="en-US" sz="2800"/>
              <a:t>access an array beyond its length</a:t>
            </a:r>
          </a:p>
          <a:p>
            <a:endParaRPr lang="en-US" sz="2800"/>
          </a:p>
          <a:p>
            <a:r>
              <a:rPr lang="en-US" sz="2800"/>
              <a:t>create a new file</a:t>
            </a:r>
          </a:p>
          <a:p>
            <a:endParaRPr lang="en-US" sz="2800"/>
          </a:p>
          <a:p>
            <a:r>
              <a:rPr lang="en-US" sz="2800"/>
              <a:t>see if a text file is where you think it is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7F878-1D85-48B8-A6C2-CC4DBF477817}"/>
              </a:ext>
            </a:extLst>
          </p:cNvPr>
          <p:cNvSpPr txBox="1"/>
          <p:nvPr/>
        </p:nvSpPr>
        <p:spPr>
          <a:xfrm>
            <a:off x="692730" y="1510145"/>
            <a:ext cx="4765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Things you want to do......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D938AA-BB03-41BD-BA39-16AD565E3920}"/>
              </a:ext>
            </a:extLst>
          </p:cNvPr>
          <p:cNvSpPr txBox="1"/>
          <p:nvPr/>
        </p:nvSpPr>
        <p:spPr>
          <a:xfrm>
            <a:off x="7107384" y="2126329"/>
            <a:ext cx="381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the server is down...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69763B-BF3D-490A-B913-48965A7F9696}"/>
              </a:ext>
            </a:extLst>
          </p:cNvPr>
          <p:cNvSpPr txBox="1"/>
          <p:nvPr/>
        </p:nvSpPr>
        <p:spPr>
          <a:xfrm>
            <a:off x="6989620" y="1510144"/>
            <a:ext cx="338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What might go wrong....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2A5F6-AD09-402A-883C-9BC48F127E8E}"/>
              </a:ext>
            </a:extLst>
          </p:cNvPr>
          <p:cNvSpPr txBox="1"/>
          <p:nvPr/>
        </p:nvSpPr>
        <p:spPr>
          <a:xfrm>
            <a:off x="7107382" y="3830204"/>
            <a:ext cx="381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file is already there .....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E8749-930F-4B00-856A-E602F7C410CB}"/>
              </a:ext>
            </a:extLst>
          </p:cNvPr>
          <p:cNvSpPr txBox="1"/>
          <p:nvPr/>
        </p:nvSpPr>
        <p:spPr>
          <a:xfrm>
            <a:off x="7218221" y="4711652"/>
            <a:ext cx="381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file is not there ....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FB491-8505-4A0C-8972-F0DA765C8E64}"/>
              </a:ext>
            </a:extLst>
          </p:cNvPr>
          <p:cNvSpPr txBox="1"/>
          <p:nvPr/>
        </p:nvSpPr>
        <p:spPr>
          <a:xfrm>
            <a:off x="7107382" y="2997461"/>
            <a:ext cx="381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no item found.....</a:t>
            </a:r>
          </a:p>
        </p:txBody>
      </p:sp>
    </p:spTree>
    <p:extLst>
      <p:ext uri="{BB962C8B-B14F-4D97-AF65-F5344CB8AC3E}">
        <p14:creationId xmlns:p14="http://schemas.microsoft.com/office/powerpoint/2010/main" val="116708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A0FF-9294-4689-8550-FBEDFB30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Basics of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881F-B291-4122-A5B0-D2F6B745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 kinds namely : </a:t>
            </a:r>
            <a:r>
              <a:rPr lang="en-US" b="1" i="1"/>
              <a:t>synchronous</a:t>
            </a:r>
            <a:r>
              <a:rPr lang="en-US"/>
              <a:t>  (focus of this chapter) and </a:t>
            </a:r>
            <a:r>
              <a:rPr lang="en-US" b="1" i="1"/>
              <a:t>asynchronous </a:t>
            </a:r>
            <a:r>
              <a:rPr lang="en-US"/>
              <a:t>exception.</a:t>
            </a:r>
          </a:p>
          <a:p>
            <a:r>
              <a:rPr lang="en-US"/>
              <a:t>Mechanism :</a:t>
            </a:r>
          </a:p>
          <a:p>
            <a:pPr lvl="1"/>
            <a:r>
              <a:rPr lang="en-US"/>
              <a:t>Find the problem (Hit the exception)</a:t>
            </a:r>
          </a:p>
          <a:p>
            <a:pPr lvl="1"/>
            <a:r>
              <a:rPr lang="en-US"/>
              <a:t>Inform that an error has occurred (Throw the exception)</a:t>
            </a:r>
          </a:p>
          <a:p>
            <a:pPr lvl="1"/>
            <a:r>
              <a:rPr lang="en-US"/>
              <a:t>Receive the error information (Catch the exception)</a:t>
            </a:r>
          </a:p>
          <a:p>
            <a:pPr lvl="1"/>
            <a:r>
              <a:rPr lang="en-US"/>
              <a:t>Take corrective actions(Handle the exception)</a:t>
            </a:r>
          </a:p>
        </p:txBody>
      </p:sp>
    </p:spTree>
    <p:extLst>
      <p:ext uri="{BB962C8B-B14F-4D97-AF65-F5344CB8AC3E}">
        <p14:creationId xmlns:p14="http://schemas.microsoft.com/office/powerpoint/2010/main" val="251310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1458-C44F-4BFC-BB2A-8AB267FB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Exception handling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5F369-33C2-4ED8-8E9C-B9D486216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remember three keywords : try, throw and catch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718E7-63AC-4F1D-A365-8023153E978F}"/>
              </a:ext>
            </a:extLst>
          </p:cNvPr>
          <p:cNvSpPr/>
          <p:nvPr/>
        </p:nvSpPr>
        <p:spPr>
          <a:xfrm>
            <a:off x="1025236" y="2483644"/>
            <a:ext cx="93379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....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try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>
                <a:solidFill>
                  <a:srgbClr val="008200"/>
                </a:solidFill>
                <a:latin typeface="Consolas" panose="020B0609020204030204" pitchFamily="49" charset="0"/>
              </a:rPr>
              <a:t>//do risky stuff    //block of statements which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throw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exception;    </a:t>
            </a:r>
            <a:r>
              <a:rPr lang="en-US" sz="2000">
                <a:solidFill>
                  <a:srgbClr val="008200"/>
                </a:solidFill>
                <a:latin typeface="Consolas" panose="020B0609020204030204" pitchFamily="49" charset="0"/>
              </a:rPr>
              <a:t>//detects and throws an exception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.....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catch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(type arg) </a:t>
            </a:r>
            <a:r>
              <a:rPr lang="en-US" sz="2000">
                <a:solidFill>
                  <a:srgbClr val="008200"/>
                </a:solidFill>
                <a:latin typeface="Consolas" panose="020B0609020204030204" pitchFamily="49" charset="0"/>
              </a:rPr>
              <a:t>//catches exception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... </a:t>
            </a:r>
            <a:r>
              <a:rPr lang="en-US" sz="2000">
                <a:solidFill>
                  <a:srgbClr val="008200"/>
                </a:solidFill>
                <a:latin typeface="Consolas" panose="020B0609020204030204" pitchFamily="49" charset="0"/>
              </a:rPr>
              <a:t>//Block of statements 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... </a:t>
            </a:r>
            <a:r>
              <a:rPr lang="en-US" sz="2000">
                <a:solidFill>
                  <a:srgbClr val="008200"/>
                </a:solidFill>
                <a:latin typeface="Consolas" panose="020B0609020204030204" pitchFamily="49" charset="0"/>
              </a:rPr>
              <a:t>//that handle exception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...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2E828-E890-4F53-833B-5A713C73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try, catch and throw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8652-F630-42AC-A3DC-3E9DE7E1A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keyword </a:t>
            </a:r>
            <a:r>
              <a:rPr lang="en-US" b="1"/>
              <a:t>try</a:t>
            </a:r>
            <a:r>
              <a:rPr lang="en-US"/>
              <a:t> is used to preface a block of statements which may generate exceptions. This block of statements is called </a:t>
            </a:r>
            <a:r>
              <a:rPr lang="en-US" b="1"/>
              <a:t>try</a:t>
            </a:r>
            <a:r>
              <a:rPr lang="en-US"/>
              <a:t> block. </a:t>
            </a:r>
          </a:p>
          <a:p>
            <a:r>
              <a:rPr lang="en-US"/>
              <a:t>When an exception is detected, it is thrown using a </a:t>
            </a:r>
            <a:r>
              <a:rPr lang="en-US" b="1"/>
              <a:t>throw</a:t>
            </a:r>
            <a:r>
              <a:rPr lang="en-US"/>
              <a:t> statement in try block. </a:t>
            </a:r>
          </a:p>
          <a:p>
            <a:r>
              <a:rPr lang="en-US" b="1"/>
              <a:t>catch</a:t>
            </a:r>
            <a:r>
              <a:rPr lang="en-US"/>
              <a:t> block is defined by the keyword </a:t>
            </a:r>
            <a:r>
              <a:rPr lang="en-US" b="1"/>
              <a:t>catch</a:t>
            </a:r>
            <a:r>
              <a:rPr lang="en-US"/>
              <a:t> ‘</a:t>
            </a:r>
            <a:r>
              <a:rPr lang="en-US" i="1"/>
              <a:t>catches</a:t>
            </a:r>
            <a:r>
              <a:rPr lang="en-US"/>
              <a:t>’ exception ‘</a:t>
            </a:r>
            <a:r>
              <a:rPr lang="en-US" i="1"/>
              <a:t>thrown </a:t>
            </a:r>
            <a:r>
              <a:rPr lang="en-US"/>
              <a:t>’ by the throw statement in the </a:t>
            </a:r>
            <a:r>
              <a:rPr lang="en-US" b="1"/>
              <a:t>try</a:t>
            </a:r>
            <a:r>
              <a:rPr lang="en-US"/>
              <a:t> block, and handles it appropriately.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7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3B9E5C-A43C-464B-97BA-30BDF538551E}"/>
              </a:ext>
            </a:extLst>
          </p:cNvPr>
          <p:cNvSpPr/>
          <p:nvPr/>
        </p:nvSpPr>
        <p:spPr>
          <a:xfrm>
            <a:off x="4405748" y="471055"/>
            <a:ext cx="3768436" cy="214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5C0B56-0A48-48AC-8D3D-3CED15F1F8C3}"/>
              </a:ext>
            </a:extLst>
          </p:cNvPr>
          <p:cNvCxnSpPr/>
          <p:nvPr/>
        </p:nvCxnSpPr>
        <p:spPr>
          <a:xfrm>
            <a:off x="4405748" y="1136075"/>
            <a:ext cx="376843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38670F-BE95-4115-BBA8-0CFB8892F1B2}"/>
              </a:ext>
            </a:extLst>
          </p:cNvPr>
          <p:cNvSpPr txBox="1"/>
          <p:nvPr/>
        </p:nvSpPr>
        <p:spPr>
          <a:xfrm>
            <a:off x="5514112" y="572733"/>
            <a:ext cx="1759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try block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B4706-91FA-4DF8-A475-66BD73CA6FF0}"/>
              </a:ext>
            </a:extLst>
          </p:cNvPr>
          <p:cNvSpPr txBox="1"/>
          <p:nvPr/>
        </p:nvSpPr>
        <p:spPr>
          <a:xfrm>
            <a:off x="4544295" y="1390292"/>
            <a:ext cx="3283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Detects and throws an exception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E81FF-3536-4B1F-BAF1-F86D0FD12EE6}"/>
              </a:ext>
            </a:extLst>
          </p:cNvPr>
          <p:cNvSpPr/>
          <p:nvPr/>
        </p:nvSpPr>
        <p:spPr>
          <a:xfrm>
            <a:off x="4405748" y="3976255"/>
            <a:ext cx="3768436" cy="21474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CD3D9-DB86-4CF3-8B60-E1EBD2D40678}"/>
              </a:ext>
            </a:extLst>
          </p:cNvPr>
          <p:cNvCxnSpPr/>
          <p:nvPr/>
        </p:nvCxnSpPr>
        <p:spPr>
          <a:xfrm>
            <a:off x="4405748" y="4641275"/>
            <a:ext cx="376843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579D3D-15E6-45D7-B487-4FC037FEBD45}"/>
              </a:ext>
            </a:extLst>
          </p:cNvPr>
          <p:cNvSpPr txBox="1"/>
          <p:nvPr/>
        </p:nvSpPr>
        <p:spPr>
          <a:xfrm>
            <a:off x="5112330" y="4077933"/>
            <a:ext cx="2563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catch block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85748B-EF2F-45A7-B32E-D7067921578A}"/>
              </a:ext>
            </a:extLst>
          </p:cNvPr>
          <p:cNvSpPr txBox="1"/>
          <p:nvPr/>
        </p:nvSpPr>
        <p:spPr>
          <a:xfrm>
            <a:off x="4544295" y="4895492"/>
            <a:ext cx="3768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Catches and handles that exception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BAA178-28CE-4607-AC2C-E12B4C0F7CFA}"/>
              </a:ext>
            </a:extLst>
          </p:cNvPr>
          <p:cNvSpPr/>
          <p:nvPr/>
        </p:nvSpPr>
        <p:spPr>
          <a:xfrm>
            <a:off x="2535384" y="1480088"/>
            <a:ext cx="1828800" cy="3285913"/>
          </a:xfrm>
          <a:custGeom>
            <a:avLst/>
            <a:gdLst>
              <a:gd name="connsiteX0" fmla="*/ 1828800 w 1828800"/>
              <a:gd name="connsiteY0" fmla="*/ 30057 h 3285913"/>
              <a:gd name="connsiteX1" fmla="*/ 1191491 w 1828800"/>
              <a:gd name="connsiteY1" fmla="*/ 2348 h 3285913"/>
              <a:gd name="connsiteX2" fmla="*/ 720436 w 1828800"/>
              <a:gd name="connsiteY2" fmla="*/ 16203 h 3285913"/>
              <a:gd name="connsiteX3" fmla="*/ 665018 w 1828800"/>
              <a:gd name="connsiteY3" fmla="*/ 30057 h 3285913"/>
              <a:gd name="connsiteX4" fmla="*/ 637309 w 1828800"/>
              <a:gd name="connsiteY4" fmla="*/ 57767 h 3285913"/>
              <a:gd name="connsiteX5" fmla="*/ 595745 w 1828800"/>
              <a:gd name="connsiteY5" fmla="*/ 71621 h 3285913"/>
              <a:gd name="connsiteX6" fmla="*/ 277091 w 1828800"/>
              <a:gd name="connsiteY6" fmla="*/ 376421 h 3285913"/>
              <a:gd name="connsiteX7" fmla="*/ 263236 w 1828800"/>
              <a:gd name="connsiteY7" fmla="*/ 417985 h 3285913"/>
              <a:gd name="connsiteX8" fmla="*/ 207818 w 1828800"/>
              <a:gd name="connsiteY8" fmla="*/ 514967 h 3285913"/>
              <a:gd name="connsiteX9" fmla="*/ 180109 w 1828800"/>
              <a:gd name="connsiteY9" fmla="*/ 584239 h 3285913"/>
              <a:gd name="connsiteX10" fmla="*/ 166254 w 1828800"/>
              <a:gd name="connsiteY10" fmla="*/ 625803 h 3285913"/>
              <a:gd name="connsiteX11" fmla="*/ 138545 w 1828800"/>
              <a:gd name="connsiteY11" fmla="*/ 667367 h 3285913"/>
              <a:gd name="connsiteX12" fmla="*/ 83127 w 1828800"/>
              <a:gd name="connsiteY12" fmla="*/ 833621 h 3285913"/>
              <a:gd name="connsiteX13" fmla="*/ 69273 w 1828800"/>
              <a:gd name="connsiteY13" fmla="*/ 875185 h 3285913"/>
              <a:gd name="connsiteX14" fmla="*/ 55418 w 1828800"/>
              <a:gd name="connsiteY14" fmla="*/ 944457 h 3285913"/>
              <a:gd name="connsiteX15" fmla="*/ 41564 w 1828800"/>
              <a:gd name="connsiteY15" fmla="*/ 986021 h 3285913"/>
              <a:gd name="connsiteX16" fmla="*/ 27709 w 1828800"/>
              <a:gd name="connsiteY16" fmla="*/ 1041439 h 3285913"/>
              <a:gd name="connsiteX17" fmla="*/ 0 w 1828800"/>
              <a:gd name="connsiteY17" fmla="*/ 1276967 h 3285913"/>
              <a:gd name="connsiteX18" fmla="*/ 13854 w 1828800"/>
              <a:gd name="connsiteY18" fmla="*/ 1886567 h 3285913"/>
              <a:gd name="connsiteX19" fmla="*/ 41564 w 1828800"/>
              <a:gd name="connsiteY19" fmla="*/ 1983548 h 3285913"/>
              <a:gd name="connsiteX20" fmla="*/ 55418 w 1828800"/>
              <a:gd name="connsiteY20" fmla="*/ 2066676 h 3285913"/>
              <a:gd name="connsiteX21" fmla="*/ 83127 w 1828800"/>
              <a:gd name="connsiteY21" fmla="*/ 2135948 h 3285913"/>
              <a:gd name="connsiteX22" fmla="*/ 110836 w 1828800"/>
              <a:gd name="connsiteY22" fmla="*/ 2246785 h 3285913"/>
              <a:gd name="connsiteX23" fmla="*/ 193964 w 1828800"/>
              <a:gd name="connsiteY23" fmla="*/ 2385330 h 3285913"/>
              <a:gd name="connsiteX24" fmla="*/ 221673 w 1828800"/>
              <a:gd name="connsiteY24" fmla="*/ 2440748 h 3285913"/>
              <a:gd name="connsiteX25" fmla="*/ 235527 w 1828800"/>
              <a:gd name="connsiteY25" fmla="*/ 2482312 h 3285913"/>
              <a:gd name="connsiteX26" fmla="*/ 277091 w 1828800"/>
              <a:gd name="connsiteY26" fmla="*/ 2537730 h 3285913"/>
              <a:gd name="connsiteX27" fmla="*/ 346364 w 1828800"/>
              <a:gd name="connsiteY27" fmla="*/ 2620857 h 3285913"/>
              <a:gd name="connsiteX28" fmla="*/ 374073 w 1828800"/>
              <a:gd name="connsiteY28" fmla="*/ 2676276 h 3285913"/>
              <a:gd name="connsiteX29" fmla="*/ 471054 w 1828800"/>
              <a:gd name="connsiteY29" fmla="*/ 2787112 h 3285913"/>
              <a:gd name="connsiteX30" fmla="*/ 609600 w 1828800"/>
              <a:gd name="connsiteY30" fmla="*/ 2870239 h 3285913"/>
              <a:gd name="connsiteX31" fmla="*/ 651164 w 1828800"/>
              <a:gd name="connsiteY31" fmla="*/ 2911803 h 3285913"/>
              <a:gd name="connsiteX32" fmla="*/ 720436 w 1828800"/>
              <a:gd name="connsiteY32" fmla="*/ 2939512 h 3285913"/>
              <a:gd name="connsiteX33" fmla="*/ 803564 w 1828800"/>
              <a:gd name="connsiteY33" fmla="*/ 2981076 h 3285913"/>
              <a:gd name="connsiteX34" fmla="*/ 872836 w 1828800"/>
              <a:gd name="connsiteY34" fmla="*/ 3022639 h 3285913"/>
              <a:gd name="connsiteX35" fmla="*/ 928254 w 1828800"/>
              <a:gd name="connsiteY35" fmla="*/ 3050348 h 3285913"/>
              <a:gd name="connsiteX36" fmla="*/ 1039091 w 1828800"/>
              <a:gd name="connsiteY36" fmla="*/ 3105767 h 3285913"/>
              <a:gd name="connsiteX37" fmla="*/ 1136073 w 1828800"/>
              <a:gd name="connsiteY37" fmla="*/ 3147330 h 3285913"/>
              <a:gd name="connsiteX38" fmla="*/ 1219200 w 1828800"/>
              <a:gd name="connsiteY38" fmla="*/ 3175039 h 3285913"/>
              <a:gd name="connsiteX39" fmla="*/ 1260764 w 1828800"/>
              <a:gd name="connsiteY39" fmla="*/ 3188894 h 3285913"/>
              <a:gd name="connsiteX40" fmla="*/ 1524000 w 1828800"/>
              <a:gd name="connsiteY40" fmla="*/ 3230457 h 3285913"/>
              <a:gd name="connsiteX41" fmla="*/ 1565564 w 1828800"/>
              <a:gd name="connsiteY41" fmla="*/ 3244312 h 3285913"/>
              <a:gd name="connsiteX42" fmla="*/ 1676400 w 1828800"/>
              <a:gd name="connsiteY42" fmla="*/ 3272021 h 3285913"/>
              <a:gd name="connsiteX43" fmla="*/ 1731818 w 1828800"/>
              <a:gd name="connsiteY43" fmla="*/ 3285876 h 328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828800" h="3285913">
                <a:moveTo>
                  <a:pt x="1828800" y="30057"/>
                </a:moveTo>
                <a:cubicBezTo>
                  <a:pt x="1576680" y="-11961"/>
                  <a:pt x="1686410" y="2348"/>
                  <a:pt x="1191491" y="2348"/>
                </a:cubicBezTo>
                <a:cubicBezTo>
                  <a:pt x="1034405" y="2348"/>
                  <a:pt x="877454" y="11585"/>
                  <a:pt x="720436" y="16203"/>
                </a:cubicBezTo>
                <a:cubicBezTo>
                  <a:pt x="701963" y="20821"/>
                  <a:pt x="682049" y="21541"/>
                  <a:pt x="665018" y="30057"/>
                </a:cubicBezTo>
                <a:cubicBezTo>
                  <a:pt x="653335" y="35899"/>
                  <a:pt x="648510" y="51046"/>
                  <a:pt x="637309" y="57767"/>
                </a:cubicBezTo>
                <a:cubicBezTo>
                  <a:pt x="624786" y="65281"/>
                  <a:pt x="609600" y="67003"/>
                  <a:pt x="595745" y="71621"/>
                </a:cubicBezTo>
                <a:cubicBezTo>
                  <a:pt x="488135" y="233037"/>
                  <a:pt x="638151" y="15361"/>
                  <a:pt x="277091" y="376421"/>
                </a:cubicBezTo>
                <a:cubicBezTo>
                  <a:pt x="266764" y="386748"/>
                  <a:pt x="268364" y="404311"/>
                  <a:pt x="263236" y="417985"/>
                </a:cubicBezTo>
                <a:cubicBezTo>
                  <a:pt x="233932" y="496129"/>
                  <a:pt x="251402" y="471382"/>
                  <a:pt x="207818" y="514967"/>
                </a:cubicBezTo>
                <a:cubicBezTo>
                  <a:pt x="198582" y="538058"/>
                  <a:pt x="188841" y="560953"/>
                  <a:pt x="180109" y="584239"/>
                </a:cubicBezTo>
                <a:cubicBezTo>
                  <a:pt x="174981" y="597913"/>
                  <a:pt x="172785" y="612741"/>
                  <a:pt x="166254" y="625803"/>
                </a:cubicBezTo>
                <a:cubicBezTo>
                  <a:pt x="158807" y="640696"/>
                  <a:pt x="144729" y="651907"/>
                  <a:pt x="138545" y="667367"/>
                </a:cubicBezTo>
                <a:cubicBezTo>
                  <a:pt x="116850" y="721605"/>
                  <a:pt x="101600" y="778203"/>
                  <a:pt x="83127" y="833621"/>
                </a:cubicBezTo>
                <a:cubicBezTo>
                  <a:pt x="78509" y="847476"/>
                  <a:pt x="72137" y="860865"/>
                  <a:pt x="69273" y="875185"/>
                </a:cubicBezTo>
                <a:cubicBezTo>
                  <a:pt x="64655" y="898276"/>
                  <a:pt x="61129" y="921612"/>
                  <a:pt x="55418" y="944457"/>
                </a:cubicBezTo>
                <a:cubicBezTo>
                  <a:pt x="51876" y="958625"/>
                  <a:pt x="45576" y="971979"/>
                  <a:pt x="41564" y="986021"/>
                </a:cubicBezTo>
                <a:cubicBezTo>
                  <a:pt x="36333" y="1004330"/>
                  <a:pt x="32327" y="1022966"/>
                  <a:pt x="27709" y="1041439"/>
                </a:cubicBezTo>
                <a:cubicBezTo>
                  <a:pt x="24662" y="1065813"/>
                  <a:pt x="0" y="1258991"/>
                  <a:pt x="0" y="1276967"/>
                </a:cubicBezTo>
                <a:cubicBezTo>
                  <a:pt x="0" y="1480219"/>
                  <a:pt x="1918" y="1683665"/>
                  <a:pt x="13854" y="1886567"/>
                </a:cubicBezTo>
                <a:cubicBezTo>
                  <a:pt x="15828" y="1920130"/>
                  <a:pt x="34004" y="1950788"/>
                  <a:pt x="41564" y="1983548"/>
                </a:cubicBezTo>
                <a:cubicBezTo>
                  <a:pt x="47881" y="2010920"/>
                  <a:pt x="48027" y="2039574"/>
                  <a:pt x="55418" y="2066676"/>
                </a:cubicBezTo>
                <a:cubicBezTo>
                  <a:pt x="61961" y="2090669"/>
                  <a:pt x="75981" y="2112127"/>
                  <a:pt x="83127" y="2135948"/>
                </a:cubicBezTo>
                <a:cubicBezTo>
                  <a:pt x="104809" y="2208222"/>
                  <a:pt x="86458" y="2189901"/>
                  <a:pt x="110836" y="2246785"/>
                </a:cubicBezTo>
                <a:cubicBezTo>
                  <a:pt x="173043" y="2391937"/>
                  <a:pt x="95477" y="2188355"/>
                  <a:pt x="193964" y="2385330"/>
                </a:cubicBezTo>
                <a:cubicBezTo>
                  <a:pt x="203200" y="2403803"/>
                  <a:pt x="213537" y="2421765"/>
                  <a:pt x="221673" y="2440748"/>
                </a:cubicBezTo>
                <a:cubicBezTo>
                  <a:pt x="227426" y="2454171"/>
                  <a:pt x="228281" y="2469632"/>
                  <a:pt x="235527" y="2482312"/>
                </a:cubicBezTo>
                <a:cubicBezTo>
                  <a:pt x="246983" y="2502361"/>
                  <a:pt x="263236" y="2519257"/>
                  <a:pt x="277091" y="2537730"/>
                </a:cubicBezTo>
                <a:cubicBezTo>
                  <a:pt x="307892" y="2630136"/>
                  <a:pt x="264012" y="2524780"/>
                  <a:pt x="346364" y="2620857"/>
                </a:cubicBezTo>
                <a:cubicBezTo>
                  <a:pt x="359805" y="2636538"/>
                  <a:pt x="363127" y="2658762"/>
                  <a:pt x="374073" y="2676276"/>
                </a:cubicBezTo>
                <a:cubicBezTo>
                  <a:pt x="393622" y="2707554"/>
                  <a:pt x="441948" y="2766322"/>
                  <a:pt x="471054" y="2787112"/>
                </a:cubicBezTo>
                <a:cubicBezTo>
                  <a:pt x="514879" y="2818416"/>
                  <a:pt x="571517" y="2832156"/>
                  <a:pt x="609600" y="2870239"/>
                </a:cubicBezTo>
                <a:cubicBezTo>
                  <a:pt x="623455" y="2884094"/>
                  <a:pt x="634549" y="2901418"/>
                  <a:pt x="651164" y="2911803"/>
                </a:cubicBezTo>
                <a:cubicBezTo>
                  <a:pt x="672253" y="2924984"/>
                  <a:pt x="697796" y="2929221"/>
                  <a:pt x="720436" y="2939512"/>
                </a:cubicBezTo>
                <a:cubicBezTo>
                  <a:pt x="748639" y="2952332"/>
                  <a:pt x="776367" y="2966241"/>
                  <a:pt x="803564" y="2981076"/>
                </a:cubicBezTo>
                <a:cubicBezTo>
                  <a:pt x="827204" y="2993971"/>
                  <a:pt x="849297" y="3009562"/>
                  <a:pt x="872836" y="3022639"/>
                </a:cubicBezTo>
                <a:cubicBezTo>
                  <a:pt x="890890" y="3032669"/>
                  <a:pt x="910740" y="3039402"/>
                  <a:pt x="928254" y="3050348"/>
                </a:cubicBezTo>
                <a:cubicBezTo>
                  <a:pt x="1022457" y="3109225"/>
                  <a:pt x="941851" y="3081456"/>
                  <a:pt x="1039091" y="3105767"/>
                </a:cubicBezTo>
                <a:cubicBezTo>
                  <a:pt x="1105033" y="3149729"/>
                  <a:pt x="1054739" y="3122930"/>
                  <a:pt x="1136073" y="3147330"/>
                </a:cubicBezTo>
                <a:cubicBezTo>
                  <a:pt x="1164049" y="3155723"/>
                  <a:pt x="1191491" y="3165803"/>
                  <a:pt x="1219200" y="3175039"/>
                </a:cubicBezTo>
                <a:cubicBezTo>
                  <a:pt x="1233055" y="3179657"/>
                  <a:pt x="1246359" y="3186493"/>
                  <a:pt x="1260764" y="3188894"/>
                </a:cubicBezTo>
                <a:cubicBezTo>
                  <a:pt x="1459229" y="3221972"/>
                  <a:pt x="1371400" y="3208658"/>
                  <a:pt x="1524000" y="3230457"/>
                </a:cubicBezTo>
                <a:cubicBezTo>
                  <a:pt x="1537855" y="3235075"/>
                  <a:pt x="1551474" y="3240469"/>
                  <a:pt x="1565564" y="3244312"/>
                </a:cubicBezTo>
                <a:cubicBezTo>
                  <a:pt x="1602304" y="3254332"/>
                  <a:pt x="1640272" y="3259978"/>
                  <a:pt x="1676400" y="3272021"/>
                </a:cubicBezTo>
                <a:cubicBezTo>
                  <a:pt x="1722345" y="3287336"/>
                  <a:pt x="1703360" y="3285876"/>
                  <a:pt x="1731818" y="328587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261FA6-56F8-4428-B99A-E99E0251DADC}"/>
              </a:ext>
            </a:extLst>
          </p:cNvPr>
          <p:cNvSpPr/>
          <p:nvPr/>
        </p:nvSpPr>
        <p:spPr>
          <a:xfrm>
            <a:off x="3785032" y="4405783"/>
            <a:ext cx="521001" cy="720436"/>
          </a:xfrm>
          <a:custGeom>
            <a:avLst/>
            <a:gdLst>
              <a:gd name="connsiteX0" fmla="*/ 221673 w 521001"/>
              <a:gd name="connsiteY0" fmla="*/ 0 h 720436"/>
              <a:gd name="connsiteX1" fmla="*/ 512618 w 521001"/>
              <a:gd name="connsiteY1" fmla="*/ 401782 h 720436"/>
              <a:gd name="connsiteX2" fmla="*/ 498764 w 521001"/>
              <a:gd name="connsiteY2" fmla="*/ 484909 h 720436"/>
              <a:gd name="connsiteX3" fmla="*/ 484909 w 521001"/>
              <a:gd name="connsiteY3" fmla="*/ 415636 h 720436"/>
              <a:gd name="connsiteX4" fmla="*/ 443346 w 521001"/>
              <a:gd name="connsiteY4" fmla="*/ 401782 h 720436"/>
              <a:gd name="connsiteX5" fmla="*/ 346364 w 521001"/>
              <a:gd name="connsiteY5" fmla="*/ 471054 h 720436"/>
              <a:gd name="connsiteX6" fmla="*/ 318655 w 521001"/>
              <a:gd name="connsiteY6" fmla="*/ 512618 h 720436"/>
              <a:gd name="connsiteX7" fmla="*/ 207818 w 521001"/>
              <a:gd name="connsiteY7" fmla="*/ 595745 h 720436"/>
              <a:gd name="connsiteX8" fmla="*/ 110836 w 521001"/>
              <a:gd name="connsiteY8" fmla="*/ 651163 h 720436"/>
              <a:gd name="connsiteX9" fmla="*/ 69273 w 521001"/>
              <a:gd name="connsiteY9" fmla="*/ 678873 h 720436"/>
              <a:gd name="connsiteX10" fmla="*/ 27709 w 521001"/>
              <a:gd name="connsiteY10" fmla="*/ 692727 h 720436"/>
              <a:gd name="connsiteX11" fmla="*/ 0 w 521001"/>
              <a:gd name="connsiteY11" fmla="*/ 720436 h 72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1001" h="720436">
                <a:moveTo>
                  <a:pt x="221673" y="0"/>
                </a:moveTo>
                <a:cubicBezTo>
                  <a:pt x="318655" y="133927"/>
                  <a:pt x="430579" y="258214"/>
                  <a:pt x="512618" y="401782"/>
                </a:cubicBezTo>
                <a:cubicBezTo>
                  <a:pt x="526555" y="426172"/>
                  <a:pt x="523890" y="472347"/>
                  <a:pt x="498764" y="484909"/>
                </a:cubicBezTo>
                <a:cubicBezTo>
                  <a:pt x="477702" y="495440"/>
                  <a:pt x="497971" y="435229"/>
                  <a:pt x="484909" y="415636"/>
                </a:cubicBezTo>
                <a:cubicBezTo>
                  <a:pt x="476808" y="403485"/>
                  <a:pt x="457200" y="406400"/>
                  <a:pt x="443346" y="401782"/>
                </a:cubicBezTo>
                <a:cubicBezTo>
                  <a:pt x="419746" y="417515"/>
                  <a:pt x="363548" y="453870"/>
                  <a:pt x="346364" y="471054"/>
                </a:cubicBezTo>
                <a:cubicBezTo>
                  <a:pt x="334590" y="482828"/>
                  <a:pt x="331032" y="501479"/>
                  <a:pt x="318655" y="512618"/>
                </a:cubicBezTo>
                <a:cubicBezTo>
                  <a:pt x="284328" y="543512"/>
                  <a:pt x="244764" y="568036"/>
                  <a:pt x="207818" y="595745"/>
                </a:cubicBezTo>
                <a:cubicBezTo>
                  <a:pt x="140715" y="646072"/>
                  <a:pt x="174307" y="630007"/>
                  <a:pt x="110836" y="651163"/>
                </a:cubicBezTo>
                <a:cubicBezTo>
                  <a:pt x="96982" y="660400"/>
                  <a:pt x="84166" y="671426"/>
                  <a:pt x="69273" y="678873"/>
                </a:cubicBezTo>
                <a:cubicBezTo>
                  <a:pt x="56211" y="685404"/>
                  <a:pt x="40232" y="685213"/>
                  <a:pt x="27709" y="692727"/>
                </a:cubicBezTo>
                <a:cubicBezTo>
                  <a:pt x="16508" y="699447"/>
                  <a:pt x="9236" y="711200"/>
                  <a:pt x="0" y="72043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0E0785-77F0-430F-969F-2ED58B923892}"/>
              </a:ext>
            </a:extLst>
          </p:cNvPr>
          <p:cNvSpPr txBox="1"/>
          <p:nvPr/>
        </p:nvSpPr>
        <p:spPr>
          <a:xfrm>
            <a:off x="942111" y="2707545"/>
            <a:ext cx="1759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Lato" panose="020F05020202040302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Exception object</a:t>
            </a:r>
          </a:p>
        </p:txBody>
      </p:sp>
    </p:spTree>
    <p:extLst>
      <p:ext uri="{BB962C8B-B14F-4D97-AF65-F5344CB8AC3E}">
        <p14:creationId xmlns:p14="http://schemas.microsoft.com/office/powerpoint/2010/main" val="417913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3802</TotalTime>
  <Words>907</Words>
  <Application>Microsoft Office PowerPoint</Application>
  <PresentationFormat>Widescreen</PresentationFormat>
  <Paragraphs>320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Calibri Light</vt:lpstr>
      <vt:lpstr>Cambria</vt:lpstr>
      <vt:lpstr>Comic Sans</vt:lpstr>
      <vt:lpstr>Consolas</vt:lpstr>
      <vt:lpstr>Lato</vt:lpstr>
      <vt:lpstr>Lato Light</vt:lpstr>
      <vt:lpstr>Lato Regular</vt:lpstr>
      <vt:lpstr>Times New Roman</vt:lpstr>
      <vt:lpstr>Office Theme</vt:lpstr>
      <vt:lpstr>PowerPoint Presentation</vt:lpstr>
      <vt:lpstr>PowerPoint Presentation</vt:lpstr>
      <vt:lpstr>PowerPoint Presentation</vt:lpstr>
      <vt:lpstr>Exception </vt:lpstr>
      <vt:lpstr>PowerPoint Presentation</vt:lpstr>
      <vt:lpstr>Basics of exception handling</vt:lpstr>
      <vt:lpstr>Exception handling mechanism</vt:lpstr>
      <vt:lpstr>try, catch and throw</vt:lpstr>
      <vt:lpstr>PowerPoint Presentation</vt:lpstr>
      <vt:lpstr>PowerPoint Presentation</vt:lpstr>
      <vt:lpstr>PowerPoint Presentation</vt:lpstr>
      <vt:lpstr>Throwing mechanism</vt:lpstr>
      <vt:lpstr>Throwing mechanism (contd...)</vt:lpstr>
      <vt:lpstr>Catching mechanism</vt:lpstr>
      <vt:lpstr>Multiple catch statements</vt:lpstr>
      <vt:lpstr>PowerPoint Presentation</vt:lpstr>
      <vt:lpstr>PowerPoint Presentation</vt:lpstr>
      <vt:lpstr>Bullet point</vt:lpstr>
      <vt:lpstr>PowerPoint Presentation</vt:lpstr>
      <vt:lpstr>PowerPoint Presentation</vt:lpstr>
      <vt:lpstr>Catch All Exceptions</vt:lpstr>
      <vt:lpstr>PowerPoint Presentation</vt:lpstr>
      <vt:lpstr>PowerPoint Presentation</vt:lpstr>
      <vt:lpstr>Rethrowing an exception</vt:lpstr>
      <vt:lpstr>PowerPoint Presentation</vt:lpstr>
      <vt:lpstr>PowerPoint Presentation</vt:lpstr>
      <vt:lpstr>Specifying exception</vt:lpstr>
      <vt:lpstr>Specifying exception (contd...)</vt:lpstr>
      <vt:lpstr>For example.....</vt:lpstr>
      <vt:lpstr>THE END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Adhikari</dc:creator>
  <cp:lastModifiedBy>Roshan Adhikari</cp:lastModifiedBy>
  <cp:revision>240</cp:revision>
  <dcterms:created xsi:type="dcterms:W3CDTF">2018-07-09T10:41:04Z</dcterms:created>
  <dcterms:modified xsi:type="dcterms:W3CDTF">2018-07-18T07:43:04Z</dcterms:modified>
</cp:coreProperties>
</file>