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7" r:id="rId7"/>
    <p:sldId id="266" r:id="rId8"/>
    <p:sldId id="262" r:id="rId9"/>
    <p:sldId id="263" r:id="rId10"/>
    <p:sldId id="264" r:id="rId11"/>
    <p:sldId id="265" r:id="rId12"/>
    <p:sldId id="261" r:id="rId13"/>
    <p:sldId id="267" r:id="rId14"/>
    <p:sldId id="268" r:id="rId15"/>
    <p:sldId id="270" r:id="rId16"/>
    <p:sldId id="271" r:id="rId17"/>
    <p:sldId id="269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184C4-1760-448A-B264-71C940F2A2C9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9E936-2521-4818-A931-4382E25211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statements tells compiler to do something.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9E936-2521-4818-A931-4382E25211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3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main()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9E936-2521-4818-A931-4382E25211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lines that begin are called </a:t>
            </a:r>
            <a:r>
              <a:rPr lang="en-US" b="1"/>
              <a:t>directives</a:t>
            </a:r>
            <a:r>
              <a:rPr lang="en-US"/>
              <a:t>. </a:t>
            </a:r>
          </a:p>
          <a:p>
            <a:r>
              <a:rPr lang="en-US"/>
              <a:t>Preprocessor +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9E936-2521-4818-A931-4382E25211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init() in C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9E936-2521-4818-A931-4382E25211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1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Statements +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9E936-2521-4818-A931-4382E25211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5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24D2-81F9-4854-9693-383908538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6CEC4-7EDF-47AE-8AE4-030720BB4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13700-5358-42A4-B7B0-58E27925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530E-ED68-4D51-A1D1-A8CD5D80C7ED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A3FA6-7137-4901-B39C-5BADC04D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57BCE-5BAB-4C77-8C57-6A4F4085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2827-72B9-4722-A8B7-A5269144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FED3-ED90-440D-8575-794C69D9F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4369C-F7BD-4839-8D82-7EA3FF6D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A0FF-C06A-4980-97CB-2DBCFC574D55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BAC43-82AC-4FAD-98C1-FA60DB8C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6C45-4C6F-4FEE-BD60-2C0276F9A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4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DF95F-4B73-437B-AA73-2D48A5666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70707-9DC1-4AEB-945A-267CF070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5710B-964E-4847-92A7-34CA3736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AF99F-E5E1-4D91-AD32-E4B56129E989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C0F6-4315-42FC-ACE4-C5E9BC77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D898-632A-41DC-819E-0DB84E5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1178-89B5-4F6A-89D5-A79CC214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E528-A698-4FD0-A208-E8820E173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5710-3BDB-4438-804D-2473EF02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D214E-6AD7-48F1-8D71-1050AAF1BFE3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A704-3436-4610-BF29-F4D15F97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D152-8050-44E6-AA50-487A715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5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1BA6-65B2-4F21-9AD2-AB59FC0D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93978-945A-4F35-B8BF-0ACA0AA19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E63A0-41DA-47D0-BEF7-F260682B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657CF-596C-46F2-B339-F26A424FC258}" type="datetime1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2119-766A-440C-918C-F5BDEFD4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3C5F5-7F46-492D-853E-5C97D57B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3A61-AC15-4D4F-819E-131C8A82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19FB-7E96-49A5-AF85-098FF98CD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954EF-84FA-404E-B24C-71773ADB8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26BF-3998-4ADC-92D6-ADD72CD7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FE064-0C93-4CC4-AD5E-FC1ADC2672DB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E02A-6742-4A67-8068-F4936838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A3DF-654D-4AB5-B8C3-AE3A86B6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6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187B-4FC0-44A1-8F2C-12CCD4B2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D9438-93E9-401A-8AC0-D0EC5A8B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5DD40-0B84-4FAF-B423-6F4F8A0B2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B6B0A-5382-473D-948D-508E57640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1001F-5332-444B-95DF-6CD3E5AEB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C224D-1196-4C4C-A56F-BD8B8CCB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AA49-D22F-4B66-954A-536B7621A7D4}" type="datetime1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EB6F73-72DD-4F42-AD9B-10E1E19A5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64EF55-E743-4F57-84B6-D31EBD8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8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15DF-26A0-448B-89F2-0BB17286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299A7-89ED-4096-839B-5677A6EA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6C437-3107-4294-9934-16E5B9AB6BB7}" type="datetime1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20E44-86A6-4FF5-A58B-31D85815B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C58B3-9B61-45E5-B459-5B75003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A4864-11C0-4181-B461-72FD7901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7D19-72FF-462C-AB58-759AE61A8C81}" type="datetime1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B66A1-C214-4B3E-802A-37600EF6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2194-EE35-4D41-BB6F-ECD3BD33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EB63-E2F3-4679-B838-F1F96089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D9EF2-81C0-4B25-92CA-586816C8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151F8-D585-4ACD-9128-87296CCF8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9157B-ABFE-4A37-BECF-3DEA9C49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4D91-5B0B-4D26-ACE0-FDB816BB465C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DB39B-E7C6-4460-BD19-94D01996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F4BAC-0981-4108-95B3-7F32F5F5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4AF1-A2B0-4D62-8A78-DEF6D138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EA164-18AD-4F39-BDB4-30558E08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A4CBB-E8FF-40B0-AE52-ABC336B9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D0BA-28C9-448A-93CB-BDBCA76D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BD21-3161-46B7-AD70-F6DA250A5908}" type="datetime1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6CB64-7C1A-4D4E-AE24-0CFCB904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4B06-A225-4B48-BB37-7FD2E794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1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A6211-8E74-4210-B07E-38845E2A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B0DA9-C099-43D1-8023-61EFD453E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C6802-8E12-4596-92B9-CB7F387DA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B0F5F-77E9-4500-984B-40EF15BEFD4F}" type="datetime1">
              <a:rPr lang="en-US" smtClean="0"/>
              <a:t>5/6/2018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5E6CE6-3AED-471A-B6CA-D6FB24024036}"/>
              </a:ext>
            </a:extLst>
          </p:cNvPr>
          <p:cNvSpPr/>
          <p:nvPr userDrawn="1"/>
        </p:nvSpPr>
        <p:spPr>
          <a:xfrm>
            <a:off x="10768084" y="6356350"/>
            <a:ext cx="1423916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6C1B-E799-4E1C-99DC-F310C838C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9234-26BB-4D51-A0B4-229500D76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4C4F0A79-8FD4-46EF-A61E-58C25B4355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03C6-AB01-45C9-A2D5-E174468918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#3: Introducing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891BB-BA92-4769-92A1-E7085574D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Roshan Manjushree Adhikari</a:t>
            </a:r>
          </a:p>
          <a:p>
            <a:r>
              <a:rPr lang="en-US"/>
              <a:t>Computer Science</a:t>
            </a:r>
          </a:p>
          <a:p>
            <a:r>
              <a:rPr lang="en-US"/>
              <a:t>May 7, 2018</a:t>
            </a:r>
          </a:p>
        </p:txBody>
      </p:sp>
    </p:spTree>
    <p:extLst>
      <p:ext uri="{BB962C8B-B14F-4D97-AF65-F5344CB8AC3E}">
        <p14:creationId xmlns:p14="http://schemas.microsoft.com/office/powerpoint/2010/main" val="207421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E70968-EB69-414D-95F3-E71627D4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Preprocessor directive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49B36-29FA-4C66-8FEB-CBBD52B3B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first line of your program</a:t>
            </a:r>
          </a:p>
          <a:p>
            <a:pPr marL="0" indent="0" algn="ctr">
              <a:buNone/>
            </a:pPr>
            <a:r>
              <a:rPr lang="en-US"/>
              <a:t>#include&lt;iostream&gt;</a:t>
            </a:r>
          </a:p>
          <a:p>
            <a:pPr marL="0" indent="0" algn="ctr">
              <a:buNone/>
            </a:pPr>
            <a:r>
              <a:rPr lang="en-US"/>
              <a:t>is actually a preprocessor directive, not a statement. </a:t>
            </a:r>
          </a:p>
          <a:p>
            <a:r>
              <a:rPr lang="en-US"/>
              <a:t>Preprocessor part of the compiler deals with these directives before it begins th real compilation process. </a:t>
            </a:r>
          </a:p>
          <a:p>
            <a:r>
              <a:rPr lang="en-US"/>
              <a:t>#include tells the compiler to insert another file into your source file. IOSTREAM is am example of header file.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B8A93-4EE6-45D7-BB03-250F2DD5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9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5C52-1B85-442C-B394-94CB0107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using</a:t>
            </a:r>
            <a:r>
              <a:rPr lang="en-US"/>
              <a:t>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78CE-BDD9-458D-B2A9-E06607CD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C++ program can be divided into different namespaces.</a:t>
            </a:r>
          </a:p>
          <a:p>
            <a:r>
              <a:rPr lang="en-US"/>
              <a:t>Namespace defines a scope for the identifiers that are used in the program.</a:t>
            </a:r>
          </a:p>
          <a:p>
            <a:r>
              <a:rPr lang="en-US"/>
              <a:t>Namespaces allow us to group named entities that otherwise would have </a:t>
            </a:r>
            <a:r>
              <a:rPr lang="en-US" i="1"/>
              <a:t>global scope</a:t>
            </a:r>
            <a:r>
              <a:rPr lang="en-US"/>
              <a:t> into narrower scopes, giving them </a:t>
            </a:r>
            <a:r>
              <a:rPr lang="en-US" i="1"/>
              <a:t>namespace scope</a:t>
            </a:r>
            <a:r>
              <a:rPr lang="en-US"/>
              <a:t>.</a:t>
            </a:r>
          </a:p>
          <a:p>
            <a:r>
              <a:rPr lang="en-US"/>
              <a:t>Used to avoid naming conflicts. </a:t>
            </a:r>
          </a:p>
          <a:p>
            <a:r>
              <a:rPr lang="en-US" b="1"/>
              <a:t>std</a:t>
            </a:r>
            <a:r>
              <a:rPr lang="en-US"/>
              <a:t> is the namespace where ANSI C++ standard class libraries are defined.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C7966-070E-47E7-AB9E-4E030AE9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9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8DA9-CD0B-4C49-B41B-0C2C75DC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1F9CF-9658-46BC-B14D-D051D3F91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03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Two ways to comment your code.</a:t>
            </a:r>
          </a:p>
          <a:p>
            <a:pPr lvl="1"/>
            <a:r>
              <a:rPr lang="en-US"/>
              <a:t>Single line and multiline line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275B7-A326-4A52-B866-E56E1CDB8A68}"/>
              </a:ext>
            </a:extLst>
          </p:cNvPr>
          <p:cNvSpPr/>
          <p:nvPr/>
        </p:nvSpPr>
        <p:spPr>
          <a:xfrm>
            <a:off x="838200" y="2974262"/>
            <a:ext cx="4378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//This is an example of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//C++ program to print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//Hello world on screen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0F8711-5AFA-4705-AFEE-980DFC81BB98}"/>
              </a:ext>
            </a:extLst>
          </p:cNvPr>
          <p:cNvSpPr/>
          <p:nvPr/>
        </p:nvSpPr>
        <p:spPr>
          <a:xfrm>
            <a:off x="6497783" y="2974262"/>
            <a:ext cx="5015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/*This is an example of 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C++ program to illustrate 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some of its features */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8C0BE2-1F43-4BB6-A319-BB7A7105C4DB}"/>
              </a:ext>
            </a:extLst>
          </p:cNvPr>
          <p:cNvCxnSpPr/>
          <p:nvPr/>
        </p:nvCxnSpPr>
        <p:spPr>
          <a:xfrm>
            <a:off x="5583382" y="2743200"/>
            <a:ext cx="0" cy="18980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696FB-6926-48B3-A0E8-D267DBCD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7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A10C-4274-4407-B5B4-4777840F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 integer variables in C++ program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4076A-FCA5-432A-A7B8-DA67F97C178E}"/>
              </a:ext>
            </a:extLst>
          </p:cNvPr>
          <p:cNvSpPr/>
          <p:nvPr/>
        </p:nvSpPr>
        <p:spPr>
          <a:xfrm>
            <a:off x="838200" y="1690688"/>
            <a:ext cx="849283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var1, var2;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var1 = 20;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var2 = var1 + 10;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"var1 + 10 is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var2 &lt;&lt; endl;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AB34-1A7A-494A-933F-979BDA8F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E986-7083-4EB3-99FD-6AC0505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6E00-7D3D-4E24-9A7B-5844A84B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cin operator. </a:t>
            </a:r>
          </a:p>
          <a:p>
            <a:r>
              <a:rPr lang="en-US"/>
              <a:t>Causes the program to wait and resulting number is placed in a variable.</a:t>
            </a:r>
          </a:p>
          <a:p>
            <a:r>
              <a:rPr lang="en-US"/>
              <a:t>For example: </a:t>
            </a:r>
          </a:p>
          <a:p>
            <a:pPr marL="914400" lvl="2" indent="0">
              <a:buNone/>
            </a:pPr>
            <a:r>
              <a:rPr lang="en-US" sz="3200"/>
              <a:t>cin &gt;&gt; temp</a:t>
            </a:r>
          </a:p>
          <a:p>
            <a:r>
              <a:rPr lang="en-US"/>
              <a:t>&gt;&gt; is the </a:t>
            </a:r>
            <a:r>
              <a:rPr lang="en-US" b="1" i="1"/>
              <a:t>extraction</a:t>
            </a:r>
            <a:r>
              <a:rPr lang="en-US"/>
              <a:t> or </a:t>
            </a:r>
            <a:r>
              <a:rPr lang="en-US" b="1" i="1"/>
              <a:t>get from </a:t>
            </a:r>
            <a:r>
              <a:rPr lang="en-US"/>
              <a:t>operator. 	</a:t>
            </a:r>
          </a:p>
          <a:p>
            <a:pPr marL="914400" lvl="2" indent="0">
              <a:buNone/>
            </a:pPr>
            <a:r>
              <a:rPr lang="en-US" sz="320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A6CC4-E357-465B-AD4C-DAB7C623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3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ngmart.com/files/1/Keyboard-PNG-Transparent-Image.png">
            <a:extLst>
              <a:ext uri="{FF2B5EF4-FFF2-40B4-BE49-F238E27FC236}">
                <a16:creationId xmlns:a16="http://schemas.microsoft.com/office/drawing/2014/main" id="{3C077970-C607-47B8-ABB0-80B820067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3" y="3861250"/>
            <a:ext cx="3906982" cy="214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EB5A06-2112-4DBC-87E0-120631F3EEF5}"/>
              </a:ext>
            </a:extLst>
          </p:cNvPr>
          <p:cNvSpPr/>
          <p:nvPr/>
        </p:nvSpPr>
        <p:spPr>
          <a:xfrm>
            <a:off x="1461667" y="1268632"/>
            <a:ext cx="1801091" cy="7481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Helvetica" panose="020B0604020202020204" pitchFamily="34" charset="0"/>
                <a:cs typeface="Helvetica" panose="020B0604020202020204" pitchFamily="34" charset="0"/>
              </a:rPr>
              <a:t>cin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6E0A03-FBA7-4438-BECF-30FAD9275D52}"/>
              </a:ext>
            </a:extLst>
          </p:cNvPr>
          <p:cNvSpPr/>
          <p:nvPr/>
        </p:nvSpPr>
        <p:spPr>
          <a:xfrm>
            <a:off x="5257812" y="1060814"/>
            <a:ext cx="1163782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&gt;&gt;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B2624-CB60-4017-927E-3F44DB9EA2BB}"/>
              </a:ext>
            </a:extLst>
          </p:cNvPr>
          <p:cNvSpPr/>
          <p:nvPr/>
        </p:nvSpPr>
        <p:spPr>
          <a:xfrm>
            <a:off x="8569049" y="1268632"/>
            <a:ext cx="1801091" cy="7481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Helvetica" panose="020B0604020202020204" pitchFamily="34" charset="0"/>
                <a:cs typeface="Helvetica" panose="020B0604020202020204" pitchFamily="34" charset="0"/>
              </a:rPr>
              <a:t>23.4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9023A5-E0A3-4073-9F75-7DF970686901}"/>
              </a:ext>
            </a:extLst>
          </p:cNvPr>
          <p:cNvSpPr txBox="1"/>
          <p:nvPr/>
        </p:nvSpPr>
        <p:spPr>
          <a:xfrm>
            <a:off x="1759548" y="723164"/>
            <a:ext cx="174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rus BT" panose="02090602060506020304" pitchFamily="18" charset="0"/>
              </a:rPr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08C3B-C0F5-4EBE-BC38-5779CBF6F613}"/>
              </a:ext>
            </a:extLst>
          </p:cNvPr>
          <p:cNvSpPr txBox="1"/>
          <p:nvPr/>
        </p:nvSpPr>
        <p:spPr>
          <a:xfrm>
            <a:off x="4565085" y="599149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rus BT" panose="02090602060506020304" pitchFamily="18" charset="0"/>
              </a:rPr>
              <a:t>Extraction operator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C9EAE-72AA-41B7-955B-1972E93782F7}"/>
              </a:ext>
            </a:extLst>
          </p:cNvPr>
          <p:cNvSpPr txBox="1"/>
          <p:nvPr/>
        </p:nvSpPr>
        <p:spPr>
          <a:xfrm>
            <a:off x="8756067" y="704847"/>
            <a:ext cx="187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rus BT" panose="02090602060506020304" pitchFamily="18" charset="0"/>
              </a:rPr>
              <a:t>Variable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C5AD32-4ADD-42D2-A29D-56A340E9FB00}"/>
              </a:ext>
            </a:extLst>
          </p:cNvPr>
          <p:cNvCxnSpPr>
            <a:cxnSpLocks/>
          </p:cNvCxnSpPr>
          <p:nvPr/>
        </p:nvCxnSpPr>
        <p:spPr>
          <a:xfrm flipV="1">
            <a:off x="2223668" y="2224596"/>
            <a:ext cx="0" cy="1636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03DE4D-D4C7-4329-914F-03651D152329}"/>
              </a:ext>
            </a:extLst>
          </p:cNvPr>
          <p:cNvCxnSpPr>
            <a:cxnSpLocks/>
          </p:cNvCxnSpPr>
          <p:nvPr/>
        </p:nvCxnSpPr>
        <p:spPr>
          <a:xfrm>
            <a:off x="3401305" y="1648311"/>
            <a:ext cx="17041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C2A7FB-24AF-459B-A926-0DC62B454FF9}"/>
              </a:ext>
            </a:extLst>
          </p:cNvPr>
          <p:cNvCxnSpPr>
            <a:cxnSpLocks/>
          </p:cNvCxnSpPr>
          <p:nvPr/>
        </p:nvCxnSpPr>
        <p:spPr>
          <a:xfrm>
            <a:off x="6615559" y="1620605"/>
            <a:ext cx="17041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40BE07-2A60-4926-8AEC-BAAD5103A787}"/>
              </a:ext>
            </a:extLst>
          </p:cNvPr>
          <p:cNvSpPr txBox="1"/>
          <p:nvPr/>
        </p:nvSpPr>
        <p:spPr>
          <a:xfrm>
            <a:off x="3983185" y="6003478"/>
            <a:ext cx="664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Fig: Input using extraction operator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91DF917-AA47-4E0E-BF05-AE3A42BC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70A5FD-0291-4067-8AC6-54B34D888280}"/>
              </a:ext>
            </a:extLst>
          </p:cNvPr>
          <p:cNvSpPr/>
          <p:nvPr/>
        </p:nvSpPr>
        <p:spPr>
          <a:xfrm>
            <a:off x="1316182" y="782121"/>
            <a:ext cx="931025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temp;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"Enter a number : 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cin &gt;&gt; temp;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 sz="2000">
                <a:solidFill>
                  <a:srgbClr val="0000FF"/>
                </a:solidFill>
                <a:latin typeface="Consolas" panose="020B0609020204030204" pitchFamily="49" charset="0"/>
              </a:rPr>
              <a:t>"The number you entered is :  "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temp &lt;&lt; endl;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0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0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DBFC4B-E418-4E67-8798-4352BE0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62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D1CD-5A4B-4790-B678-35C321300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12B9-2EB6-475E-858B-B48AB9D69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WAP  to compute quotient and remainder dividing two input numbers.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7A493-D156-4036-AB71-4B4BED96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84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92B6-BAEC-427E-A4BC-825D3FFB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of I/O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240AA-3F42-47F5-9083-A92D8B10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&lt;&lt; can be reprated in cout statement. </a:t>
            </a:r>
          </a:p>
          <a:p>
            <a:r>
              <a:rPr lang="en-US"/>
              <a:t>For example : </a:t>
            </a:r>
          </a:p>
          <a:p>
            <a:pPr marL="457200" lvl="1" indent="0">
              <a:buNone/>
            </a:pPr>
            <a:r>
              <a:rPr lang="en-US" sz="3200"/>
              <a:t>cout &lt;&lt; “Sum = ” &lt;&lt; sum &lt;&lt; “\n”;</a:t>
            </a:r>
          </a:p>
          <a:p>
            <a:pPr marL="457200" lvl="1" indent="0">
              <a:buNone/>
            </a:pPr>
            <a:r>
              <a:rPr lang="en-US" sz="3200"/>
              <a:t>cin  &gt;&gt; number1 &gt;&gt; number2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C6E37-4044-4CF4-B630-74C6B4E3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86F1-9808-45E0-A6CC-1A2D3F12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with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DCF24-5116-4012-B1F0-0126D5C10129}"/>
              </a:ext>
            </a:extLst>
          </p:cNvPr>
          <p:cNvSpPr/>
          <p:nvPr/>
        </p:nvSpPr>
        <p:spPr>
          <a:xfrm>
            <a:off x="955963" y="1414562"/>
            <a:ext cx="81049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#include&lt;iostream&gt;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person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name[50];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setAge(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x)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age = x;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getAge()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age;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7C0D-B1BF-4554-B7CA-318C2A2A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6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3796-FF43-466F-9F03-D714830A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0B46-B7E6-4ED1-A35C-1EA23585E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A sample C++ program</a:t>
            </a:r>
          </a:p>
          <a:p>
            <a:r>
              <a:rPr lang="en-US"/>
              <a:t>Reference variables</a:t>
            </a:r>
          </a:p>
          <a:p>
            <a:r>
              <a:rPr lang="en-US"/>
              <a:t>Inline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545DF-3238-4513-B310-18AD0A19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B6C08B-2495-495E-B486-FAEADBFEAA06}"/>
              </a:ext>
            </a:extLst>
          </p:cNvPr>
          <p:cNvSpPr/>
          <p:nvPr/>
        </p:nvSpPr>
        <p:spPr>
          <a:xfrm>
            <a:off x="1496290" y="751344"/>
            <a:ext cx="724592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person jack,john;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jack.setAge(40);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"Jack is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jack.getAge()&lt;&lt;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 years old."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89B28-11FC-4B49-844E-F9E11F4E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3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2772-5028-4E8C-90F2-DD998FE8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79CC-F6C8-412A-A87E-6DEF57E3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Reference variable is an alias, another name for an already existing variable. </a:t>
            </a:r>
          </a:p>
          <a:p>
            <a:r>
              <a:rPr lang="en-US"/>
              <a:t>Once a reference is initialized with a variable, either the variable name or the reference name may be used to refer to the variable.</a:t>
            </a:r>
          </a:p>
          <a:p>
            <a:r>
              <a:rPr lang="en-US"/>
              <a:t>Reference is ALMOST same as POINTERS but.....</a:t>
            </a:r>
          </a:p>
          <a:p>
            <a:pPr lvl="1"/>
            <a:r>
              <a:rPr lang="en-US"/>
              <a:t>You cannot have NULL references. You must always be able to assume that a reference is connected to a legitimate piece of storage.</a:t>
            </a:r>
          </a:p>
          <a:p>
            <a:pPr lvl="1"/>
            <a:r>
              <a:rPr lang="en-US"/>
              <a:t>Once a reference is initialized to an object, it cannot be changed to refer to another object. Pointers can be pointed to another object at any time.</a:t>
            </a:r>
          </a:p>
          <a:p>
            <a:pPr lvl="1"/>
            <a:r>
              <a:rPr lang="en-US"/>
              <a:t>A reference must be initialized when it is created. Pointers can be initialized at any time.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E53C-22FE-45C1-8D5D-7583FFEA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2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73A6-7970-41A2-B7A2-5B8F6472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F572-2D3D-4527-A2C3-571023FA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OOP language developed by </a:t>
            </a:r>
            <a:r>
              <a:rPr lang="en-US" b="1"/>
              <a:t>Bjarne Stroustrup </a:t>
            </a:r>
            <a:r>
              <a:rPr lang="en-US"/>
              <a:t>at AT&amp;T Bell Laboratories in early 1980s. </a:t>
            </a:r>
          </a:p>
          <a:p>
            <a:r>
              <a:rPr lang="en-US"/>
              <a:t>Commbination of Simula67 and C.</a:t>
            </a:r>
          </a:p>
          <a:p>
            <a:r>
              <a:rPr lang="en-US"/>
              <a:t>C++ is a superset of C. So, most of what you know about C applies to C++ too. Initially called ‘C with classes.’</a:t>
            </a:r>
          </a:p>
          <a:p>
            <a:r>
              <a:rPr lang="en-US"/>
              <a:t>Additions: classes, inheritance, function overloading and operartor overloading.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C2FCC-427E-4E50-BB57-16976F57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0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A9E01-D559-46DA-9F81-F8EB04DE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C++ program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D89D9-BD4E-4AD5-A24B-1A5D5F44C109}"/>
              </a:ext>
            </a:extLst>
          </p:cNvPr>
          <p:cNvSpPr/>
          <p:nvPr/>
        </p:nvSpPr>
        <p:spPr>
          <a:xfrm>
            <a:off x="838199" y="2177857"/>
            <a:ext cx="79732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#include&lt;iostream&gt;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cout &lt;&lt; </a:t>
            </a:r>
            <a:r>
              <a:rPr lang="en-US" sz="24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 World"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//sample comment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6A9906-F4DB-440B-884C-0BA74D814DBE}"/>
              </a:ext>
            </a:extLst>
          </p:cNvPr>
          <p:cNvCxnSpPr/>
          <p:nvPr/>
        </p:nvCxnSpPr>
        <p:spPr>
          <a:xfrm flipV="1">
            <a:off x="2846439" y="2861187"/>
            <a:ext cx="3613355" cy="5678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0325D8-33F3-4437-976D-7F059A0A0FF2}"/>
              </a:ext>
            </a:extLst>
          </p:cNvPr>
          <p:cNvSpPr/>
          <p:nvPr/>
        </p:nvSpPr>
        <p:spPr>
          <a:xfrm>
            <a:off x="6459794" y="2630354"/>
            <a:ext cx="2885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main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9BE4B-7E16-4353-AA51-F966AA407A49}"/>
              </a:ext>
            </a:extLst>
          </p:cNvPr>
          <p:cNvSpPr/>
          <p:nvPr/>
        </p:nvSpPr>
        <p:spPr>
          <a:xfrm>
            <a:off x="8468033" y="5677342"/>
            <a:ext cx="28857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statmetents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BADCD5-D37D-4F7A-9396-E909C405EAD1}"/>
              </a:ext>
            </a:extLst>
          </p:cNvPr>
          <p:cNvCxnSpPr>
            <a:cxnSpLocks/>
          </p:cNvCxnSpPr>
          <p:nvPr/>
        </p:nvCxnSpPr>
        <p:spPr>
          <a:xfrm flipH="1" flipV="1">
            <a:off x="3569111" y="4837472"/>
            <a:ext cx="4778476" cy="1070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C04A7-721D-485E-ABFC-44F122DB6509}"/>
              </a:ext>
            </a:extLst>
          </p:cNvPr>
          <p:cNvCxnSpPr>
            <a:cxnSpLocks/>
          </p:cNvCxnSpPr>
          <p:nvPr/>
        </p:nvCxnSpPr>
        <p:spPr>
          <a:xfrm flipH="1" flipV="1">
            <a:off x="5132440" y="4500491"/>
            <a:ext cx="3215147" cy="1407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3705637-63CF-4947-9C46-4E8C7053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0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6AD9-780A-4C38-BC37-48A4F433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compile your first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2177-D370-4FDA-9FB9-B73C1248F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Save the source code with extension .cpp</a:t>
            </a:r>
          </a:p>
          <a:p>
            <a:r>
              <a:rPr lang="en-US"/>
              <a:t>Open linux terminal.</a:t>
            </a:r>
          </a:p>
          <a:p>
            <a:r>
              <a:rPr lang="en-US"/>
              <a:t>Enter the commands:</a:t>
            </a:r>
          </a:p>
          <a:p>
            <a:pPr marL="457200" lvl="1" indent="0">
              <a:buNone/>
            </a:pPr>
            <a:r>
              <a:rPr lang="en-US"/>
              <a:t>g++ filename.cpp</a:t>
            </a:r>
          </a:p>
          <a:p>
            <a:pPr marL="457200" lvl="1" indent="0">
              <a:buNone/>
            </a:pPr>
            <a:r>
              <a:rPr lang="en-US"/>
              <a:t>./a.out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16CE3-0883-4AA6-87FC-47FF5F36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0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57A3-5964-4F81-BE4A-6612F56A6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7846-BBF6-43AE-A0FA-1883ABE9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Fundamental unit of C++ programming. </a:t>
            </a:r>
          </a:p>
          <a:p>
            <a:r>
              <a:rPr lang="en-US"/>
              <a:t>Tells the compiler to do something. </a:t>
            </a:r>
          </a:p>
          <a:p>
            <a:r>
              <a:rPr lang="en-US"/>
              <a:t>Seicolon(;) ends an statement in C++ and 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52015-0A0F-4D20-B52A-89440329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388E-9DFB-47A9-93D5-503AC197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512F1-9BD0-47CA-81D8-3268641A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Variables are the names you give to computer memory locations which are used to store values in a computer program.</a:t>
            </a:r>
          </a:p>
          <a:p>
            <a:r>
              <a:rPr lang="en-US"/>
              <a:t>name +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8BD40-C521-4B58-B1A5-C2382A6E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A118-DEAE-4B1D-B141-11B896EF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1A1D-A962-4AED-BD1C-22EB4614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Note the two new things in the program: </a:t>
            </a:r>
            <a:r>
              <a:rPr lang="en-US" b="1" i="1"/>
              <a:t>cout</a:t>
            </a:r>
            <a:r>
              <a:rPr lang="en-US"/>
              <a:t> and </a:t>
            </a:r>
            <a:r>
              <a:rPr lang="en-US" b="1" i="1"/>
              <a:t>&lt;&lt;.</a:t>
            </a:r>
          </a:p>
          <a:p>
            <a:r>
              <a:rPr lang="en-US"/>
              <a:t>Identifier </a:t>
            </a:r>
            <a:r>
              <a:rPr lang="en-US" b="1" i="1"/>
              <a:t>cout  </a:t>
            </a:r>
            <a:r>
              <a:rPr lang="en-US"/>
              <a:t>is a predefined object that represents the </a:t>
            </a:r>
            <a:r>
              <a:rPr lang="en-US" b="1" i="1"/>
              <a:t>standard output stream </a:t>
            </a:r>
            <a:r>
              <a:rPr lang="en-US"/>
              <a:t>in C++.</a:t>
            </a:r>
          </a:p>
          <a:p>
            <a:r>
              <a:rPr lang="en-US"/>
              <a:t>&lt;&lt; is called </a:t>
            </a:r>
            <a:r>
              <a:rPr lang="en-US" b="1" i="1"/>
              <a:t>insertion </a:t>
            </a:r>
            <a:r>
              <a:rPr lang="en-US"/>
              <a:t>or </a:t>
            </a:r>
            <a:r>
              <a:rPr lang="en-US" b="1" i="1"/>
              <a:t>put to </a:t>
            </a:r>
            <a:r>
              <a:rPr lang="en-US" b="1"/>
              <a:t>operator</a:t>
            </a:r>
            <a:r>
              <a:rPr lang="en-US"/>
              <a:t>. </a:t>
            </a:r>
          </a:p>
          <a:p>
            <a:r>
              <a:rPr lang="en-US"/>
              <a:t>&lt;&lt; sends the contents of the variable on its right to the object on its left.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9D85F-A98B-4527-BDE2-726D35F4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11BF22-90D8-41CA-B7C3-C1A3216DD61A}"/>
              </a:ext>
            </a:extLst>
          </p:cNvPr>
          <p:cNvSpPr/>
          <p:nvPr/>
        </p:nvSpPr>
        <p:spPr>
          <a:xfrm>
            <a:off x="8742220" y="4461166"/>
            <a:ext cx="2549234" cy="7481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Helvetica" panose="020B0604020202020204" pitchFamily="34" charset="0"/>
                <a:cs typeface="Helvetica" panose="020B0604020202020204" pitchFamily="34" charset="0"/>
              </a:rPr>
              <a:t>Hello World</a:t>
            </a:r>
            <a:endParaRPr lang="en-US" sz="2800">
              <a:latin typeface="AlgerianBasD" panose="04040705040A0202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47645-7739-4889-91C5-F187EBB7D9BD}"/>
              </a:ext>
            </a:extLst>
          </p:cNvPr>
          <p:cNvSpPr/>
          <p:nvPr/>
        </p:nvSpPr>
        <p:spPr>
          <a:xfrm>
            <a:off x="1177636" y="4461166"/>
            <a:ext cx="1801091" cy="74814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Helvetica" panose="020B0604020202020204" pitchFamily="34" charset="0"/>
                <a:cs typeface="Helvetica" panose="020B0604020202020204" pitchFamily="34" charset="0"/>
              </a:rPr>
              <a:t>cout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7CA83-C785-4247-9F57-78E17559A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1" y="670060"/>
            <a:ext cx="3241962" cy="23577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8D0D73F-40FC-4A73-86D4-A023928D69A5}"/>
              </a:ext>
            </a:extLst>
          </p:cNvPr>
          <p:cNvSpPr/>
          <p:nvPr/>
        </p:nvSpPr>
        <p:spPr>
          <a:xfrm>
            <a:off x="5278582" y="4253348"/>
            <a:ext cx="1163782" cy="1163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&lt;&lt;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A4B409-D890-4A20-8DCE-8575627A84C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442364" y="4821385"/>
            <a:ext cx="2299856" cy="138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1AB74-DE1A-4AA8-ACCF-EB4E7AB40880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4807531"/>
            <a:ext cx="2161311" cy="27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3A801-D68A-4808-AFA9-1CB3E5B717BF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355272" y="3027850"/>
            <a:ext cx="2" cy="1301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572407-2FAE-4145-81A9-E3D7F361E9B2}"/>
              </a:ext>
            </a:extLst>
          </p:cNvPr>
          <p:cNvSpPr txBox="1"/>
          <p:nvPr/>
        </p:nvSpPr>
        <p:spPr>
          <a:xfrm>
            <a:off x="3782291" y="5523502"/>
            <a:ext cx="664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Fig: Output using insertion 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DA6FA-6254-4C33-827B-6C84D387A2AA}"/>
              </a:ext>
            </a:extLst>
          </p:cNvPr>
          <p:cNvSpPr txBox="1"/>
          <p:nvPr/>
        </p:nvSpPr>
        <p:spPr>
          <a:xfrm>
            <a:off x="1995061" y="306979"/>
            <a:ext cx="110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Screen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252BD-0419-46AF-8A70-B0FC587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0A79-8FD4-46EF-A61E-58C25B4355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9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677</Words>
  <Application>Microsoft Office PowerPoint</Application>
  <PresentationFormat>Widescreen</PresentationFormat>
  <Paragraphs>200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AlgerianBasD</vt:lpstr>
      <vt:lpstr>Arial</vt:lpstr>
      <vt:lpstr>Arrus BT</vt:lpstr>
      <vt:lpstr>Calibri</vt:lpstr>
      <vt:lpstr>Calibri Light</vt:lpstr>
      <vt:lpstr>Consolas</vt:lpstr>
      <vt:lpstr>Helvetica</vt:lpstr>
      <vt:lpstr>Lato</vt:lpstr>
      <vt:lpstr>Office Theme</vt:lpstr>
      <vt:lpstr>Lecture #3: Introducing C++</vt:lpstr>
      <vt:lpstr>Today’s agenda</vt:lpstr>
      <vt:lpstr>What is C++</vt:lpstr>
      <vt:lpstr>First C++ program</vt:lpstr>
      <vt:lpstr>How to compile your first program?</vt:lpstr>
      <vt:lpstr>Statements</vt:lpstr>
      <vt:lpstr>Variables</vt:lpstr>
      <vt:lpstr>Output operator</vt:lpstr>
      <vt:lpstr>PowerPoint Presentation</vt:lpstr>
      <vt:lpstr>Preprocessor directive</vt:lpstr>
      <vt:lpstr>The using directive</vt:lpstr>
      <vt:lpstr>Comments</vt:lpstr>
      <vt:lpstr>Define integer variables in C++ program</vt:lpstr>
      <vt:lpstr>Input operator</vt:lpstr>
      <vt:lpstr>PowerPoint Presentation</vt:lpstr>
      <vt:lpstr>PowerPoint Presentation</vt:lpstr>
      <vt:lpstr>Quick Work</vt:lpstr>
      <vt:lpstr>Cascading of I/O operators</vt:lpstr>
      <vt:lpstr>An Example with class</vt:lpstr>
      <vt:lpstr>PowerPoint Presentation</vt:lpstr>
      <vt:lpstr>References in C++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#3: Introducing C++</dc:title>
  <dc:creator>Roshan Adhikari</dc:creator>
  <cp:lastModifiedBy>Roshan Adhikari</cp:lastModifiedBy>
  <cp:revision>104</cp:revision>
  <dcterms:created xsi:type="dcterms:W3CDTF">2018-05-02T05:27:01Z</dcterms:created>
  <dcterms:modified xsi:type="dcterms:W3CDTF">2018-05-07T04:33:33Z</dcterms:modified>
</cp:coreProperties>
</file>