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1" r:id="rId27"/>
    <p:sldId id="280" r:id="rId28"/>
    <p:sldId id="284" r:id="rId29"/>
    <p:sldId id="283" r:id="rId30"/>
    <p:sldId id="287" r:id="rId31"/>
    <p:sldId id="288" r:id="rId32"/>
    <p:sldId id="285" r:id="rId33"/>
    <p:sldId id="286"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90BF6A-7B26-46EA-81DD-35C113D3E70B}" type="datetimeFigureOut">
              <a:rPr lang="en-US" smtClean="0"/>
              <a:t>8/8/2023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6D07DF-9160-442A-8C6C-993E79FF93F8}" type="slidenum">
              <a:rPr lang="en-US" smtClean="0"/>
              <a:t>‹#›</a:t>
            </a:fld>
            <a:endParaRPr lang="en-US"/>
          </a:p>
        </p:txBody>
      </p:sp>
    </p:spTree>
    <p:extLst>
      <p:ext uri="{BB962C8B-B14F-4D97-AF65-F5344CB8AC3E}">
        <p14:creationId xmlns:p14="http://schemas.microsoft.com/office/powerpoint/2010/main" val="1860827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97DC56-360D-4ED6-886A-783C06A13976}"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C7EFD5-DAD0-4E44-AF0F-45E636D6DD93}"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2AFE11-BE0F-40AE-BCA4-E93BDD5676D0}"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5A419-B9F2-4364-BC16-E66C28F37AE3}"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86C2DC-2874-49C8-A8D8-D63C465E82DE}" type="datetime1">
              <a:rPr lang="en-US" smtClean="0"/>
              <a:t>8/8/2023</a:t>
            </a:fld>
            <a:endParaRPr lang="en-US"/>
          </a:p>
        </p:txBody>
      </p:sp>
      <p:sp>
        <p:nvSpPr>
          <p:cNvPr id="6" name="Footer Placeholder 5"/>
          <p:cNvSpPr>
            <a:spLocks noGrp="1"/>
          </p:cNvSpPr>
          <p:nvPr>
            <p:ph type="ftr" sz="quarter" idx="11"/>
          </p:nvPr>
        </p:nvSpPr>
        <p:spPr/>
        <p:txBody>
          <a:bodyPr/>
          <a:lstStyle/>
          <a:p>
            <a:r>
              <a:rPr lang="en-US" smtClean="0"/>
              <a:t>Department of Environmental Science and Engineering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AEB55-820B-4C30-8314-66AA7B8F5BC7}" type="datetime1">
              <a:rPr lang="en-US" smtClean="0"/>
              <a:t>8/8/2023</a:t>
            </a:fld>
            <a:endParaRPr lang="en-US"/>
          </a:p>
        </p:txBody>
      </p:sp>
      <p:sp>
        <p:nvSpPr>
          <p:cNvPr id="8" name="Footer Placeholder 7"/>
          <p:cNvSpPr>
            <a:spLocks noGrp="1"/>
          </p:cNvSpPr>
          <p:nvPr>
            <p:ph type="ftr" sz="quarter" idx="11"/>
          </p:nvPr>
        </p:nvSpPr>
        <p:spPr/>
        <p:txBody>
          <a:bodyPr/>
          <a:lstStyle/>
          <a:p>
            <a:r>
              <a:rPr lang="en-US" smtClean="0"/>
              <a:t>Department of Environmental Science and Engineering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839BC0-B0BA-465C-A4E5-0DCD85C0B6CB}" type="datetime1">
              <a:rPr lang="en-US" smtClean="0"/>
              <a:t>8/8/2023</a:t>
            </a:fld>
            <a:endParaRPr lang="en-US"/>
          </a:p>
        </p:txBody>
      </p:sp>
      <p:sp>
        <p:nvSpPr>
          <p:cNvPr id="4" name="Footer Placeholder 3"/>
          <p:cNvSpPr>
            <a:spLocks noGrp="1"/>
          </p:cNvSpPr>
          <p:nvPr>
            <p:ph type="ftr" sz="quarter" idx="11"/>
          </p:nvPr>
        </p:nvSpPr>
        <p:spPr/>
        <p:txBody>
          <a:bodyPr/>
          <a:lstStyle/>
          <a:p>
            <a:r>
              <a:rPr lang="en-US" smtClean="0"/>
              <a:t>Department of Environmental Science and Engineering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6C13B-AB89-41C2-B6B5-97B251B7BD3A}" type="datetime1">
              <a:rPr lang="en-US" smtClean="0"/>
              <a:t>8/8/2023</a:t>
            </a:fld>
            <a:endParaRPr lang="en-US"/>
          </a:p>
        </p:txBody>
      </p:sp>
      <p:sp>
        <p:nvSpPr>
          <p:cNvPr id="3" name="Footer Placeholder 2"/>
          <p:cNvSpPr>
            <a:spLocks noGrp="1"/>
          </p:cNvSpPr>
          <p:nvPr>
            <p:ph type="ftr" sz="quarter" idx="11"/>
          </p:nvPr>
        </p:nvSpPr>
        <p:spPr/>
        <p:txBody>
          <a:bodyPr/>
          <a:lstStyle/>
          <a:p>
            <a:r>
              <a:rPr lang="en-US" smtClean="0"/>
              <a:t>Department of Environmental Science and Engineering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1154E-2C4B-46A7-BAAF-DB0D7FD3241D}" type="datetime1">
              <a:rPr lang="en-US" smtClean="0"/>
              <a:t>8/8/2023</a:t>
            </a:fld>
            <a:endParaRPr lang="en-US"/>
          </a:p>
        </p:txBody>
      </p:sp>
      <p:sp>
        <p:nvSpPr>
          <p:cNvPr id="6" name="Footer Placeholder 5"/>
          <p:cNvSpPr>
            <a:spLocks noGrp="1"/>
          </p:cNvSpPr>
          <p:nvPr>
            <p:ph type="ftr" sz="quarter" idx="11"/>
          </p:nvPr>
        </p:nvSpPr>
        <p:spPr/>
        <p:txBody>
          <a:bodyPr/>
          <a:lstStyle/>
          <a:p>
            <a:r>
              <a:rPr lang="en-US" smtClean="0"/>
              <a:t>Department of Environmental Science and Engineering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953C13-AEDF-43D6-9A37-E0BA15914A8E}" type="datetime1">
              <a:rPr lang="en-US" smtClean="0"/>
              <a:t>8/8/2023</a:t>
            </a:fld>
            <a:endParaRPr lang="en-US"/>
          </a:p>
        </p:txBody>
      </p:sp>
      <p:sp>
        <p:nvSpPr>
          <p:cNvPr id="6" name="Footer Placeholder 5"/>
          <p:cNvSpPr>
            <a:spLocks noGrp="1"/>
          </p:cNvSpPr>
          <p:nvPr>
            <p:ph type="ftr" sz="quarter" idx="11"/>
          </p:nvPr>
        </p:nvSpPr>
        <p:spPr/>
        <p:txBody>
          <a:bodyPr/>
          <a:lstStyle/>
          <a:p>
            <a:r>
              <a:rPr lang="en-US" smtClean="0"/>
              <a:t>Department of Environmental Science and Engineering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02B8A-637E-4E83-A052-9B378FA24AB7}" type="datetime1">
              <a:rPr lang="en-US" smtClean="0"/>
              <a:t>8/8/2023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Environmental Science and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458200" cy="1470025"/>
          </a:xfrm>
        </p:spPr>
        <p:txBody>
          <a:bodyPr>
            <a:normAutofit fontScale="90000"/>
          </a:bodyPr>
          <a:lstStyle/>
          <a:p>
            <a:r>
              <a:rPr lang="en-US" b="1" dirty="0">
                <a:solidFill>
                  <a:schemeClr val="accent2"/>
                </a:solidFill>
                <a:latin typeface="Times New Roman" panose="02020603050405020304" pitchFamily="18" charset="0"/>
                <a:ea typeface="Times New Roman"/>
                <a:cs typeface="Times New Roman" panose="02020603050405020304" pitchFamily="18" charset="0"/>
                <a:sym typeface="Times New Roman"/>
              </a:rPr>
              <a:t>Introduction to Environmental </a:t>
            </a:r>
            <a:r>
              <a:rPr lang="en-US" b="1" dirty="0" smtClean="0">
                <a:solidFill>
                  <a:schemeClr val="accent2"/>
                </a:solidFill>
                <a:latin typeface="Times New Roman" panose="02020603050405020304" pitchFamily="18" charset="0"/>
                <a:ea typeface="Times New Roman"/>
                <a:cs typeface="Times New Roman" panose="02020603050405020304" pitchFamily="18" charset="0"/>
                <a:sym typeface="Times New Roman"/>
              </a:rPr>
              <a:t>Engineeri</a:t>
            </a:r>
            <a:r>
              <a:rPr lang="en-US" b="1" dirty="0" smtClean="0">
                <a:solidFill>
                  <a:schemeClr val="accent2"/>
                </a:solidFill>
                <a:latin typeface="Times New Roman"/>
                <a:ea typeface="Times New Roman"/>
                <a:cs typeface="Times New Roman"/>
                <a:sym typeface="Times New Roman"/>
              </a:rPr>
              <a:t>ng</a:t>
            </a:r>
            <a:br>
              <a:rPr lang="en-US" b="1" dirty="0" smtClean="0">
                <a:solidFill>
                  <a:schemeClr val="accent2"/>
                </a:solidFill>
                <a:latin typeface="Times New Roman"/>
                <a:ea typeface="Times New Roman"/>
                <a:cs typeface="Times New Roman"/>
                <a:sym typeface="Times New Roman"/>
              </a:rPr>
            </a:br>
            <a:r>
              <a:rPr lang="en-US" b="1" dirty="0" smtClean="0">
                <a:solidFill>
                  <a:schemeClr val="accent2"/>
                </a:solidFill>
                <a:latin typeface="Times New Roman"/>
                <a:ea typeface="Times New Roman"/>
                <a:cs typeface="Times New Roman"/>
                <a:sym typeface="Times New Roman"/>
              </a:rPr>
              <a:t>ENVE 101 (2 Credit </a:t>
            </a:r>
            <a:r>
              <a:rPr lang="en-US" b="1" dirty="0" err="1" smtClean="0">
                <a:solidFill>
                  <a:schemeClr val="accent2"/>
                </a:solidFill>
                <a:latin typeface="Times New Roman"/>
                <a:ea typeface="Times New Roman"/>
                <a:cs typeface="Times New Roman"/>
                <a:sym typeface="Times New Roman"/>
              </a:rPr>
              <a:t>hrs</a:t>
            </a:r>
            <a:r>
              <a:rPr lang="en-US" b="1" dirty="0" smtClean="0">
                <a:solidFill>
                  <a:schemeClr val="accent2"/>
                </a:solidFill>
                <a:latin typeface="Times New Roman"/>
                <a:ea typeface="Times New Roman"/>
                <a:cs typeface="Times New Roman"/>
                <a:sym typeface="Times New Roman"/>
              </a:rPr>
              <a:t>)</a:t>
            </a:r>
            <a:r>
              <a:rPr lang="en-US" b="1" dirty="0">
                <a:solidFill>
                  <a:schemeClr val="accent2"/>
                </a:solidFill>
                <a:latin typeface="Times New Roman"/>
                <a:ea typeface="Times New Roman"/>
                <a:cs typeface="Times New Roman"/>
                <a:sym typeface="Times New Roman"/>
              </a:rPr>
              <a:t/>
            </a:r>
            <a:br>
              <a:rPr lang="en-US" b="1" dirty="0">
                <a:solidFill>
                  <a:schemeClr val="accent2"/>
                </a:solidFill>
                <a:latin typeface="Times New Roman"/>
                <a:ea typeface="Times New Roman"/>
                <a:cs typeface="Times New Roman"/>
                <a:sym typeface="Times New Roman"/>
              </a:rPr>
            </a:br>
            <a:endParaRPr lang="en-US" b="1" dirty="0"/>
          </a:p>
        </p:txBody>
      </p:sp>
      <p:sp>
        <p:nvSpPr>
          <p:cNvPr id="3" name="Subtitle 2"/>
          <p:cNvSpPr>
            <a:spLocks noGrp="1"/>
          </p:cNvSpPr>
          <p:nvPr>
            <p:ph type="subTitle" idx="1"/>
          </p:nvPr>
        </p:nvSpPr>
        <p:spPr>
          <a:xfrm>
            <a:off x="879872" y="4191000"/>
            <a:ext cx="6400800" cy="1752600"/>
          </a:xfrm>
        </p:spPr>
        <p:txBody>
          <a:bodyPr/>
          <a:lstStyle/>
          <a:p>
            <a:pPr lvl="0" algn="l">
              <a:spcBef>
                <a:spcPts val="0"/>
              </a:spcBef>
              <a:buClr>
                <a:srgbClr val="99CB38"/>
              </a:buClr>
              <a:buSzPts val="2000"/>
            </a:pPr>
            <a:r>
              <a:rPr lang="en-US" sz="2000" u="sng" kern="0" dirty="0">
                <a:solidFill>
                  <a:srgbClr val="FFFFFF"/>
                </a:solidFill>
                <a:latin typeface="Arial" pitchFamily="34" charset="0"/>
                <a:ea typeface="Trebuchet MS"/>
                <a:cs typeface="Arial" pitchFamily="34" charset="0"/>
                <a:sym typeface="Trebuchet MS"/>
              </a:rPr>
              <a:t>Offered by:</a:t>
            </a:r>
            <a:endParaRPr lang="en-US" sz="2000" kern="0" dirty="0">
              <a:solidFill>
                <a:srgbClr val="FFFFFF"/>
              </a:solidFill>
              <a:latin typeface="Arial" pitchFamily="34" charset="0"/>
              <a:cs typeface="Arial" pitchFamily="34" charset="0"/>
              <a:sym typeface="Calibri"/>
            </a:endParaRPr>
          </a:p>
          <a:p>
            <a:pPr lvl="0" algn="l">
              <a:spcBef>
                <a:spcPts val="0"/>
              </a:spcBef>
              <a:buClr>
                <a:srgbClr val="99CB38"/>
              </a:buClr>
              <a:buSzPts val="1100"/>
            </a:pPr>
            <a:endParaRPr lang="en-US" sz="2000" u="sng" kern="0" dirty="0">
              <a:solidFill>
                <a:srgbClr val="FFFFFF"/>
              </a:solidFill>
              <a:latin typeface="Arial" pitchFamily="34" charset="0"/>
              <a:ea typeface="Trebuchet MS"/>
              <a:cs typeface="Arial" pitchFamily="34" charset="0"/>
              <a:sym typeface="Trebuchet MS"/>
            </a:endParaRPr>
          </a:p>
          <a:p>
            <a:pPr lvl="0" algn="l">
              <a:spcBef>
                <a:spcPts val="0"/>
              </a:spcBef>
              <a:buClr>
                <a:srgbClr val="99CB38"/>
              </a:buClr>
              <a:buSzPts val="2000"/>
            </a:pPr>
            <a:r>
              <a:rPr lang="en-US" sz="2000" kern="0" dirty="0">
                <a:solidFill>
                  <a:srgbClr val="FFFFFF"/>
                </a:solidFill>
                <a:latin typeface="Arial" pitchFamily="34" charset="0"/>
                <a:ea typeface="Trebuchet MS"/>
                <a:cs typeface="Arial" pitchFamily="34" charset="0"/>
                <a:sym typeface="Trebuchet MS"/>
              </a:rPr>
              <a:t>Department of Environmental Science and Engineering</a:t>
            </a:r>
            <a:endParaRPr lang="en-US" sz="2000" kern="0" dirty="0">
              <a:solidFill>
                <a:srgbClr val="FFFFFF"/>
              </a:solidFill>
              <a:latin typeface="Arial" pitchFamily="34" charset="0"/>
              <a:cs typeface="Arial" pitchFamily="34" charset="0"/>
              <a:sym typeface="Calibri"/>
            </a:endParaRPr>
          </a:p>
          <a:p>
            <a:pPr lvl="0" algn="l">
              <a:spcBef>
                <a:spcPts val="0"/>
              </a:spcBef>
              <a:buClr>
                <a:srgbClr val="99CB38"/>
              </a:buClr>
              <a:buSzPts val="2000"/>
            </a:pPr>
            <a:r>
              <a:rPr lang="en-US" sz="2000" kern="0" dirty="0">
                <a:solidFill>
                  <a:srgbClr val="FFFFFF"/>
                </a:solidFill>
                <a:latin typeface="Arial" pitchFamily="34" charset="0"/>
                <a:ea typeface="Trebuchet MS"/>
                <a:cs typeface="Arial" pitchFamily="34" charset="0"/>
                <a:sym typeface="Trebuchet MS"/>
              </a:rPr>
              <a:t>School of Science</a:t>
            </a:r>
            <a:endParaRPr lang="en-US" sz="2000" kern="0" dirty="0">
              <a:solidFill>
                <a:srgbClr val="FFFFFF"/>
              </a:solidFill>
              <a:latin typeface="Arial" pitchFamily="34" charset="0"/>
              <a:cs typeface="Arial" pitchFamily="34" charset="0"/>
              <a:sym typeface="Calibri"/>
            </a:endParaRPr>
          </a:p>
          <a:p>
            <a:pPr lvl="0" algn="l">
              <a:spcBef>
                <a:spcPts val="0"/>
              </a:spcBef>
              <a:buClr>
                <a:srgbClr val="99CB38"/>
              </a:buClr>
              <a:buSzPts val="2000"/>
            </a:pPr>
            <a:r>
              <a:rPr lang="en-US" sz="2000" kern="0" dirty="0">
                <a:solidFill>
                  <a:srgbClr val="FFFFFF"/>
                </a:solidFill>
                <a:latin typeface="Arial" pitchFamily="34" charset="0"/>
                <a:ea typeface="Trebuchet MS"/>
                <a:cs typeface="Arial" pitchFamily="34" charset="0"/>
                <a:sym typeface="Trebuchet MS"/>
              </a:rPr>
              <a:t>Kathmandu University</a:t>
            </a:r>
            <a:endParaRPr lang="en-US" sz="2000" kern="0" dirty="0">
              <a:solidFill>
                <a:srgbClr val="FFFFFF"/>
              </a:solidFill>
              <a:latin typeface="Arial" pitchFamily="34" charset="0"/>
              <a:cs typeface="Arial" pitchFamily="34" charset="0"/>
              <a:sym typeface="Calibri"/>
            </a:endParaRPr>
          </a:p>
          <a:p>
            <a:endParaRPr lang="en-US" dirty="0"/>
          </a:p>
        </p:txBody>
      </p:sp>
      <p:pic>
        <p:nvPicPr>
          <p:cNvPr id="4" name="Google Shape;111;p1" descr="School of Arts Kathmandu University | School of Arts Kathmandu ..."/>
          <p:cNvPicPr preferRelativeResize="0"/>
          <p:nvPr/>
        </p:nvPicPr>
        <p:blipFill rotWithShape="1">
          <a:blip r:embed="rId2">
            <a:alphaModFix/>
          </a:blip>
          <a:srcRect/>
          <a:stretch/>
        </p:blipFill>
        <p:spPr>
          <a:xfrm>
            <a:off x="3429000" y="76308"/>
            <a:ext cx="1607344" cy="1607344"/>
          </a:xfrm>
          <a:prstGeom prst="rect">
            <a:avLst/>
          </a:prstGeom>
          <a:noFill/>
          <a:ln>
            <a:noFill/>
          </a:ln>
        </p:spPr>
      </p:pic>
    </p:spTree>
    <p:extLst>
      <p:ext uri="{BB962C8B-B14F-4D97-AF65-F5344CB8AC3E}">
        <p14:creationId xmlns:p14="http://schemas.microsoft.com/office/powerpoint/2010/main" val="1869117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Engineering Project</a:t>
            </a: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010400" cy="429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95400" y="5638801"/>
            <a:ext cx="4191000" cy="276999"/>
          </a:xfrm>
          <a:prstGeom prst="rect">
            <a:avLst/>
          </a:prstGeom>
          <a:noFill/>
        </p:spPr>
        <p:txBody>
          <a:bodyPr wrap="square" rtlCol="0">
            <a:spAutoFit/>
          </a:bodyPr>
          <a:lstStyle/>
          <a:p>
            <a:r>
              <a:rPr lang="en-US" sz="1200" i="1" dirty="0" smtClean="0"/>
              <a:t>Pic: International Hydropower Association</a:t>
            </a:r>
            <a:endParaRPr lang="en-US" sz="1200" i="1" dirty="0"/>
          </a:p>
        </p:txBody>
      </p:sp>
    </p:spTree>
    <p:extLst>
      <p:ext uri="{BB962C8B-B14F-4D97-AF65-F5344CB8AC3E}">
        <p14:creationId xmlns:p14="http://schemas.microsoft.com/office/powerpoint/2010/main" val="3300690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Engineering Project</a:t>
            </a: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extBox 6"/>
          <p:cNvSpPr txBox="1"/>
          <p:nvPr/>
        </p:nvSpPr>
        <p:spPr>
          <a:xfrm>
            <a:off x="1295400" y="5638801"/>
            <a:ext cx="7086600" cy="338554"/>
          </a:xfrm>
          <a:prstGeom prst="rect">
            <a:avLst/>
          </a:prstGeom>
          <a:noFill/>
        </p:spPr>
        <p:txBody>
          <a:bodyPr wrap="square" rtlCol="0">
            <a:spAutoFit/>
          </a:bodyPr>
          <a:lstStyle/>
          <a:p>
            <a:r>
              <a:rPr lang="en-US" sz="1600" i="1" dirty="0" smtClean="0"/>
              <a:t>Kali </a:t>
            </a:r>
            <a:r>
              <a:rPr lang="en-US" sz="1600" i="1" dirty="0" err="1" smtClean="0"/>
              <a:t>Gandaki</a:t>
            </a:r>
            <a:r>
              <a:rPr lang="en-US" sz="1600" i="1" dirty="0" smtClean="0"/>
              <a:t>  A Hydropower Project has capacity of 144 MW (3 turbines)</a:t>
            </a:r>
            <a:endParaRPr lang="en-US" sz="1600" i="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6582720" cy="4224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55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ROOM TASK</a:t>
            </a:r>
            <a:endParaRPr lang="en-US" dirty="0"/>
          </a:p>
        </p:txBody>
      </p:sp>
      <p:sp>
        <p:nvSpPr>
          <p:cNvPr id="3" name="Content Placeholder 2"/>
          <p:cNvSpPr>
            <a:spLocks noGrp="1"/>
          </p:cNvSpPr>
          <p:nvPr>
            <p:ph idx="1"/>
          </p:nvPr>
        </p:nvSpPr>
        <p:spPr/>
        <p:txBody>
          <a:bodyPr/>
          <a:lstStyle/>
          <a:p>
            <a:r>
              <a:rPr lang="en-US" dirty="0" smtClean="0"/>
              <a:t>List the name of two Projects recently completed in your Province.</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849203591"/>
              </p:ext>
            </p:extLst>
          </p:nvPr>
        </p:nvGraphicFramePr>
        <p:xfrm>
          <a:off x="1066800" y="3048000"/>
          <a:ext cx="6781801" cy="685800"/>
        </p:xfrm>
        <a:graphic>
          <a:graphicData uri="http://schemas.openxmlformats.org/drawingml/2006/table">
            <a:tbl>
              <a:tblPr firstRow="1" bandRow="1">
                <a:tableStyleId>{5C22544A-7EE6-4342-B048-85BDC9FD1C3A}</a:tableStyleId>
              </a:tblPr>
              <a:tblGrid>
                <a:gridCol w="1271588"/>
                <a:gridCol w="3249613"/>
                <a:gridCol w="2260600"/>
              </a:tblGrid>
              <a:tr h="685800">
                <a:tc>
                  <a:txBody>
                    <a:bodyPr/>
                    <a:lstStyle/>
                    <a:p>
                      <a:r>
                        <a:rPr lang="en-US" dirty="0" smtClean="0">
                          <a:solidFill>
                            <a:srgbClr val="FF0000"/>
                          </a:solidFill>
                        </a:rPr>
                        <a:t>SN</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rgbClr val="FF0000"/>
                          </a:solidFill>
                        </a:rPr>
                        <a:t>Name of Project</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rgbClr val="FF0000"/>
                          </a:solidFill>
                        </a:rPr>
                        <a:t>Size Capacity</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0420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Engineering </a:t>
            </a:r>
            <a:r>
              <a:rPr lang="en-US" dirty="0" smtClean="0"/>
              <a:t>Project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Any engineering project,   </a:t>
            </a:r>
          </a:p>
          <a:p>
            <a:r>
              <a:rPr lang="en-US" dirty="0"/>
              <a:t>	 large or small, </a:t>
            </a:r>
          </a:p>
          <a:p>
            <a:r>
              <a:rPr lang="en-US" dirty="0"/>
              <a:t>	a product being designed, </a:t>
            </a:r>
          </a:p>
          <a:p>
            <a:r>
              <a:rPr lang="en-US" dirty="0"/>
              <a:t>	or a service to be provided encompasses within its implementation.</a:t>
            </a:r>
          </a:p>
          <a:p>
            <a:endParaRPr lang="en-US" dirty="0"/>
          </a:p>
          <a:p>
            <a:r>
              <a:rPr lang="en-US" dirty="0"/>
              <a:t>a series of decisions made by engineers. Sometimes these decisions turn out to be poor and or not appropriate.</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dirty="0"/>
          </a:p>
        </p:txBody>
      </p:sp>
      <p:sp>
        <p:nvSpPr>
          <p:cNvPr id="5" name="Footer Placeholder 4"/>
          <p:cNvSpPr>
            <a:spLocks noGrp="1"/>
          </p:cNvSpPr>
          <p:nvPr>
            <p:ph type="ftr" sz="quarter" idx="11"/>
          </p:nvPr>
        </p:nvSpPr>
        <p:spPr>
          <a:xfrm>
            <a:off x="3124200" y="6356351"/>
            <a:ext cx="3810000" cy="349250"/>
          </a:xfrm>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89669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kern="0" dirty="0">
                <a:solidFill>
                  <a:srgbClr val="3F3F3F"/>
                </a:solidFill>
                <a:latin typeface="Trebuchet MS"/>
                <a:ea typeface="Trebuchet MS"/>
                <a:cs typeface="Trebuchet MS"/>
                <a:sym typeface="Trebuchet MS"/>
              </a:rPr>
              <a:t>Engineering Decision</a:t>
            </a: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a:xfrm>
            <a:off x="3124200" y="6356351"/>
            <a:ext cx="3810000" cy="349250"/>
          </a:xfrm>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Google Shape;531;p38"/>
          <p:cNvSpPr txBox="1">
            <a:spLocks noGrp="1"/>
          </p:cNvSpPr>
          <p:nvPr>
            <p:ph idx="1"/>
          </p:nvPr>
        </p:nvSpPr>
        <p:spPr>
          <a:xfrm>
            <a:off x="457200" y="1600201"/>
            <a:ext cx="3581400" cy="3129680"/>
          </a:xfrm>
          <a:prstGeom prst="rect">
            <a:avLst/>
          </a:prstGeom>
          <a:noFill/>
          <a:ln>
            <a:noFill/>
          </a:ln>
        </p:spPr>
        <p:txBody>
          <a:bodyPr spcFirstLastPara="1" wrap="square" lIns="51427" tIns="25706" rIns="51427" bIns="25706" anchor="t" anchorCtr="0">
            <a:spAutoFit/>
          </a:bodyPr>
          <a:lstStyle/>
          <a:p>
            <a:pPr marL="0" indent="0">
              <a:buNone/>
            </a:pPr>
            <a:r>
              <a:rPr lang="en-US" sz="2000" dirty="0">
                <a:solidFill>
                  <a:srgbClr val="0070C0"/>
                </a:solidFill>
                <a:latin typeface="Calibri" panose="020F0502020204030204" pitchFamily="34" charset="0"/>
                <a:ea typeface="Trebuchet MS"/>
                <a:cs typeface="Calibri" panose="020F0502020204030204" pitchFamily="34" charset="0"/>
                <a:sym typeface="Trebuchet MS"/>
              </a:rPr>
              <a:t>For any projects to be done:</a:t>
            </a:r>
            <a:endParaRPr sz="2000" dirty="0">
              <a:latin typeface="Calibri" panose="020F0502020204030204" pitchFamily="34" charset="0"/>
              <a:cs typeface="Calibri" panose="020F0502020204030204" pitchFamily="34" charset="0"/>
            </a:endParaRPr>
          </a:p>
          <a:p>
            <a:pPr marL="160735" indent="-160735">
              <a:lnSpc>
                <a:spcPct val="200000"/>
              </a:lnSpc>
              <a:buClr>
                <a:srgbClr val="0070C0"/>
              </a:buClr>
              <a:buSzPts val="1800"/>
              <a:buFont typeface="Noto Sans Symbols"/>
              <a:buChar char="✔"/>
            </a:pPr>
            <a:r>
              <a:rPr lang="en-US" sz="2000" dirty="0">
                <a:solidFill>
                  <a:srgbClr val="0070C0"/>
                </a:solidFill>
                <a:latin typeface="Calibri" panose="020F0502020204030204" pitchFamily="34" charset="0"/>
                <a:ea typeface="Trebuchet MS"/>
                <a:cs typeface="Calibri" panose="020F0502020204030204" pitchFamily="34" charset="0"/>
                <a:sym typeface="Trebuchet MS"/>
              </a:rPr>
              <a:t>Technically Feasible</a:t>
            </a:r>
            <a:endParaRPr sz="2000" dirty="0">
              <a:latin typeface="Calibri" panose="020F0502020204030204" pitchFamily="34" charset="0"/>
              <a:cs typeface="Calibri" panose="020F0502020204030204" pitchFamily="34" charset="0"/>
            </a:endParaRPr>
          </a:p>
          <a:p>
            <a:pPr marL="160735" indent="-160735">
              <a:lnSpc>
                <a:spcPct val="200000"/>
              </a:lnSpc>
              <a:buClr>
                <a:srgbClr val="0070C0"/>
              </a:buClr>
              <a:buSzPts val="1800"/>
              <a:buFont typeface="Noto Sans Symbols"/>
              <a:buChar char="✔"/>
            </a:pPr>
            <a:r>
              <a:rPr lang="en-US" sz="2000" dirty="0">
                <a:solidFill>
                  <a:srgbClr val="0070C0"/>
                </a:solidFill>
                <a:latin typeface="Calibri" panose="020F0502020204030204" pitchFamily="34" charset="0"/>
                <a:ea typeface="Trebuchet MS"/>
                <a:cs typeface="Calibri" panose="020F0502020204030204" pitchFamily="34" charset="0"/>
                <a:sym typeface="Trebuchet MS"/>
              </a:rPr>
              <a:t>Economically Viable</a:t>
            </a:r>
            <a:endParaRPr sz="2000" dirty="0">
              <a:latin typeface="Calibri" panose="020F0502020204030204" pitchFamily="34" charset="0"/>
              <a:cs typeface="Calibri" panose="020F0502020204030204" pitchFamily="34" charset="0"/>
            </a:endParaRPr>
          </a:p>
          <a:p>
            <a:pPr marL="160735" indent="-160735">
              <a:lnSpc>
                <a:spcPct val="200000"/>
              </a:lnSpc>
              <a:buClr>
                <a:srgbClr val="0070C0"/>
              </a:buClr>
              <a:buSzPts val="1800"/>
              <a:buFont typeface="Noto Sans Symbols"/>
              <a:buChar char="✔"/>
            </a:pPr>
            <a:r>
              <a:rPr lang="en-US" sz="2000" dirty="0">
                <a:solidFill>
                  <a:srgbClr val="0070C0"/>
                </a:solidFill>
                <a:latin typeface="Calibri" panose="020F0502020204030204" pitchFamily="34" charset="0"/>
                <a:ea typeface="Trebuchet MS"/>
                <a:cs typeface="Calibri" panose="020F0502020204030204" pitchFamily="34" charset="0"/>
                <a:sym typeface="Trebuchet MS"/>
              </a:rPr>
              <a:t>Environmental Friendly</a:t>
            </a:r>
            <a:endParaRPr sz="2000" dirty="0">
              <a:latin typeface="Calibri" panose="020F0502020204030204" pitchFamily="34" charset="0"/>
              <a:cs typeface="Calibri" panose="020F0502020204030204" pitchFamily="34" charset="0"/>
            </a:endParaRPr>
          </a:p>
          <a:p>
            <a:pPr marL="160735" indent="-160735">
              <a:lnSpc>
                <a:spcPct val="200000"/>
              </a:lnSpc>
              <a:buClr>
                <a:srgbClr val="0070C0"/>
              </a:buClr>
              <a:buSzPts val="1800"/>
              <a:buFont typeface="Noto Sans Symbols"/>
              <a:buChar char="✔"/>
            </a:pPr>
            <a:r>
              <a:rPr lang="en-US" sz="2000" dirty="0">
                <a:solidFill>
                  <a:srgbClr val="0070C0"/>
                </a:solidFill>
                <a:latin typeface="Calibri" panose="020F0502020204030204" pitchFamily="34" charset="0"/>
                <a:ea typeface="Trebuchet MS"/>
                <a:cs typeface="Calibri" panose="020F0502020204030204" pitchFamily="34" charset="0"/>
                <a:sym typeface="Trebuchet MS"/>
              </a:rPr>
              <a:t>Socially Acceptable</a:t>
            </a:r>
            <a:endParaRPr sz="2000" dirty="0">
              <a:solidFill>
                <a:srgbClr val="0070C0"/>
              </a:solidFill>
              <a:latin typeface="Calibri" panose="020F0502020204030204" pitchFamily="34" charset="0"/>
              <a:ea typeface="Trebuchet MS"/>
              <a:cs typeface="Calibri" panose="020F0502020204030204" pitchFamily="34" charset="0"/>
              <a:sym typeface="Trebuchet MS"/>
            </a:endParaRPr>
          </a:p>
        </p:txBody>
      </p:sp>
      <p:pic>
        <p:nvPicPr>
          <p:cNvPr id="8" name="Google Shape;530;p38"/>
          <p:cNvPicPr preferRelativeResize="0"/>
          <p:nvPr/>
        </p:nvPicPr>
        <p:blipFill rotWithShape="1">
          <a:blip r:embed="rId2">
            <a:alphaModFix/>
          </a:blip>
          <a:srcRect/>
          <a:stretch/>
        </p:blipFill>
        <p:spPr>
          <a:xfrm>
            <a:off x="4267200" y="1349658"/>
            <a:ext cx="4648200" cy="3222341"/>
          </a:xfrm>
          <a:prstGeom prst="rect">
            <a:avLst/>
          </a:prstGeom>
          <a:noFill/>
          <a:ln>
            <a:noFill/>
          </a:ln>
        </p:spPr>
      </p:pic>
      <p:sp>
        <p:nvSpPr>
          <p:cNvPr id="9" name="Rectangle 8"/>
          <p:cNvSpPr/>
          <p:nvPr/>
        </p:nvSpPr>
        <p:spPr>
          <a:xfrm>
            <a:off x="1371600" y="5410200"/>
            <a:ext cx="7086600" cy="369332"/>
          </a:xfrm>
          <a:prstGeom prst="rect">
            <a:avLst/>
          </a:prstGeom>
        </p:spPr>
        <p:txBody>
          <a:bodyPr wrap="square">
            <a:spAutoFit/>
          </a:bodyPr>
          <a:lstStyle/>
          <a:p>
            <a:pPr marL="158591" indent="-171450">
              <a:lnSpc>
                <a:spcPct val="100000"/>
              </a:lnSpc>
              <a:spcBef>
                <a:spcPts val="0"/>
              </a:spcBef>
              <a:buClr>
                <a:schemeClr val="tx1"/>
              </a:buClr>
              <a:buFont typeface="Wingdings" panose="05000000000000000000" pitchFamily="2" charset="2"/>
              <a:buChar char="§"/>
            </a:pPr>
            <a:r>
              <a:rPr lang="en-US" dirty="0">
                <a:latin typeface="Trebuchet MS"/>
                <a:ea typeface="Trebuchet MS"/>
                <a:cs typeface="Trebuchet MS"/>
                <a:sym typeface="Trebuchet MS"/>
              </a:rPr>
              <a:t>consideration a </a:t>
            </a:r>
            <a:r>
              <a:rPr lang="en-US" i="1" u="sng" dirty="0">
                <a:latin typeface="Trebuchet MS"/>
                <a:ea typeface="Trebuchet MS"/>
                <a:cs typeface="Trebuchet MS"/>
                <a:sym typeface="Trebuchet MS"/>
              </a:rPr>
              <a:t>multiple of factors when making decisions</a:t>
            </a:r>
            <a:r>
              <a:rPr lang="en-US" dirty="0">
                <a:latin typeface="Trebuchet MS"/>
                <a:ea typeface="Trebuchet MS"/>
                <a:cs typeface="Trebuchet MS"/>
                <a:sym typeface="Trebuchet MS"/>
              </a:rPr>
              <a:t>.</a:t>
            </a:r>
            <a:endParaRPr lang="en-US" dirty="0">
              <a:latin typeface="Calibri" panose="020F0502020204030204" pitchFamily="34" charset="0"/>
              <a:ea typeface="Trebuchet MS"/>
              <a:cs typeface="Calibri" panose="020F0502020204030204" pitchFamily="34" charset="0"/>
              <a:sym typeface="Trebuchet MS"/>
            </a:endParaRPr>
          </a:p>
        </p:txBody>
      </p:sp>
    </p:spTree>
    <p:extLst>
      <p:ext uri="{BB962C8B-B14F-4D97-AF65-F5344CB8AC3E}">
        <p14:creationId xmlns:p14="http://schemas.microsoft.com/office/powerpoint/2010/main" val="400444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(feasibility) Analysis</a:t>
            </a:r>
          </a:p>
        </p:txBody>
      </p:sp>
      <p:sp>
        <p:nvSpPr>
          <p:cNvPr id="3" name="Content Placeholder 2"/>
          <p:cNvSpPr>
            <a:spLocks noGrp="1"/>
          </p:cNvSpPr>
          <p:nvPr>
            <p:ph idx="1"/>
          </p:nvPr>
        </p:nvSpPr>
        <p:spPr>
          <a:xfrm>
            <a:off x="228600" y="1371600"/>
            <a:ext cx="8686800" cy="4953000"/>
          </a:xfrm>
        </p:spPr>
        <p:txBody>
          <a:bodyPr>
            <a:normAutofit/>
          </a:bodyPr>
          <a:lstStyle/>
          <a:p>
            <a:pPr marL="0" indent="0">
              <a:spcBef>
                <a:spcPts val="0"/>
              </a:spcBef>
            </a:pPr>
            <a:r>
              <a:rPr lang="en-US" sz="2800" b="1" dirty="0">
                <a:solidFill>
                  <a:srgbClr val="000000"/>
                </a:solidFill>
                <a:ea typeface="Times New Roman"/>
              </a:rPr>
              <a:t>Technical decisions</a:t>
            </a:r>
            <a:r>
              <a:rPr lang="en-US" sz="2800" dirty="0">
                <a:solidFill>
                  <a:srgbClr val="000000"/>
                </a:solidFill>
                <a:ea typeface="Times New Roman"/>
              </a:rPr>
              <a:t> are </a:t>
            </a:r>
            <a:r>
              <a:rPr lang="en-US" sz="2800" dirty="0" smtClean="0">
                <a:solidFill>
                  <a:srgbClr val="FF0000"/>
                </a:solidFill>
                <a:ea typeface="Times New Roman"/>
              </a:rPr>
              <a:t>quantifiable. </a:t>
            </a:r>
          </a:p>
          <a:p>
            <a:pPr marL="0" indent="0">
              <a:spcBef>
                <a:spcPts val="0"/>
              </a:spcBef>
            </a:pPr>
            <a:r>
              <a:rPr lang="en-US" sz="2800" dirty="0" smtClean="0">
                <a:solidFill>
                  <a:srgbClr val="000000"/>
                </a:solidFill>
                <a:ea typeface="Times New Roman"/>
              </a:rPr>
              <a:t>It can </a:t>
            </a:r>
            <a:r>
              <a:rPr lang="en-US" sz="2800" dirty="0">
                <a:solidFill>
                  <a:srgbClr val="000000"/>
                </a:solidFill>
                <a:ea typeface="Times New Roman"/>
              </a:rPr>
              <a:t>be evaluated and checked by other competent professional engineers.</a:t>
            </a:r>
          </a:p>
          <a:p>
            <a:pPr marL="0" marR="0" indent="-8890" algn="just">
              <a:lnSpc>
                <a:spcPct val="115000"/>
              </a:lnSpc>
              <a:spcBef>
                <a:spcPts val="0"/>
              </a:spcBef>
              <a:spcAft>
                <a:spcPts val="600"/>
              </a:spcAft>
            </a:pPr>
            <a:r>
              <a:rPr lang="en-US" sz="2800" dirty="0" smtClean="0">
                <a:solidFill>
                  <a:srgbClr val="000000"/>
                </a:solidFill>
                <a:ea typeface="Times New Roman"/>
              </a:rPr>
              <a:t>We do </a:t>
            </a:r>
            <a:r>
              <a:rPr lang="en-US" sz="2800" dirty="0">
                <a:solidFill>
                  <a:srgbClr val="000000"/>
                </a:solidFill>
                <a:ea typeface="Times New Roman"/>
              </a:rPr>
              <a:t>not have all the information we need to make decisions. </a:t>
            </a:r>
            <a:endParaRPr lang="en-US" sz="2800" dirty="0" smtClean="0">
              <a:solidFill>
                <a:srgbClr val="000000"/>
              </a:solidFill>
              <a:ea typeface="Times New Roman"/>
            </a:endParaRPr>
          </a:p>
          <a:p>
            <a:pPr marL="0" marR="0" indent="-8890" algn="just">
              <a:lnSpc>
                <a:spcPct val="115000"/>
              </a:lnSpc>
              <a:spcBef>
                <a:spcPts val="0"/>
              </a:spcBef>
              <a:spcAft>
                <a:spcPts val="600"/>
              </a:spcAft>
            </a:pPr>
            <a:r>
              <a:rPr lang="en-US" sz="2800" dirty="0" smtClean="0">
                <a:solidFill>
                  <a:srgbClr val="000000"/>
                </a:solidFill>
                <a:ea typeface="Times New Roman"/>
              </a:rPr>
              <a:t>Therefore</a:t>
            </a:r>
            <a:r>
              <a:rPr lang="en-US" sz="2800" dirty="0">
                <a:solidFill>
                  <a:srgbClr val="000000"/>
                </a:solidFill>
                <a:ea typeface="Times New Roman"/>
              </a:rPr>
              <a:t>, we must make </a:t>
            </a:r>
            <a:r>
              <a:rPr lang="en-US" sz="2800" b="1" dirty="0">
                <a:solidFill>
                  <a:srgbClr val="FF0000"/>
                </a:solidFill>
                <a:ea typeface="Times New Roman"/>
              </a:rPr>
              <a:t>assumptions. </a:t>
            </a:r>
            <a:r>
              <a:rPr lang="en-US" sz="2800" dirty="0">
                <a:solidFill>
                  <a:srgbClr val="000000"/>
                </a:solidFill>
                <a:ea typeface="Times New Roman"/>
              </a:rPr>
              <a:t>These assumptions, of course, must be made using the best available data with a (sometimes liberal) sprinkling of good judgment.</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a:xfrm>
            <a:off x="3124200" y="6356350"/>
            <a:ext cx="3733800" cy="501650"/>
          </a:xfrm>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195209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a:xfrm>
            <a:off x="381000" y="1295400"/>
            <a:ext cx="8305800" cy="4830763"/>
          </a:xfrm>
        </p:spPr>
        <p:txBody>
          <a:bodyPr/>
          <a:lstStyle/>
          <a:p>
            <a:pPr marL="51435" lvl="0" indent="-71438" algn="just">
              <a:lnSpc>
                <a:spcPct val="90000"/>
              </a:lnSpc>
              <a:spcBef>
                <a:spcPts val="0"/>
              </a:spcBef>
              <a:buClr>
                <a:srgbClr val="99CB38"/>
              </a:buClr>
              <a:buSzPts val="2000"/>
              <a:buFont typeface="Calibri"/>
              <a:buChar char=" "/>
            </a:pPr>
            <a:r>
              <a:rPr lang="en-US" sz="2000" kern="0" dirty="0">
                <a:solidFill>
                  <a:srgbClr val="3F3F3F"/>
                </a:solidFill>
                <a:latin typeface="Arial" pitchFamily="34" charset="0"/>
                <a:ea typeface="Trebuchet MS"/>
                <a:cs typeface="Arial" pitchFamily="34" charset="0"/>
                <a:sym typeface="Trebuchet MS"/>
              </a:rPr>
              <a:t>A town with 4000 residents wants to establish a municipally owned and operated</a:t>
            </a:r>
            <a:endParaRPr lang="en-US" sz="2000" kern="0" dirty="0">
              <a:solidFill>
                <a:srgbClr val="3F3F3F"/>
              </a:solidFill>
              <a:latin typeface="Arial" pitchFamily="34" charset="0"/>
              <a:cs typeface="Arial" pitchFamily="34" charset="0"/>
              <a:sym typeface="Calibri"/>
            </a:endParaRPr>
          </a:p>
          <a:p>
            <a:pPr marL="51435" lvl="0" indent="-71438" algn="just">
              <a:lnSpc>
                <a:spcPct val="90000"/>
              </a:lnSpc>
              <a:spcBef>
                <a:spcPts val="788"/>
              </a:spcBef>
              <a:buClr>
                <a:srgbClr val="99CB38"/>
              </a:buClr>
              <a:buSzPts val="2000"/>
              <a:buFont typeface="Calibri"/>
              <a:buChar char=" "/>
            </a:pPr>
            <a:r>
              <a:rPr lang="en-US" sz="2000" kern="0" dirty="0">
                <a:solidFill>
                  <a:srgbClr val="3F3F3F"/>
                </a:solidFill>
                <a:latin typeface="Arial" pitchFamily="34" charset="0"/>
                <a:ea typeface="Trebuchet MS"/>
                <a:cs typeface="Arial" pitchFamily="34" charset="0"/>
                <a:sym typeface="Trebuchet MS"/>
              </a:rPr>
              <a:t>solid waste (garbage) collection program. They can purchase one of three possible</a:t>
            </a:r>
            <a:endParaRPr lang="en-US" sz="2000" kern="0" dirty="0">
              <a:solidFill>
                <a:srgbClr val="3F3F3F"/>
              </a:solidFill>
              <a:latin typeface="Arial" pitchFamily="34" charset="0"/>
              <a:cs typeface="Arial" pitchFamily="34" charset="0"/>
              <a:sym typeface="Calibri"/>
            </a:endParaRPr>
          </a:p>
          <a:p>
            <a:pPr marL="51435" lvl="0" indent="-71438" algn="just">
              <a:lnSpc>
                <a:spcPct val="90000"/>
              </a:lnSpc>
              <a:spcBef>
                <a:spcPts val="788"/>
              </a:spcBef>
              <a:buClr>
                <a:srgbClr val="99CB38"/>
              </a:buClr>
              <a:buSzPts val="2000"/>
              <a:buFont typeface="Calibri"/>
              <a:buChar char=" "/>
            </a:pPr>
            <a:r>
              <a:rPr lang="en-US" sz="2000" kern="0" dirty="0">
                <a:solidFill>
                  <a:srgbClr val="3F3F3F"/>
                </a:solidFill>
                <a:latin typeface="Arial" pitchFamily="34" charset="0"/>
                <a:ea typeface="Trebuchet MS"/>
                <a:cs typeface="Arial" pitchFamily="34" charset="0"/>
                <a:sym typeface="Trebuchet MS"/>
              </a:rPr>
              <a:t>trucks that have the following capacity:</a:t>
            </a:r>
            <a:endParaRPr lang="en-US" sz="2000" kern="0" dirty="0">
              <a:solidFill>
                <a:srgbClr val="3F3F3F"/>
              </a:solidFill>
              <a:latin typeface="Arial" pitchFamily="34" charset="0"/>
              <a:cs typeface="Arial" pitchFamily="34" charset="0"/>
              <a:sym typeface="Calibri"/>
            </a:endParaRPr>
          </a:p>
          <a:p>
            <a:pPr marL="51435" lvl="0" indent="-71438" algn="just">
              <a:lnSpc>
                <a:spcPct val="90000"/>
              </a:lnSpc>
              <a:spcBef>
                <a:spcPts val="788"/>
              </a:spcBef>
              <a:buClr>
                <a:srgbClr val="99CB38"/>
              </a:buClr>
              <a:buSzPts val="2000"/>
              <a:buFont typeface="Calibri"/>
              <a:buChar char=" "/>
            </a:pPr>
            <a:r>
              <a:rPr lang="en-US" sz="2000" kern="0" dirty="0">
                <a:solidFill>
                  <a:srgbClr val="3F3F3F"/>
                </a:solidFill>
                <a:latin typeface="Arial" pitchFamily="34" charset="0"/>
                <a:ea typeface="Trebuchet MS"/>
                <a:cs typeface="Arial" pitchFamily="34" charset="0"/>
                <a:sym typeface="Trebuchet MS"/>
              </a:rPr>
              <a:t> 		Truck A: 8 m</a:t>
            </a:r>
            <a:r>
              <a:rPr lang="en-US" sz="2000" kern="0" baseline="30000" dirty="0">
                <a:solidFill>
                  <a:srgbClr val="3F3F3F"/>
                </a:solidFill>
                <a:latin typeface="Arial" pitchFamily="34" charset="0"/>
                <a:ea typeface="Trebuchet MS"/>
                <a:cs typeface="Arial" pitchFamily="34" charset="0"/>
                <a:sym typeface="Trebuchet MS"/>
              </a:rPr>
              <a:t>3</a:t>
            </a:r>
            <a:endParaRPr lang="en-US" sz="2000" kern="0" dirty="0">
              <a:solidFill>
                <a:srgbClr val="3F3F3F"/>
              </a:solidFill>
              <a:latin typeface="Arial" pitchFamily="34" charset="0"/>
              <a:ea typeface="Trebuchet MS"/>
              <a:cs typeface="Arial" pitchFamily="34" charset="0"/>
              <a:sym typeface="Trebuchet MS"/>
            </a:endParaRPr>
          </a:p>
          <a:p>
            <a:pPr marL="0" lvl="0" indent="0" algn="just">
              <a:lnSpc>
                <a:spcPct val="90000"/>
              </a:lnSpc>
              <a:spcBef>
                <a:spcPts val="788"/>
              </a:spcBef>
              <a:buClr>
                <a:srgbClr val="99CB38"/>
              </a:buClr>
              <a:buSzPts val="2000"/>
              <a:buNone/>
            </a:pPr>
            <a:r>
              <a:rPr lang="en-US" sz="2000" kern="0" dirty="0">
                <a:solidFill>
                  <a:srgbClr val="3F3F3F"/>
                </a:solidFill>
                <a:latin typeface="Arial" pitchFamily="34" charset="0"/>
                <a:ea typeface="Trebuchet MS"/>
                <a:cs typeface="Arial" pitchFamily="34" charset="0"/>
                <a:sym typeface="Trebuchet MS"/>
              </a:rPr>
              <a:t>		Truck B: 6 m</a:t>
            </a:r>
            <a:r>
              <a:rPr lang="en-US" sz="2000" kern="0" baseline="30000" dirty="0">
                <a:solidFill>
                  <a:srgbClr val="3F3F3F"/>
                </a:solidFill>
                <a:latin typeface="Arial" pitchFamily="34" charset="0"/>
                <a:ea typeface="Trebuchet MS"/>
                <a:cs typeface="Arial" pitchFamily="34" charset="0"/>
                <a:sym typeface="Trebuchet MS"/>
              </a:rPr>
              <a:t>3</a:t>
            </a:r>
            <a:endParaRPr lang="en-US" sz="2000" kern="0" dirty="0">
              <a:solidFill>
                <a:srgbClr val="3F3F3F"/>
              </a:solidFill>
              <a:latin typeface="Arial" pitchFamily="34" charset="0"/>
              <a:ea typeface="Trebuchet MS"/>
              <a:cs typeface="Arial" pitchFamily="34" charset="0"/>
              <a:sym typeface="Trebuchet MS"/>
            </a:endParaRPr>
          </a:p>
          <a:p>
            <a:pPr marL="0" lvl="0" indent="0" algn="just">
              <a:lnSpc>
                <a:spcPct val="90000"/>
              </a:lnSpc>
              <a:spcBef>
                <a:spcPts val="788"/>
              </a:spcBef>
              <a:buClr>
                <a:srgbClr val="99CB38"/>
              </a:buClr>
              <a:buSzPts val="2100"/>
              <a:buNone/>
            </a:pPr>
            <a:r>
              <a:rPr lang="en-US" sz="2000" kern="0" dirty="0">
                <a:solidFill>
                  <a:srgbClr val="3F3F3F"/>
                </a:solidFill>
                <a:latin typeface="Arial" pitchFamily="34" charset="0"/>
                <a:ea typeface="Trebuchet MS"/>
                <a:cs typeface="Arial" pitchFamily="34" charset="0"/>
                <a:sym typeface="Trebuchet MS"/>
              </a:rPr>
              <a:t>		Truck C: 4 m</a:t>
            </a:r>
            <a:r>
              <a:rPr lang="en-US" sz="2000" kern="0" baseline="30000" dirty="0">
                <a:solidFill>
                  <a:srgbClr val="3F3F3F"/>
                </a:solidFill>
                <a:latin typeface="Arial" pitchFamily="34" charset="0"/>
                <a:ea typeface="Trebuchet MS"/>
                <a:cs typeface="Arial" pitchFamily="34" charset="0"/>
                <a:sym typeface="Trebuchet MS"/>
              </a:rPr>
              <a:t>3</a:t>
            </a:r>
            <a:endParaRPr lang="en-US" sz="2000" kern="0" dirty="0">
              <a:solidFill>
                <a:srgbClr val="3F3F3F"/>
              </a:solidFill>
              <a:latin typeface="Arial" pitchFamily="34" charset="0"/>
              <a:ea typeface="Trebuchet MS"/>
              <a:cs typeface="Arial" pitchFamily="34" charset="0"/>
              <a:sym typeface="Trebuchet MS"/>
            </a:endParaRPr>
          </a:p>
          <a:p>
            <a:pPr marL="51435" lvl="0" indent="-75010" algn="just">
              <a:lnSpc>
                <a:spcPct val="90000"/>
              </a:lnSpc>
              <a:spcBef>
                <a:spcPts val="788"/>
              </a:spcBef>
              <a:buClr>
                <a:srgbClr val="99CB38"/>
              </a:buClr>
              <a:buSzPts val="2100"/>
              <a:buFont typeface="Calibri"/>
              <a:buChar char=" "/>
            </a:pPr>
            <a:r>
              <a:rPr lang="en-US" sz="2000" kern="0" dirty="0">
                <a:solidFill>
                  <a:srgbClr val="3F3F3F"/>
                </a:solidFill>
                <a:latin typeface="Arial" pitchFamily="34" charset="0"/>
                <a:ea typeface="Trebuchet MS"/>
                <a:cs typeface="Arial" pitchFamily="34" charset="0"/>
                <a:sym typeface="Trebuchet MS"/>
              </a:rPr>
              <a:t>If the truck is to collect the refuse everyday, and the truck will have to make only one trip per day to the landfill. Which truck or trucks will have sufficient capacity</a:t>
            </a:r>
            <a:r>
              <a:rPr lang="en-US" sz="2000" kern="0" dirty="0" smtClean="0">
                <a:solidFill>
                  <a:srgbClr val="3F3F3F"/>
                </a:solidFill>
                <a:latin typeface="Arial" pitchFamily="34" charset="0"/>
                <a:ea typeface="Trebuchet MS"/>
                <a:cs typeface="Arial" pitchFamily="34" charset="0"/>
                <a:sym typeface="Trebuchet MS"/>
              </a:rPr>
              <a:t>?</a:t>
            </a:r>
            <a:endParaRPr lang="en-US" dirty="0" smtClean="0">
              <a:sym typeface="Trebuchet MS"/>
            </a:endParaRPr>
          </a:p>
          <a:p>
            <a:pPr marL="51435" lvl="0" indent="-75010" algn="just">
              <a:lnSpc>
                <a:spcPct val="90000"/>
              </a:lnSpc>
              <a:spcBef>
                <a:spcPts val="788"/>
              </a:spcBef>
              <a:buClr>
                <a:srgbClr val="99CB38"/>
              </a:buClr>
              <a:buSzPts val="2100"/>
              <a:buFont typeface="Calibri"/>
              <a:buChar char=" "/>
            </a:pPr>
            <a:endParaRPr lang="en-US" sz="2000" kern="0" dirty="0">
              <a:solidFill>
                <a:srgbClr val="3F3F3F"/>
              </a:solidFill>
              <a:latin typeface="Arial" pitchFamily="34" charset="0"/>
              <a:ea typeface="Trebuchet MS"/>
              <a:cs typeface="Arial" pitchFamily="34" charset="0"/>
              <a:sym typeface="Trebuchet MS"/>
            </a:endParaRPr>
          </a:p>
          <a:p>
            <a:pPr marL="51435" lvl="0" indent="-75010" algn="just">
              <a:lnSpc>
                <a:spcPct val="90000"/>
              </a:lnSpc>
              <a:spcBef>
                <a:spcPts val="788"/>
              </a:spcBef>
              <a:buClr>
                <a:srgbClr val="99CB38"/>
              </a:buClr>
              <a:buSzPts val="2100"/>
              <a:buFont typeface="Calibri"/>
              <a:buChar char=" "/>
            </a:pPr>
            <a:r>
              <a:rPr lang="en-US" sz="2000" kern="0" dirty="0" smtClean="0">
                <a:solidFill>
                  <a:srgbClr val="3F3F3F"/>
                </a:solidFill>
                <a:latin typeface="Arial" pitchFamily="34" charset="0"/>
                <a:ea typeface="Trebuchet MS"/>
                <a:cs typeface="Arial" pitchFamily="34" charset="0"/>
                <a:sym typeface="Trebuchet MS"/>
              </a:rPr>
              <a:t>Make Logical assumptions as per need.</a:t>
            </a:r>
            <a:endParaRPr lang="en-US" sz="2000" kern="0" dirty="0">
              <a:solidFill>
                <a:srgbClr val="3F3F3F"/>
              </a:solidFill>
              <a:latin typeface="Arial" pitchFamily="34" charset="0"/>
              <a:ea typeface="Trebuchet MS"/>
              <a:cs typeface="Arial" pitchFamily="34" charset="0"/>
              <a:sym typeface="Trebuchet MS"/>
            </a:endParaRPr>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65146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a:ea typeface="Trebuchet MS"/>
                <a:cs typeface="Trebuchet MS"/>
                <a:sym typeface="Trebuchet MS"/>
              </a:rPr>
              <a:t>Solution</a:t>
            </a: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8" name="Google Shape;254;p15"/>
          <p:cNvSpPr txBox="1">
            <a:spLocks noGrp="1"/>
          </p:cNvSpPr>
          <p:nvPr>
            <p:ph idx="1"/>
          </p:nvPr>
        </p:nvSpPr>
        <p:spPr>
          <a:prstGeom prst="rect">
            <a:avLst/>
          </a:prstGeom>
          <a:blipFill rotWithShape="1">
            <a:blip r:embed="rId2">
              <a:alphaModFix/>
            </a:blip>
            <a:stretch>
              <a:fillRect l="-1392" t="-1816" r="-753" b="-1060"/>
            </a:stretch>
          </a:blipFill>
          <a:ln>
            <a:noFill/>
          </a:ln>
        </p:spPr>
        <p:txBody>
          <a:bodyPr spcFirstLastPara="1" wrap="square" lIns="0" tIns="25706" rIns="0" bIns="25706" anchor="t" anchorCtr="0">
            <a:normAutofit/>
          </a:bodyPr>
          <a:lstStyle/>
          <a:p>
            <a:pPr marL="51435" indent="-71438">
              <a:spcBef>
                <a:spcPts val="0"/>
              </a:spcBef>
              <a:buSzPts val="2000"/>
            </a:pPr>
            <a:r>
              <a:rPr lang="en-US" dirty="0"/>
              <a:t> </a:t>
            </a:r>
            <a:endParaRPr dirty="0"/>
          </a:p>
        </p:txBody>
      </p:sp>
      <p:sp>
        <p:nvSpPr>
          <p:cNvPr id="9" name="Google Shape;258;p15"/>
          <p:cNvSpPr txBox="1"/>
          <p:nvPr/>
        </p:nvSpPr>
        <p:spPr>
          <a:xfrm>
            <a:off x="2677165" y="3261498"/>
            <a:ext cx="3587817" cy="609074"/>
          </a:xfrm>
          <a:prstGeom prst="rect">
            <a:avLst/>
          </a:prstGeom>
          <a:blipFill rotWithShape="1">
            <a:blip r:embed="rId3">
              <a:alphaModFix/>
            </a:blip>
            <a:stretch>
              <a:fillRect l="-1147" b="-9927"/>
            </a:stretch>
          </a:blipFill>
          <a:ln>
            <a:noFill/>
          </a:ln>
        </p:spPr>
        <p:txBody>
          <a:bodyPr spcFirstLastPara="1" wrap="square" lIns="51427" tIns="25706" rIns="51427" bIns="25706" anchor="t" anchorCtr="0">
            <a:noAutofit/>
          </a:bodyPr>
          <a:lstStyle/>
          <a:p>
            <a:r>
              <a:rPr lang="en-US" sz="1013">
                <a:latin typeface="Calibri"/>
                <a:ea typeface="Calibri"/>
                <a:cs typeface="Calibri"/>
                <a:sym typeface="Calibri"/>
              </a:rPr>
              <a:t> </a:t>
            </a:r>
            <a:endParaRPr sz="788"/>
          </a:p>
        </p:txBody>
      </p:sp>
      <p:sp>
        <p:nvSpPr>
          <p:cNvPr id="10" name="Google Shape;259;p15"/>
          <p:cNvSpPr/>
          <p:nvPr/>
        </p:nvSpPr>
        <p:spPr>
          <a:xfrm>
            <a:off x="6858000" y="3489186"/>
            <a:ext cx="1794640" cy="123521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1246" y="122352"/>
                </a:moveTo>
                <a:lnTo>
                  <a:pt x="54583" y="191916"/>
                </a:lnTo>
              </a:path>
            </a:pathLst>
          </a:custGeom>
          <a:solidFill>
            <a:schemeClr val="accent1"/>
          </a:solidFill>
          <a:ln w="15875" cap="flat" cmpd="sng">
            <a:solidFill>
              <a:srgbClr val="6F9428"/>
            </a:solidFill>
            <a:prstDash val="solid"/>
            <a:round/>
            <a:headEnd type="none" w="sm" len="sm"/>
            <a:tailEnd type="none" w="sm" len="sm"/>
          </a:ln>
        </p:spPr>
        <p:txBody>
          <a:bodyPr spcFirstLastPara="1" wrap="square" lIns="51427" tIns="25706" rIns="51427" bIns="25706" anchor="ctr" anchorCtr="0">
            <a:noAutofit/>
          </a:bodyPr>
          <a:lstStyle/>
          <a:p>
            <a:r>
              <a:rPr lang="en-US" sz="1600" dirty="0">
                <a:solidFill>
                  <a:schemeClr val="lt1"/>
                </a:solidFill>
                <a:latin typeface="Trebuchet MS"/>
                <a:ea typeface="Trebuchet MS"/>
                <a:cs typeface="Trebuchet MS"/>
                <a:sym typeface="Trebuchet MS"/>
              </a:rPr>
              <a:t>Truck </a:t>
            </a:r>
            <a:r>
              <a:rPr lang="en-US" sz="1600" dirty="0">
                <a:solidFill>
                  <a:srgbClr val="FF0000"/>
                </a:solidFill>
                <a:latin typeface="Trebuchet MS"/>
                <a:ea typeface="Trebuchet MS"/>
                <a:cs typeface="Trebuchet MS"/>
                <a:sym typeface="Trebuchet MS"/>
              </a:rPr>
              <a:t>A</a:t>
            </a:r>
            <a:r>
              <a:rPr lang="en-US" sz="1600" dirty="0">
                <a:solidFill>
                  <a:schemeClr val="lt1"/>
                </a:solidFill>
                <a:latin typeface="Trebuchet MS"/>
                <a:ea typeface="Trebuchet MS"/>
                <a:cs typeface="Trebuchet MS"/>
                <a:sym typeface="Trebuchet MS"/>
              </a:rPr>
              <a:t>: 8 m</a:t>
            </a:r>
            <a:r>
              <a:rPr lang="en-US" sz="1600" baseline="30000" dirty="0">
                <a:solidFill>
                  <a:schemeClr val="lt1"/>
                </a:solidFill>
                <a:latin typeface="Trebuchet MS"/>
                <a:ea typeface="Trebuchet MS"/>
                <a:cs typeface="Trebuchet MS"/>
                <a:sym typeface="Trebuchet MS"/>
              </a:rPr>
              <a:t>3</a:t>
            </a:r>
            <a:endParaRPr sz="1600" dirty="0">
              <a:solidFill>
                <a:schemeClr val="lt1"/>
              </a:solidFill>
              <a:latin typeface="Trebuchet MS"/>
              <a:ea typeface="Trebuchet MS"/>
              <a:cs typeface="Trebuchet MS"/>
              <a:sym typeface="Trebuchet MS"/>
            </a:endParaRPr>
          </a:p>
          <a:p>
            <a:r>
              <a:rPr lang="en-US" sz="1600" dirty="0">
                <a:solidFill>
                  <a:schemeClr val="lt1"/>
                </a:solidFill>
                <a:latin typeface="Trebuchet MS"/>
                <a:ea typeface="Trebuchet MS"/>
                <a:cs typeface="Trebuchet MS"/>
                <a:sym typeface="Trebuchet MS"/>
              </a:rPr>
              <a:t>Truck </a:t>
            </a:r>
            <a:r>
              <a:rPr lang="en-US" sz="1600" dirty="0">
                <a:solidFill>
                  <a:srgbClr val="FF0000"/>
                </a:solidFill>
                <a:latin typeface="Trebuchet MS"/>
                <a:ea typeface="Trebuchet MS"/>
                <a:cs typeface="Trebuchet MS"/>
                <a:sym typeface="Trebuchet MS"/>
              </a:rPr>
              <a:t>B</a:t>
            </a:r>
            <a:r>
              <a:rPr lang="en-US" sz="1600" dirty="0">
                <a:solidFill>
                  <a:schemeClr val="lt1"/>
                </a:solidFill>
                <a:latin typeface="Trebuchet MS"/>
                <a:ea typeface="Trebuchet MS"/>
                <a:cs typeface="Trebuchet MS"/>
                <a:sym typeface="Trebuchet MS"/>
              </a:rPr>
              <a:t>: 6 m</a:t>
            </a:r>
            <a:r>
              <a:rPr lang="en-US" sz="1600" baseline="30000" dirty="0">
                <a:solidFill>
                  <a:schemeClr val="lt1"/>
                </a:solidFill>
                <a:latin typeface="Trebuchet MS"/>
                <a:ea typeface="Trebuchet MS"/>
                <a:cs typeface="Trebuchet MS"/>
                <a:sym typeface="Trebuchet MS"/>
              </a:rPr>
              <a:t>3</a:t>
            </a:r>
            <a:endParaRPr sz="1600" dirty="0">
              <a:solidFill>
                <a:schemeClr val="lt1"/>
              </a:solidFill>
              <a:latin typeface="Trebuchet MS"/>
              <a:ea typeface="Trebuchet MS"/>
              <a:cs typeface="Trebuchet MS"/>
              <a:sym typeface="Trebuchet MS"/>
            </a:endParaRPr>
          </a:p>
          <a:p>
            <a:r>
              <a:rPr lang="en-US" sz="1600" dirty="0">
                <a:solidFill>
                  <a:schemeClr val="lt1"/>
                </a:solidFill>
                <a:latin typeface="Trebuchet MS"/>
                <a:ea typeface="Trebuchet MS"/>
                <a:cs typeface="Trebuchet MS"/>
                <a:sym typeface="Trebuchet MS"/>
              </a:rPr>
              <a:t>Truck C: 4 m</a:t>
            </a:r>
            <a:r>
              <a:rPr lang="en-US" sz="1600" baseline="30000" dirty="0">
                <a:solidFill>
                  <a:schemeClr val="lt1"/>
                </a:solidFill>
                <a:latin typeface="Trebuchet MS"/>
                <a:ea typeface="Trebuchet MS"/>
                <a:cs typeface="Trebuchet MS"/>
                <a:sym typeface="Trebuchet MS"/>
              </a:rPr>
              <a:t>3</a:t>
            </a:r>
            <a:endParaRPr sz="1600" dirty="0">
              <a:solidFill>
                <a:schemeClr val="lt1"/>
              </a:solidFill>
              <a:latin typeface="Trebuchet MS"/>
              <a:ea typeface="Trebuchet MS"/>
              <a:cs typeface="Trebuchet MS"/>
              <a:sym typeface="Trebuchet MS"/>
            </a:endParaRPr>
          </a:p>
        </p:txBody>
      </p:sp>
    </p:spTree>
    <p:extLst>
      <p:ext uri="{BB962C8B-B14F-4D97-AF65-F5344CB8AC3E}">
        <p14:creationId xmlns:p14="http://schemas.microsoft.com/office/powerpoint/2010/main" val="79567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Cost Effectiveness</a:t>
            </a:r>
            <a:endParaRPr lang="en-US" dirty="0"/>
          </a:p>
        </p:txBody>
      </p:sp>
      <p:sp>
        <p:nvSpPr>
          <p:cNvPr id="3" name="Content Placeholder 2"/>
          <p:cNvSpPr>
            <a:spLocks noGrp="1"/>
          </p:cNvSpPr>
          <p:nvPr>
            <p:ph idx="1"/>
          </p:nvPr>
        </p:nvSpPr>
        <p:spPr>
          <a:xfrm>
            <a:off x="228600" y="1371600"/>
            <a:ext cx="8686800" cy="4876800"/>
          </a:xfrm>
        </p:spPr>
        <p:txBody>
          <a:bodyPr>
            <a:normAutofit fontScale="92500" lnSpcReduction="20000"/>
          </a:bodyPr>
          <a:lstStyle/>
          <a:p>
            <a:pPr>
              <a:spcBef>
                <a:spcPts val="600"/>
              </a:spcBef>
              <a:spcAft>
                <a:spcPts val="600"/>
              </a:spcAft>
            </a:pPr>
            <a:r>
              <a:rPr lang="en-US" dirty="0" smtClean="0"/>
              <a:t>An </a:t>
            </a:r>
            <a:r>
              <a:rPr lang="en-US" dirty="0"/>
              <a:t>engineering problem be analyzed on the basis of the </a:t>
            </a:r>
            <a:r>
              <a:rPr lang="en-US" dirty="0" smtClean="0"/>
              <a:t>cost.</a:t>
            </a:r>
          </a:p>
          <a:p>
            <a:pPr>
              <a:spcBef>
                <a:spcPts val="600"/>
              </a:spcBef>
              <a:spcAft>
                <a:spcPts val="600"/>
              </a:spcAft>
            </a:pPr>
            <a:r>
              <a:rPr lang="en-US" dirty="0" smtClean="0"/>
              <a:t>If </a:t>
            </a:r>
            <a:r>
              <a:rPr lang="en-US" dirty="0"/>
              <a:t>a municipal engineer is considering purchasing refuse collection vehicles and finds that the following alternatives to buy the Truck</a:t>
            </a:r>
          </a:p>
          <a:p>
            <a:pPr marL="514350" indent="-514350">
              <a:spcBef>
                <a:spcPts val="600"/>
              </a:spcBef>
              <a:spcAft>
                <a:spcPts val="600"/>
              </a:spcAft>
              <a:buFont typeface="+mj-lt"/>
              <a:buAutoNum type="alphaUcPeriod"/>
            </a:pPr>
            <a:r>
              <a:rPr lang="en-US" dirty="0" smtClean="0">
                <a:solidFill>
                  <a:schemeClr val="accent5">
                    <a:lumMod val="75000"/>
                  </a:schemeClr>
                </a:solidFill>
              </a:rPr>
              <a:t>Expensive </a:t>
            </a:r>
            <a:r>
              <a:rPr lang="en-US" dirty="0">
                <a:solidFill>
                  <a:schemeClr val="accent5">
                    <a:lumMod val="75000"/>
                  </a:schemeClr>
                </a:solidFill>
              </a:rPr>
              <a:t>trucks: Higher compaction, reduces volume, reduces no. of trips per </a:t>
            </a:r>
            <a:r>
              <a:rPr lang="en-US" dirty="0" smtClean="0">
                <a:solidFill>
                  <a:schemeClr val="accent5">
                    <a:lumMod val="75000"/>
                  </a:schemeClr>
                </a:solidFill>
              </a:rPr>
              <a:t>day</a:t>
            </a:r>
          </a:p>
          <a:p>
            <a:pPr marL="514350" indent="-514350">
              <a:spcBef>
                <a:spcPts val="600"/>
              </a:spcBef>
              <a:spcAft>
                <a:spcPts val="600"/>
              </a:spcAft>
              <a:buFont typeface="+mj-lt"/>
              <a:buAutoNum type="alphaUcPeriod"/>
            </a:pPr>
            <a:r>
              <a:rPr lang="en-US" dirty="0" smtClean="0">
                <a:solidFill>
                  <a:srgbClr val="C00000"/>
                </a:solidFill>
              </a:rPr>
              <a:t>Inexpensive </a:t>
            </a:r>
            <a:r>
              <a:rPr lang="en-US" dirty="0">
                <a:solidFill>
                  <a:srgbClr val="C00000"/>
                </a:solidFill>
              </a:rPr>
              <a:t>trucks: lower compaction, requires more trips per day </a:t>
            </a:r>
          </a:p>
          <a:p>
            <a:pPr marL="0" indent="0">
              <a:spcBef>
                <a:spcPts val="600"/>
              </a:spcBef>
              <a:spcAft>
                <a:spcPts val="600"/>
              </a:spcAft>
              <a:buNone/>
            </a:pPr>
            <a:r>
              <a:rPr lang="en-US" dirty="0">
                <a:solidFill>
                  <a:srgbClr val="FF0000"/>
                </a:solidFill>
              </a:rPr>
              <a:t>How does the engineer know which is less expensive for the community?</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51218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Rate of Return (IRR) </a:t>
            </a:r>
          </a:p>
        </p:txBody>
      </p:sp>
      <p:sp>
        <p:nvSpPr>
          <p:cNvPr id="3" name="Content Placeholder 2"/>
          <p:cNvSpPr>
            <a:spLocks noGrp="1"/>
          </p:cNvSpPr>
          <p:nvPr>
            <p:ph idx="1"/>
          </p:nvPr>
        </p:nvSpPr>
        <p:spPr>
          <a:xfrm>
            <a:off x="457200" y="1600200"/>
            <a:ext cx="8534400" cy="4525963"/>
          </a:xfrm>
        </p:spPr>
        <p:txBody>
          <a:bodyPr>
            <a:normAutofit fontScale="92500"/>
          </a:bodyPr>
          <a:lstStyle/>
          <a:p>
            <a:r>
              <a:rPr lang="en-US" dirty="0" smtClean="0"/>
              <a:t>An </a:t>
            </a:r>
            <a:r>
              <a:rPr lang="en-US" dirty="0"/>
              <a:t>indicator to reflect the profit of the </a:t>
            </a:r>
            <a:r>
              <a:rPr lang="en-US" dirty="0" smtClean="0"/>
              <a:t>projects.</a:t>
            </a:r>
          </a:p>
          <a:p>
            <a:r>
              <a:rPr lang="en-US" dirty="0"/>
              <a:t>Internal rates of return are commonly used to evaluate the desirability of investments or projects. </a:t>
            </a:r>
            <a:endParaRPr lang="en-US" dirty="0" smtClean="0"/>
          </a:p>
          <a:p>
            <a:r>
              <a:rPr lang="en-US" dirty="0" smtClean="0"/>
              <a:t>The </a:t>
            </a:r>
            <a:r>
              <a:rPr lang="en-US" dirty="0"/>
              <a:t>higher a project's internal rate of return, the more desirable it is to undertake the project</a:t>
            </a:r>
            <a:r>
              <a:rPr lang="en-US" dirty="0" smtClean="0"/>
              <a:t>.</a:t>
            </a:r>
          </a:p>
          <a:p>
            <a:r>
              <a:rPr lang="en-US" dirty="0"/>
              <a:t>Assuming all projects require the same amount of up-front investment, the project with the highest IRR would be considered the best and undertaken </a:t>
            </a:r>
            <a:r>
              <a:rPr lang="en-US" dirty="0" smtClean="0"/>
              <a:t>first.</a:t>
            </a: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a:xfrm>
            <a:off x="3124200" y="6356351"/>
            <a:ext cx="3581400" cy="349250"/>
          </a:xfrm>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82663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FF0000"/>
                </a:solidFill>
              </a:rPr>
              <a:t>Course Outline</a:t>
            </a:r>
            <a:endParaRPr lang="en-US" b="1" u="sng" dirty="0">
              <a:solidFill>
                <a:srgbClr val="FF0000"/>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Introduction to Environmental </a:t>
            </a:r>
            <a:r>
              <a:rPr lang="en-US" dirty="0" smtClean="0"/>
              <a:t>Engineering</a:t>
            </a:r>
          </a:p>
          <a:p>
            <a:pPr marL="514350" indent="-514350">
              <a:buFont typeface="+mj-lt"/>
              <a:buAutoNum type="arabicPeriod"/>
            </a:pPr>
            <a:r>
              <a:rPr lang="en-US" dirty="0"/>
              <a:t>Ecosystem, System Approach and </a:t>
            </a:r>
            <a:r>
              <a:rPr lang="en-US" dirty="0" smtClean="0"/>
              <a:t>Hydrology</a:t>
            </a:r>
            <a:endParaRPr lang="en-US" dirty="0"/>
          </a:p>
          <a:p>
            <a:pPr marL="514350" indent="-514350">
              <a:buFont typeface="+mj-lt"/>
              <a:buAutoNum type="arabicPeriod"/>
            </a:pPr>
            <a:r>
              <a:rPr lang="en-US" dirty="0"/>
              <a:t>Mass and Energy </a:t>
            </a:r>
            <a:r>
              <a:rPr lang="en-US" dirty="0" smtClean="0"/>
              <a:t>Transfer</a:t>
            </a:r>
          </a:p>
          <a:p>
            <a:pPr marL="514350" indent="-514350">
              <a:buFont typeface="+mj-lt"/>
              <a:buAutoNum type="arabicPeriod"/>
            </a:pPr>
            <a:r>
              <a:rPr lang="en-US" dirty="0"/>
              <a:t>Water and </a:t>
            </a:r>
            <a:r>
              <a:rPr lang="en-US" dirty="0" smtClean="0"/>
              <a:t>Wastewater (Part I and II)</a:t>
            </a:r>
            <a:endParaRPr lang="en-US" dirty="0"/>
          </a:p>
          <a:p>
            <a:pPr marL="514350" indent="-514350">
              <a:buFont typeface="+mj-lt"/>
              <a:buAutoNum type="arabicPeriod"/>
            </a:pPr>
            <a:r>
              <a:rPr lang="en-US" dirty="0"/>
              <a:t>Air and Noise </a:t>
            </a:r>
            <a:r>
              <a:rPr lang="en-US" dirty="0" smtClean="0"/>
              <a:t>pollution</a:t>
            </a:r>
          </a:p>
          <a:p>
            <a:pPr marL="514350" indent="-514350">
              <a:buFont typeface="+mj-lt"/>
              <a:buAutoNum type="arabicPeriod"/>
            </a:pPr>
            <a:r>
              <a:rPr lang="en-US" dirty="0"/>
              <a:t>Solid Waste </a:t>
            </a:r>
            <a:r>
              <a:rPr lang="en-US" dirty="0" smtClean="0"/>
              <a:t>Engineering</a:t>
            </a:r>
            <a:endParaRPr lang="en-US" dirty="0"/>
          </a:p>
          <a:p>
            <a:pPr marL="514350" indent="-514350">
              <a:buFont typeface="+mj-lt"/>
              <a:buAutoNum type="arabicPeriod"/>
            </a:pPr>
            <a:r>
              <a:rPr lang="en-US" dirty="0"/>
              <a:t>Environmental Management System</a:t>
            </a:r>
          </a:p>
        </p:txBody>
      </p:sp>
      <p:sp>
        <p:nvSpPr>
          <p:cNvPr id="4" name="Date Placeholder 3"/>
          <p:cNvSpPr>
            <a:spLocks noGrp="1"/>
          </p:cNvSpPr>
          <p:nvPr>
            <p:ph type="dt" sz="half" idx="10"/>
          </p:nvPr>
        </p:nvSpPr>
        <p:spPr/>
        <p:txBody>
          <a:bodyPr/>
          <a:lstStyle/>
          <a:p>
            <a:fld id="{CFAC6028-8223-47B6-9802-D93E7A137351}" type="datetime1">
              <a:rPr lang="en-US" smtClean="0">
                <a:solidFill>
                  <a:srgbClr val="FF0000"/>
                </a:solidFill>
              </a:rPr>
              <a:t>8/8/2023</a:t>
            </a:fld>
            <a:endParaRPr lang="en-US" dirty="0">
              <a:solidFill>
                <a:srgbClr val="FF0000"/>
              </a:solidFill>
            </a:endParaRPr>
          </a:p>
        </p:txBody>
      </p:sp>
      <p:sp>
        <p:nvSpPr>
          <p:cNvPr id="5" name="Footer Placeholder 4"/>
          <p:cNvSpPr>
            <a:spLocks noGrp="1"/>
          </p:cNvSpPr>
          <p:nvPr>
            <p:ph type="ftr" sz="quarter" idx="11"/>
          </p:nvPr>
        </p:nvSpPr>
        <p:spPr>
          <a:xfrm>
            <a:off x="3124200" y="6356351"/>
            <a:ext cx="4572000" cy="349250"/>
          </a:xfrm>
        </p:spPr>
        <p:txBody>
          <a:bodyPr/>
          <a:lstStyle/>
          <a:p>
            <a:r>
              <a:rPr lang="en-US" sz="1400" dirty="0" smtClean="0">
                <a:solidFill>
                  <a:srgbClr val="92D050"/>
                </a:solidFill>
                <a:latin typeface="Times New Roman" pitchFamily="18" charset="0"/>
                <a:cs typeface="Times New Roman" pitchFamily="18" charset="0"/>
              </a:rPr>
              <a:t>Department of Environmental Science and Engineering</a:t>
            </a:r>
            <a:endParaRPr lang="en-US" sz="1400" dirty="0">
              <a:solidFill>
                <a:srgbClr val="92D05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7620000" y="6356351"/>
            <a:ext cx="1066800" cy="349250"/>
          </a:xfrm>
        </p:spPr>
        <p:txBody>
          <a:bodyPr/>
          <a:lstStyle/>
          <a:p>
            <a:fld id="{B6F15528-21DE-4FAA-801E-634DDDAF4B2B}" type="slidenum">
              <a:rPr lang="en-US">
                <a:solidFill>
                  <a:srgbClr val="FF0000"/>
                </a:solidFill>
              </a:rPr>
              <a:pPr/>
              <a:t>2</a:t>
            </a:fld>
            <a:endParaRPr lang="en-US">
              <a:solidFill>
                <a:srgbClr val="FF0000"/>
              </a:solidFill>
            </a:endParaRPr>
          </a:p>
        </p:txBody>
      </p:sp>
    </p:spTree>
    <p:extLst>
      <p:ext uri="{BB962C8B-B14F-4D97-AF65-F5344CB8AC3E}">
        <p14:creationId xmlns:p14="http://schemas.microsoft.com/office/powerpoint/2010/main" val="2222059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IRR values </a:t>
            </a:r>
            <a:r>
              <a:rPr lang="en-US" dirty="0" smtClean="0"/>
              <a:t>of </a:t>
            </a:r>
            <a:r>
              <a:rPr lang="en-US" dirty="0"/>
              <a:t>the projects in </a:t>
            </a:r>
            <a:r>
              <a:rPr lang="en-US" dirty="0" smtClean="0"/>
              <a:t>Nepal</a:t>
            </a:r>
            <a:r>
              <a:rPr lang="en-US" dirty="0"/>
              <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9103402"/>
              </p:ext>
            </p:extLst>
          </p:nvPr>
        </p:nvGraphicFramePr>
        <p:xfrm>
          <a:off x="76201" y="1143000"/>
          <a:ext cx="8839200" cy="4476750"/>
        </p:xfrm>
        <a:graphic>
          <a:graphicData uri="http://schemas.openxmlformats.org/drawingml/2006/table">
            <a:tbl>
              <a:tblPr firstRow="1" firstCol="1" bandRow="1"/>
              <a:tblGrid>
                <a:gridCol w="609599"/>
                <a:gridCol w="3581400"/>
                <a:gridCol w="1600201"/>
                <a:gridCol w="1752600"/>
                <a:gridCol w="1295400"/>
              </a:tblGrid>
              <a:tr h="294799">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SN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Project Name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Capacity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Project Cost (Arab)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IRR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4D5"/>
                    </a:solidFill>
                  </a:tcPr>
                </a:tc>
              </a:tr>
              <a:tr h="216535">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err="1">
                          <a:solidFill>
                            <a:srgbClr val="000000"/>
                          </a:solidFill>
                          <a:effectLst/>
                          <a:latin typeface="Times New Roman"/>
                          <a:ea typeface="Times New Roman"/>
                        </a:rPr>
                        <a:t>Melamchi</a:t>
                      </a:r>
                      <a:r>
                        <a:rPr lang="en-US" sz="2400" dirty="0">
                          <a:solidFill>
                            <a:srgbClr val="000000"/>
                          </a:solidFill>
                          <a:effectLst/>
                          <a:latin typeface="Times New Roman"/>
                          <a:ea typeface="Times New Roman"/>
                        </a:rPr>
                        <a:t> Water Supply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170 MLD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32.48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13.50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35">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err="1">
                          <a:solidFill>
                            <a:srgbClr val="000000"/>
                          </a:solidFill>
                          <a:effectLst/>
                          <a:latin typeface="Times New Roman"/>
                          <a:ea typeface="Times New Roman"/>
                        </a:rPr>
                        <a:t>Kaligandaki</a:t>
                      </a:r>
                      <a:r>
                        <a:rPr lang="en-US" sz="2400" dirty="0">
                          <a:solidFill>
                            <a:srgbClr val="000000"/>
                          </a:solidFill>
                          <a:effectLst/>
                          <a:latin typeface="Times New Roman"/>
                          <a:ea typeface="Times New Roman"/>
                        </a:rPr>
                        <a:t> A Hydroelectric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144 MW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31.70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15.00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35">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Raxual- Kathmandu Railway (Estimated)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135 km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264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5.65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35">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Upper Trishuli-3’B’ Hydroelectric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37 MW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4.31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23.60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885">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a:solidFill>
                            <a:srgbClr val="000000"/>
                          </a:solidFill>
                          <a:effectLst/>
                          <a:latin typeface="Times New Roman"/>
                          <a:ea typeface="Times New Roman"/>
                        </a:rPr>
                        <a:t>Butwal to Mahendranagar Transmission-II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132 kV</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2.72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02000"/>
                        </a:lnSpc>
                        <a:spcBef>
                          <a:spcPts val="0"/>
                        </a:spcBef>
                        <a:spcAft>
                          <a:spcPts val="1150"/>
                        </a:spcAft>
                      </a:pPr>
                      <a:r>
                        <a:rPr lang="en-US" sz="2400" dirty="0">
                          <a:solidFill>
                            <a:srgbClr val="000000"/>
                          </a:solidFill>
                          <a:effectLst/>
                          <a:latin typeface="Times New Roman"/>
                          <a:ea typeface="Times New Roman"/>
                        </a:rPr>
                        <a:t>14.71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91196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Environmental Analysis</a:t>
            </a:r>
            <a:endParaRPr lang="en-US" dirty="0"/>
          </a:p>
        </p:txBody>
      </p:sp>
      <p:sp>
        <p:nvSpPr>
          <p:cNvPr id="3" name="Content Placeholder 2"/>
          <p:cNvSpPr>
            <a:spLocks noGrp="1"/>
          </p:cNvSpPr>
          <p:nvPr>
            <p:ph idx="1"/>
          </p:nvPr>
        </p:nvSpPr>
        <p:spPr/>
        <p:txBody>
          <a:bodyPr>
            <a:normAutofit fontScale="92500"/>
          </a:bodyPr>
          <a:lstStyle/>
          <a:p>
            <a:pPr algn="just"/>
            <a:r>
              <a:rPr lang="en-US" dirty="0"/>
              <a:t>When engineers work on projects, they need to assess the potential impact on the environment</a:t>
            </a:r>
            <a:r>
              <a:rPr lang="en-US" dirty="0" smtClean="0"/>
              <a:t>.</a:t>
            </a:r>
          </a:p>
          <a:p>
            <a:pPr algn="just"/>
            <a:r>
              <a:rPr lang="en-US" dirty="0" smtClean="0"/>
              <a:t> </a:t>
            </a:r>
            <a:r>
              <a:rPr lang="en-US" dirty="0"/>
              <a:t>This involves considering factors such as air and water pollution, greenhouse gas emissions, habitat destruction, and resource depletion. </a:t>
            </a:r>
            <a:endParaRPr lang="en-US" dirty="0" smtClean="0"/>
          </a:p>
          <a:p>
            <a:pPr algn="just"/>
            <a:r>
              <a:rPr lang="en-US" dirty="0" smtClean="0"/>
              <a:t>By </a:t>
            </a:r>
            <a:r>
              <a:rPr lang="en-US" dirty="0"/>
              <a:t>conducting environmental assessments, engineers can identify and implement solutions that minimize adverse environmental impacts.</a:t>
            </a:r>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a:xfrm>
            <a:off x="3124200" y="6356351"/>
            <a:ext cx="4267200" cy="273050"/>
          </a:xfrm>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948213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b="1" dirty="0"/>
              <a:t>socially acceptable decisions </a:t>
            </a:r>
            <a:endParaRPr lang="en-US" dirty="0"/>
          </a:p>
        </p:txBody>
      </p:sp>
      <p:sp>
        <p:nvSpPr>
          <p:cNvPr id="3" name="Content Placeholder 2"/>
          <p:cNvSpPr>
            <a:spLocks noGrp="1"/>
          </p:cNvSpPr>
          <p:nvPr>
            <p:ph idx="1"/>
          </p:nvPr>
        </p:nvSpPr>
        <p:spPr>
          <a:xfrm>
            <a:off x="152400" y="1600200"/>
            <a:ext cx="8839200" cy="4495799"/>
          </a:xfrm>
        </p:spPr>
        <p:txBody>
          <a:bodyPr>
            <a:normAutofit lnSpcReduction="10000"/>
          </a:bodyPr>
          <a:lstStyle/>
          <a:p>
            <a:pPr algn="just"/>
            <a:r>
              <a:rPr lang="en-US" dirty="0"/>
              <a:t>Engineers must also consider the social implications of their projects</a:t>
            </a:r>
            <a:r>
              <a:rPr lang="en-US" dirty="0" smtClean="0"/>
              <a:t>.</a:t>
            </a:r>
          </a:p>
          <a:p>
            <a:pPr algn="just"/>
            <a:r>
              <a:rPr lang="en-US" dirty="0" smtClean="0"/>
              <a:t> </a:t>
            </a:r>
            <a:r>
              <a:rPr lang="en-US" dirty="0"/>
              <a:t>This includes assessing the project's impact on local communities, public health, cultural heritage, and overall quality of life. </a:t>
            </a:r>
            <a:endParaRPr lang="en-US" dirty="0" smtClean="0"/>
          </a:p>
          <a:p>
            <a:pPr algn="just"/>
            <a:r>
              <a:rPr lang="en-US" dirty="0" smtClean="0"/>
              <a:t>Social </a:t>
            </a:r>
            <a:r>
              <a:rPr lang="en-US" dirty="0"/>
              <a:t>analysis may involve engaging with stakeholders, understanding their needs and concerns, and incorporating their input into the engineering process.</a:t>
            </a:r>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a:xfrm>
            <a:off x="3124200" y="6356350"/>
            <a:ext cx="3657600" cy="501650"/>
          </a:xfrm>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634831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Environmental Laws and Regulation </a:t>
            </a:r>
            <a:endParaRPr lang="en-US" dirty="0"/>
          </a:p>
        </p:txBody>
      </p:sp>
      <p:sp>
        <p:nvSpPr>
          <p:cNvPr id="3" name="Content Placeholder 2"/>
          <p:cNvSpPr>
            <a:spLocks noGrp="1"/>
          </p:cNvSpPr>
          <p:nvPr>
            <p:ph idx="1"/>
          </p:nvPr>
        </p:nvSpPr>
        <p:spPr/>
        <p:txBody>
          <a:bodyPr/>
          <a:lstStyle/>
          <a:p>
            <a:r>
              <a:rPr lang="en-US" dirty="0"/>
              <a:t>Environment Protection Act (EPA), 2076 and Environmental Protection Rules (EPR), 2077 </a:t>
            </a:r>
            <a:endParaRPr lang="en-US" dirty="0" smtClean="0"/>
          </a:p>
          <a:p>
            <a:r>
              <a:rPr lang="en-US" dirty="0"/>
              <a:t>Solid Waste Management Act, 2068 </a:t>
            </a:r>
            <a:endParaRPr lang="en-US" dirty="0" smtClean="0"/>
          </a:p>
          <a:p>
            <a:r>
              <a:rPr lang="en-US" dirty="0"/>
              <a:t>Water Resources Act, 2049 </a:t>
            </a:r>
            <a:endParaRPr lang="en-US" dirty="0" smtClean="0"/>
          </a:p>
          <a:p>
            <a:r>
              <a:rPr lang="en-US" dirty="0" smtClean="0"/>
              <a:t>Different </a:t>
            </a:r>
            <a:r>
              <a:rPr lang="en-US" dirty="0"/>
              <a:t>policies, standards, guidelines like guidelines and standards for air pollutants, vehicular emissions, water and wastewater quality, climate change policy </a:t>
            </a:r>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043619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hree </a:t>
            </a:r>
            <a:r>
              <a:rPr lang="en-US" dirty="0"/>
              <a:t>levels of environmental study in Nepal as per project size.</a:t>
            </a:r>
          </a:p>
        </p:txBody>
      </p:sp>
      <p:sp>
        <p:nvSpPr>
          <p:cNvPr id="3" name="Content Placeholder 2"/>
          <p:cNvSpPr>
            <a:spLocks noGrp="1"/>
          </p:cNvSpPr>
          <p:nvPr>
            <p:ph idx="1"/>
          </p:nvPr>
        </p:nvSpPr>
        <p:spPr/>
        <p:txBody>
          <a:bodyPr>
            <a:normAutofit fontScale="92500" lnSpcReduction="10000"/>
          </a:bodyPr>
          <a:lstStyle/>
          <a:p>
            <a:pPr marL="0" lvl="0" indent="0">
              <a:buNone/>
            </a:pPr>
            <a:r>
              <a:rPr lang="en-US" b="1" dirty="0"/>
              <a:t>Brief Environmental Study (BES)</a:t>
            </a:r>
            <a:r>
              <a:rPr lang="en-US" dirty="0"/>
              <a:t> is performed as guided by schedule 1 of EPR. Few examples of the projects requiring BES are</a:t>
            </a:r>
          </a:p>
          <a:p>
            <a:pPr lvl="0"/>
            <a:r>
              <a:rPr lang="en-US" dirty="0"/>
              <a:t>Hospitals from 16 beds up to 25 beds.</a:t>
            </a:r>
          </a:p>
          <a:p>
            <a:pPr lvl="0"/>
            <a:r>
              <a:rPr lang="en-US" dirty="0"/>
              <a:t>Hotels or Resort from 25 beds to 50 beds </a:t>
            </a:r>
          </a:p>
          <a:p>
            <a:pPr lvl="0"/>
            <a:r>
              <a:rPr lang="en-US" dirty="0"/>
              <a:t>Bridges up to 250 m.</a:t>
            </a:r>
          </a:p>
          <a:p>
            <a:pPr lvl="0"/>
            <a:r>
              <a:rPr lang="en-US" dirty="0"/>
              <a:t>Municipal or urban roads. </a:t>
            </a:r>
          </a:p>
          <a:p>
            <a:pPr lvl="0"/>
            <a:r>
              <a:rPr lang="en-US" dirty="0"/>
              <a:t>Up to 5 MLD water supply projects with treatment plant and sewer.</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a:xfrm>
            <a:off x="3124200" y="6356350"/>
            <a:ext cx="4038600" cy="273050"/>
          </a:xfrm>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330522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hree </a:t>
            </a:r>
            <a:r>
              <a:rPr lang="en-US" dirty="0"/>
              <a:t>levels of environmental study in Nepal as per project size.</a:t>
            </a:r>
          </a:p>
        </p:txBody>
      </p:sp>
      <p:sp>
        <p:nvSpPr>
          <p:cNvPr id="3" name="Content Placeholder 2"/>
          <p:cNvSpPr>
            <a:spLocks noGrp="1"/>
          </p:cNvSpPr>
          <p:nvPr>
            <p:ph idx="1"/>
          </p:nvPr>
        </p:nvSpPr>
        <p:spPr/>
        <p:txBody>
          <a:bodyPr>
            <a:normAutofit fontScale="85000" lnSpcReduction="20000"/>
          </a:bodyPr>
          <a:lstStyle/>
          <a:p>
            <a:pPr marL="0" lvl="0" indent="0">
              <a:buNone/>
            </a:pPr>
            <a:r>
              <a:rPr lang="en-US" b="1" dirty="0"/>
              <a:t>Initial Environmental Examination (IEE)</a:t>
            </a:r>
            <a:r>
              <a:rPr lang="en-US" dirty="0"/>
              <a:t> is performed as guided by schedule 1 of EPR. Few examples of the projects requiring IEE are</a:t>
            </a:r>
          </a:p>
          <a:p>
            <a:pPr lvl="0"/>
            <a:r>
              <a:rPr lang="en-US" dirty="0"/>
              <a:t>Hospital from 25 to 100 beds, Hotel and resort of 51 to 100 beds.</a:t>
            </a:r>
          </a:p>
          <a:p>
            <a:pPr lvl="0"/>
            <a:r>
              <a:rPr lang="en-US" dirty="0"/>
              <a:t>Bridge above 250 m. </a:t>
            </a:r>
          </a:p>
          <a:p>
            <a:pPr lvl="0"/>
            <a:r>
              <a:rPr lang="en-US" dirty="0"/>
              <a:t>New road construction of up to 25 km. </a:t>
            </a:r>
          </a:p>
          <a:p>
            <a:pPr lvl="0"/>
            <a:r>
              <a:rPr lang="en-US" dirty="0"/>
              <a:t>Upgrading roads from 10 km to 50 km.</a:t>
            </a:r>
          </a:p>
          <a:p>
            <a:pPr lvl="0"/>
            <a:r>
              <a:rPr lang="en-US" dirty="0"/>
              <a:t>Acquisition of forest area from 1 ha to 5 ha.</a:t>
            </a:r>
          </a:p>
          <a:p>
            <a:pPr lvl="0"/>
            <a:r>
              <a:rPr lang="en-US" dirty="0"/>
              <a:t>Solar power plant </a:t>
            </a:r>
            <a:r>
              <a:rPr lang="en-US" dirty="0" err="1"/>
              <a:t>upto</a:t>
            </a:r>
            <a:r>
              <a:rPr lang="en-US" dirty="0"/>
              <a:t> 5 MW/ Hydropower </a:t>
            </a:r>
            <a:r>
              <a:rPr lang="en-US" dirty="0" err="1"/>
              <a:t>upto</a:t>
            </a:r>
            <a:r>
              <a:rPr lang="en-US" dirty="0"/>
              <a:t> 50 MW.</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a:xfrm>
            <a:off x="3124200" y="6356350"/>
            <a:ext cx="4038600" cy="273050"/>
          </a:xfrm>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406558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hree </a:t>
            </a:r>
            <a:r>
              <a:rPr lang="en-US" dirty="0"/>
              <a:t>levels of environmental study in Nepal as per project size.</a:t>
            </a:r>
          </a:p>
        </p:txBody>
      </p:sp>
      <p:sp>
        <p:nvSpPr>
          <p:cNvPr id="3" name="Content Placeholder 2"/>
          <p:cNvSpPr>
            <a:spLocks noGrp="1"/>
          </p:cNvSpPr>
          <p:nvPr>
            <p:ph idx="1"/>
          </p:nvPr>
        </p:nvSpPr>
        <p:spPr/>
        <p:txBody>
          <a:bodyPr>
            <a:normAutofit/>
          </a:bodyPr>
          <a:lstStyle/>
          <a:p>
            <a:pPr marL="0" lvl="0" indent="0">
              <a:buNone/>
            </a:pPr>
            <a:r>
              <a:rPr lang="en-US" b="1" dirty="0"/>
              <a:t>Environmental Impacts Assessment (EIA)</a:t>
            </a:r>
            <a:r>
              <a:rPr lang="en-US" dirty="0"/>
              <a:t> is performed as guided by schedule 1 of EPR. Few examples of the projects requiring EIA are</a:t>
            </a:r>
          </a:p>
          <a:p>
            <a:pPr lvl="0"/>
            <a:r>
              <a:rPr lang="en-US" dirty="0"/>
              <a:t>Hospital and hotels above 100 beds. </a:t>
            </a:r>
          </a:p>
          <a:p>
            <a:pPr lvl="0"/>
            <a:r>
              <a:rPr lang="en-US" dirty="0"/>
              <a:t>Any projects acquiring National parks or conservation areas or forests above 5 ha. </a:t>
            </a:r>
          </a:p>
          <a:p>
            <a:pPr lvl="0"/>
            <a:r>
              <a:rPr lang="en-US" dirty="0"/>
              <a:t>Hydropower production above 50 MW. </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a:xfrm>
            <a:off x="3124200" y="6356350"/>
            <a:ext cx="4038600" cy="273050"/>
          </a:xfrm>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406558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Institution related to engineers in Nepal</a:t>
            </a: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239000"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7200" y="3581401"/>
            <a:ext cx="8001000" cy="3108543"/>
          </a:xfrm>
          <a:prstGeom prst="rect">
            <a:avLst/>
          </a:prstGeom>
        </p:spPr>
        <p:txBody>
          <a:bodyPr wrap="square">
            <a:spAutoFit/>
          </a:bodyPr>
          <a:lstStyle/>
          <a:p>
            <a:pPr marL="457200" indent="-457200">
              <a:buFont typeface="Arial" pitchFamily="34" charset="0"/>
              <a:buChar char="•"/>
            </a:pPr>
            <a:r>
              <a:rPr lang="en-US" sz="2800" dirty="0"/>
              <a:t>Nepal Engineering Council Act, 2055 promulgated by then His Majesty the King on B.S.2055/11/27. </a:t>
            </a:r>
            <a:endParaRPr lang="ne-NP" sz="2800" dirty="0" smtClean="0"/>
          </a:p>
          <a:p>
            <a:pPr marL="457200" indent="-457200">
              <a:buFont typeface="Arial" pitchFamily="34" charset="0"/>
              <a:buChar char="•"/>
            </a:pPr>
            <a:r>
              <a:rPr lang="en-US" sz="2800" dirty="0" smtClean="0"/>
              <a:t>Nepal </a:t>
            </a:r>
            <a:r>
              <a:rPr lang="en-US" sz="2800" dirty="0"/>
              <a:t>Engineering Council Rules, 2057 has also been prepared and approved </a:t>
            </a:r>
            <a:endParaRPr lang="ne-NP" sz="2800" dirty="0" smtClean="0"/>
          </a:p>
          <a:p>
            <a:pPr marL="457200" indent="-457200">
              <a:buFont typeface="Arial" pitchFamily="34" charset="0"/>
              <a:buChar char="•"/>
            </a:pPr>
            <a:r>
              <a:rPr lang="en-US" sz="2800" dirty="0" smtClean="0"/>
              <a:t>The </a:t>
            </a:r>
            <a:r>
              <a:rPr lang="en-US" sz="2800" dirty="0"/>
              <a:t>first Executive Council was formed on </a:t>
            </a:r>
            <a:r>
              <a:rPr lang="en-US" sz="2800" dirty="0" err="1"/>
              <a:t>Magh</a:t>
            </a:r>
            <a:r>
              <a:rPr lang="en-US" sz="2800" dirty="0"/>
              <a:t> 2056. </a:t>
            </a:r>
            <a:endParaRPr lang="ne-NP" sz="2800" dirty="0" smtClean="0"/>
          </a:p>
          <a:p>
            <a:pPr marL="457200" indent="-457200">
              <a:buFont typeface="Arial" pitchFamily="34" charset="0"/>
              <a:buChar char="•"/>
            </a:pPr>
            <a:r>
              <a:rPr lang="en-US" sz="2800" dirty="0" smtClean="0"/>
              <a:t>The </a:t>
            </a:r>
            <a:r>
              <a:rPr lang="en-US" sz="2800" dirty="0"/>
              <a:t>act was amended twice in 2076 and 2079 B.S. </a:t>
            </a:r>
          </a:p>
        </p:txBody>
      </p:sp>
    </p:spTree>
    <p:extLst>
      <p:ext uri="{BB962C8B-B14F-4D97-AF65-F5344CB8AC3E}">
        <p14:creationId xmlns:p14="http://schemas.microsoft.com/office/powerpoint/2010/main" val="3648440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411162"/>
          </a:xfrm>
        </p:spPr>
        <p:txBody>
          <a:bodyPr>
            <a:normAutofit fontScale="90000"/>
          </a:bodyPr>
          <a:lstStyle/>
          <a:p>
            <a:r>
              <a:rPr lang="en-US" dirty="0"/>
              <a:t>scope of the NEC</a:t>
            </a: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0" y="3821540"/>
            <a:ext cx="4610785" cy="2719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How to apply for Transcripts, NEC Engineering license in Nepal – Nirav  Kha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62000"/>
            <a:ext cx="4382932" cy="30360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0" y="1295400"/>
            <a:ext cx="4572000" cy="5955476"/>
          </a:xfrm>
          <a:prstGeom prst="rect">
            <a:avLst/>
          </a:prstGeom>
          <a:noFill/>
        </p:spPr>
        <p:txBody>
          <a:bodyPr wrap="square" rtlCol="0">
            <a:spAutoFit/>
          </a:bodyPr>
          <a:lstStyle/>
          <a:p>
            <a:pPr marL="457200" indent="-457200">
              <a:spcBef>
                <a:spcPts val="600"/>
              </a:spcBef>
              <a:spcAft>
                <a:spcPts val="600"/>
              </a:spcAft>
              <a:buFont typeface="Arial" pitchFamily="34" charset="0"/>
              <a:buChar char="•"/>
            </a:pPr>
            <a:r>
              <a:rPr lang="en-US" sz="2800" b="1" dirty="0" smtClean="0"/>
              <a:t>Licensing </a:t>
            </a:r>
            <a:r>
              <a:rPr lang="en-US" sz="2800" b="1" dirty="0"/>
              <a:t>on the basis of </a:t>
            </a:r>
            <a:r>
              <a:rPr lang="en-US" sz="2800" b="1" dirty="0" smtClean="0"/>
              <a:t>exam</a:t>
            </a:r>
            <a:endParaRPr lang="ne-NP" sz="2800" b="1" dirty="0" smtClean="0"/>
          </a:p>
          <a:p>
            <a:pPr marL="457200" lvl="0" indent="-457200">
              <a:spcBef>
                <a:spcPts val="600"/>
              </a:spcBef>
              <a:spcAft>
                <a:spcPts val="600"/>
              </a:spcAft>
              <a:buFont typeface="Arial" pitchFamily="34" charset="0"/>
              <a:buChar char="•"/>
            </a:pPr>
            <a:r>
              <a:rPr lang="en-US" sz="2800" dirty="0"/>
              <a:t>Registration of </a:t>
            </a:r>
            <a:r>
              <a:rPr lang="en-US" sz="2800" dirty="0" smtClean="0"/>
              <a:t>Engineer</a:t>
            </a:r>
            <a:endParaRPr lang="ne-NP" sz="2800" dirty="0" smtClean="0"/>
          </a:p>
          <a:p>
            <a:pPr marL="457200" lvl="0" indent="-457200">
              <a:spcBef>
                <a:spcPts val="600"/>
              </a:spcBef>
              <a:spcAft>
                <a:spcPts val="600"/>
              </a:spcAft>
              <a:buFont typeface="Arial" pitchFamily="34" charset="0"/>
              <a:buChar char="•"/>
            </a:pPr>
            <a:r>
              <a:rPr lang="en-US" sz="2800" dirty="0" smtClean="0"/>
              <a:t>Authorization </a:t>
            </a:r>
            <a:r>
              <a:rPr lang="en-US" sz="2800" dirty="0"/>
              <a:t>of Certificates </a:t>
            </a:r>
            <a:endParaRPr lang="ne-NP" sz="2800" dirty="0" smtClean="0"/>
          </a:p>
          <a:p>
            <a:pPr marL="457200" lvl="0" indent="-457200">
              <a:spcBef>
                <a:spcPts val="600"/>
              </a:spcBef>
              <a:spcAft>
                <a:spcPts val="600"/>
              </a:spcAft>
              <a:buFont typeface="Arial" pitchFamily="34" charset="0"/>
              <a:buChar char="•"/>
            </a:pPr>
            <a:r>
              <a:rPr lang="en-US" sz="2800" dirty="0" smtClean="0"/>
              <a:t>Recognition </a:t>
            </a:r>
            <a:r>
              <a:rPr lang="en-US" sz="2800" dirty="0"/>
              <a:t>of academic </a:t>
            </a:r>
            <a:r>
              <a:rPr lang="en-US" sz="2800" dirty="0" smtClean="0"/>
              <a:t>institutions</a:t>
            </a:r>
            <a:endParaRPr lang="ne-NP" sz="2800" dirty="0" smtClean="0"/>
          </a:p>
          <a:p>
            <a:pPr marL="457200" indent="-457200">
              <a:spcBef>
                <a:spcPts val="600"/>
              </a:spcBef>
              <a:spcAft>
                <a:spcPts val="600"/>
              </a:spcAft>
              <a:buFont typeface="Arial" pitchFamily="34" charset="0"/>
              <a:buChar char="•"/>
            </a:pPr>
            <a:r>
              <a:rPr lang="en-US" sz="2800" dirty="0"/>
              <a:t>Produce and monitor the professional</a:t>
            </a:r>
            <a:r>
              <a:rPr lang="en-US" sz="2800" b="1" dirty="0"/>
              <a:t> </a:t>
            </a:r>
            <a:r>
              <a:rPr lang="en-US" sz="2800" dirty="0"/>
              <a:t>code of conduct.</a:t>
            </a:r>
          </a:p>
          <a:p>
            <a:pPr lvl="0"/>
            <a:endParaRPr lang="en-US" sz="2800" dirty="0"/>
          </a:p>
          <a:p>
            <a:endParaRPr lang="en-US" sz="2800" b="1" dirty="0"/>
          </a:p>
        </p:txBody>
      </p:sp>
    </p:spTree>
    <p:extLst>
      <p:ext uri="{BB962C8B-B14F-4D97-AF65-F5344CB8AC3E}">
        <p14:creationId xmlns:p14="http://schemas.microsoft.com/office/powerpoint/2010/main" val="633159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1020762"/>
          </a:xfrm>
        </p:spPr>
        <p:txBody>
          <a:bodyPr>
            <a:normAutofit fontScale="90000"/>
          </a:bodyPr>
          <a:lstStyle/>
          <a:p>
            <a:r>
              <a:rPr lang="en-US" b="1" dirty="0"/>
              <a:t>Nepal Engineers Association (NEA)</a:t>
            </a:r>
            <a:r>
              <a:rPr lang="en-US" dirty="0"/>
              <a:t> </a:t>
            </a:r>
            <a:endParaRPr lang="en-US" dirty="0"/>
          </a:p>
        </p:txBody>
      </p:sp>
      <p:sp>
        <p:nvSpPr>
          <p:cNvPr id="3" name="Content Placeholder 2"/>
          <p:cNvSpPr>
            <a:spLocks noGrp="1"/>
          </p:cNvSpPr>
          <p:nvPr>
            <p:ph idx="1"/>
          </p:nvPr>
        </p:nvSpPr>
        <p:spPr/>
        <p:txBody>
          <a:bodyPr>
            <a:normAutofit lnSpcReduction="10000"/>
          </a:bodyPr>
          <a:lstStyle/>
          <a:p>
            <a:r>
              <a:rPr lang="en-US" dirty="0" smtClean="0"/>
              <a:t>To </a:t>
            </a:r>
            <a:r>
              <a:rPr lang="en-US" dirty="0"/>
              <a:t>promote development of engineering, science and technology in Nepal. </a:t>
            </a:r>
          </a:p>
          <a:p>
            <a:r>
              <a:rPr lang="en-US" dirty="0" smtClean="0"/>
              <a:t>To </a:t>
            </a:r>
            <a:r>
              <a:rPr lang="en-US" dirty="0"/>
              <a:t>promote fellowship, goodwill and cooperation assistance among the Nepalese engineers and safeguard their rights and interests. </a:t>
            </a:r>
          </a:p>
          <a:p>
            <a:r>
              <a:rPr lang="en-US" dirty="0" smtClean="0"/>
              <a:t>To </a:t>
            </a:r>
            <a:r>
              <a:rPr lang="en-US" dirty="0"/>
              <a:t>continuously enhance the highest professional ideals among the members and widen it. </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52400"/>
            <a:ext cx="1728137" cy="175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352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8" name="Google Shape;127;p3"/>
          <p:cNvSpPr txBox="1">
            <a:spLocks noGrp="1"/>
          </p:cNvSpPr>
          <p:nvPr>
            <p:ph type="title"/>
          </p:nvPr>
        </p:nvSpPr>
        <p:spPr>
          <a:xfrm>
            <a:off x="457200" y="1524000"/>
            <a:ext cx="8229600" cy="1143000"/>
          </a:xfrm>
          <a:prstGeom prst="rect">
            <a:avLst/>
          </a:prstGeom>
          <a:noFill/>
          <a:ln>
            <a:noFill/>
          </a:ln>
        </p:spPr>
        <p:txBody>
          <a:bodyPr spcFirstLastPara="1" wrap="square" lIns="51427" tIns="25706" rIns="51427" bIns="25706" anchor="b" anchorCtr="0">
            <a:normAutofit/>
          </a:bodyPr>
          <a:lstStyle/>
          <a:p>
            <a:pPr>
              <a:buSzPts val="4800"/>
            </a:pPr>
            <a:r>
              <a:rPr lang="en-US" dirty="0">
                <a:latin typeface="Trebuchet MS"/>
                <a:ea typeface="Trebuchet MS"/>
                <a:cs typeface="Trebuchet MS"/>
                <a:sym typeface="Trebuchet MS"/>
              </a:rPr>
              <a:t>Environment…?</a:t>
            </a:r>
            <a:endParaRPr dirty="0">
              <a:latin typeface="Trebuchet MS"/>
              <a:ea typeface="Trebuchet MS"/>
              <a:cs typeface="Trebuchet MS"/>
              <a:sym typeface="Trebuchet MS"/>
            </a:endParaRPr>
          </a:p>
        </p:txBody>
      </p:sp>
    </p:spTree>
    <p:extLst>
      <p:ext uri="{BB962C8B-B14F-4D97-AF65-F5344CB8AC3E}">
        <p14:creationId xmlns:p14="http://schemas.microsoft.com/office/powerpoint/2010/main" val="4008319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792162"/>
          </a:xfrm>
        </p:spPr>
        <p:txBody>
          <a:bodyPr>
            <a:normAutofit fontScale="90000"/>
          </a:bodyPr>
          <a:lstStyle/>
          <a:p>
            <a:r>
              <a:rPr lang="en-US" dirty="0" smtClean="0"/>
              <a:t>Society </a:t>
            </a:r>
            <a:r>
              <a:rPr lang="en-US" dirty="0"/>
              <a:t>of Environmental Engineers Nepal (SEEN) </a:t>
            </a:r>
          </a:p>
        </p:txBody>
      </p:sp>
      <p:sp>
        <p:nvSpPr>
          <p:cNvPr id="3" name="Content Placeholder 2"/>
          <p:cNvSpPr>
            <a:spLocks noGrp="1"/>
          </p:cNvSpPr>
          <p:nvPr>
            <p:ph idx="1"/>
          </p:nvPr>
        </p:nvSpPr>
        <p:spPr>
          <a:xfrm>
            <a:off x="457200" y="1219200"/>
            <a:ext cx="8229600" cy="4525963"/>
          </a:xfrm>
        </p:spPr>
        <p:txBody>
          <a:bodyPr/>
          <a:lstStyle/>
          <a:p>
            <a:r>
              <a:rPr lang="en-US" dirty="0"/>
              <a:t>A</a:t>
            </a:r>
            <a:r>
              <a:rPr lang="en-US" dirty="0" smtClean="0"/>
              <a:t>n </a:t>
            </a:r>
            <a:r>
              <a:rPr lang="en-US" dirty="0"/>
              <a:t>institution established by Environmental Engineers of Nepal. </a:t>
            </a:r>
            <a:endParaRPr lang="en-US" dirty="0" smtClean="0"/>
          </a:p>
          <a:p>
            <a:r>
              <a:rPr lang="en-US" dirty="0" smtClean="0"/>
              <a:t>It </a:t>
            </a:r>
            <a:r>
              <a:rPr lang="en-US" dirty="0"/>
              <a:t>works for the welfare or Environmental Engineering professionals of </a:t>
            </a:r>
            <a:r>
              <a:rPr lang="en-US" dirty="0" smtClean="0"/>
              <a:t>Nepal</a:t>
            </a:r>
          </a:p>
          <a:p>
            <a:r>
              <a:rPr lang="en-US" dirty="0" smtClean="0"/>
              <a:t> </a:t>
            </a:r>
            <a:r>
              <a:rPr lang="en-US" dirty="0"/>
              <a:t>SEEN is governed by an executive committee of seven (7) members elected by the general members of the </a:t>
            </a:r>
            <a:r>
              <a:rPr lang="en-US" dirty="0" smtClean="0"/>
              <a:t>society.</a:t>
            </a:r>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92" y="4800600"/>
            <a:ext cx="6934200" cy="133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750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305800" cy="4953000"/>
          </a:xfrm>
        </p:spPr>
        <p:txBody>
          <a:bodyPr>
            <a:normAutofit fontScale="92500" lnSpcReduction="20000"/>
          </a:bodyPr>
          <a:lstStyle/>
          <a:p>
            <a:pPr lvl="0" algn="just">
              <a:lnSpc>
                <a:spcPct val="115000"/>
              </a:lnSpc>
              <a:spcBef>
                <a:spcPts val="0"/>
              </a:spcBef>
              <a:buFont typeface="Symbol"/>
              <a:buChar char=""/>
            </a:pPr>
            <a:r>
              <a:rPr lang="en-US" dirty="0">
                <a:solidFill>
                  <a:srgbClr val="000000"/>
                </a:solidFill>
                <a:latin typeface="Times New Roman"/>
                <a:ea typeface="Times New Roman"/>
              </a:rPr>
              <a:t>Enhancement of technical and professional competencies of its members.</a:t>
            </a:r>
          </a:p>
          <a:p>
            <a:pPr lvl="0" algn="just">
              <a:lnSpc>
                <a:spcPct val="115000"/>
              </a:lnSpc>
              <a:spcBef>
                <a:spcPts val="0"/>
              </a:spcBef>
              <a:buFont typeface="Symbol"/>
              <a:buChar char=""/>
            </a:pPr>
            <a:r>
              <a:rPr lang="en-US" dirty="0">
                <a:solidFill>
                  <a:srgbClr val="000000"/>
                </a:solidFill>
                <a:latin typeface="Times New Roman"/>
                <a:ea typeface="Times New Roman"/>
              </a:rPr>
              <a:t>It works for the protection of the basic professional rights</a:t>
            </a:r>
          </a:p>
          <a:p>
            <a:pPr lvl="0" algn="just">
              <a:lnSpc>
                <a:spcPct val="115000"/>
              </a:lnSpc>
              <a:spcBef>
                <a:spcPts val="0"/>
              </a:spcBef>
              <a:buFont typeface="Symbol"/>
              <a:buChar char=""/>
            </a:pPr>
            <a:r>
              <a:rPr lang="en-US" dirty="0" smtClean="0">
                <a:solidFill>
                  <a:srgbClr val="000000"/>
                </a:solidFill>
                <a:latin typeface="Times New Roman"/>
                <a:ea typeface="Times New Roman"/>
              </a:rPr>
              <a:t>To support </a:t>
            </a:r>
            <a:r>
              <a:rPr lang="en-US" dirty="0">
                <a:solidFill>
                  <a:srgbClr val="000000"/>
                </a:solidFill>
                <a:latin typeface="Times New Roman"/>
                <a:ea typeface="Times New Roman"/>
              </a:rPr>
              <a:t>the government and other agencies in the formulation of policies and strategies in related fields. </a:t>
            </a:r>
          </a:p>
          <a:p>
            <a:pPr lvl="0" algn="just">
              <a:lnSpc>
                <a:spcPct val="115000"/>
              </a:lnSpc>
              <a:spcBef>
                <a:spcPts val="0"/>
              </a:spcBef>
              <a:buFont typeface="Symbol"/>
              <a:buChar char=""/>
            </a:pPr>
            <a:r>
              <a:rPr lang="en-US" dirty="0" smtClean="0">
                <a:solidFill>
                  <a:srgbClr val="000000"/>
                </a:solidFill>
                <a:latin typeface="Times New Roman"/>
                <a:ea typeface="Times New Roman"/>
              </a:rPr>
              <a:t>To </a:t>
            </a:r>
            <a:r>
              <a:rPr lang="en-US" dirty="0">
                <a:solidFill>
                  <a:srgbClr val="000000"/>
                </a:solidFill>
                <a:latin typeface="Times New Roman"/>
                <a:ea typeface="Times New Roman"/>
              </a:rPr>
              <a:t>carry out various professional activities that are intended to bring qualitative results to improve the sanitary and environmental conditions of the country. </a:t>
            </a:r>
          </a:p>
          <a:p>
            <a:endParaRPr lang="en-US" dirty="0" smtClean="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6934200" cy="133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6364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Society </a:t>
            </a:r>
            <a:r>
              <a:rPr lang="en-US" dirty="0"/>
              <a:t>of Public Health Engineers, Nepal (SOPHEN)</a:t>
            </a:r>
          </a:p>
        </p:txBody>
      </p:sp>
      <p:sp>
        <p:nvSpPr>
          <p:cNvPr id="4" name="Date Placeholder 3"/>
          <p:cNvSpPr>
            <a:spLocks noGrp="1"/>
          </p:cNvSpPr>
          <p:nvPr>
            <p:ph type="dt" sz="half" idx="10"/>
          </p:nvPr>
        </p:nvSpPr>
        <p:spPr>
          <a:xfrm>
            <a:off x="533400" y="6324600"/>
            <a:ext cx="2133600" cy="365125"/>
          </a:xfrm>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1981200"/>
            <a:ext cx="2664881" cy="213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57200" y="4191000"/>
            <a:ext cx="7772400" cy="830997"/>
          </a:xfrm>
          <a:prstGeom prst="rect">
            <a:avLst/>
          </a:prstGeom>
        </p:spPr>
        <p:txBody>
          <a:bodyPr wrap="square">
            <a:spAutoFit/>
          </a:bodyPr>
          <a:lstStyle/>
          <a:p>
            <a:pPr lvl="0"/>
            <a:r>
              <a:rPr lang="en-US" sz="2400" dirty="0" smtClean="0"/>
              <a:t>Registered </a:t>
            </a:r>
            <a:r>
              <a:rPr lang="en-US" sz="2400" dirty="0"/>
              <a:t>in Nepal in 1990 AD (2047 BS) as an independent professional organization by a group of Nepalese Engineers. </a:t>
            </a:r>
          </a:p>
        </p:txBody>
      </p:sp>
    </p:spTree>
    <p:extLst>
      <p:ext uri="{BB962C8B-B14F-4D97-AF65-F5344CB8AC3E}">
        <p14:creationId xmlns:p14="http://schemas.microsoft.com/office/powerpoint/2010/main" val="2789610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Nepal </a:t>
            </a:r>
            <a:r>
              <a:rPr lang="en-US" b="1" dirty="0"/>
              <a:t>Environment Society (NES)</a:t>
            </a:r>
            <a:endParaRPr lang="en-US" dirty="0"/>
          </a:p>
        </p:txBody>
      </p:sp>
      <p:sp>
        <p:nvSpPr>
          <p:cNvPr id="3" name="Content Placeholder 2"/>
          <p:cNvSpPr>
            <a:spLocks noGrp="1"/>
          </p:cNvSpPr>
          <p:nvPr>
            <p:ph idx="1"/>
          </p:nvPr>
        </p:nvSpPr>
        <p:spPr/>
        <p:txBody>
          <a:bodyPr/>
          <a:lstStyle/>
          <a:p>
            <a:r>
              <a:rPr lang="en-US" dirty="0"/>
              <a:t>A</a:t>
            </a:r>
            <a:r>
              <a:rPr lang="en-US" dirty="0" smtClean="0"/>
              <a:t>n </a:t>
            </a:r>
            <a:r>
              <a:rPr lang="en-US" dirty="0"/>
              <a:t>institution that includes all the Environmental professionals of Nepal. </a:t>
            </a:r>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190975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229600" cy="4525963"/>
          </a:xfrm>
        </p:spPr>
        <p:txBody>
          <a:bodyPr>
            <a:normAutofit/>
          </a:bodyPr>
          <a:lstStyle/>
          <a:p>
            <a:pPr marL="0" indent="0" algn="ctr">
              <a:buNone/>
            </a:pPr>
            <a:r>
              <a:rPr lang="en-US" sz="8000" dirty="0" smtClean="0"/>
              <a:t>THANKYOU</a:t>
            </a:r>
            <a:endParaRPr lang="en-US" sz="8000"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525163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244127423"/>
              </p:ext>
            </p:extLst>
          </p:nvPr>
        </p:nvGraphicFramePr>
        <p:xfrm>
          <a:off x="228600" y="457200"/>
          <a:ext cx="8686800" cy="6156960"/>
        </p:xfrm>
        <a:graphic>
          <a:graphicData uri="http://schemas.openxmlformats.org/drawingml/2006/table">
            <a:tbl>
              <a:tblPr firstRow="1" bandRow="1">
                <a:tableStyleId>{073A0DAA-6AF3-43AB-8588-CEC1D06C72B9}</a:tableStyleId>
              </a:tblPr>
              <a:tblGrid>
                <a:gridCol w="4343400"/>
                <a:gridCol w="4343400"/>
              </a:tblGrid>
              <a:tr h="5715000">
                <a:tc>
                  <a:txBody>
                    <a:bodyPr/>
                    <a:lstStyle/>
                    <a:p>
                      <a:pPr marL="0" indent="0" algn="ctr">
                        <a:spcBef>
                          <a:spcPts val="1200"/>
                        </a:spcBef>
                        <a:spcAft>
                          <a:spcPts val="1200"/>
                        </a:spcAft>
                        <a:buNone/>
                      </a:pPr>
                      <a:r>
                        <a:rPr lang="en-US" dirty="0" smtClean="0">
                          <a:solidFill>
                            <a:srgbClr val="FF0000"/>
                          </a:solidFill>
                        </a:rPr>
                        <a:t>Trees, Forest?</a:t>
                      </a:r>
                    </a:p>
                    <a:p>
                      <a:pPr marL="0" indent="0" algn="ctr">
                        <a:spcBef>
                          <a:spcPts val="1200"/>
                        </a:spcBef>
                        <a:spcAft>
                          <a:spcPts val="1200"/>
                        </a:spcAft>
                        <a:buNone/>
                      </a:pPr>
                      <a:r>
                        <a:rPr lang="en-US" dirty="0" smtClean="0">
                          <a:solidFill>
                            <a:srgbClr val="FF0000"/>
                          </a:solidFill>
                        </a:rPr>
                        <a:t>Atmosphere??</a:t>
                      </a:r>
                    </a:p>
                    <a:p>
                      <a:pPr marL="0" indent="0" algn="ctr">
                        <a:spcBef>
                          <a:spcPts val="1200"/>
                        </a:spcBef>
                        <a:spcAft>
                          <a:spcPts val="1200"/>
                        </a:spcAft>
                        <a:buNone/>
                      </a:pPr>
                      <a:r>
                        <a:rPr lang="en-US" dirty="0" smtClean="0">
                          <a:solidFill>
                            <a:srgbClr val="FF0000"/>
                          </a:solidFill>
                        </a:rPr>
                        <a:t> Soil??</a:t>
                      </a:r>
                    </a:p>
                    <a:p>
                      <a:pPr marL="0" indent="0" algn="ctr">
                        <a:spcBef>
                          <a:spcPts val="1200"/>
                        </a:spcBef>
                        <a:spcAft>
                          <a:spcPts val="1200"/>
                        </a:spcAft>
                        <a:buNone/>
                      </a:pPr>
                      <a:r>
                        <a:rPr lang="en-US" dirty="0" smtClean="0">
                          <a:solidFill>
                            <a:srgbClr val="FF0000"/>
                          </a:solidFill>
                        </a:rPr>
                        <a:t> Water??</a:t>
                      </a:r>
                    </a:p>
                    <a:p>
                      <a:pPr marL="0" indent="0" algn="ctr">
                        <a:spcBef>
                          <a:spcPts val="1200"/>
                        </a:spcBef>
                        <a:spcAft>
                          <a:spcPts val="1200"/>
                        </a:spcAft>
                        <a:buNone/>
                      </a:pPr>
                      <a:r>
                        <a:rPr lang="en-US" dirty="0" smtClean="0">
                          <a:solidFill>
                            <a:srgbClr val="FF0000"/>
                          </a:solidFill>
                        </a:rPr>
                        <a:t>Air??</a:t>
                      </a:r>
                    </a:p>
                    <a:p>
                      <a:pPr marL="0" indent="0" algn="ctr">
                        <a:spcBef>
                          <a:spcPts val="1200"/>
                        </a:spcBef>
                        <a:spcAft>
                          <a:spcPts val="1200"/>
                        </a:spcAft>
                        <a:buNone/>
                      </a:pPr>
                      <a:r>
                        <a:rPr lang="en-US" dirty="0" smtClean="0">
                          <a:solidFill>
                            <a:srgbClr val="FF0000"/>
                          </a:solidFill>
                        </a:rPr>
                        <a:t>Pollution??</a:t>
                      </a:r>
                    </a:p>
                    <a:p>
                      <a:pPr marL="0" indent="0" algn="ctr">
                        <a:spcBef>
                          <a:spcPts val="1200"/>
                        </a:spcBef>
                        <a:spcAft>
                          <a:spcPts val="1200"/>
                        </a:spcAft>
                        <a:buNone/>
                      </a:pPr>
                      <a:r>
                        <a:rPr lang="en-US" dirty="0" smtClean="0">
                          <a:solidFill>
                            <a:srgbClr val="FF0000"/>
                          </a:solidFill>
                        </a:rPr>
                        <a:t> Surrounding?</a:t>
                      </a:r>
                    </a:p>
                    <a:p>
                      <a:pPr marL="0" indent="0" algn="ctr">
                        <a:spcBef>
                          <a:spcPts val="1200"/>
                        </a:spcBef>
                        <a:spcAft>
                          <a:spcPts val="1200"/>
                        </a:spcAft>
                        <a:buNone/>
                      </a:pPr>
                      <a:r>
                        <a:rPr lang="en-US" dirty="0" smtClean="0">
                          <a:solidFill>
                            <a:srgbClr val="FF0000"/>
                          </a:solidFill>
                        </a:rPr>
                        <a:t> Location??</a:t>
                      </a:r>
                    </a:p>
                    <a:p>
                      <a:pPr algn="ctr">
                        <a:spcBef>
                          <a:spcPts val="1200"/>
                        </a:spcBef>
                        <a:spcAft>
                          <a:spcPts val="1200"/>
                        </a:spcAft>
                      </a:pPr>
                      <a:r>
                        <a:rPr lang="en-US" dirty="0" smtClean="0">
                          <a:solidFill>
                            <a:srgbClr val="FF0000"/>
                          </a:solidFill>
                        </a:rPr>
                        <a:t>Situation?</a:t>
                      </a:r>
                    </a:p>
                    <a:p>
                      <a:pPr algn="ctr">
                        <a:spcBef>
                          <a:spcPts val="1200"/>
                        </a:spcBef>
                        <a:spcAft>
                          <a:spcPts val="1200"/>
                        </a:spcAft>
                      </a:pPr>
                      <a:r>
                        <a:rPr lang="en-US" dirty="0" smtClean="0">
                          <a:solidFill>
                            <a:srgbClr val="FF0000"/>
                          </a:solidFill>
                        </a:rPr>
                        <a:t>Setting??</a:t>
                      </a:r>
                    </a:p>
                    <a:p>
                      <a:pPr algn="ctr">
                        <a:spcBef>
                          <a:spcPts val="600"/>
                        </a:spcBef>
                        <a:spcAft>
                          <a:spcPts val="600"/>
                        </a:spcAft>
                      </a:pP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Bef>
                          <a:spcPts val="1200"/>
                        </a:spcBef>
                        <a:spcAft>
                          <a:spcPts val="1200"/>
                        </a:spcAft>
                      </a:pPr>
                      <a:r>
                        <a:rPr lang="fr-FR" dirty="0" smtClean="0">
                          <a:solidFill>
                            <a:srgbClr val="FF0000"/>
                          </a:solidFill>
                        </a:rPr>
                        <a:t>Trash??</a:t>
                      </a:r>
                    </a:p>
                    <a:p>
                      <a:pPr algn="ctr">
                        <a:spcBef>
                          <a:spcPts val="1200"/>
                        </a:spcBef>
                        <a:spcAft>
                          <a:spcPts val="1200"/>
                        </a:spcAft>
                      </a:pPr>
                      <a:r>
                        <a:rPr lang="fr-FR" dirty="0" smtClean="0">
                          <a:solidFill>
                            <a:srgbClr val="FF0000"/>
                          </a:solidFill>
                        </a:rPr>
                        <a:t> Noise??</a:t>
                      </a:r>
                    </a:p>
                    <a:p>
                      <a:pPr algn="ctr">
                        <a:spcBef>
                          <a:spcPts val="1200"/>
                        </a:spcBef>
                        <a:spcAft>
                          <a:spcPts val="1200"/>
                        </a:spcAft>
                      </a:pPr>
                      <a:r>
                        <a:rPr lang="fr-FR" dirty="0" smtClean="0">
                          <a:solidFill>
                            <a:srgbClr val="FF0000"/>
                          </a:solidFill>
                        </a:rPr>
                        <a:t> River??</a:t>
                      </a:r>
                    </a:p>
                    <a:p>
                      <a:pPr algn="ctr">
                        <a:spcBef>
                          <a:spcPts val="1200"/>
                        </a:spcBef>
                        <a:spcAft>
                          <a:spcPts val="1200"/>
                        </a:spcAft>
                      </a:pPr>
                      <a:r>
                        <a:rPr lang="fr-FR" dirty="0" smtClean="0">
                          <a:solidFill>
                            <a:srgbClr val="FF0000"/>
                          </a:solidFill>
                        </a:rPr>
                        <a:t> Site?</a:t>
                      </a:r>
                    </a:p>
                    <a:p>
                      <a:pPr algn="ctr">
                        <a:spcBef>
                          <a:spcPts val="1200"/>
                        </a:spcBef>
                        <a:spcAft>
                          <a:spcPts val="1200"/>
                        </a:spcAft>
                      </a:pPr>
                      <a:r>
                        <a:rPr lang="fr-FR" dirty="0" smtClean="0">
                          <a:solidFill>
                            <a:srgbClr val="FF0000"/>
                          </a:solidFill>
                        </a:rPr>
                        <a:t> Drainage??</a:t>
                      </a:r>
                    </a:p>
                    <a:p>
                      <a:pPr algn="ctr">
                        <a:spcBef>
                          <a:spcPts val="1200"/>
                        </a:spcBef>
                        <a:spcAft>
                          <a:spcPts val="1200"/>
                        </a:spcAft>
                      </a:pPr>
                      <a:r>
                        <a:rPr lang="en-US" dirty="0" smtClean="0">
                          <a:solidFill>
                            <a:srgbClr val="FF0000"/>
                          </a:solidFill>
                        </a:rPr>
                        <a:t>Public Health??</a:t>
                      </a:r>
                    </a:p>
                    <a:p>
                      <a:pPr algn="ctr">
                        <a:spcBef>
                          <a:spcPts val="1200"/>
                        </a:spcBef>
                        <a:spcAft>
                          <a:spcPts val="1200"/>
                        </a:spcAft>
                      </a:pPr>
                      <a:r>
                        <a:rPr lang="en-US" dirty="0" smtClean="0">
                          <a:solidFill>
                            <a:srgbClr val="FF0000"/>
                          </a:solidFill>
                        </a:rPr>
                        <a:t> Sanitation??</a:t>
                      </a:r>
                    </a:p>
                    <a:p>
                      <a:pPr algn="ctr">
                        <a:spcBef>
                          <a:spcPts val="1200"/>
                        </a:spcBef>
                        <a:spcAft>
                          <a:spcPts val="1200"/>
                        </a:spcAft>
                      </a:pPr>
                      <a:r>
                        <a:rPr lang="en-US" dirty="0" smtClean="0">
                          <a:solidFill>
                            <a:srgbClr val="FF0000"/>
                          </a:solidFill>
                        </a:rPr>
                        <a:t> Hazards??</a:t>
                      </a:r>
                    </a:p>
                    <a:p>
                      <a:pPr algn="ctr">
                        <a:spcBef>
                          <a:spcPts val="1200"/>
                        </a:spcBef>
                        <a:spcAft>
                          <a:spcPts val="1200"/>
                        </a:spcAft>
                      </a:pPr>
                      <a:r>
                        <a:rPr lang="en-US" dirty="0" smtClean="0">
                          <a:solidFill>
                            <a:srgbClr val="FF0000"/>
                          </a:solidFill>
                        </a:rPr>
                        <a:t> Plants?</a:t>
                      </a:r>
                    </a:p>
                    <a:p>
                      <a:pPr algn="ctr">
                        <a:spcBef>
                          <a:spcPts val="1200"/>
                        </a:spcBef>
                        <a:spcAft>
                          <a:spcPts val="1200"/>
                        </a:spcAft>
                      </a:pPr>
                      <a:r>
                        <a:rPr lang="en-US" dirty="0" smtClean="0">
                          <a:solidFill>
                            <a:srgbClr val="FF0000"/>
                          </a:solidFill>
                        </a:rPr>
                        <a:t> Animals??</a:t>
                      </a:r>
                    </a:p>
                    <a:p>
                      <a:pPr>
                        <a:spcBef>
                          <a:spcPts val="1200"/>
                        </a:spcBef>
                        <a:spcAft>
                          <a:spcPts val="1200"/>
                        </a:spcAft>
                      </a:pP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772644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Who is an Engineer…?</a:t>
            </a:r>
            <a:r>
              <a:rPr lang="en-US" b="1" dirty="0"/>
              <a:t/>
            </a:r>
            <a:br>
              <a:rPr lang="en-US" b="1" dirty="0"/>
            </a:b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a:t> An engineer is a creative, ingenious person.</a:t>
            </a:r>
          </a:p>
          <a:p>
            <a:endParaRPr lang="en-US" dirty="0"/>
          </a:p>
          <a:p>
            <a:r>
              <a:rPr lang="en-US" dirty="0"/>
              <a:t> Makes engine…?  </a:t>
            </a:r>
          </a:p>
          <a:p>
            <a:endParaRPr lang="en-US" dirty="0"/>
          </a:p>
          <a:p>
            <a:r>
              <a:rPr lang="en-US" dirty="0"/>
              <a:t> Problem solver…?</a:t>
            </a:r>
          </a:p>
          <a:p>
            <a:endParaRPr lang="en-US" dirty="0"/>
          </a:p>
          <a:p>
            <a:r>
              <a:rPr lang="en-US" dirty="0"/>
              <a:t> Designer…?</a:t>
            </a:r>
          </a:p>
          <a:p>
            <a:endParaRPr lang="en-US" dirty="0"/>
          </a:p>
          <a:p>
            <a:r>
              <a:rPr lang="en-US" dirty="0"/>
              <a:t> Ease maker…?</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5374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normAutofit fontScale="90000"/>
          </a:bodyPr>
          <a:lstStyle/>
          <a:p>
            <a:r>
              <a:rPr lang="en-US" b="1" dirty="0"/>
              <a:t>CHAPTER 1: INTRODUCTION </a:t>
            </a:r>
            <a:br>
              <a:rPr lang="en-US" b="1" dirty="0"/>
            </a:b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39388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Engineering</a:t>
            </a:r>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69137"/>
            <a:ext cx="6828872" cy="427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30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192881" lvl="0" indent="-192881" algn="just">
              <a:lnSpc>
                <a:spcPct val="115000"/>
              </a:lnSpc>
              <a:spcBef>
                <a:spcPts val="600"/>
              </a:spcBef>
              <a:spcAft>
                <a:spcPts val="600"/>
              </a:spcAft>
              <a:buSzPct val="97000"/>
              <a:buFont typeface="Wingdings" panose="05000000000000000000" pitchFamily="2" charset="2"/>
              <a:buChar char="§"/>
            </a:pPr>
            <a:r>
              <a:rPr lang="en-US" sz="2200" kern="0" dirty="0">
                <a:solidFill>
                  <a:srgbClr val="000000"/>
                </a:solidFill>
                <a:latin typeface="Calibri" panose="020F0502020204030204" pitchFamily="34" charset="0"/>
                <a:ea typeface="Times New Roman" panose="02020603050405020304" pitchFamily="18" charset="0"/>
                <a:cs typeface="Calibri" panose="020F0502020204030204" pitchFamily="34" charset="0"/>
                <a:sym typeface="Calibri"/>
              </a:rPr>
              <a:t>Engineering is a </a:t>
            </a:r>
            <a:r>
              <a:rPr lang="en-US" sz="2200" u="sng" kern="0" dirty="0">
                <a:solidFill>
                  <a:srgbClr val="000000"/>
                </a:solidFill>
                <a:latin typeface="Calibri" panose="020F0502020204030204" pitchFamily="34" charset="0"/>
                <a:ea typeface="Times New Roman" panose="02020603050405020304" pitchFamily="18" charset="0"/>
                <a:cs typeface="Calibri" panose="020F0502020204030204" pitchFamily="34" charset="0"/>
                <a:sym typeface="Calibri"/>
              </a:rPr>
              <a:t>profession</a:t>
            </a:r>
            <a:r>
              <a:rPr lang="en-US" sz="2200" kern="0" dirty="0">
                <a:solidFill>
                  <a:srgbClr val="000000"/>
                </a:solidFill>
                <a:latin typeface="Calibri" panose="020F0502020204030204" pitchFamily="34" charset="0"/>
                <a:ea typeface="Times New Roman" panose="02020603050405020304" pitchFamily="18" charset="0"/>
                <a:cs typeface="Calibri" panose="020F0502020204030204" pitchFamily="34" charset="0"/>
                <a:sym typeface="Calibri"/>
              </a:rPr>
              <a:t> that applies </a:t>
            </a:r>
            <a:r>
              <a:rPr lang="en-US" sz="2200" u="sng" kern="0" dirty="0">
                <a:solidFill>
                  <a:srgbClr val="000000"/>
                </a:solidFill>
                <a:latin typeface="Calibri" panose="020F0502020204030204" pitchFamily="34" charset="0"/>
                <a:ea typeface="Times New Roman" panose="02020603050405020304" pitchFamily="18" charset="0"/>
                <a:cs typeface="Calibri" panose="020F0502020204030204" pitchFamily="34" charset="0"/>
                <a:sym typeface="Calibri"/>
              </a:rPr>
              <a:t>mathematics and scienc</a:t>
            </a:r>
            <a:r>
              <a:rPr lang="en-US" sz="2200" kern="0" dirty="0">
                <a:solidFill>
                  <a:srgbClr val="000000"/>
                </a:solidFill>
                <a:latin typeface="Calibri" panose="020F0502020204030204" pitchFamily="34" charset="0"/>
                <a:ea typeface="Times New Roman" panose="02020603050405020304" pitchFamily="18" charset="0"/>
                <a:cs typeface="Calibri" panose="020F0502020204030204" pitchFamily="34" charset="0"/>
                <a:sym typeface="Calibri"/>
              </a:rPr>
              <a:t>e to utilize the properties of matter and sources of energy to create useful structures, machines, products, systems and processes </a:t>
            </a:r>
            <a:r>
              <a:rPr lang="en-US" sz="2200" i="1" kern="0" dirty="0">
                <a:solidFill>
                  <a:srgbClr val="000000"/>
                </a:solidFill>
                <a:latin typeface="Calibri" panose="020F0502020204030204" pitchFamily="34" charset="0"/>
                <a:ea typeface="Times New Roman" panose="02020603050405020304" pitchFamily="18" charset="0"/>
                <a:cs typeface="Calibri" panose="020F0502020204030204" pitchFamily="34" charset="0"/>
                <a:sym typeface="Calibri"/>
              </a:rPr>
              <a:t>(Davis and Cornwell, 2010). </a:t>
            </a:r>
          </a:p>
          <a:p>
            <a:pPr marL="192881" lvl="0" indent="-192881" algn="just">
              <a:lnSpc>
                <a:spcPct val="115000"/>
              </a:lnSpc>
              <a:spcBef>
                <a:spcPts val="600"/>
              </a:spcBef>
              <a:spcAft>
                <a:spcPts val="600"/>
              </a:spcAft>
              <a:buSzPct val="97000"/>
              <a:buFont typeface="Wingdings" panose="05000000000000000000" pitchFamily="2" charset="2"/>
              <a:buChar char="§"/>
            </a:pPr>
            <a:r>
              <a:rPr lang="en-US" sz="2200" kern="0" dirty="0">
                <a:solidFill>
                  <a:srgbClr val="000000"/>
                </a:solidFill>
                <a:latin typeface="Calibri" panose="020F0502020204030204" pitchFamily="34" charset="0"/>
                <a:cs typeface="Calibri" panose="020F0502020204030204" pitchFamily="34" charset="0"/>
                <a:sym typeface="Calibri"/>
              </a:rPr>
              <a:t>Engineering may be defined as the application, under constraints of scientific principles, to the planning, design, construction, and operation of structures, equipment, and systems for the benefit of society ( </a:t>
            </a:r>
            <a:r>
              <a:rPr lang="en-US" sz="2200" i="1" kern="0" dirty="0" err="1">
                <a:solidFill>
                  <a:srgbClr val="000000"/>
                </a:solidFill>
                <a:latin typeface="Calibri" panose="020F0502020204030204" pitchFamily="34" charset="0"/>
                <a:cs typeface="Calibri" panose="020F0502020204030204" pitchFamily="34" charset="0"/>
                <a:sym typeface="Calibri"/>
              </a:rPr>
              <a:t>Sincero</a:t>
            </a:r>
            <a:r>
              <a:rPr lang="en-US" sz="2200" i="1" kern="0" dirty="0">
                <a:solidFill>
                  <a:srgbClr val="000000"/>
                </a:solidFill>
                <a:latin typeface="Calibri" panose="020F0502020204030204" pitchFamily="34" charset="0"/>
                <a:cs typeface="Calibri" panose="020F0502020204030204" pitchFamily="34" charset="0"/>
                <a:sym typeface="Calibri"/>
              </a:rPr>
              <a:t> and </a:t>
            </a:r>
            <a:r>
              <a:rPr lang="en-US" sz="2200" i="1" kern="0" dirty="0" err="1">
                <a:solidFill>
                  <a:srgbClr val="000000"/>
                </a:solidFill>
                <a:latin typeface="Calibri" panose="020F0502020204030204" pitchFamily="34" charset="0"/>
                <a:cs typeface="Calibri" panose="020F0502020204030204" pitchFamily="34" charset="0"/>
                <a:sym typeface="Calibri"/>
              </a:rPr>
              <a:t>Sincero</a:t>
            </a:r>
            <a:r>
              <a:rPr lang="en-US" sz="2200" i="1" kern="0" dirty="0">
                <a:solidFill>
                  <a:srgbClr val="000000"/>
                </a:solidFill>
                <a:latin typeface="Calibri" panose="020F0502020204030204" pitchFamily="34" charset="0"/>
                <a:cs typeface="Calibri" panose="020F0502020204030204" pitchFamily="34" charset="0"/>
                <a:sym typeface="Calibri"/>
              </a:rPr>
              <a:t>, 1996</a:t>
            </a:r>
            <a:r>
              <a:rPr lang="en-US" sz="2200" kern="0" dirty="0">
                <a:solidFill>
                  <a:srgbClr val="000000"/>
                </a:solidFill>
                <a:latin typeface="Calibri" panose="020F0502020204030204" pitchFamily="34" charset="0"/>
                <a:cs typeface="Calibri" panose="020F0502020204030204" pitchFamily="34" charset="0"/>
                <a:sym typeface="Calibri"/>
              </a:rPr>
              <a:t>). </a:t>
            </a:r>
          </a:p>
          <a:p>
            <a:pPr marL="192881" lvl="0" indent="-192881" algn="just">
              <a:lnSpc>
                <a:spcPct val="115000"/>
              </a:lnSpc>
              <a:spcBef>
                <a:spcPts val="600"/>
              </a:spcBef>
              <a:spcAft>
                <a:spcPts val="600"/>
              </a:spcAft>
              <a:buSzPct val="97000"/>
              <a:buFont typeface="Wingdings" panose="05000000000000000000" pitchFamily="2" charset="2"/>
              <a:buChar char="§"/>
            </a:pPr>
            <a:r>
              <a:rPr lang="en-US" sz="2200" kern="0" dirty="0">
                <a:solidFill>
                  <a:srgbClr val="000000"/>
                </a:solidFill>
                <a:latin typeface="Calibri" panose="020F0502020204030204" pitchFamily="34" charset="0"/>
                <a:cs typeface="Calibri" panose="020F0502020204030204" pitchFamily="34" charset="0"/>
                <a:sym typeface="Calibri"/>
              </a:rPr>
              <a:t>In other words, Engineering may be defined as the application, under constraints of scientific principles, to the planning, design, construction and operation of structures, equipment and systems for the benefit of the society. </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Department of Environmental Science and Engineering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432065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Engineering</a:t>
            </a:r>
          </a:p>
        </p:txBody>
      </p:sp>
      <p:sp>
        <p:nvSpPr>
          <p:cNvPr id="3" name="Content Placeholder 2"/>
          <p:cNvSpPr>
            <a:spLocks noGrp="1"/>
          </p:cNvSpPr>
          <p:nvPr>
            <p:ph idx="1"/>
          </p:nvPr>
        </p:nvSpPr>
        <p:spPr/>
        <p:txBody>
          <a:bodyPr>
            <a:normAutofit lnSpcReduction="10000"/>
          </a:bodyPr>
          <a:lstStyle/>
          <a:p>
            <a:pPr marL="257175" lvl="0" indent="-192881" algn="just">
              <a:lnSpc>
                <a:spcPct val="90000"/>
              </a:lnSpc>
              <a:spcBef>
                <a:spcPts val="675"/>
              </a:spcBef>
              <a:buSzPct val="95000"/>
              <a:buFont typeface="Wingdings" panose="05000000000000000000" pitchFamily="2" charset="2"/>
              <a:buChar char="v"/>
            </a:pPr>
            <a:r>
              <a:rPr lang="en-US" sz="2100" kern="0" dirty="0">
                <a:solidFill>
                  <a:srgbClr val="000000"/>
                </a:solidFill>
                <a:cs typeface="Calibri"/>
                <a:sym typeface="Calibri"/>
              </a:rPr>
              <a:t>Application of engineering principles, under constraint, to the protection and enhancement of the quality of the environment and to the enhancement and protection of public health and welfare </a:t>
            </a:r>
            <a:r>
              <a:rPr lang="en-US" sz="2100" i="1" kern="0" dirty="0">
                <a:solidFill>
                  <a:srgbClr val="000000"/>
                </a:solidFill>
                <a:cs typeface="Calibri"/>
                <a:sym typeface="Calibri"/>
              </a:rPr>
              <a:t>(</a:t>
            </a:r>
            <a:r>
              <a:rPr lang="en-US" sz="2100" i="1" kern="0" dirty="0" err="1">
                <a:solidFill>
                  <a:srgbClr val="000000"/>
                </a:solidFill>
                <a:cs typeface="Calibri"/>
                <a:sym typeface="Calibri"/>
              </a:rPr>
              <a:t>Sincero</a:t>
            </a:r>
            <a:r>
              <a:rPr lang="en-US" sz="2100" i="1" kern="0" dirty="0">
                <a:solidFill>
                  <a:srgbClr val="000000"/>
                </a:solidFill>
                <a:cs typeface="Calibri"/>
                <a:sym typeface="Calibri"/>
              </a:rPr>
              <a:t> and </a:t>
            </a:r>
            <a:r>
              <a:rPr lang="en-US" sz="2100" i="1" kern="0" dirty="0" err="1">
                <a:solidFill>
                  <a:srgbClr val="000000"/>
                </a:solidFill>
                <a:cs typeface="Calibri"/>
                <a:sym typeface="Calibri"/>
              </a:rPr>
              <a:t>Sincero</a:t>
            </a:r>
            <a:r>
              <a:rPr lang="en-US" sz="2100" i="1" kern="0" dirty="0">
                <a:solidFill>
                  <a:srgbClr val="000000"/>
                </a:solidFill>
                <a:cs typeface="Calibri"/>
                <a:sym typeface="Calibri"/>
              </a:rPr>
              <a:t>, 1996).</a:t>
            </a:r>
          </a:p>
          <a:p>
            <a:pPr marL="64294" lvl="0" indent="0" algn="just">
              <a:lnSpc>
                <a:spcPct val="90000"/>
              </a:lnSpc>
              <a:spcBef>
                <a:spcPts val="675"/>
              </a:spcBef>
              <a:buSzPct val="95000"/>
              <a:buNone/>
            </a:pPr>
            <a:endParaRPr lang="en-US" sz="2100" i="1" kern="0" dirty="0">
              <a:solidFill>
                <a:srgbClr val="000000"/>
              </a:solidFill>
              <a:cs typeface="Calibri"/>
              <a:sym typeface="Calibri"/>
            </a:endParaRPr>
          </a:p>
          <a:p>
            <a:pPr marL="257175" lvl="0" indent="-192881" algn="just">
              <a:lnSpc>
                <a:spcPct val="90000"/>
              </a:lnSpc>
              <a:spcBef>
                <a:spcPts val="675"/>
              </a:spcBef>
              <a:buSzPct val="95000"/>
              <a:buFont typeface="Wingdings" panose="05000000000000000000" pitchFamily="2" charset="2"/>
              <a:buChar char="v"/>
            </a:pPr>
            <a:r>
              <a:rPr lang="en-US" sz="2100" kern="0" dirty="0">
                <a:solidFill>
                  <a:srgbClr val="000000"/>
                </a:solidFill>
                <a:cs typeface="Calibri"/>
                <a:sym typeface="Calibri"/>
              </a:rPr>
              <a:t>Environmental engineering is focused on: </a:t>
            </a:r>
          </a:p>
          <a:p>
            <a:pPr marL="521494" lvl="0" indent="-457200" algn="just">
              <a:lnSpc>
                <a:spcPct val="90000"/>
              </a:lnSpc>
              <a:spcBef>
                <a:spcPts val="675"/>
              </a:spcBef>
              <a:buSzPct val="95000"/>
              <a:buFont typeface="+mj-lt"/>
              <a:buAutoNum type="alphaLcPeriod"/>
            </a:pPr>
            <a:r>
              <a:rPr lang="en-US" sz="2100" kern="0" dirty="0">
                <a:solidFill>
                  <a:srgbClr val="000000"/>
                </a:solidFill>
                <a:cs typeface="Calibri"/>
                <a:sym typeface="Calibri"/>
              </a:rPr>
              <a:t>Control of water, soil and atmospheric pollution and noise pollution.</a:t>
            </a:r>
          </a:p>
          <a:p>
            <a:pPr marL="521494" lvl="0" indent="-457200" algn="just">
              <a:lnSpc>
                <a:spcPct val="90000"/>
              </a:lnSpc>
              <a:spcBef>
                <a:spcPts val="675"/>
              </a:spcBef>
              <a:buSzPct val="95000"/>
              <a:buFont typeface="+mj-lt"/>
              <a:buAutoNum type="alphaLcPeriod"/>
            </a:pPr>
            <a:r>
              <a:rPr lang="en-US" sz="2100" kern="0" dirty="0">
                <a:solidFill>
                  <a:srgbClr val="000000"/>
                </a:solidFill>
                <a:cs typeface="Calibri"/>
                <a:sym typeface="Calibri"/>
              </a:rPr>
              <a:t>To design, build and operate water and wastewater treatment plants.</a:t>
            </a:r>
          </a:p>
          <a:p>
            <a:pPr marL="521494" lvl="0" indent="-457200" algn="just">
              <a:lnSpc>
                <a:spcPct val="90000"/>
              </a:lnSpc>
              <a:spcBef>
                <a:spcPts val="675"/>
              </a:spcBef>
              <a:buSzPct val="95000"/>
              <a:buFont typeface="+mj-lt"/>
              <a:buAutoNum type="alphaLcPeriod"/>
            </a:pPr>
            <a:r>
              <a:rPr lang="en-US" sz="2100" kern="0" dirty="0">
                <a:solidFill>
                  <a:srgbClr val="000000"/>
                </a:solidFill>
                <a:cs typeface="Calibri"/>
                <a:sym typeface="Calibri"/>
              </a:rPr>
              <a:t>To build and operate solid waste collection, transportation and disposal systems</a:t>
            </a:r>
          </a:p>
          <a:p>
            <a:pPr marL="521494" lvl="0" indent="-457200" algn="just">
              <a:lnSpc>
                <a:spcPct val="90000"/>
              </a:lnSpc>
              <a:spcBef>
                <a:spcPts val="675"/>
              </a:spcBef>
              <a:buSzPct val="95000"/>
              <a:buFont typeface="+mj-lt"/>
              <a:buAutoNum type="alphaLcPeriod"/>
            </a:pPr>
            <a:r>
              <a:rPr lang="en-US" sz="2100" kern="0" dirty="0">
                <a:solidFill>
                  <a:srgbClr val="000000"/>
                </a:solidFill>
                <a:cs typeface="Calibri"/>
                <a:sym typeface="Calibri"/>
              </a:rPr>
              <a:t>To carry out environmental assessment of projects and products</a:t>
            </a:r>
          </a:p>
          <a:p>
            <a:pPr marL="521494" lvl="0" indent="-457200" algn="just">
              <a:lnSpc>
                <a:spcPct val="90000"/>
              </a:lnSpc>
              <a:spcBef>
                <a:spcPts val="675"/>
              </a:spcBef>
              <a:buSzPct val="95000"/>
              <a:buFont typeface="+mj-lt"/>
              <a:buAutoNum type="alphaLcPeriod"/>
            </a:pPr>
            <a:r>
              <a:rPr lang="en-US" sz="2100" kern="0" dirty="0">
                <a:solidFill>
                  <a:srgbClr val="000000"/>
                </a:solidFill>
                <a:cs typeface="Calibri"/>
                <a:sym typeface="Calibri"/>
              </a:rPr>
              <a:t>To provide inputs in decision making regarding the environmental issues of development sector and welfare of public</a:t>
            </a:r>
          </a:p>
          <a:p>
            <a:endParaRPr lang="en-US" dirty="0"/>
          </a:p>
        </p:txBody>
      </p:sp>
      <p:sp>
        <p:nvSpPr>
          <p:cNvPr id="4" name="Date Placeholder 3"/>
          <p:cNvSpPr>
            <a:spLocks noGrp="1"/>
          </p:cNvSpPr>
          <p:nvPr>
            <p:ph type="dt" sz="half" idx="10"/>
          </p:nvPr>
        </p:nvSpPr>
        <p:spPr/>
        <p:txBody>
          <a:bodyPr/>
          <a:lstStyle/>
          <a:p>
            <a:fld id="{77B41054-47FF-435F-90E5-687D2A9A184E}" type="datetime1">
              <a:rPr lang="en-US" smtClean="0"/>
              <a:t>8/8/2023</a:t>
            </a:fld>
            <a:endParaRPr lang="en-US"/>
          </a:p>
        </p:txBody>
      </p:sp>
      <p:sp>
        <p:nvSpPr>
          <p:cNvPr id="5" name="Footer Placeholder 4"/>
          <p:cNvSpPr>
            <a:spLocks noGrp="1"/>
          </p:cNvSpPr>
          <p:nvPr>
            <p:ph type="ftr" sz="quarter" idx="11"/>
          </p:nvPr>
        </p:nvSpPr>
        <p:spPr>
          <a:xfrm>
            <a:off x="3124200" y="6356351"/>
            <a:ext cx="3886200" cy="349250"/>
          </a:xfrm>
        </p:spPr>
        <p:txBody>
          <a:bodyPr/>
          <a:lstStyle/>
          <a:p>
            <a:r>
              <a:rPr lang="en-US" dirty="0" smtClean="0"/>
              <a:t>Department of Environmental Science and Engineering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24425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1769</Words>
  <Application>Microsoft Office PowerPoint</Application>
  <PresentationFormat>On-screen Show (4:3)</PresentationFormat>
  <Paragraphs>306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Introduction to Environmental Engineering ENVE 101 (2 Credit hrs) </vt:lpstr>
      <vt:lpstr>Course Outline</vt:lpstr>
      <vt:lpstr>Environment…?</vt:lpstr>
      <vt:lpstr>PowerPoint Presentation</vt:lpstr>
      <vt:lpstr>Who is an Engineer…? </vt:lpstr>
      <vt:lpstr>CHAPTER 1: INTRODUCTION  </vt:lpstr>
      <vt:lpstr>Engineering</vt:lpstr>
      <vt:lpstr>PowerPoint Presentation</vt:lpstr>
      <vt:lpstr>Environmental Engineering</vt:lpstr>
      <vt:lpstr>Engineering Project</vt:lpstr>
      <vt:lpstr>Engineering Project</vt:lpstr>
      <vt:lpstr>CLASS ROOM TASK</vt:lpstr>
      <vt:lpstr>Engineering Project</vt:lpstr>
      <vt:lpstr>Engineering Decision</vt:lpstr>
      <vt:lpstr>Technical (feasibility) Analysis</vt:lpstr>
      <vt:lpstr>Problem</vt:lpstr>
      <vt:lpstr>Solution</vt:lpstr>
      <vt:lpstr>2. Cost Effectiveness</vt:lpstr>
      <vt:lpstr>Internal Rate of Return (IRR) </vt:lpstr>
      <vt:lpstr>IRR values of the projects in Nepal </vt:lpstr>
      <vt:lpstr>3. Environmental Analysis</vt:lpstr>
      <vt:lpstr>4. socially acceptable decisions </vt:lpstr>
      <vt:lpstr>Environmental Laws and Regulation </vt:lpstr>
      <vt:lpstr>Three levels of environmental study in Nepal as per project size.</vt:lpstr>
      <vt:lpstr>Three levels of environmental study in Nepal as per project size.</vt:lpstr>
      <vt:lpstr>Three levels of environmental study in Nepal as per project size.</vt:lpstr>
      <vt:lpstr>Institution related to engineers in Nepal</vt:lpstr>
      <vt:lpstr>scope of the NEC</vt:lpstr>
      <vt:lpstr>Nepal Engineers Association (NEA) </vt:lpstr>
      <vt:lpstr>Society of Environmental Engineers Nepal (SEEN) </vt:lpstr>
      <vt:lpstr>PowerPoint Presentation</vt:lpstr>
      <vt:lpstr>Society of Public Health Engineers, Nepal (SOPHEN)</vt:lpstr>
      <vt:lpstr>Nepal Environment Society (NES)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Environmental Engineering ENVE 101 </dc:title>
  <dc:creator>Dell</dc:creator>
  <cp:lastModifiedBy>Dell</cp:lastModifiedBy>
  <cp:revision>33</cp:revision>
  <dcterms:created xsi:type="dcterms:W3CDTF">2006-08-16T00:00:00Z</dcterms:created>
  <dcterms:modified xsi:type="dcterms:W3CDTF">2023-08-08T16:06:29Z</dcterms:modified>
</cp:coreProperties>
</file>