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98" r:id="rId3"/>
    <p:sldId id="257" r:id="rId4"/>
    <p:sldId id="299" r:id="rId5"/>
    <p:sldId id="290" r:id="rId6"/>
    <p:sldId id="291" r:id="rId7"/>
    <p:sldId id="292" r:id="rId8"/>
    <p:sldId id="301" r:id="rId9"/>
    <p:sldId id="302" r:id="rId10"/>
    <p:sldId id="303" r:id="rId11"/>
    <p:sldId id="304" r:id="rId12"/>
    <p:sldId id="300" r:id="rId13"/>
    <p:sldId id="305" r:id="rId14"/>
    <p:sldId id="311" r:id="rId15"/>
    <p:sldId id="306" r:id="rId16"/>
    <p:sldId id="312" r:id="rId17"/>
    <p:sldId id="307" r:id="rId18"/>
    <p:sldId id="308" r:id="rId19"/>
    <p:sldId id="309" r:id="rId20"/>
    <p:sldId id="313" r:id="rId21"/>
    <p:sldId id="314" r:id="rId22"/>
    <p:sldId id="310" r:id="rId23"/>
    <p:sldId id="293" r:id="rId24"/>
    <p:sldId id="294" r:id="rId25"/>
    <p:sldId id="295" r:id="rId26"/>
    <p:sldId id="315" r:id="rId27"/>
    <p:sldId id="297"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90BF6A-7B26-46EA-81DD-35C113D3E70B}" type="datetimeFigureOut">
              <a:rPr lang="en-US" smtClean="0"/>
              <a:t>8/9/2023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D07DF-9160-442A-8C6C-993E79FF93F8}" type="slidenum">
              <a:rPr lang="en-US" smtClean="0"/>
              <a:t>‹#›</a:t>
            </a:fld>
            <a:endParaRPr lang="en-US"/>
          </a:p>
        </p:txBody>
      </p:sp>
    </p:spTree>
    <p:extLst>
      <p:ext uri="{BB962C8B-B14F-4D97-AF65-F5344CB8AC3E}">
        <p14:creationId xmlns:p14="http://schemas.microsoft.com/office/powerpoint/2010/main" val="186082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7DC56-360D-4ED6-886A-783C06A13976}"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7EFD5-DAD0-4E44-AF0F-45E636D6DD93}"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AFE11-BE0F-40AE-BCA4-E93BDD5676D0}"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1054-47FF-435F-90E5-687D2A9A184E}"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5A419-B9F2-4364-BC16-E66C28F37AE3}"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86C2DC-2874-49C8-A8D8-D63C465E82DE}" type="datetime1">
              <a:rPr lang="en-US" smtClean="0"/>
              <a:t>8/9/2023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AEB55-820B-4C30-8314-66AA7B8F5BC7}" type="datetime1">
              <a:rPr lang="en-US" smtClean="0"/>
              <a:t>8/9/2023</a:t>
            </a:fld>
            <a:endParaRPr lang="en-US"/>
          </a:p>
        </p:txBody>
      </p:sp>
      <p:sp>
        <p:nvSpPr>
          <p:cNvPr id="8" name="Footer Placeholder 7"/>
          <p:cNvSpPr>
            <a:spLocks noGrp="1"/>
          </p:cNvSpPr>
          <p:nvPr>
            <p:ph type="ftr" sz="quarter" idx="11"/>
          </p:nvPr>
        </p:nvSpPr>
        <p:spPr/>
        <p:txBody>
          <a:bodyPr/>
          <a:lstStyle/>
          <a:p>
            <a:r>
              <a:rPr lang="en-US" smtClean="0"/>
              <a:t>Department of Environmental Science and Engineering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39BC0-B0BA-465C-A4E5-0DCD85C0B6CB}" type="datetime1">
              <a:rPr lang="en-US" smtClean="0"/>
              <a:t>8/9/2023</a:t>
            </a:fld>
            <a:endParaRPr lang="en-US"/>
          </a:p>
        </p:txBody>
      </p:sp>
      <p:sp>
        <p:nvSpPr>
          <p:cNvPr id="4" name="Footer Placeholder 3"/>
          <p:cNvSpPr>
            <a:spLocks noGrp="1"/>
          </p:cNvSpPr>
          <p:nvPr>
            <p:ph type="ftr" sz="quarter" idx="11"/>
          </p:nvPr>
        </p:nvSpPr>
        <p:spPr/>
        <p:txBody>
          <a:bodyPr/>
          <a:lstStyle/>
          <a:p>
            <a:r>
              <a:rPr lang="en-US" smtClean="0"/>
              <a:t>Department of Environmental Science and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6C13B-AB89-41C2-B6B5-97B251B7BD3A}" type="datetime1">
              <a:rPr lang="en-US" smtClean="0"/>
              <a:t>8/9/2023</a:t>
            </a:fld>
            <a:endParaRPr lang="en-US"/>
          </a:p>
        </p:txBody>
      </p:sp>
      <p:sp>
        <p:nvSpPr>
          <p:cNvPr id="3" name="Footer Placeholder 2"/>
          <p:cNvSpPr>
            <a:spLocks noGrp="1"/>
          </p:cNvSpPr>
          <p:nvPr>
            <p:ph type="ftr" sz="quarter" idx="11"/>
          </p:nvPr>
        </p:nvSpPr>
        <p:spPr/>
        <p:txBody>
          <a:bodyPr/>
          <a:lstStyle/>
          <a:p>
            <a:r>
              <a:rPr lang="en-US" smtClean="0"/>
              <a:t>Department of Environmental Science and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1154E-2C4B-46A7-BAAF-DB0D7FD3241D}" type="datetime1">
              <a:rPr lang="en-US" smtClean="0"/>
              <a:t>8/9/2023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53C13-AEDF-43D6-9A37-E0BA15914A8E}" type="datetime1">
              <a:rPr lang="en-US" smtClean="0"/>
              <a:t>8/9/2023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02B8A-637E-4E83-A052-9B378FA24AB7}" type="datetime1">
              <a:rPr lang="en-US" smtClean="0"/>
              <a:t>8/9/2023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Environmental Science and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458200" cy="1470025"/>
          </a:xfrm>
        </p:spPr>
        <p:txBody>
          <a:bodyPr>
            <a:normAutofit fontScale="90000"/>
          </a:bodyPr>
          <a:lstStyle/>
          <a:p>
            <a:r>
              <a:rPr lang="en-US" b="1" dirty="0">
                <a:solidFill>
                  <a:schemeClr val="accent2"/>
                </a:solidFill>
                <a:latin typeface="Times New Roman" panose="02020603050405020304" pitchFamily="18" charset="0"/>
                <a:ea typeface="Times New Roman"/>
                <a:cs typeface="Times New Roman" panose="02020603050405020304" pitchFamily="18" charset="0"/>
                <a:sym typeface="Times New Roman"/>
              </a:rPr>
              <a:t/>
            </a:r>
            <a:br>
              <a:rPr lang="en-US" b="1" dirty="0">
                <a:solidFill>
                  <a:schemeClr val="accent2"/>
                </a:solidFill>
                <a:latin typeface="Times New Roman" panose="02020603050405020304" pitchFamily="18" charset="0"/>
                <a:ea typeface="Times New Roman"/>
                <a:cs typeface="Times New Roman" panose="02020603050405020304" pitchFamily="18" charset="0"/>
                <a:sym typeface="Times New Roman"/>
              </a:rPr>
            </a:br>
            <a:r>
              <a:rPr lang="en-US" b="1" dirty="0" smtClean="0">
                <a:solidFill>
                  <a:srgbClr val="FF0000"/>
                </a:solidFill>
                <a:latin typeface="Times New Roman" panose="02020603050405020304" pitchFamily="18" charset="0"/>
                <a:ea typeface="Times New Roman"/>
                <a:cs typeface="Times New Roman" panose="02020603050405020304" pitchFamily="18" charset="0"/>
                <a:sym typeface="Times New Roman"/>
              </a:rPr>
              <a:t>Introduction </a:t>
            </a:r>
            <a:r>
              <a:rPr lang="en-US" b="1" dirty="0">
                <a:solidFill>
                  <a:srgbClr val="FF0000"/>
                </a:solidFill>
                <a:latin typeface="Times New Roman" panose="02020603050405020304" pitchFamily="18" charset="0"/>
                <a:ea typeface="Times New Roman"/>
                <a:cs typeface="Times New Roman" panose="02020603050405020304" pitchFamily="18" charset="0"/>
                <a:sym typeface="Times New Roman"/>
              </a:rPr>
              <a:t>to Environmental </a:t>
            </a:r>
            <a:r>
              <a:rPr lang="en-US" b="1" dirty="0" smtClean="0">
                <a:solidFill>
                  <a:srgbClr val="FF0000"/>
                </a:solidFill>
                <a:latin typeface="Times New Roman" panose="02020603050405020304" pitchFamily="18" charset="0"/>
                <a:ea typeface="Times New Roman"/>
                <a:cs typeface="Times New Roman" panose="02020603050405020304" pitchFamily="18" charset="0"/>
                <a:sym typeface="Times New Roman"/>
              </a:rPr>
              <a:t>Engineeri</a:t>
            </a:r>
            <a:r>
              <a:rPr lang="en-US" b="1" dirty="0" smtClean="0">
                <a:solidFill>
                  <a:srgbClr val="FF0000"/>
                </a:solidFill>
                <a:latin typeface="Times New Roman"/>
                <a:ea typeface="Times New Roman"/>
                <a:cs typeface="Times New Roman"/>
                <a:sym typeface="Times New Roman"/>
              </a:rPr>
              <a:t>ng</a:t>
            </a:r>
            <a:br>
              <a:rPr lang="en-US" b="1" dirty="0" smtClean="0">
                <a:solidFill>
                  <a:srgbClr val="FF0000"/>
                </a:solidFill>
                <a:latin typeface="Times New Roman"/>
                <a:ea typeface="Times New Roman"/>
                <a:cs typeface="Times New Roman"/>
                <a:sym typeface="Times New Roman"/>
              </a:rPr>
            </a:br>
            <a:r>
              <a:rPr lang="en-US" b="1" dirty="0" smtClean="0">
                <a:solidFill>
                  <a:srgbClr val="FF0000"/>
                </a:solidFill>
                <a:latin typeface="Times New Roman"/>
                <a:ea typeface="Times New Roman"/>
                <a:cs typeface="Times New Roman"/>
                <a:sym typeface="Times New Roman"/>
              </a:rPr>
              <a:t>Chapter I</a:t>
            </a:r>
            <a:br>
              <a:rPr lang="en-US" b="1" dirty="0" smtClean="0">
                <a:solidFill>
                  <a:srgbClr val="FF0000"/>
                </a:solidFill>
                <a:latin typeface="Times New Roman"/>
                <a:ea typeface="Times New Roman"/>
                <a:cs typeface="Times New Roman"/>
                <a:sym typeface="Times New Roman"/>
              </a:rPr>
            </a:br>
            <a:r>
              <a:rPr lang="en-US" b="1" dirty="0" smtClean="0">
                <a:solidFill>
                  <a:srgbClr val="FF0000"/>
                </a:solidFill>
                <a:latin typeface="Times New Roman"/>
                <a:ea typeface="Times New Roman"/>
                <a:cs typeface="Times New Roman"/>
                <a:sym typeface="Times New Roman"/>
              </a:rPr>
              <a:t>Part II</a:t>
            </a:r>
            <a:r>
              <a:rPr lang="en-US" b="1" dirty="0">
                <a:solidFill>
                  <a:srgbClr val="FF0000"/>
                </a:solidFill>
                <a:latin typeface="Times New Roman"/>
                <a:ea typeface="Times New Roman"/>
                <a:cs typeface="Times New Roman"/>
                <a:sym typeface="Times New Roman"/>
              </a:rPr>
              <a:t/>
            </a:r>
            <a:br>
              <a:rPr lang="en-US" b="1" dirty="0">
                <a:solidFill>
                  <a:srgbClr val="FF0000"/>
                </a:solidFill>
                <a:latin typeface="Times New Roman"/>
                <a:ea typeface="Times New Roman"/>
                <a:cs typeface="Times New Roman"/>
                <a:sym typeface="Times New Roman"/>
              </a:rPr>
            </a:br>
            <a:endParaRPr lang="en-US" b="1" dirty="0">
              <a:solidFill>
                <a:srgbClr val="FF0000"/>
              </a:solidFill>
            </a:endParaRPr>
          </a:p>
        </p:txBody>
      </p:sp>
      <p:pic>
        <p:nvPicPr>
          <p:cNvPr id="4" name="Google Shape;111;p1" descr="School of Arts Kathmandu University | School of Arts Kathmandu ..."/>
          <p:cNvPicPr preferRelativeResize="0"/>
          <p:nvPr/>
        </p:nvPicPr>
        <p:blipFill rotWithShape="1">
          <a:blip r:embed="rId2">
            <a:alphaModFix/>
          </a:blip>
          <a:srcRect/>
          <a:stretch/>
        </p:blipFill>
        <p:spPr>
          <a:xfrm>
            <a:off x="3429000" y="76308"/>
            <a:ext cx="1607344" cy="1607344"/>
          </a:xfrm>
          <a:prstGeom prst="rect">
            <a:avLst/>
          </a:prstGeom>
          <a:noFill/>
          <a:ln>
            <a:noFill/>
          </a:ln>
        </p:spPr>
      </p:pic>
    </p:spTree>
    <p:extLst>
      <p:ext uri="{BB962C8B-B14F-4D97-AF65-F5344CB8AC3E}">
        <p14:creationId xmlns:p14="http://schemas.microsoft.com/office/powerpoint/2010/main" val="1869117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Concentrations in Air</a:t>
            </a:r>
            <a:endParaRPr lang="en-US" b="1" u="sng" dirty="0">
              <a:solidFill>
                <a:srgbClr val="FF0000"/>
              </a:solidFill>
            </a:endParaRPr>
          </a:p>
        </p:txBody>
      </p:sp>
      <p:sp>
        <p:nvSpPr>
          <p:cNvPr id="3" name="Content Placeholder 2"/>
          <p:cNvSpPr>
            <a:spLocks noGrp="1"/>
          </p:cNvSpPr>
          <p:nvPr>
            <p:ph idx="1"/>
          </p:nvPr>
        </p:nvSpPr>
        <p:spPr/>
        <p:txBody>
          <a:bodyPr>
            <a:normAutofit fontScale="92500"/>
          </a:bodyPr>
          <a:lstStyle/>
          <a:p>
            <a:pPr marL="274320" lvl="0" indent="-274320" algn="just">
              <a:spcBef>
                <a:spcPts val="580"/>
              </a:spcBef>
              <a:buClr>
                <a:srgbClr val="D34817"/>
              </a:buClr>
              <a:buSzPct val="85000"/>
              <a:buFont typeface="Wingdings 2"/>
              <a:buChar char=""/>
            </a:pPr>
            <a:r>
              <a:rPr lang="en-US" sz="2600" dirty="0">
                <a:solidFill>
                  <a:prstClr val="black"/>
                </a:solidFill>
                <a:latin typeface="Arial" panose="020B0604020202020204" pitchFamily="34" charset="0"/>
                <a:cs typeface="Arial" panose="020B0604020202020204" pitchFamily="34" charset="0"/>
              </a:rPr>
              <a:t>Concentrations of chemicals in air are typically measured in units of the mass of chemical (milligrams, micrograms, </a:t>
            </a:r>
            <a:r>
              <a:rPr lang="en-US" sz="2600" dirty="0" err="1">
                <a:solidFill>
                  <a:prstClr val="black"/>
                </a:solidFill>
                <a:latin typeface="Arial" panose="020B0604020202020204" pitchFamily="34" charset="0"/>
                <a:cs typeface="Arial" panose="020B0604020202020204" pitchFamily="34" charset="0"/>
              </a:rPr>
              <a:t>nanograms</a:t>
            </a:r>
            <a:r>
              <a:rPr lang="en-US" sz="2600" dirty="0">
                <a:solidFill>
                  <a:prstClr val="black"/>
                </a:solidFill>
                <a:latin typeface="Arial" panose="020B0604020202020204" pitchFamily="34" charset="0"/>
                <a:cs typeface="Arial" panose="020B0604020202020204" pitchFamily="34" charset="0"/>
              </a:rPr>
              <a:t>, or </a:t>
            </a:r>
            <a:r>
              <a:rPr lang="en-US" sz="2600" dirty="0" err="1">
                <a:solidFill>
                  <a:prstClr val="black"/>
                </a:solidFill>
                <a:latin typeface="Arial" panose="020B0604020202020204" pitchFamily="34" charset="0"/>
                <a:cs typeface="Arial" panose="020B0604020202020204" pitchFamily="34" charset="0"/>
              </a:rPr>
              <a:t>picograms</a:t>
            </a:r>
            <a:r>
              <a:rPr lang="en-US" sz="2600" dirty="0">
                <a:solidFill>
                  <a:prstClr val="black"/>
                </a:solidFill>
                <a:latin typeface="Arial" panose="020B0604020202020204" pitchFamily="34" charset="0"/>
                <a:cs typeface="Arial" panose="020B0604020202020204" pitchFamily="34" charset="0"/>
              </a:rPr>
              <a:t>) per volume of air (cubic meter). </a:t>
            </a:r>
          </a:p>
          <a:p>
            <a:pPr marL="274320" lvl="0" indent="-274320" algn="just">
              <a:spcBef>
                <a:spcPts val="580"/>
              </a:spcBef>
              <a:buClr>
                <a:srgbClr val="D34817"/>
              </a:buClr>
              <a:buSzPct val="85000"/>
              <a:buFont typeface="Wingdings 2"/>
              <a:buChar char=""/>
            </a:pPr>
            <a:r>
              <a:rPr lang="en-US" sz="2600" dirty="0">
                <a:solidFill>
                  <a:prstClr val="black"/>
                </a:solidFill>
                <a:latin typeface="Arial" panose="020B0604020202020204" pitchFamily="34" charset="0"/>
                <a:cs typeface="Arial" panose="020B0604020202020204" pitchFamily="34" charset="0"/>
              </a:rPr>
              <a:t>However, concentrations may also be expressed as parts per million (ppm) or parts per billion (ppb) by using a conversion factor. </a:t>
            </a:r>
          </a:p>
          <a:p>
            <a:pPr marL="274320" lvl="0" indent="-274320" algn="just">
              <a:spcBef>
                <a:spcPts val="580"/>
              </a:spcBef>
              <a:buClr>
                <a:srgbClr val="D34817"/>
              </a:buClr>
              <a:buSzPct val="85000"/>
              <a:buFont typeface="Wingdings 2"/>
              <a:buChar char=""/>
            </a:pPr>
            <a:r>
              <a:rPr lang="en-US" sz="2600" dirty="0">
                <a:solidFill>
                  <a:prstClr val="black"/>
                </a:solidFill>
                <a:latin typeface="Arial" panose="020B0604020202020204" pitchFamily="34" charset="0"/>
                <a:cs typeface="Arial" panose="020B0604020202020204" pitchFamily="34" charset="0"/>
              </a:rPr>
              <a:t>The conversion factor is based on the molecular weight of the chemical and is different for each chemical. </a:t>
            </a:r>
          </a:p>
          <a:p>
            <a:pPr marL="274320" lvl="0" indent="-274320" algn="just">
              <a:spcBef>
                <a:spcPts val="580"/>
              </a:spcBef>
              <a:buClr>
                <a:srgbClr val="D34817"/>
              </a:buClr>
              <a:buSzPct val="85000"/>
              <a:buFont typeface="Wingdings 2"/>
              <a:buChar char=""/>
            </a:pPr>
            <a:r>
              <a:rPr lang="en-US" sz="2600" dirty="0">
                <a:solidFill>
                  <a:prstClr val="black"/>
                </a:solidFill>
                <a:latin typeface="Arial" panose="020B0604020202020204" pitchFamily="34" charset="0"/>
                <a:cs typeface="Arial" panose="020B0604020202020204" pitchFamily="34" charset="0"/>
              </a:rPr>
              <a:t>Also, atmospheric temperature and pressure affect the calculation.</a:t>
            </a: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10</a:t>
            </a:fld>
            <a:endParaRPr lang="en-US">
              <a:solidFill>
                <a:srgbClr val="FF0000"/>
              </a:solidFill>
            </a:endParaRPr>
          </a:p>
        </p:txBody>
      </p:sp>
    </p:spTree>
    <p:extLst>
      <p:ext uri="{BB962C8B-B14F-4D97-AF65-F5344CB8AC3E}">
        <p14:creationId xmlns:p14="http://schemas.microsoft.com/office/powerpoint/2010/main" val="4044677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Concentrations in Air</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algn="just"/>
                <a:r>
                  <a:rPr lang="en-US" dirty="0">
                    <a:latin typeface="Arial" panose="020B0604020202020204" pitchFamily="34" charset="0"/>
                    <a:cs typeface="Arial" panose="020B0604020202020204" pitchFamily="34" charset="0"/>
                  </a:rPr>
                  <a:t>Units </a:t>
                </a:r>
                <a:r>
                  <a:rPr lang="en-US" dirty="0">
                    <a:latin typeface="Arial" panose="020B0604020202020204" pitchFamily="34" charset="0"/>
                    <a:cs typeface="Arial" panose="020B0604020202020204" pitchFamily="34" charset="0"/>
                  </a:rPr>
                  <a:t>do not change as a gas is compressed or expanded. But, </a:t>
                </a:r>
                <a:r>
                  <a:rPr lang="en-US" dirty="0" err="1">
                    <a:latin typeface="Arial" panose="020B0604020202020204" pitchFamily="34" charset="0"/>
                    <a:cs typeface="Arial" panose="020B0604020202020204" pitchFamily="34" charset="0"/>
                  </a:rPr>
                  <a:t>μg</a:t>
                </a:r>
                <a:r>
                  <a:rPr lang="en-US" dirty="0">
                    <a:latin typeface="Arial" panose="020B0604020202020204" pitchFamily="34" charset="0"/>
                    <a:cs typeface="Arial" panose="020B0604020202020204" pitchFamily="34" charset="0"/>
                  </a:rPr>
                  <a:t>/m</a:t>
                </a:r>
                <a:r>
                  <a:rPr lang="en-US" baseline="30000" dirty="0">
                    <a:latin typeface="Arial" panose="020B0604020202020204" pitchFamily="34" charset="0"/>
                    <a:cs typeface="Arial" panose="020B0604020202020204" pitchFamily="34" charset="0"/>
                  </a:rPr>
                  <a:t>3 </a:t>
                </a:r>
                <a:r>
                  <a:rPr lang="en-US" dirty="0">
                    <a:latin typeface="Arial" panose="020B0604020202020204" pitchFamily="34" charset="0"/>
                    <a:cs typeface="Arial" panose="020B0604020202020204" pitchFamily="34" charset="0"/>
                  </a:rPr>
                  <a:t>decrease </a:t>
                </a:r>
                <a:r>
                  <a:rPr lang="en-US" dirty="0">
                    <a:latin typeface="Arial" panose="020B0604020202020204" pitchFamily="34" charset="0"/>
                    <a:cs typeface="Arial" panose="020B0604020202020204" pitchFamily="34" charset="0"/>
                  </a:rPr>
                  <a:t>when gas expands. (Why?)</a:t>
                </a:r>
              </a:p>
              <a:p>
                <a:r>
                  <a:rPr lang="en-US" dirty="0">
                    <a:latin typeface="Arial" panose="020B0604020202020204" pitchFamily="34" charset="0"/>
                    <a:cs typeface="Arial" panose="020B0604020202020204" pitchFamily="34" charset="0"/>
                  </a:rPr>
                  <a:t>For component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p>
              <a:p>
                <a:pPr marL="0" indent="0" algn="ctr">
                  <a:buNone/>
                </a:pPr>
                <a14:m>
                  <m:oMath xmlns:m="http://schemas.openxmlformats.org/officeDocument/2006/math">
                    <m:sSub>
                      <m:sSubPr>
                        <m:ctrlPr>
                          <a:rPr lang="en-US" i="1">
                            <a:latin typeface="Cambria Math"/>
                          </a:rPr>
                        </m:ctrlPr>
                      </m:sSubPr>
                      <m:e>
                        <m:r>
                          <m:rPr>
                            <m:sty m:val="p"/>
                          </m:rPr>
                          <a:rPr lang="en-US">
                            <a:latin typeface="Cambria Math" panose="02040503050406030204" pitchFamily="18" charset="0"/>
                          </a:rPr>
                          <m:t>ppm</m:t>
                        </m:r>
                      </m:e>
                      <m:sub>
                        <m:r>
                          <m:rPr>
                            <m:sty m:val="p"/>
                          </m:rPr>
                          <a:rPr lang="en-US">
                            <a:latin typeface="Cambria Math" panose="02040503050406030204" pitchFamily="18" charset="0"/>
                          </a:rPr>
                          <m:t>v</m:t>
                        </m:r>
                      </m:sub>
                    </m:sSub>
                    <m:r>
                      <a:rPr lang="en-US">
                        <a:latin typeface="Cambria Math" panose="02040503050406030204" pitchFamily="18" charset="0"/>
                      </a:rPr>
                      <m:t>=</m:t>
                    </m:r>
                    <m:f>
                      <m:fPr>
                        <m:ctrlPr>
                          <a:rPr lang="en-US" i="1">
                            <a:latin typeface="Cambria Math"/>
                          </a:rPr>
                        </m:ctrlPr>
                      </m:fPr>
                      <m:num>
                        <m:sSub>
                          <m:sSubPr>
                            <m:ctrlPr>
                              <a:rPr lang="en-US" i="1">
                                <a:latin typeface="Cambria Math"/>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i</m:t>
                            </m:r>
                          </m:sub>
                        </m:sSub>
                      </m:num>
                      <m:den>
                        <m:sSub>
                          <m:sSubPr>
                            <m:ctrlPr>
                              <a:rPr lang="en-US" i="1">
                                <a:latin typeface="Cambria Math"/>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total</m:t>
                            </m:r>
                          </m:sub>
                        </m:sSub>
                      </m:den>
                    </m:f>
                    <m:r>
                      <a:rPr lang="en-US">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a:latin typeface="Cambria Math" panose="02040503050406030204" pitchFamily="18" charset="0"/>
                            <a:ea typeface="Cambria Math" panose="02040503050406030204" pitchFamily="18" charset="0"/>
                          </a:rPr>
                          <m:t>10</m:t>
                        </m:r>
                      </m:e>
                      <m:sup>
                        <m:r>
                          <a:rPr lang="en-US">
                            <a:latin typeface="Cambria Math" panose="02040503050406030204" pitchFamily="18" charset="0"/>
                            <a:ea typeface="Cambria Math" panose="02040503050406030204" pitchFamily="18" charset="0"/>
                          </a:rPr>
                          <m:t>6</m:t>
                        </m:r>
                      </m:sup>
                    </m:sSup>
                  </m:oMath>
                </a14:m>
                <a:r>
                  <a:rPr lang="en-US" dirty="0">
                    <a:latin typeface="Arial" panose="020B0604020202020204" pitchFamily="34" charset="0"/>
                    <a:cs typeface="Arial" panose="020B0604020202020204" pitchFamily="34" charset="0"/>
                  </a:rPr>
                  <a:t> </a:t>
                </a:r>
              </a:p>
              <a:p>
                <a:pPr marL="0" indent="0" algn="ctr">
                  <a:buNone/>
                </a:pPr>
                <a:endParaRPr lang="en-US"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a:latin typeface="Cambria Math" panose="02040503050406030204" pitchFamily="18" charset="0"/>
                            </a:rPr>
                            <m:t>ppm</m:t>
                          </m:r>
                        </m:e>
                        <m:sub>
                          <m:r>
                            <m:rPr>
                              <m:sty m:val="p"/>
                            </m:rPr>
                            <a:rPr lang="en-US">
                              <a:latin typeface="Cambria Math" panose="02040503050406030204" pitchFamily="18" charset="0"/>
                            </a:rPr>
                            <m:t>v</m:t>
                          </m:r>
                        </m:sub>
                      </m:sSub>
                      <m:r>
                        <a:rPr lang="en-US">
                          <a:latin typeface="Cambria Math" panose="02040503050406030204" pitchFamily="18" charset="0"/>
                        </a:rPr>
                        <m:t>=</m:t>
                      </m:r>
                      <m:f>
                        <m:fPr>
                          <m:ctrlPr>
                            <a:rPr lang="en-US" i="1">
                              <a:latin typeface="Cambria Math"/>
                            </a:rPr>
                          </m:ctrlPr>
                        </m:fPr>
                        <m:num>
                          <m:r>
                            <m:rPr>
                              <m:sty m:val="p"/>
                            </m:rPr>
                            <a:rPr lang="en-US">
                              <a:latin typeface="Cambria Math" panose="02040503050406030204" pitchFamily="18" charset="0"/>
                            </a:rPr>
                            <m:t>moles</m:t>
                          </m:r>
                          <m:r>
                            <a:rPr lang="en-US">
                              <a:latin typeface="Cambria Math" panose="02040503050406030204" pitchFamily="18" charset="0"/>
                            </a:rPr>
                            <m:t> </m:t>
                          </m:r>
                          <m:r>
                            <m:rPr>
                              <m:sty m:val="p"/>
                            </m:rPr>
                            <a:rPr lang="en-US">
                              <a:latin typeface="Cambria Math" panose="02040503050406030204" pitchFamily="18" charset="0"/>
                            </a:rPr>
                            <m:t>i</m:t>
                          </m:r>
                        </m:num>
                        <m:den>
                          <m:r>
                            <m:rPr>
                              <m:sty m:val="p"/>
                            </m:rPr>
                            <a:rPr lang="en-US">
                              <a:latin typeface="Cambria Math" panose="02040503050406030204" pitchFamily="18" charset="0"/>
                            </a:rPr>
                            <m:t>moles</m:t>
                          </m:r>
                          <m:r>
                            <a:rPr lang="en-US">
                              <a:latin typeface="Cambria Math" panose="02040503050406030204" pitchFamily="18" charset="0"/>
                            </a:rPr>
                            <m:t> </m:t>
                          </m:r>
                          <m:r>
                            <m:rPr>
                              <m:sty m:val="p"/>
                            </m:rPr>
                            <a:rPr lang="en-US">
                              <a:latin typeface="Cambria Math" panose="02040503050406030204" pitchFamily="18" charset="0"/>
                            </a:rPr>
                            <m:t>total</m:t>
                          </m:r>
                        </m:den>
                      </m:f>
                      <m:r>
                        <a:rPr lang="en-US">
                          <a:latin typeface="Cambria Math" panose="02040503050406030204" pitchFamily="18" charset="0"/>
                          <a:ea typeface="Cambria Math" panose="02040503050406030204" pitchFamily="18" charset="0"/>
                        </a:rPr>
                        <m:t>×</m:t>
                      </m:r>
                      <m:sSup>
                        <m:sSupPr>
                          <m:ctrlPr>
                            <a:rPr lang="en-US" i="1">
                              <a:latin typeface="Cambria Math"/>
                              <a:ea typeface="Cambria Math" panose="02040503050406030204" pitchFamily="18" charset="0"/>
                            </a:rPr>
                          </m:ctrlPr>
                        </m:sSupPr>
                        <m:e>
                          <m:r>
                            <a:rPr lang="en-US">
                              <a:latin typeface="Cambria Math" panose="02040503050406030204" pitchFamily="18" charset="0"/>
                              <a:ea typeface="Cambria Math" panose="02040503050406030204" pitchFamily="18" charset="0"/>
                            </a:rPr>
                            <m:t>10</m:t>
                          </m:r>
                        </m:e>
                        <m:sup>
                          <m:r>
                            <a:rPr lang="en-US">
                              <a:latin typeface="Cambria Math" panose="02040503050406030204" pitchFamily="18" charset="0"/>
                              <a:ea typeface="Cambria Math" panose="02040503050406030204" pitchFamily="18" charset="0"/>
                            </a:rPr>
                            <m:t>6</m:t>
                          </m:r>
                        </m:sup>
                      </m:sSup>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r="-31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11</a:t>
            </a:fld>
            <a:endParaRPr lang="en-US">
              <a:solidFill>
                <a:srgbClr val="FF0000"/>
              </a:solidFill>
            </a:endParaRPr>
          </a:p>
        </p:txBody>
      </p:sp>
    </p:spTree>
    <p:extLst>
      <p:ext uri="{BB962C8B-B14F-4D97-AF65-F5344CB8AC3E}">
        <p14:creationId xmlns:p14="http://schemas.microsoft.com/office/powerpoint/2010/main" val="4044677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Concentrations in Air</a:t>
            </a:r>
            <a:endParaRPr lang="en-US" b="1" u="sng" dirty="0">
              <a:solidFill>
                <a:srgbClr val="FF0000"/>
              </a:solidFill>
            </a:endParaRPr>
          </a:p>
        </p:txBody>
      </p:sp>
      <p:sp>
        <p:nvSpPr>
          <p:cNvPr id="3" name="Content Placeholder 2"/>
          <p:cNvSpPr>
            <a:spLocks noGrp="1"/>
          </p:cNvSpPr>
          <p:nvPr>
            <p:ph idx="1"/>
          </p:nvPr>
        </p:nvSpPr>
        <p:spPr>
          <a:xfrm>
            <a:off x="228600" y="1447800"/>
            <a:ext cx="8458200" cy="4678363"/>
          </a:xfrm>
        </p:spPr>
        <p:txBody>
          <a:bodyPr>
            <a:normAutofit/>
          </a:bodyPr>
          <a:lstStyle/>
          <a:p>
            <a:pPr marL="274320" lvl="0" indent="-274320" algn="just">
              <a:spcBef>
                <a:spcPts val="580"/>
              </a:spcBef>
              <a:buClr>
                <a:srgbClr val="D34817"/>
              </a:buClr>
              <a:buSzPct val="85000"/>
              <a:buFont typeface="Wingdings 2"/>
              <a:buChar char=""/>
            </a:pPr>
            <a:r>
              <a:rPr lang="en-US" sz="2400" dirty="0">
                <a:solidFill>
                  <a:prstClr val="black"/>
                </a:solidFill>
                <a:latin typeface="Arial" panose="020B0604020202020204" pitchFamily="34" charset="0"/>
                <a:cs typeface="Arial" panose="020B0604020202020204" pitchFamily="34" charset="0"/>
              </a:rPr>
              <a:t>Typically, conversions for chemicals in air are made assuming a pressure of 1 atmosphere and a temperature of 273.15 K, where one mole of any pure gas will occupy a volume of 22.4 L. </a:t>
            </a:r>
          </a:p>
          <a:p>
            <a:pPr marL="274320" lvl="0" indent="-274320" algn="just">
              <a:spcBef>
                <a:spcPts val="580"/>
              </a:spcBef>
              <a:buClr>
                <a:srgbClr val="D34817"/>
              </a:buClr>
              <a:buSzPct val="85000"/>
              <a:buFont typeface="Wingdings 2"/>
              <a:buChar char=""/>
            </a:pPr>
            <a:r>
              <a:rPr lang="en-US" sz="2400" dirty="0">
                <a:solidFill>
                  <a:prstClr val="black"/>
                </a:solidFill>
                <a:latin typeface="Arial" panose="020B0604020202020204" pitchFamily="34" charset="0"/>
                <a:cs typeface="Arial" panose="020B0604020202020204" pitchFamily="34" charset="0"/>
              </a:rPr>
              <a:t>Using ideal gas equation:</a:t>
            </a:r>
          </a:p>
          <a:p>
            <a:pPr marL="0" lvl="0" indent="0" algn="ctr">
              <a:spcBef>
                <a:spcPts val="580"/>
              </a:spcBef>
              <a:buClr>
                <a:srgbClr val="D34817"/>
              </a:buClr>
              <a:buSzPct val="85000"/>
              <a:buNone/>
            </a:pPr>
            <a:r>
              <a:rPr lang="en-US" sz="2400" dirty="0">
                <a:solidFill>
                  <a:prstClr val="black"/>
                </a:solidFill>
                <a:latin typeface="Arial" panose="020B0604020202020204" pitchFamily="34" charset="0"/>
                <a:cs typeface="Arial" panose="020B0604020202020204" pitchFamily="34" charset="0"/>
              </a:rPr>
              <a:t>PV = </a:t>
            </a:r>
            <a:r>
              <a:rPr lang="en-US" sz="2400" dirty="0" err="1">
                <a:solidFill>
                  <a:prstClr val="black"/>
                </a:solidFill>
                <a:latin typeface="Arial" panose="020B0604020202020204" pitchFamily="34" charset="0"/>
                <a:cs typeface="Arial" panose="020B0604020202020204" pitchFamily="34" charset="0"/>
              </a:rPr>
              <a:t>nRT</a:t>
            </a:r>
            <a:endParaRPr lang="en-US" sz="2400" dirty="0">
              <a:solidFill>
                <a:prstClr val="black"/>
              </a:solidFill>
              <a:latin typeface="Arial" panose="020B0604020202020204" pitchFamily="34" charset="0"/>
              <a:cs typeface="Arial" panose="020B0604020202020204" pitchFamily="34" charset="0"/>
            </a:endParaRPr>
          </a:p>
          <a:p>
            <a:pPr marL="0" lvl="0" indent="0">
              <a:spcBef>
                <a:spcPts val="580"/>
              </a:spcBef>
              <a:buClr>
                <a:srgbClr val="D34817"/>
              </a:buClr>
              <a:buSzPct val="85000"/>
              <a:buNone/>
            </a:pPr>
            <a:endParaRPr lang="fi-FI" sz="2400" dirty="0">
              <a:solidFill>
                <a:prstClr val="black"/>
              </a:solidFill>
              <a:latin typeface="Arial" panose="020B0604020202020204" pitchFamily="34" charset="0"/>
              <a:cs typeface="Arial" panose="020B0604020202020204" pitchFamily="34" charset="0"/>
            </a:endParaRPr>
          </a:p>
          <a:p>
            <a:pPr marL="0" lvl="0" indent="0">
              <a:spcBef>
                <a:spcPts val="580"/>
              </a:spcBef>
              <a:buClr>
                <a:srgbClr val="D34817"/>
              </a:buClr>
              <a:buSzPct val="85000"/>
              <a:buNone/>
            </a:pPr>
            <a:r>
              <a:rPr lang="fi-FI" sz="2400" dirty="0">
                <a:solidFill>
                  <a:prstClr val="black"/>
                </a:solidFill>
                <a:latin typeface="Arial" panose="020B0604020202020204" pitchFamily="34" charset="0"/>
                <a:cs typeface="Arial" panose="020B0604020202020204" pitchFamily="34" charset="0"/>
              </a:rPr>
              <a:t>R = 8.314 J/mole-K, 0.08205 L-atm/mole-K</a:t>
            </a:r>
            <a:endParaRPr lang="en-US" sz="2400" dirty="0">
              <a:solidFill>
                <a:prstClr val="black"/>
              </a:solidFill>
              <a:latin typeface="Arial" panose="020B0604020202020204" pitchFamily="34" charset="0"/>
              <a:cs typeface="Arial" panose="020B0604020202020204" pitchFamily="34" charset="0"/>
            </a:endParaRP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12</a:t>
            </a:fld>
            <a:endParaRPr lang="en-US">
              <a:solidFill>
                <a:srgbClr val="FF0000"/>
              </a:solidFill>
            </a:endParaRPr>
          </a:p>
        </p:txBody>
      </p:sp>
    </p:spTree>
    <p:extLst>
      <p:ext uri="{BB962C8B-B14F-4D97-AF65-F5344CB8AC3E}">
        <p14:creationId xmlns:p14="http://schemas.microsoft.com/office/powerpoint/2010/main" val="103304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Exercise 3</a:t>
            </a:r>
            <a:endParaRPr lang="en-US" b="1" u="sng" dirty="0">
              <a:solidFill>
                <a:srgbClr val="FF0000"/>
              </a:solidFill>
            </a:endParaRPr>
          </a:p>
        </p:txBody>
      </p:sp>
      <p:sp>
        <p:nvSpPr>
          <p:cNvPr id="3" name="Content Placeholder 2"/>
          <p:cNvSpPr>
            <a:spLocks noGrp="1"/>
          </p:cNvSpPr>
          <p:nvPr>
            <p:ph idx="1"/>
          </p:nvPr>
        </p:nvSpPr>
        <p:spPr>
          <a:xfrm>
            <a:off x="457200" y="1600201"/>
            <a:ext cx="8212015" cy="2004646"/>
          </a:xfrm>
        </p:spPr>
        <p:txBody>
          <a:bodyPr>
            <a:normAutofit/>
          </a:bodyPr>
          <a:lstStyle/>
          <a:p>
            <a:pPr marL="514350" indent="-514350" algn="just">
              <a:buFont typeface="+mj-lt"/>
              <a:buAutoNum type="arabicPeriod"/>
            </a:pPr>
            <a:r>
              <a:rPr lang="en-US" dirty="0"/>
              <a:t>1 kg of soil sample was analyzed and found to contain 5.0 mg TCE. What is the TCE concentration in mg/kg, ppm and ppb? </a:t>
            </a:r>
            <a:endParaRPr lang="en-US" dirty="0" smtClean="0"/>
          </a:p>
          <a:p>
            <a:pPr marL="0" indent="0" algn="just">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13</a:t>
            </a:fld>
            <a:endParaRPr lang="en-US">
              <a:solidFill>
                <a:srgbClr val="FF0000"/>
              </a:solidFill>
            </a:endParaRPr>
          </a:p>
        </p:txBody>
      </p:sp>
      <p:sp>
        <p:nvSpPr>
          <p:cNvPr id="7" name="Rectangle 6"/>
          <p:cNvSpPr/>
          <p:nvPr/>
        </p:nvSpPr>
        <p:spPr>
          <a:xfrm>
            <a:off x="457200" y="3581400"/>
            <a:ext cx="8458200" cy="1569660"/>
          </a:xfrm>
          <a:prstGeom prst="rect">
            <a:avLst/>
          </a:prstGeom>
        </p:spPr>
        <p:txBody>
          <a:bodyPr wrap="square">
            <a:spAutoFit/>
          </a:bodyPr>
          <a:lstStyle/>
          <a:p>
            <a:pPr lvl="0"/>
            <a:r>
              <a:rPr lang="en-US" sz="2400" b="1" dirty="0">
                <a:solidFill>
                  <a:prstClr val="black"/>
                </a:solidFill>
                <a:latin typeface="Arial" panose="020B0604020202020204" pitchFamily="34" charset="0"/>
                <a:cs typeface="Arial" panose="020B0604020202020204" pitchFamily="34" charset="0"/>
              </a:rPr>
              <a:t>Solution</a:t>
            </a:r>
          </a:p>
          <a:p>
            <a:pPr lvl="0"/>
            <a:r>
              <a:rPr lang="en-US" sz="2400" dirty="0">
                <a:solidFill>
                  <a:prstClr val="black"/>
                </a:solidFill>
                <a:latin typeface="Arial" panose="020B0604020202020204" pitchFamily="34" charset="0"/>
                <a:cs typeface="Arial" panose="020B0604020202020204" pitchFamily="34" charset="0"/>
              </a:rPr>
              <a:t>5 </a:t>
            </a:r>
            <a:r>
              <a:rPr lang="en-US" sz="2400" dirty="0" err="1">
                <a:solidFill>
                  <a:prstClr val="black"/>
                </a:solidFill>
                <a:latin typeface="Arial" panose="020B0604020202020204" pitchFamily="34" charset="0"/>
                <a:cs typeface="Arial" panose="020B0604020202020204" pitchFamily="34" charset="0"/>
              </a:rPr>
              <a:t>ppm</a:t>
            </a:r>
            <a:r>
              <a:rPr lang="en-US" sz="2400" baseline="-25000" dirty="0" err="1">
                <a:solidFill>
                  <a:prstClr val="black"/>
                </a:solidFill>
                <a:latin typeface="Arial" panose="020B0604020202020204" pitchFamily="34" charset="0"/>
                <a:cs typeface="Arial" panose="020B0604020202020204" pitchFamily="34" charset="0"/>
              </a:rPr>
              <a:t>m</a:t>
            </a:r>
            <a:r>
              <a:rPr lang="en-US" sz="2400" dirty="0">
                <a:solidFill>
                  <a:prstClr val="black"/>
                </a:solidFill>
                <a:latin typeface="Arial" panose="020B0604020202020204" pitchFamily="34" charset="0"/>
                <a:cs typeface="Arial" panose="020B0604020202020204" pitchFamily="34" charset="0"/>
              </a:rPr>
              <a:t> and 5000 </a:t>
            </a:r>
            <a:r>
              <a:rPr lang="en-US" sz="2400" dirty="0" err="1">
                <a:solidFill>
                  <a:prstClr val="black"/>
                </a:solidFill>
                <a:latin typeface="Arial" panose="020B0604020202020204" pitchFamily="34" charset="0"/>
                <a:cs typeface="Arial" panose="020B0604020202020204" pitchFamily="34" charset="0"/>
              </a:rPr>
              <a:t>ppb</a:t>
            </a:r>
            <a:r>
              <a:rPr lang="en-US" sz="2400" baseline="-25000" dirty="0" err="1">
                <a:solidFill>
                  <a:prstClr val="black"/>
                </a:solidFill>
                <a:latin typeface="Arial" panose="020B0604020202020204" pitchFamily="34" charset="0"/>
                <a:cs typeface="Arial" panose="020B0604020202020204" pitchFamily="34" charset="0"/>
              </a:rPr>
              <a:t>m</a:t>
            </a:r>
            <a:endParaRPr lang="en-US" sz="2400" baseline="-25000" dirty="0">
              <a:solidFill>
                <a:prstClr val="black"/>
              </a:solidFill>
              <a:latin typeface="Arial" panose="020B0604020202020204" pitchFamily="34" charset="0"/>
              <a:cs typeface="Arial" panose="020B0604020202020204" pitchFamily="34" charset="0"/>
            </a:endParaRPr>
          </a:p>
          <a:p>
            <a:pPr lvl="0" algn="just"/>
            <a:r>
              <a:rPr lang="en-US" sz="2400" dirty="0">
                <a:solidFill>
                  <a:prstClr val="black"/>
                </a:solidFill>
                <a:latin typeface="Arial" panose="020B0604020202020204" pitchFamily="34" charset="0"/>
                <a:cs typeface="Arial" panose="020B0604020202020204" pitchFamily="34" charset="0"/>
              </a:rPr>
              <a:t>In soil and sediments, mg/kg equals </a:t>
            </a:r>
            <a:r>
              <a:rPr lang="en-US" sz="2400" dirty="0" err="1">
                <a:solidFill>
                  <a:prstClr val="black"/>
                </a:solidFill>
                <a:latin typeface="Arial" panose="020B0604020202020204" pitchFamily="34" charset="0"/>
                <a:cs typeface="Arial" panose="020B0604020202020204" pitchFamily="34" charset="0"/>
              </a:rPr>
              <a:t>ppm</a:t>
            </a:r>
            <a:r>
              <a:rPr lang="en-US" sz="2400" baseline="-25000" dirty="0" err="1">
                <a:solidFill>
                  <a:prstClr val="black"/>
                </a:solidFill>
                <a:latin typeface="Arial" panose="020B0604020202020204" pitchFamily="34" charset="0"/>
                <a:cs typeface="Arial" panose="020B0604020202020204" pitchFamily="34" charset="0"/>
              </a:rPr>
              <a:t>m</a:t>
            </a:r>
            <a:r>
              <a:rPr lang="en-US" sz="2400" dirty="0">
                <a:solidFill>
                  <a:prstClr val="black"/>
                </a:solidFill>
                <a:latin typeface="Arial" panose="020B0604020202020204" pitchFamily="34" charset="0"/>
                <a:cs typeface="Arial" panose="020B0604020202020204" pitchFamily="34" charset="0"/>
              </a:rPr>
              <a:t> and </a:t>
            </a:r>
            <a:r>
              <a:rPr lang="en-US" sz="2400" dirty="0" err="1">
                <a:solidFill>
                  <a:prstClr val="black"/>
                </a:solidFill>
                <a:latin typeface="Arial" panose="020B0604020202020204" pitchFamily="34" charset="0"/>
                <a:cs typeface="Arial" panose="020B0604020202020204" pitchFamily="34" charset="0"/>
              </a:rPr>
              <a:t>μg</a:t>
            </a:r>
            <a:r>
              <a:rPr lang="en-US" sz="2400" dirty="0">
                <a:solidFill>
                  <a:prstClr val="black"/>
                </a:solidFill>
                <a:latin typeface="Arial" panose="020B0604020202020204" pitchFamily="34" charset="0"/>
                <a:cs typeface="Arial" panose="020B0604020202020204" pitchFamily="34" charset="0"/>
              </a:rPr>
              <a:t>/kg equals </a:t>
            </a:r>
            <a:r>
              <a:rPr lang="en-US" sz="2400" dirty="0" err="1">
                <a:solidFill>
                  <a:prstClr val="black"/>
                </a:solidFill>
                <a:latin typeface="Arial" panose="020B0604020202020204" pitchFamily="34" charset="0"/>
                <a:cs typeface="Arial" panose="020B0604020202020204" pitchFamily="34" charset="0"/>
              </a:rPr>
              <a:t>ppb</a:t>
            </a:r>
            <a:r>
              <a:rPr lang="en-US" sz="2400" baseline="-25000" dirty="0" err="1">
                <a:solidFill>
                  <a:prstClr val="black"/>
                </a:solidFill>
                <a:latin typeface="Arial" panose="020B0604020202020204" pitchFamily="34" charset="0"/>
                <a:cs typeface="Arial" panose="020B0604020202020204" pitchFamily="34" charset="0"/>
              </a:rPr>
              <a:t>m</a:t>
            </a:r>
            <a:r>
              <a:rPr lang="en-US" sz="2400" dirty="0">
                <a:solidFill>
                  <a:prstClr val="black"/>
                </a:solidFill>
                <a:latin typeface="Arial" panose="020B0604020202020204" pitchFamily="34" charset="0"/>
                <a:cs typeface="Arial" panose="020B0604020202020204" pitchFamily="34" charset="0"/>
              </a:rPr>
              <a:t>.</a:t>
            </a:r>
            <a:endParaRPr 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Flow (discharge) rate</a:t>
            </a:r>
            <a:endParaRPr lang="en-US" b="1" u="sng" dirty="0">
              <a:solidFill>
                <a:srgbClr val="FF0000"/>
              </a:solidFill>
            </a:endParaRPr>
          </a:p>
        </p:txBody>
      </p:sp>
      <p:sp>
        <p:nvSpPr>
          <p:cNvPr id="3" name="Content Placeholder 2"/>
          <p:cNvSpPr>
            <a:spLocks noGrp="1"/>
          </p:cNvSpPr>
          <p:nvPr>
            <p:ph idx="1"/>
          </p:nvPr>
        </p:nvSpPr>
        <p:spPr>
          <a:xfrm>
            <a:off x="533400" y="1143000"/>
            <a:ext cx="8153400" cy="4983163"/>
          </a:xfrm>
        </p:spPr>
        <p:txBody>
          <a:bodyPr>
            <a:normAutofit/>
          </a:bodyPr>
          <a:lstStyle/>
          <a:p>
            <a:pPr marL="274320" lvl="0" indent="-274320">
              <a:spcBef>
                <a:spcPts val="580"/>
              </a:spcBef>
              <a:buClr>
                <a:srgbClr val="D34817"/>
              </a:buClr>
              <a:buSzPct val="85000"/>
              <a:buFont typeface="Wingdings" pitchFamily="2" charset="2"/>
              <a:buChar char="Ø"/>
            </a:pPr>
            <a:r>
              <a:rPr lang="en-US" sz="2000" dirty="0">
                <a:solidFill>
                  <a:prstClr val="black"/>
                </a:solidFill>
                <a:latin typeface="Times New Roman" pitchFamily="18" charset="0"/>
                <a:cs typeface="Times New Roman" pitchFamily="18" charset="0"/>
              </a:rPr>
              <a:t>The flow rate can be expressed as volume of the liquid per unit time,</a:t>
            </a:r>
          </a:p>
          <a:p>
            <a:pPr marL="0" lvl="0" indent="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	Q</a:t>
            </a:r>
            <a:r>
              <a:rPr lang="en-US" sz="2000" baseline="-25000" dirty="0">
                <a:solidFill>
                  <a:prstClr val="black"/>
                </a:solidFill>
                <a:latin typeface="Times New Roman" pitchFamily="18" charset="0"/>
                <a:cs typeface="Times New Roman" pitchFamily="18" charset="0"/>
              </a:rPr>
              <a:t>V</a:t>
            </a:r>
            <a:r>
              <a:rPr lang="en-US" sz="2000" dirty="0">
                <a:solidFill>
                  <a:prstClr val="black"/>
                </a:solidFill>
                <a:latin typeface="Times New Roman" pitchFamily="18" charset="0"/>
                <a:cs typeface="Times New Roman" pitchFamily="18" charset="0"/>
              </a:rPr>
              <a:t> = V/T, where, </a:t>
            </a:r>
          </a:p>
          <a:p>
            <a:pPr marL="274320" lvl="0" indent="-27432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Q</a:t>
            </a:r>
            <a:r>
              <a:rPr lang="en-US" sz="2000" baseline="-25000" dirty="0">
                <a:solidFill>
                  <a:prstClr val="black"/>
                </a:solidFill>
                <a:latin typeface="Times New Roman" pitchFamily="18" charset="0"/>
                <a:cs typeface="Times New Roman" pitchFamily="18" charset="0"/>
              </a:rPr>
              <a:t>V</a:t>
            </a:r>
            <a:r>
              <a:rPr lang="en-US" sz="2000" dirty="0">
                <a:solidFill>
                  <a:prstClr val="black"/>
                </a:solidFill>
                <a:latin typeface="Times New Roman" pitchFamily="18" charset="0"/>
                <a:cs typeface="Times New Roman" pitchFamily="18" charset="0"/>
              </a:rPr>
              <a:t> = Volumetric flow rate,</a:t>
            </a:r>
          </a:p>
          <a:p>
            <a:pPr marL="274320" lvl="0" indent="-27432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V = Volume of the liquid,</a:t>
            </a:r>
          </a:p>
          <a:p>
            <a:pPr marL="274320" lvl="0" indent="-27432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T= Time period</a:t>
            </a:r>
          </a:p>
          <a:p>
            <a:pPr marL="274320" lvl="0" indent="-27432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In SI system, the basic unit of volumetric flow rate is m</a:t>
            </a:r>
            <a:r>
              <a:rPr lang="en-US" sz="2000" baseline="30000" dirty="0">
                <a:solidFill>
                  <a:prstClr val="black"/>
                </a:solidFill>
                <a:latin typeface="Times New Roman" pitchFamily="18" charset="0"/>
                <a:cs typeface="Times New Roman" pitchFamily="18" charset="0"/>
              </a:rPr>
              <a:t>3</a:t>
            </a:r>
            <a:r>
              <a:rPr lang="en-US" sz="2000" dirty="0">
                <a:solidFill>
                  <a:prstClr val="black"/>
                </a:solidFill>
                <a:latin typeface="Times New Roman" pitchFamily="18" charset="0"/>
                <a:cs typeface="Times New Roman" pitchFamily="18" charset="0"/>
              </a:rPr>
              <a:t>/s.</a:t>
            </a:r>
          </a:p>
          <a:p>
            <a:pPr marL="274320" lvl="0" indent="-274320">
              <a:spcBef>
                <a:spcPts val="580"/>
              </a:spcBef>
              <a:buClr>
                <a:srgbClr val="D34817"/>
              </a:buClr>
              <a:buSzPct val="85000"/>
              <a:buNone/>
            </a:pPr>
            <a:endParaRPr lang="en-US" sz="2000" dirty="0">
              <a:solidFill>
                <a:prstClr val="black"/>
              </a:solidFill>
              <a:latin typeface="Times New Roman" pitchFamily="18" charset="0"/>
              <a:cs typeface="Times New Roman" pitchFamily="18" charset="0"/>
            </a:endParaRPr>
          </a:p>
          <a:p>
            <a:pPr marL="274320" lvl="0" indent="-274320" algn="just">
              <a:spcBef>
                <a:spcPts val="580"/>
              </a:spcBef>
              <a:buClr>
                <a:srgbClr val="D34817"/>
              </a:buClr>
              <a:buSzPct val="85000"/>
              <a:buFont typeface="Wingdings" pitchFamily="2" charset="2"/>
              <a:buChar char="Ø"/>
            </a:pPr>
            <a:r>
              <a:rPr lang="en-US" sz="2000" dirty="0">
                <a:solidFill>
                  <a:prstClr val="black"/>
                </a:solidFill>
                <a:latin typeface="Times New Roman" pitchFamily="18" charset="0"/>
                <a:cs typeface="Times New Roman" pitchFamily="18" charset="0"/>
              </a:rPr>
              <a:t>Commonly used units for flow measurement are: liter per second (</a:t>
            </a:r>
            <a:r>
              <a:rPr lang="en-US" sz="2000" dirty="0" err="1">
                <a:solidFill>
                  <a:prstClr val="black"/>
                </a:solidFill>
                <a:latin typeface="Times New Roman" pitchFamily="18" charset="0"/>
                <a:cs typeface="Times New Roman" pitchFamily="18" charset="0"/>
              </a:rPr>
              <a:t>lps</a:t>
            </a:r>
            <a:r>
              <a:rPr lang="en-US" sz="2000" dirty="0">
                <a:solidFill>
                  <a:prstClr val="black"/>
                </a:solidFill>
                <a:latin typeface="Times New Roman" pitchFamily="18" charset="0"/>
                <a:cs typeface="Times New Roman" pitchFamily="18" charset="0"/>
              </a:rPr>
              <a:t>), liter per day (LD), millions liter per day (MLD), cubic meter per second (m</a:t>
            </a:r>
            <a:r>
              <a:rPr lang="en-US" sz="2000" baseline="30000" dirty="0">
                <a:solidFill>
                  <a:prstClr val="black"/>
                </a:solidFill>
                <a:latin typeface="Times New Roman" pitchFamily="18" charset="0"/>
                <a:cs typeface="Times New Roman" pitchFamily="18" charset="0"/>
              </a:rPr>
              <a:t>3</a:t>
            </a:r>
            <a:r>
              <a:rPr lang="en-US" sz="2000" dirty="0">
                <a:solidFill>
                  <a:prstClr val="black"/>
                </a:solidFill>
                <a:latin typeface="Times New Roman" pitchFamily="18" charset="0"/>
                <a:cs typeface="Times New Roman" pitchFamily="18" charset="0"/>
              </a:rPr>
              <a:t>/s)</a:t>
            </a:r>
          </a:p>
          <a:p>
            <a:pPr marL="274320" lvl="0" indent="-274320">
              <a:spcBef>
                <a:spcPts val="580"/>
              </a:spcBef>
              <a:buClr>
                <a:srgbClr val="D34817"/>
              </a:buClr>
              <a:buSzPct val="85000"/>
              <a:buFont typeface="Wingdings" pitchFamily="2" charset="2"/>
              <a:buChar char="Ø"/>
            </a:pPr>
            <a:r>
              <a:rPr lang="en-US" sz="2000" dirty="0">
                <a:solidFill>
                  <a:prstClr val="black"/>
                </a:solidFill>
                <a:latin typeface="Times New Roman" pitchFamily="18" charset="0"/>
                <a:cs typeface="Times New Roman" pitchFamily="18" charset="0"/>
              </a:rPr>
              <a:t> Note: 1 m</a:t>
            </a:r>
            <a:r>
              <a:rPr lang="en-US" sz="2000" baseline="30000" dirty="0">
                <a:solidFill>
                  <a:prstClr val="black"/>
                </a:solidFill>
                <a:latin typeface="Times New Roman" pitchFamily="18" charset="0"/>
                <a:cs typeface="Times New Roman" pitchFamily="18" charset="0"/>
              </a:rPr>
              <a:t>3</a:t>
            </a:r>
            <a:r>
              <a:rPr lang="en-US" sz="2000" dirty="0">
                <a:solidFill>
                  <a:prstClr val="black"/>
                </a:solidFill>
                <a:latin typeface="Times New Roman" pitchFamily="18" charset="0"/>
                <a:cs typeface="Times New Roman" pitchFamily="18" charset="0"/>
              </a:rPr>
              <a:t> = 1000 L</a:t>
            </a:r>
          </a:p>
          <a:p>
            <a:pPr marL="274320" lvl="0" indent="-274320">
              <a:spcBef>
                <a:spcPts val="580"/>
              </a:spcBef>
              <a:buClr>
                <a:srgbClr val="D34817"/>
              </a:buClr>
              <a:buSzPct val="85000"/>
              <a:buNone/>
            </a:pPr>
            <a:r>
              <a:rPr lang="en-US" sz="2000" dirty="0">
                <a:solidFill>
                  <a:prstClr val="black"/>
                </a:solidFill>
                <a:latin typeface="Times New Roman" pitchFamily="18" charset="0"/>
                <a:cs typeface="Times New Roman" pitchFamily="18" charset="0"/>
              </a:rPr>
              <a:t>		   1 MLD = 10</a:t>
            </a:r>
            <a:r>
              <a:rPr lang="en-US" sz="2000" b="1" baseline="30000" dirty="0">
                <a:solidFill>
                  <a:prstClr val="black"/>
                </a:solidFill>
                <a:latin typeface="Times New Roman" pitchFamily="18" charset="0"/>
                <a:cs typeface="Times New Roman" pitchFamily="18" charset="0"/>
              </a:rPr>
              <a:t>6</a:t>
            </a:r>
            <a:r>
              <a:rPr lang="en-US" sz="2000" dirty="0">
                <a:solidFill>
                  <a:prstClr val="black"/>
                </a:solidFill>
                <a:latin typeface="Times New Roman" pitchFamily="18" charset="0"/>
                <a:cs typeface="Times New Roman" pitchFamily="18" charset="0"/>
              </a:rPr>
              <a:t> Liters per day</a:t>
            </a: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14</a:t>
            </a:fld>
            <a:endParaRPr lang="en-US">
              <a:solidFill>
                <a:srgbClr val="FF0000"/>
              </a:solidFill>
            </a:endParaRPr>
          </a:p>
        </p:txBody>
      </p:sp>
    </p:spTree>
    <p:extLst>
      <p:ext uri="{BB962C8B-B14F-4D97-AF65-F5344CB8AC3E}">
        <p14:creationId xmlns:p14="http://schemas.microsoft.com/office/powerpoint/2010/main" val="219140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Flow (discharge) rate</a:t>
            </a:r>
            <a:endParaRPr lang="en-US" b="1" u="sng" dirty="0">
              <a:solidFill>
                <a:srgbClr val="FF0000"/>
              </a:solidFill>
            </a:endParaRPr>
          </a:p>
        </p:txBody>
      </p:sp>
      <p:sp>
        <p:nvSpPr>
          <p:cNvPr id="3" name="Content Placeholder 2"/>
          <p:cNvSpPr>
            <a:spLocks noGrp="1"/>
          </p:cNvSpPr>
          <p:nvPr>
            <p:ph idx="1"/>
          </p:nvPr>
        </p:nvSpPr>
        <p:spPr>
          <a:xfrm>
            <a:off x="304800" y="1371600"/>
            <a:ext cx="8382000" cy="4754563"/>
          </a:xfrm>
        </p:spPr>
        <p:txBody>
          <a:bodyPr>
            <a:normAutofit/>
          </a:bodyPr>
          <a:lstStyle/>
          <a:p>
            <a:pPr marL="274320" lvl="0" indent="-274320">
              <a:spcBef>
                <a:spcPts val="580"/>
              </a:spcBef>
              <a:buClr>
                <a:srgbClr val="D34817"/>
              </a:buClr>
              <a:buSzPct val="85000"/>
              <a:buFont typeface="Wingdings" pitchFamily="2" charset="2"/>
              <a:buChar char="Ø"/>
            </a:pPr>
            <a:r>
              <a:rPr lang="en-US" sz="2400" dirty="0">
                <a:solidFill>
                  <a:prstClr val="black"/>
                </a:solidFill>
                <a:latin typeface="Times New Roman" pitchFamily="18" charset="0"/>
                <a:cs typeface="Times New Roman" pitchFamily="18" charset="0"/>
              </a:rPr>
              <a:t>In engineering processes the flow rate can be either volume flow rate or mass flow rate. Mass and volumetric flow rates are not independent quantities because the mass (M) of material passing a point in a flow line during unit time is related to the volume (V) of that material</a:t>
            </a:r>
          </a:p>
          <a:p>
            <a:pPr marL="274320" lvl="0" indent="-274320">
              <a:spcBef>
                <a:spcPts val="580"/>
              </a:spcBef>
              <a:buClr>
                <a:srgbClr val="D34817"/>
              </a:buClr>
              <a:buSzPct val="85000"/>
              <a:buNone/>
            </a:pPr>
            <a:r>
              <a:rPr lang="en-US" sz="2400" dirty="0">
                <a:solidFill>
                  <a:prstClr val="black"/>
                </a:solidFill>
                <a:latin typeface="Times New Roman" pitchFamily="18" charset="0"/>
                <a:cs typeface="Times New Roman" pitchFamily="18" charset="0"/>
              </a:rPr>
              <a:t>	Q</a:t>
            </a:r>
            <a:r>
              <a:rPr lang="en-US" sz="2400" baseline="-25000" dirty="0">
                <a:solidFill>
                  <a:prstClr val="black"/>
                </a:solidFill>
                <a:latin typeface="Times New Roman" pitchFamily="18" charset="0"/>
                <a:cs typeface="Times New Roman" pitchFamily="18" charset="0"/>
              </a:rPr>
              <a:t>M</a:t>
            </a:r>
            <a:r>
              <a:rPr lang="en-US" sz="2400" dirty="0">
                <a:solidFill>
                  <a:prstClr val="black"/>
                </a:solidFill>
                <a:latin typeface="Times New Roman" pitchFamily="18" charset="0"/>
                <a:cs typeface="Times New Roman" pitchFamily="18" charset="0"/>
              </a:rPr>
              <a:t> = M / T = (Concentration  ×  Volume) / T = Concentration × Volumetric flow rate</a:t>
            </a:r>
          </a:p>
          <a:p>
            <a:pPr marL="274320" lvl="0" indent="-274320">
              <a:spcBef>
                <a:spcPts val="580"/>
              </a:spcBef>
              <a:buClr>
                <a:srgbClr val="D34817"/>
              </a:buClr>
              <a:buSzPct val="85000"/>
              <a:buNone/>
            </a:pPr>
            <a:r>
              <a:rPr lang="en-US" sz="2400" dirty="0">
                <a:solidFill>
                  <a:prstClr val="black"/>
                </a:solidFill>
                <a:latin typeface="Times New Roman" pitchFamily="18" charset="0"/>
                <a:cs typeface="Times New Roman" pitchFamily="18" charset="0"/>
              </a:rPr>
              <a:t>	Q</a:t>
            </a:r>
            <a:r>
              <a:rPr lang="en-US" sz="2400" baseline="-25000" dirty="0">
                <a:solidFill>
                  <a:prstClr val="black"/>
                </a:solidFill>
                <a:latin typeface="Times New Roman" pitchFamily="18" charset="0"/>
                <a:cs typeface="Times New Roman" pitchFamily="18" charset="0"/>
              </a:rPr>
              <a:t>M </a:t>
            </a:r>
            <a:r>
              <a:rPr lang="en-US" sz="2400" dirty="0">
                <a:solidFill>
                  <a:prstClr val="black"/>
                </a:solidFill>
                <a:latin typeface="Times New Roman" pitchFamily="18" charset="0"/>
                <a:cs typeface="Times New Roman" pitchFamily="18" charset="0"/>
              </a:rPr>
              <a:t>= </a:t>
            </a:r>
            <a:r>
              <a:rPr lang="en-US" sz="2400" dirty="0" smtClean="0">
                <a:solidFill>
                  <a:prstClr val="black"/>
                </a:solidFill>
                <a:latin typeface="Times New Roman" pitchFamily="18" charset="0"/>
                <a:cs typeface="Times New Roman" pitchFamily="18" charset="0"/>
              </a:rPr>
              <a:t>C</a:t>
            </a:r>
            <a:r>
              <a:rPr lang="en-US" sz="2400" baseline="-25000" dirty="0" smtClean="0">
                <a:solidFill>
                  <a:prstClr val="black"/>
                </a:solidFill>
                <a:latin typeface="Times New Roman" pitchFamily="18" charset="0"/>
                <a:cs typeface="Times New Roman" pitchFamily="18" charset="0"/>
              </a:rPr>
              <a:t>A</a:t>
            </a:r>
            <a:r>
              <a:rPr lang="en-US" sz="2400" dirty="0" smtClean="0">
                <a:solidFill>
                  <a:prstClr val="black"/>
                </a:solidFill>
                <a:latin typeface="Times New Roman" pitchFamily="18" charset="0"/>
                <a:cs typeface="Times New Roman" pitchFamily="18" charset="0"/>
              </a:rPr>
              <a:t>×Q</a:t>
            </a:r>
            <a:r>
              <a:rPr lang="en-US" sz="2400" baseline="-25000" dirty="0" smtClean="0">
                <a:solidFill>
                  <a:prstClr val="black"/>
                </a:solidFill>
                <a:latin typeface="Times New Roman" pitchFamily="18" charset="0"/>
                <a:cs typeface="Times New Roman" pitchFamily="18" charset="0"/>
              </a:rPr>
              <a:t>V</a:t>
            </a:r>
          </a:p>
          <a:p>
            <a:pPr marL="274320" lvl="0" indent="-274320">
              <a:spcBef>
                <a:spcPts val="580"/>
              </a:spcBef>
              <a:buClr>
                <a:srgbClr val="D34817"/>
              </a:buClr>
              <a:buSzPct val="85000"/>
              <a:buNone/>
            </a:pPr>
            <a:endParaRPr lang="en-US" sz="2400" baseline="-25000" dirty="0">
              <a:solidFill>
                <a:prstClr val="black"/>
              </a:solidFill>
              <a:latin typeface="Times New Roman" pitchFamily="18" charset="0"/>
              <a:cs typeface="Times New Roman" pitchFamily="18" charset="0"/>
            </a:endParaRPr>
          </a:p>
          <a:p>
            <a:pPr marL="274320" lvl="0" indent="-274320">
              <a:spcBef>
                <a:spcPts val="580"/>
              </a:spcBef>
              <a:buClr>
                <a:srgbClr val="D34817"/>
              </a:buClr>
              <a:buSzPct val="85000"/>
              <a:buNone/>
            </a:pPr>
            <a:endParaRPr lang="en-US" sz="2400" dirty="0">
              <a:solidFill>
                <a:prstClr val="black"/>
              </a:solidFill>
              <a:latin typeface="Times New Roman" pitchFamily="18" charset="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15</a:t>
            </a:fld>
            <a:endParaRPr lang="en-US">
              <a:solidFill>
                <a:srgbClr val="FF0000"/>
              </a:solidFill>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44562"/>
          </a:xfrm>
        </p:spPr>
        <p:txBody>
          <a:bodyPr/>
          <a:lstStyle/>
          <a:p>
            <a:r>
              <a:rPr lang="en-US" b="1" dirty="0" smtClean="0">
                <a:solidFill>
                  <a:srgbClr val="FF0000"/>
                </a:solidFill>
              </a:rPr>
              <a:t>Mass flow rate</a:t>
            </a:r>
            <a:endParaRPr lang="en-US" b="1" dirty="0">
              <a:solidFill>
                <a:srgbClr val="FF0000"/>
              </a:solidFill>
            </a:endParaRPr>
          </a:p>
        </p:txBody>
      </p:sp>
      <p:sp>
        <p:nvSpPr>
          <p:cNvPr id="3" name="Content Placeholder 2"/>
          <p:cNvSpPr>
            <a:spLocks noGrp="1"/>
          </p:cNvSpPr>
          <p:nvPr>
            <p:ph idx="1"/>
          </p:nvPr>
        </p:nvSpPr>
        <p:spPr>
          <a:xfrm>
            <a:off x="152400" y="990600"/>
            <a:ext cx="8991600" cy="5486400"/>
          </a:xfrm>
        </p:spPr>
        <p:txBody>
          <a:bodyPr>
            <a:normAutofit/>
          </a:bodyPr>
          <a:lstStyle/>
          <a:p>
            <a:pPr marL="8890" marR="0" indent="-8890" algn="just">
              <a:lnSpc>
                <a:spcPct val="100000"/>
              </a:lnSpc>
              <a:spcBef>
                <a:spcPts val="0"/>
              </a:spcBef>
              <a:spcAft>
                <a:spcPts val="600"/>
              </a:spcAft>
            </a:pPr>
            <a:r>
              <a:rPr lang="en-US" sz="2800" dirty="0">
                <a:solidFill>
                  <a:srgbClr val="000000"/>
                </a:solidFill>
                <a:latin typeface="Times New Roman"/>
                <a:ea typeface="Times New Roman"/>
              </a:rPr>
              <a:t>Mass flow rate of waste materials is also called as “waste load” </a:t>
            </a:r>
            <a:r>
              <a:rPr lang="en-US" sz="2800" dirty="0" smtClean="0">
                <a:solidFill>
                  <a:srgbClr val="000000"/>
                </a:solidFill>
                <a:latin typeface="Times New Roman"/>
                <a:ea typeface="Times New Roman"/>
              </a:rPr>
              <a:t>or Mass Loading rate.</a:t>
            </a:r>
          </a:p>
          <a:p>
            <a:pPr marL="8890" marR="0" indent="-8890" algn="just">
              <a:lnSpc>
                <a:spcPct val="100000"/>
              </a:lnSpc>
              <a:spcBef>
                <a:spcPts val="0"/>
              </a:spcBef>
              <a:spcAft>
                <a:spcPts val="600"/>
              </a:spcAft>
            </a:pPr>
            <a:r>
              <a:rPr lang="en-US" sz="2800" dirty="0" smtClean="0">
                <a:solidFill>
                  <a:srgbClr val="000000"/>
                </a:solidFill>
                <a:latin typeface="Times New Roman"/>
                <a:ea typeface="Times New Roman"/>
              </a:rPr>
              <a:t> </a:t>
            </a:r>
            <a:r>
              <a:rPr lang="en-US" sz="2800" dirty="0">
                <a:solidFill>
                  <a:srgbClr val="000000"/>
                </a:solidFill>
                <a:latin typeface="Times New Roman"/>
                <a:ea typeface="Times New Roman"/>
              </a:rPr>
              <a:t>measured in kg/day. </a:t>
            </a:r>
            <a:endParaRPr lang="en-US" sz="2800" dirty="0" smtClean="0">
              <a:solidFill>
                <a:srgbClr val="000000"/>
              </a:solidFill>
              <a:latin typeface="Times New Roman"/>
              <a:ea typeface="Times New Roman"/>
            </a:endParaRPr>
          </a:p>
          <a:p>
            <a:pPr marL="8890" marR="0" indent="-8890" algn="just">
              <a:lnSpc>
                <a:spcPct val="100000"/>
              </a:lnSpc>
              <a:spcBef>
                <a:spcPts val="0"/>
              </a:spcBef>
              <a:spcAft>
                <a:spcPts val="600"/>
              </a:spcAft>
            </a:pPr>
            <a:r>
              <a:rPr lang="en-US" sz="2800" dirty="0">
                <a:solidFill>
                  <a:srgbClr val="000000"/>
                </a:solidFill>
                <a:latin typeface="Times New Roman"/>
                <a:ea typeface="Times New Roman"/>
              </a:rPr>
              <a:t>E</a:t>
            </a:r>
            <a:r>
              <a:rPr lang="en-US" sz="2800" dirty="0" smtClean="0">
                <a:solidFill>
                  <a:srgbClr val="000000"/>
                </a:solidFill>
                <a:latin typeface="Times New Roman"/>
                <a:ea typeface="Times New Roman"/>
              </a:rPr>
              <a:t>xample</a:t>
            </a:r>
            <a:r>
              <a:rPr lang="en-US" sz="2800" dirty="0">
                <a:solidFill>
                  <a:srgbClr val="000000"/>
                </a:solidFill>
                <a:latin typeface="Times New Roman"/>
                <a:ea typeface="Times New Roman"/>
              </a:rPr>
              <a:t>, </a:t>
            </a:r>
            <a:endParaRPr lang="en-US" sz="2800" dirty="0" smtClean="0">
              <a:solidFill>
                <a:srgbClr val="000000"/>
              </a:solidFill>
              <a:latin typeface="Times New Roman"/>
              <a:ea typeface="Times New Roman"/>
            </a:endParaRPr>
          </a:p>
          <a:p>
            <a:pPr marL="8890" marR="0" indent="-8890" algn="just">
              <a:lnSpc>
                <a:spcPct val="100000"/>
              </a:lnSpc>
              <a:spcBef>
                <a:spcPts val="0"/>
              </a:spcBef>
              <a:spcAft>
                <a:spcPts val="600"/>
              </a:spcAft>
            </a:pPr>
            <a:r>
              <a:rPr lang="en-US" sz="2800" dirty="0" smtClean="0">
                <a:solidFill>
                  <a:srgbClr val="000000"/>
                </a:solidFill>
                <a:latin typeface="Times New Roman"/>
                <a:ea typeface="Times New Roman"/>
              </a:rPr>
              <a:t>The </a:t>
            </a:r>
            <a:r>
              <a:rPr lang="en-US" sz="2800" dirty="0">
                <a:solidFill>
                  <a:srgbClr val="000000"/>
                </a:solidFill>
                <a:latin typeface="Times New Roman"/>
                <a:ea typeface="Times New Roman"/>
              </a:rPr>
              <a:t>Biological Oxygen demand </a:t>
            </a:r>
            <a:r>
              <a:rPr lang="en-US" sz="2800" dirty="0" smtClean="0">
                <a:solidFill>
                  <a:srgbClr val="000000"/>
                </a:solidFill>
                <a:latin typeface="Times New Roman"/>
                <a:ea typeface="Times New Roman"/>
              </a:rPr>
              <a:t>(BOD) of </a:t>
            </a:r>
            <a:r>
              <a:rPr lang="en-US" sz="2800" dirty="0">
                <a:solidFill>
                  <a:srgbClr val="000000"/>
                </a:solidFill>
                <a:latin typeface="Times New Roman"/>
                <a:ea typeface="Times New Roman"/>
              </a:rPr>
              <a:t>a wastewater </a:t>
            </a:r>
            <a:r>
              <a:rPr lang="en-US" sz="2800" dirty="0" smtClean="0">
                <a:solidFill>
                  <a:srgbClr val="000000"/>
                </a:solidFill>
                <a:latin typeface="Times New Roman"/>
                <a:ea typeface="Times New Roman"/>
              </a:rPr>
              <a:t>dis </a:t>
            </a:r>
            <a:r>
              <a:rPr lang="en-US" sz="2800" dirty="0">
                <a:solidFill>
                  <a:srgbClr val="000000"/>
                </a:solidFill>
                <a:latin typeface="Times New Roman"/>
                <a:ea typeface="Times New Roman"/>
              </a:rPr>
              <a:t>measured in mg/L; </a:t>
            </a:r>
            <a:endParaRPr lang="en-US" sz="2800" dirty="0" smtClean="0">
              <a:solidFill>
                <a:srgbClr val="000000"/>
              </a:solidFill>
              <a:latin typeface="Times New Roman"/>
              <a:ea typeface="Times New Roman"/>
            </a:endParaRPr>
          </a:p>
          <a:p>
            <a:pPr marL="8890" marR="0" indent="-8890" algn="just">
              <a:lnSpc>
                <a:spcPct val="100000"/>
              </a:lnSpc>
              <a:spcBef>
                <a:spcPts val="0"/>
              </a:spcBef>
              <a:spcAft>
                <a:spcPts val="600"/>
              </a:spcAft>
            </a:pPr>
            <a:r>
              <a:rPr lang="en-US" sz="2800" dirty="0" smtClean="0">
                <a:solidFill>
                  <a:srgbClr val="000000"/>
                </a:solidFill>
                <a:latin typeface="Times New Roman"/>
                <a:ea typeface="Times New Roman"/>
              </a:rPr>
              <a:t>Therefore</a:t>
            </a:r>
            <a:r>
              <a:rPr lang="en-US" sz="2800" dirty="0">
                <a:solidFill>
                  <a:srgbClr val="000000"/>
                </a:solidFill>
                <a:latin typeface="Times New Roman"/>
                <a:ea typeface="Times New Roman"/>
              </a:rPr>
              <a:t>, this concentration should be multiplied by the wastewater flow rate to get the </a:t>
            </a:r>
            <a:r>
              <a:rPr lang="en-US" sz="2800" b="1" dirty="0">
                <a:solidFill>
                  <a:srgbClr val="FF0000"/>
                </a:solidFill>
                <a:latin typeface="Times New Roman"/>
                <a:ea typeface="Times New Roman"/>
              </a:rPr>
              <a:t>BOD load</a:t>
            </a:r>
            <a:r>
              <a:rPr lang="en-US" sz="2800" dirty="0">
                <a:solidFill>
                  <a:srgbClr val="000000"/>
                </a:solidFill>
                <a:latin typeface="Times New Roman"/>
                <a:ea typeface="Times New Roman"/>
              </a:rPr>
              <a:t>. </a:t>
            </a:r>
            <a:endParaRPr lang="en-US" sz="2800" dirty="0" smtClean="0">
              <a:solidFill>
                <a:srgbClr val="000000"/>
              </a:solidFill>
              <a:latin typeface="Times New Roman"/>
              <a:ea typeface="Times New Roman"/>
            </a:endParaRPr>
          </a:p>
          <a:p>
            <a:pPr marL="0" marR="0" indent="0" algn="just">
              <a:lnSpc>
                <a:spcPct val="100000"/>
              </a:lnSpc>
              <a:spcBef>
                <a:spcPts val="0"/>
              </a:spcBef>
              <a:spcAft>
                <a:spcPts val="600"/>
              </a:spcAft>
              <a:buNone/>
            </a:pPr>
            <a:r>
              <a:rPr lang="en-US" sz="2800" dirty="0" smtClean="0">
                <a:solidFill>
                  <a:srgbClr val="000000"/>
                </a:solidFill>
                <a:latin typeface="Times New Roman"/>
                <a:ea typeface="Times New Roman"/>
              </a:rPr>
              <a:t>			</a:t>
            </a:r>
            <a:r>
              <a:rPr lang="en-US" sz="2800" dirty="0">
                <a:solidFill>
                  <a:srgbClr val="000000"/>
                </a:solidFill>
                <a:latin typeface="Times New Roman"/>
                <a:ea typeface="Times New Roman"/>
              </a:rPr>
              <a:t> </a:t>
            </a:r>
            <a:r>
              <a:rPr lang="en-US" sz="2800" u="sng" dirty="0" smtClean="0">
                <a:solidFill>
                  <a:srgbClr val="002060"/>
                </a:solidFill>
                <a:latin typeface="Times New Roman"/>
                <a:ea typeface="Times New Roman"/>
              </a:rPr>
              <a:t>Q</a:t>
            </a:r>
            <a:r>
              <a:rPr lang="en-US" sz="2800" u="sng" baseline="-25000" dirty="0" smtClean="0">
                <a:solidFill>
                  <a:srgbClr val="002060"/>
                </a:solidFill>
                <a:latin typeface="Times New Roman"/>
                <a:ea typeface="Times New Roman"/>
              </a:rPr>
              <a:t>L </a:t>
            </a:r>
            <a:r>
              <a:rPr lang="en-US" sz="2800" u="sng" dirty="0">
                <a:solidFill>
                  <a:srgbClr val="002060"/>
                </a:solidFill>
                <a:latin typeface="Times New Roman"/>
                <a:ea typeface="Times New Roman"/>
              </a:rPr>
              <a:t>= </a:t>
            </a:r>
            <a:r>
              <a:rPr lang="en-US" sz="2800" u="sng" dirty="0" smtClean="0">
                <a:solidFill>
                  <a:srgbClr val="002060"/>
                </a:solidFill>
                <a:latin typeface="Times New Roman"/>
                <a:ea typeface="Times New Roman"/>
              </a:rPr>
              <a:t>BOD (kg/L)</a:t>
            </a:r>
            <a:r>
              <a:rPr lang="en-US" sz="2800" u="sng" baseline="-25000" dirty="0" smtClean="0">
                <a:solidFill>
                  <a:srgbClr val="002060"/>
                </a:solidFill>
                <a:latin typeface="Times New Roman"/>
                <a:ea typeface="Times New Roman"/>
              </a:rPr>
              <a:t> </a:t>
            </a:r>
            <a:r>
              <a:rPr lang="en-US" sz="2800" u="sng" dirty="0" smtClean="0">
                <a:solidFill>
                  <a:srgbClr val="002060"/>
                </a:solidFill>
                <a:latin typeface="Times New Roman"/>
                <a:ea typeface="Times New Roman"/>
              </a:rPr>
              <a:t> </a:t>
            </a:r>
            <a:r>
              <a:rPr lang="en-US" sz="2800" u="sng" dirty="0">
                <a:solidFill>
                  <a:srgbClr val="002060"/>
                </a:solidFill>
                <a:latin typeface="Times New Roman"/>
                <a:ea typeface="Times New Roman"/>
              </a:rPr>
              <a:t>X</a:t>
            </a:r>
            <a:r>
              <a:rPr lang="en-US" sz="2800" u="sng" dirty="0">
                <a:solidFill>
                  <a:srgbClr val="002060"/>
                </a:solidFill>
                <a:latin typeface="Quattrocento Sans"/>
                <a:ea typeface="Quattrocento Sans"/>
                <a:cs typeface="Quattrocento Sans"/>
              </a:rPr>
              <a:t> </a:t>
            </a:r>
            <a:r>
              <a:rPr lang="en-US" sz="2800" u="sng" dirty="0" smtClean="0">
                <a:solidFill>
                  <a:srgbClr val="002060"/>
                </a:solidFill>
                <a:latin typeface="Times New Roman"/>
                <a:ea typeface="Times New Roman"/>
              </a:rPr>
              <a:t>Q (L/day)</a:t>
            </a:r>
            <a:endParaRPr lang="en-US" sz="2800" u="sng" dirty="0">
              <a:solidFill>
                <a:srgbClr val="002060"/>
              </a:solidFill>
              <a:latin typeface="Times New Roman"/>
              <a:ea typeface="Times New Roman"/>
            </a:endParaRPr>
          </a:p>
          <a:p>
            <a:pPr marL="8890" marR="0" indent="-8890" algn="just">
              <a:lnSpc>
                <a:spcPct val="100000"/>
              </a:lnSpc>
              <a:spcBef>
                <a:spcPts val="0"/>
              </a:spcBef>
              <a:spcAft>
                <a:spcPts val="600"/>
              </a:spcAft>
            </a:pPr>
            <a:r>
              <a:rPr lang="en-US" sz="2800" dirty="0" smtClean="0">
                <a:solidFill>
                  <a:srgbClr val="000000"/>
                </a:solidFill>
                <a:effectLst/>
                <a:latin typeface="Times New Roman"/>
                <a:ea typeface="Times New Roman"/>
              </a:rPr>
              <a:t>Mass removal rate when we consider the efficiency of treatment plant. </a:t>
            </a:r>
          </a:p>
          <a:p>
            <a:pPr marL="0" marR="0" indent="0" algn="just">
              <a:lnSpc>
                <a:spcPct val="100000"/>
              </a:lnSpc>
              <a:spcBef>
                <a:spcPts val="0"/>
              </a:spcBef>
              <a:spcAft>
                <a:spcPts val="600"/>
              </a:spcAft>
              <a:buNone/>
            </a:pPr>
            <a:endParaRPr lang="en-US" sz="2800" dirty="0">
              <a:solidFill>
                <a:srgbClr val="000000"/>
              </a:solidFill>
              <a:effectLst/>
              <a:latin typeface="Times New Roman"/>
              <a:ea typeface="Times New Roman"/>
            </a:endParaRPr>
          </a:p>
        </p:txBody>
      </p:sp>
      <p:sp>
        <p:nvSpPr>
          <p:cNvPr id="4" name="Date Placeholder 3"/>
          <p:cNvSpPr>
            <a:spLocks noGrp="1"/>
          </p:cNvSpPr>
          <p:nvPr>
            <p:ph type="dt" sz="half" idx="10"/>
          </p:nvPr>
        </p:nvSpPr>
        <p:spPr/>
        <p:txBody>
          <a:bodyPr/>
          <a:lstStyle/>
          <a:p>
            <a:fld id="{77B41054-47FF-435F-90E5-687D2A9A184E}"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6640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Exercise </a:t>
            </a:r>
            <a:r>
              <a:rPr lang="en-US" b="1" u="sng" dirty="0" smtClean="0">
                <a:solidFill>
                  <a:srgbClr val="FF0000"/>
                </a:solidFill>
              </a:rPr>
              <a:t>4</a:t>
            </a:r>
            <a:endParaRPr lang="en-US" b="1" u="sng" dirty="0">
              <a:solidFill>
                <a:srgbClr val="FF0000"/>
              </a:solidFill>
            </a:endParaRPr>
          </a:p>
        </p:txBody>
      </p:sp>
      <p:sp>
        <p:nvSpPr>
          <p:cNvPr id="3" name="Content Placeholder 2"/>
          <p:cNvSpPr>
            <a:spLocks noGrp="1"/>
          </p:cNvSpPr>
          <p:nvPr>
            <p:ph idx="1"/>
          </p:nvPr>
        </p:nvSpPr>
        <p:spPr>
          <a:xfrm>
            <a:off x="228600" y="1295400"/>
            <a:ext cx="8458200" cy="4830763"/>
          </a:xfrm>
        </p:spPr>
        <p:txBody>
          <a:bodyPr>
            <a:normAutofit/>
          </a:bodyPr>
          <a:lstStyle/>
          <a:p>
            <a:pPr marL="0" lvl="0" indent="0" algn="just">
              <a:spcBef>
                <a:spcPts val="580"/>
              </a:spcBef>
              <a:buClr>
                <a:srgbClr val="D34817"/>
              </a:buClr>
              <a:buSzPct val="85000"/>
              <a:buNone/>
            </a:pPr>
            <a:r>
              <a:rPr lang="en-US" sz="2800" dirty="0" smtClean="0">
                <a:solidFill>
                  <a:prstClr val="black"/>
                </a:solidFill>
              </a:rPr>
              <a:t>A </a:t>
            </a:r>
            <a:r>
              <a:rPr lang="en-US" sz="2800" dirty="0">
                <a:solidFill>
                  <a:prstClr val="black"/>
                </a:solidFill>
              </a:rPr>
              <a:t>stream can have a sediment load of up to 2000 mg/L in the rainy season. The stream water has been diverted using a dam and is supplied to a treatment plant. The tapped flow is 25 </a:t>
            </a:r>
            <a:r>
              <a:rPr lang="en-US" sz="2800" dirty="0" err="1">
                <a:solidFill>
                  <a:prstClr val="black"/>
                </a:solidFill>
              </a:rPr>
              <a:t>lps</a:t>
            </a:r>
            <a:r>
              <a:rPr lang="en-US" sz="2800" dirty="0">
                <a:solidFill>
                  <a:prstClr val="black"/>
                </a:solidFill>
              </a:rPr>
              <a:t> (liters per second). Find the mass flow rate of the sediment in the influent pipe. If the treatment plant can remove 90 % of the suspended solids, find the concentration of sediments in the effluent of treatment plant ?</a:t>
            </a:r>
          </a:p>
          <a:p>
            <a:pPr marL="274320" lvl="0" indent="-274320">
              <a:spcBef>
                <a:spcPts val="580"/>
              </a:spcBef>
              <a:buClr>
                <a:srgbClr val="D34817"/>
              </a:buClr>
              <a:buSzPct val="85000"/>
              <a:buNone/>
            </a:pPr>
            <a:endParaRPr lang="en-US" sz="2000" dirty="0">
              <a:solidFill>
                <a:prstClr val="black"/>
              </a:solidFill>
              <a:latin typeface="Perpetua"/>
            </a:endParaRPr>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17</a:t>
            </a:fld>
            <a:endParaRPr lang="en-US">
              <a:solidFill>
                <a:srgbClr val="FF0000"/>
              </a:solidFill>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685800"/>
                <a:ext cx="8382000" cy="5440363"/>
              </a:xfrm>
            </p:spPr>
            <p:txBody>
              <a:bodyPr>
                <a:normAutofit/>
              </a:bodyPr>
              <a:lstStyle/>
              <a:p>
                <a:pPr marL="0" lvl="0" indent="0">
                  <a:spcBef>
                    <a:spcPts val="0"/>
                  </a:spcBef>
                  <a:buNone/>
                </a:pPr>
                <a:r>
                  <a:rPr lang="en-US" sz="2000" dirty="0">
                    <a:solidFill>
                      <a:prstClr val="black"/>
                    </a:solidFill>
                    <a:latin typeface="Times New Roman" panose="02020603050405020304" pitchFamily="18" charset="0"/>
                  </a:rPr>
                  <a:t>Concentration of suspended solids in the transmission pipe (C) = 2000 mg/L</a:t>
                </a:r>
              </a:p>
              <a:p>
                <a:pPr marL="0" lvl="0" indent="0">
                  <a:spcBef>
                    <a:spcPts val="0"/>
                  </a:spcBef>
                  <a:buNone/>
                </a:pPr>
                <a:r>
                  <a:rPr lang="en-US" sz="2000" dirty="0">
                    <a:solidFill>
                      <a:prstClr val="black"/>
                    </a:solidFill>
                    <a:latin typeface="Times New Roman" panose="02020603050405020304" pitchFamily="18" charset="0"/>
                  </a:rPr>
                  <a:t>Flow tapped (Q) = 25 </a:t>
                </a:r>
                <a:r>
                  <a:rPr lang="en-US" sz="2000" dirty="0" err="1">
                    <a:solidFill>
                      <a:prstClr val="black"/>
                    </a:solidFill>
                    <a:latin typeface="Times New Roman" panose="02020603050405020304" pitchFamily="18" charset="0"/>
                  </a:rPr>
                  <a:t>lps</a:t>
                </a:r>
                <a:endParaRPr lang="en-US" sz="2000" dirty="0">
                  <a:solidFill>
                    <a:prstClr val="black"/>
                  </a:solidFill>
                  <a:latin typeface="Times New Roman" panose="02020603050405020304" pitchFamily="18" charset="0"/>
                </a:endParaRPr>
              </a:p>
              <a:p>
                <a:pPr marL="0" lvl="0" indent="0">
                  <a:spcBef>
                    <a:spcPts val="0"/>
                  </a:spcBef>
                  <a:buNone/>
                </a:pPr>
                <a:r>
                  <a:rPr lang="en-US" sz="2000" dirty="0">
                    <a:solidFill>
                      <a:prstClr val="black"/>
                    </a:solidFill>
                    <a:latin typeface="Times New Roman" panose="02020603050405020304" pitchFamily="18" charset="0"/>
                  </a:rPr>
                  <a:t>Efficiency of treatment plant (</a:t>
                </a:r>
                <a:r>
                  <a:rPr lang="en-US" sz="2000" dirty="0">
                    <a:solidFill>
                      <a:prstClr val="black"/>
                    </a:solidFill>
                    <a:latin typeface="SymbolMT"/>
                    <a:ea typeface="Cambria Math" panose="02040503050406030204" pitchFamily="18" charset="0"/>
                  </a:rPr>
                  <a:t>η</a:t>
                </a:r>
                <a:r>
                  <a:rPr lang="en-US" sz="2000" dirty="0">
                    <a:solidFill>
                      <a:prstClr val="black"/>
                    </a:solidFill>
                    <a:latin typeface="Times New Roman" panose="02020603050405020304" pitchFamily="18" charset="0"/>
                  </a:rPr>
                  <a:t>) = 90 %</a:t>
                </a:r>
              </a:p>
              <a:p>
                <a:pPr marL="0" lvl="0" indent="0">
                  <a:spcBef>
                    <a:spcPts val="0"/>
                  </a:spcBef>
                  <a:buNone/>
                </a:pPr>
                <a:r>
                  <a:rPr lang="en-US" sz="2000" dirty="0">
                    <a:solidFill>
                      <a:prstClr val="black"/>
                    </a:solidFill>
                    <a:latin typeface="Times New Roman" panose="02020603050405020304" pitchFamily="18" charset="0"/>
                  </a:rPr>
                  <a:t>Mass </a:t>
                </a:r>
                <a:r>
                  <a:rPr lang="en-US" sz="2000" dirty="0">
                    <a:solidFill>
                      <a:prstClr val="black"/>
                    </a:solidFill>
                    <a:latin typeface="Times New Roman" panose="02020603050405020304" pitchFamily="18" charset="0"/>
                  </a:rPr>
                  <a:t>flow </a:t>
                </a:r>
                <a:r>
                  <a:rPr lang="en-US" sz="2000" dirty="0">
                    <a:solidFill>
                      <a:prstClr val="black"/>
                    </a:solidFill>
                    <a:latin typeface="Times New Roman" panose="02020603050405020304" pitchFamily="18" charset="0"/>
                  </a:rPr>
                  <a:t>rate (Q</a:t>
                </a:r>
                <a:r>
                  <a:rPr lang="en-US" sz="2000" baseline="-25000" dirty="0">
                    <a:solidFill>
                      <a:prstClr val="black"/>
                    </a:solidFill>
                    <a:latin typeface="Times New Roman" panose="02020603050405020304" pitchFamily="18" charset="0"/>
                  </a:rPr>
                  <a:t>M</a:t>
                </a:r>
                <a:r>
                  <a:rPr lang="en-US" sz="2000" dirty="0">
                    <a:solidFill>
                      <a:prstClr val="black"/>
                    </a:solidFill>
                    <a:latin typeface="Times New Roman" panose="02020603050405020304" pitchFamily="18" charset="0"/>
                  </a:rPr>
                  <a:t>) </a:t>
                </a:r>
                <a:r>
                  <a:rPr lang="en-US" sz="2000" dirty="0">
                    <a:solidFill>
                      <a:prstClr val="black"/>
                    </a:solidFill>
                    <a:latin typeface="Times New Roman" panose="02020603050405020304" pitchFamily="18" charset="0"/>
                  </a:rPr>
                  <a:t>	= </a:t>
                </a:r>
                <a:r>
                  <a:rPr lang="en-US" sz="2000" dirty="0">
                    <a:solidFill>
                      <a:prstClr val="black"/>
                    </a:solidFill>
                    <a:latin typeface="Times New Roman" panose="02020603050405020304" pitchFamily="18" charset="0"/>
                  </a:rPr>
                  <a:t>C ×</a:t>
                </a:r>
                <a:r>
                  <a:rPr lang="en-US" sz="2000" dirty="0">
                    <a:solidFill>
                      <a:prstClr val="black"/>
                    </a:solidFill>
                    <a:latin typeface="SymbolMT"/>
                  </a:rPr>
                  <a:t> </a:t>
                </a:r>
                <a:r>
                  <a:rPr lang="en-US" sz="2000" dirty="0">
                    <a:solidFill>
                      <a:prstClr val="black"/>
                    </a:solidFill>
                    <a:latin typeface="Times New Roman" panose="02020603050405020304" pitchFamily="18" charset="0"/>
                  </a:rPr>
                  <a:t>Q</a:t>
                </a:r>
              </a:p>
              <a:p>
                <a:pPr marL="0" lvl="0" indent="0">
                  <a:spcBef>
                    <a:spcPts val="0"/>
                  </a:spcBef>
                  <a:buNone/>
                </a:pPr>
                <a:r>
                  <a:rPr lang="en-US" sz="2000" dirty="0">
                    <a:solidFill>
                      <a:prstClr val="black"/>
                    </a:solidFill>
                    <a:latin typeface="Times New Roman" panose="02020603050405020304" pitchFamily="18" charset="0"/>
                  </a:rPr>
                  <a:t>		         </a:t>
                </a:r>
                <a:r>
                  <a:rPr lang="en-US" sz="2000" dirty="0">
                    <a:solidFill>
                      <a:prstClr val="black"/>
                    </a:solidFill>
                    <a:latin typeface="Times New Roman" panose="02020603050405020304" pitchFamily="18" charset="0"/>
                  </a:rPr>
                  <a:t> 	= 2000 </a:t>
                </a:r>
                <a14:m>
                  <m:oMath xmlns:m="http://schemas.openxmlformats.org/officeDocument/2006/math">
                    <m:f>
                      <m:fPr>
                        <m:ctrlPr>
                          <a:rPr lang="en-US" sz="2400" i="1">
                            <a:solidFill>
                              <a:prstClr val="black"/>
                            </a:solidFill>
                            <a:latin typeface="Cambria Math"/>
                          </a:rPr>
                        </m:ctrlPr>
                      </m:fPr>
                      <m:num>
                        <m:r>
                          <a:rPr lang="en-US" sz="2400" i="1">
                            <a:solidFill>
                              <a:prstClr val="black"/>
                            </a:solidFill>
                            <a:latin typeface="Cambria Math" panose="02040503050406030204" pitchFamily="18" charset="0"/>
                          </a:rPr>
                          <m:t>𝑚𝑔</m:t>
                        </m:r>
                      </m:num>
                      <m:den>
                        <m:r>
                          <a:rPr lang="en-US" sz="2400" i="1">
                            <a:solidFill>
                              <a:prstClr val="black"/>
                            </a:solidFill>
                            <a:latin typeface="Cambria Math" panose="02040503050406030204" pitchFamily="18" charset="0"/>
                          </a:rPr>
                          <m:t>𝐿</m:t>
                        </m:r>
                      </m:den>
                    </m:f>
                    <m:r>
                      <a:rPr lang="en-US" sz="2400" i="1">
                        <a:solidFill>
                          <a:prstClr val="black"/>
                        </a:solidFill>
                        <a:latin typeface="Cambria Math" panose="02040503050406030204" pitchFamily="18" charset="0"/>
                      </a:rPr>
                      <m:t> </m:t>
                    </m:r>
                  </m:oMath>
                </a14:m>
                <a:r>
                  <a:rPr lang="en-US" sz="2400" dirty="0">
                    <a:solidFill>
                      <a:prstClr val="black"/>
                    </a:solidFill>
                    <a:latin typeface="Perpetua"/>
                  </a:rPr>
                  <a:t>× </a:t>
                </a:r>
                <a:r>
                  <a:rPr lang="en-US" sz="2000" dirty="0">
                    <a:solidFill>
                      <a:prstClr val="black"/>
                    </a:solidFill>
                    <a:latin typeface="Times New Roman" panose="02020603050405020304" pitchFamily="18" charset="0"/>
                    <a:cs typeface="Times New Roman" panose="02020603050405020304" pitchFamily="18" charset="0"/>
                  </a:rPr>
                  <a:t>25</a:t>
                </a:r>
                <a14:m>
                  <m:oMath xmlns:m="http://schemas.openxmlformats.org/officeDocument/2006/math">
                    <m:r>
                      <a:rPr lang="en-US" sz="2400">
                        <a:solidFill>
                          <a:prstClr val="black"/>
                        </a:solidFill>
                        <a:latin typeface="Cambria Math" panose="02040503050406030204" pitchFamily="18" charset="0"/>
                        <a:cs typeface="Times New Roman" panose="02020603050405020304" pitchFamily="18" charset="0"/>
                      </a:rPr>
                      <m:t> </m:t>
                    </m:r>
                    <m:f>
                      <m:fPr>
                        <m:ctrlPr>
                          <a:rPr lang="en-US" sz="2400" i="1">
                            <a:solidFill>
                              <a:prstClr val="black"/>
                            </a:solidFill>
                            <a:latin typeface="Cambria Math"/>
                            <a:cs typeface="Times New Roman" panose="02020603050405020304" pitchFamily="18" charset="0"/>
                          </a:rPr>
                        </m:ctrlPr>
                      </m:fPr>
                      <m:num>
                        <m:r>
                          <a:rPr lang="en-US" sz="2400" i="1">
                            <a:solidFill>
                              <a:prstClr val="black"/>
                            </a:solidFill>
                            <a:latin typeface="Cambria Math" panose="02040503050406030204" pitchFamily="18" charset="0"/>
                            <a:cs typeface="Times New Roman" panose="02020603050405020304" pitchFamily="18" charset="0"/>
                          </a:rPr>
                          <m:t>𝐿</m:t>
                        </m:r>
                      </m:num>
                      <m:den>
                        <m:r>
                          <a:rPr lang="en-US" sz="2400" i="1">
                            <a:solidFill>
                              <a:prstClr val="black"/>
                            </a:solidFill>
                            <a:latin typeface="Cambria Math" panose="02040503050406030204" pitchFamily="18" charset="0"/>
                            <a:cs typeface="Times New Roman" panose="02020603050405020304" pitchFamily="18" charset="0"/>
                          </a:rPr>
                          <m:t>𝑠</m:t>
                        </m:r>
                      </m:den>
                    </m:f>
                  </m:oMath>
                </a14:m>
                <a:endParaRPr lang="en-US" sz="2400" dirty="0">
                  <a:solidFill>
                    <a:prstClr val="black"/>
                  </a:solidFill>
                  <a:latin typeface="Perpetua"/>
                </a:endParaRPr>
              </a:p>
              <a:p>
                <a:pPr marL="0" lvl="0" indent="0">
                  <a:spcBef>
                    <a:spcPts val="0"/>
                  </a:spcBef>
                  <a:buNone/>
                </a:pPr>
                <a:r>
                  <a:rPr lang="en-US" sz="2400" dirty="0">
                    <a:solidFill>
                      <a:prstClr val="black"/>
                    </a:solidFill>
                    <a:latin typeface="Perpetua"/>
                  </a:rPr>
                  <a:t>		 </a:t>
                </a:r>
                <a:r>
                  <a:rPr lang="en-US" sz="2400" dirty="0">
                    <a:solidFill>
                      <a:prstClr val="black"/>
                    </a:solidFill>
                    <a:latin typeface="Perpetua"/>
                  </a:rPr>
                  <a:t>	</a:t>
                </a:r>
                <a:r>
                  <a:rPr lang="en-US" sz="2400" dirty="0">
                    <a:solidFill>
                      <a:prstClr val="black"/>
                    </a:solidFill>
                    <a:latin typeface="Times New Roman" panose="02020603050405020304" pitchFamily="18" charset="0"/>
                  </a:rPr>
                  <a:t>= </a:t>
                </a:r>
                <a:r>
                  <a:rPr lang="en-US" sz="2000" dirty="0">
                    <a:solidFill>
                      <a:prstClr val="black"/>
                    </a:solidFill>
                    <a:latin typeface="Times New Roman" panose="02020603050405020304" pitchFamily="18" charset="0"/>
                  </a:rPr>
                  <a:t>2000 </a:t>
                </a:r>
                <a14:m>
                  <m:oMath xmlns:m="http://schemas.openxmlformats.org/officeDocument/2006/math">
                    <m:f>
                      <m:fPr>
                        <m:ctrlPr>
                          <a:rPr lang="en-US" sz="2400" i="1">
                            <a:solidFill>
                              <a:prstClr val="black"/>
                            </a:solidFill>
                            <a:latin typeface="Cambria Math"/>
                          </a:rPr>
                        </m:ctrlPr>
                      </m:fPr>
                      <m:num>
                        <m:r>
                          <a:rPr lang="en-US" sz="2400" i="1">
                            <a:solidFill>
                              <a:prstClr val="black"/>
                            </a:solidFill>
                            <a:latin typeface="Cambria Math" panose="02040503050406030204" pitchFamily="18" charset="0"/>
                          </a:rPr>
                          <m:t>𝑚𝑔</m:t>
                        </m:r>
                      </m:num>
                      <m:den>
                        <m:r>
                          <a:rPr lang="en-US" sz="2400" i="1">
                            <a:solidFill>
                              <a:prstClr val="black"/>
                            </a:solidFill>
                            <a:latin typeface="Cambria Math" panose="02040503050406030204" pitchFamily="18" charset="0"/>
                          </a:rPr>
                          <m:t>𝐿</m:t>
                        </m:r>
                      </m:den>
                    </m:f>
                    <m:r>
                      <a:rPr lang="en-US" sz="2400" i="1">
                        <a:solidFill>
                          <a:prstClr val="black"/>
                        </a:solidFill>
                        <a:latin typeface="Cambria Math" panose="02040503050406030204" pitchFamily="18" charset="0"/>
                      </a:rPr>
                      <m:t> </m:t>
                    </m:r>
                  </m:oMath>
                </a14:m>
                <a:r>
                  <a:rPr lang="en-US" sz="2400" dirty="0">
                    <a:solidFill>
                      <a:prstClr val="black"/>
                    </a:solidFill>
                    <a:latin typeface="Perpetua"/>
                  </a:rPr>
                  <a:t>× </a:t>
                </a:r>
                <a:r>
                  <a:rPr lang="en-US" sz="2000" dirty="0">
                    <a:solidFill>
                      <a:prstClr val="black"/>
                    </a:solidFill>
                    <a:latin typeface="Times New Roman" panose="02020603050405020304" pitchFamily="18" charset="0"/>
                    <a:cs typeface="Times New Roman" panose="02020603050405020304" pitchFamily="18" charset="0"/>
                  </a:rPr>
                  <a:t>25</a:t>
                </a:r>
                <a14:m>
                  <m:oMath xmlns:m="http://schemas.openxmlformats.org/officeDocument/2006/math">
                    <m:r>
                      <a:rPr lang="en-US" sz="2400">
                        <a:solidFill>
                          <a:prstClr val="black"/>
                        </a:solidFill>
                        <a:latin typeface="Cambria Math" panose="02040503050406030204" pitchFamily="18" charset="0"/>
                        <a:cs typeface="Times New Roman" panose="02020603050405020304" pitchFamily="18" charset="0"/>
                      </a:rPr>
                      <m:t> </m:t>
                    </m:r>
                    <m:f>
                      <m:fPr>
                        <m:ctrlPr>
                          <a:rPr lang="en-US" sz="2400" i="1">
                            <a:solidFill>
                              <a:prstClr val="black"/>
                            </a:solidFill>
                            <a:latin typeface="Cambria Math"/>
                            <a:cs typeface="Times New Roman" panose="02020603050405020304" pitchFamily="18" charset="0"/>
                          </a:rPr>
                        </m:ctrlPr>
                      </m:fPr>
                      <m:num>
                        <m:r>
                          <a:rPr lang="en-US" sz="2400" i="1">
                            <a:solidFill>
                              <a:prstClr val="black"/>
                            </a:solidFill>
                            <a:latin typeface="Cambria Math" panose="02040503050406030204" pitchFamily="18" charset="0"/>
                            <a:cs typeface="Times New Roman" panose="02020603050405020304" pitchFamily="18" charset="0"/>
                          </a:rPr>
                          <m:t>𝐿</m:t>
                        </m:r>
                      </m:num>
                      <m:den>
                        <m:r>
                          <a:rPr lang="en-US" sz="2400" i="1">
                            <a:solidFill>
                              <a:prstClr val="black"/>
                            </a:solidFill>
                            <a:latin typeface="Cambria Math" panose="02040503050406030204" pitchFamily="18" charset="0"/>
                            <a:cs typeface="Times New Roman" panose="02020603050405020304" pitchFamily="18" charset="0"/>
                          </a:rPr>
                          <m:t>𝑠</m:t>
                        </m:r>
                      </m:den>
                    </m:f>
                    <m:r>
                      <a:rPr lang="en-US" sz="2400" i="1">
                        <a:solidFill>
                          <a:prstClr val="black"/>
                        </a:solidFill>
                        <a:latin typeface="Cambria Math" panose="02040503050406030204" pitchFamily="18" charset="0"/>
                        <a:cs typeface="Times New Roman" panose="02020603050405020304" pitchFamily="18" charset="0"/>
                      </a:rPr>
                      <m:t> </m:t>
                    </m:r>
                  </m:oMath>
                </a14:m>
                <a:r>
                  <a:rPr lang="en-US" sz="2400" dirty="0">
                    <a:solidFill>
                      <a:prstClr val="black"/>
                    </a:solidFill>
                    <a:latin typeface="Perpetua"/>
                  </a:rPr>
                  <a:t>×</a:t>
                </a:r>
                <a14:m>
                  <m:oMath xmlns:m="http://schemas.openxmlformats.org/officeDocument/2006/math">
                    <m:box>
                      <m:boxPr>
                        <m:ctrlPr>
                          <a:rPr lang="en-US" sz="2400" i="1" dirty="0">
                            <a:solidFill>
                              <a:prstClr val="black"/>
                            </a:solidFill>
                            <a:latin typeface="Cambria Math"/>
                          </a:rPr>
                        </m:ctrlPr>
                      </m:boxPr>
                      <m:e>
                        <m:argPr>
                          <m:argSz m:val="-1"/>
                        </m:argPr>
                        <m:f>
                          <m:fPr>
                            <m:ctrlPr>
                              <a:rPr lang="en-US" sz="2400" i="1" dirty="0">
                                <a:solidFill>
                                  <a:prstClr val="black"/>
                                </a:solidFill>
                                <a:latin typeface="Cambria Math"/>
                              </a:rPr>
                            </m:ctrlPr>
                          </m:fPr>
                          <m:num>
                            <m:r>
                              <a:rPr lang="en-US" sz="2400" i="1" dirty="0">
                                <a:solidFill>
                                  <a:prstClr val="black"/>
                                </a:solidFill>
                                <a:latin typeface="Cambria Math" panose="02040503050406030204" pitchFamily="18" charset="0"/>
                              </a:rPr>
                              <m:t>1</m:t>
                            </m:r>
                          </m:num>
                          <m:den>
                            <m:sSup>
                              <m:sSupPr>
                                <m:ctrlPr>
                                  <a:rPr lang="en-US" sz="2400" i="1" dirty="0">
                                    <a:solidFill>
                                      <a:prstClr val="black"/>
                                    </a:solidFill>
                                    <a:latin typeface="Cambria Math"/>
                                  </a:rPr>
                                </m:ctrlPr>
                              </m:sSupPr>
                              <m:e>
                                <m:r>
                                  <a:rPr lang="en-US" sz="2400" i="1" dirty="0">
                                    <a:solidFill>
                                      <a:prstClr val="black"/>
                                    </a:solidFill>
                                    <a:latin typeface="Cambria Math" panose="02040503050406030204" pitchFamily="18" charset="0"/>
                                  </a:rPr>
                                  <m:t>10</m:t>
                                </m:r>
                              </m:e>
                              <m:sup>
                                <m:r>
                                  <a:rPr lang="en-US" sz="2400" i="1" dirty="0">
                                    <a:solidFill>
                                      <a:prstClr val="black"/>
                                    </a:solidFill>
                                    <a:latin typeface="Cambria Math" panose="02040503050406030204" pitchFamily="18" charset="0"/>
                                  </a:rPr>
                                  <m:t>6</m:t>
                                </m:r>
                              </m:sup>
                            </m:sSup>
                          </m:den>
                        </m:f>
                      </m:e>
                    </m:box>
                    <m:f>
                      <m:fPr>
                        <m:ctrlPr>
                          <a:rPr lang="en-US" sz="2400" i="1">
                            <a:solidFill>
                              <a:prstClr val="black"/>
                            </a:solidFill>
                            <a:latin typeface="Cambria Math"/>
                          </a:rPr>
                        </m:ctrlPr>
                      </m:fPr>
                      <m:num>
                        <m:r>
                          <a:rPr lang="en-US" sz="2400" i="1">
                            <a:solidFill>
                              <a:prstClr val="black"/>
                            </a:solidFill>
                            <a:latin typeface="Cambria Math" panose="02040503050406030204" pitchFamily="18" charset="0"/>
                          </a:rPr>
                          <m:t>𝑘𝑔</m:t>
                        </m:r>
                      </m:num>
                      <m:den>
                        <m:r>
                          <a:rPr lang="en-US" sz="2400" i="1">
                            <a:solidFill>
                              <a:prstClr val="black"/>
                            </a:solidFill>
                            <a:latin typeface="Cambria Math" panose="02040503050406030204" pitchFamily="18" charset="0"/>
                          </a:rPr>
                          <m:t>𝑚𝑔</m:t>
                        </m:r>
                      </m:den>
                    </m:f>
                  </m:oMath>
                </a14:m>
                <a:r>
                  <a:rPr lang="en-US" sz="2400" dirty="0">
                    <a:solidFill>
                      <a:prstClr val="black"/>
                    </a:solidFill>
                    <a:latin typeface="Perpetua"/>
                  </a:rPr>
                  <a:t>× </a:t>
                </a:r>
                <a:r>
                  <a:rPr lang="en-US" sz="2400" dirty="0">
                    <a:solidFill>
                      <a:prstClr val="black"/>
                    </a:solidFill>
                    <a:latin typeface="Times New Roman" panose="02020603050405020304" pitchFamily="18" charset="0"/>
                    <a:cs typeface="Times New Roman" panose="02020603050405020304" pitchFamily="18" charset="0"/>
                  </a:rPr>
                  <a:t>86400 </a:t>
                </a:r>
                <a14:m>
                  <m:oMath xmlns:m="http://schemas.openxmlformats.org/officeDocument/2006/math">
                    <m:f>
                      <m:fPr>
                        <m:ctrlPr>
                          <a:rPr lang="en-US" sz="2400" i="1">
                            <a:solidFill>
                              <a:prstClr val="black"/>
                            </a:solidFill>
                            <a:latin typeface="Cambria Math"/>
                            <a:cs typeface="Times New Roman" panose="02020603050405020304" pitchFamily="18" charset="0"/>
                          </a:rPr>
                        </m:ctrlPr>
                      </m:fPr>
                      <m:num>
                        <m:r>
                          <a:rPr lang="en-US" sz="2400" i="1">
                            <a:solidFill>
                              <a:prstClr val="black"/>
                            </a:solidFill>
                            <a:latin typeface="Cambria Math" panose="02040503050406030204" pitchFamily="18" charset="0"/>
                            <a:cs typeface="Times New Roman" panose="02020603050405020304" pitchFamily="18" charset="0"/>
                          </a:rPr>
                          <m:t>𝑠</m:t>
                        </m:r>
                      </m:num>
                      <m:den>
                        <m:r>
                          <a:rPr lang="en-US" sz="2400" i="1">
                            <a:solidFill>
                              <a:prstClr val="black"/>
                            </a:solidFill>
                            <a:latin typeface="Cambria Math" panose="02040503050406030204" pitchFamily="18" charset="0"/>
                            <a:cs typeface="Times New Roman" panose="02020603050405020304" pitchFamily="18" charset="0"/>
                          </a:rPr>
                          <m:t>𝑑𝑎𝑦</m:t>
                        </m:r>
                      </m:den>
                    </m:f>
                  </m:oMath>
                </a14:m>
                <a:endParaRPr lang="en-US" sz="2400" dirty="0">
                  <a:solidFill>
                    <a:prstClr val="black"/>
                  </a:solidFill>
                  <a:latin typeface="Times New Roman" panose="02020603050405020304" pitchFamily="18" charset="0"/>
                  <a:cs typeface="Times New Roman" panose="02020603050405020304" pitchFamily="18" charset="0"/>
                </a:endParaRPr>
              </a:p>
              <a:p>
                <a:pPr marL="0" lvl="0" indent="0">
                  <a:spcBef>
                    <a:spcPts val="0"/>
                  </a:spcBef>
                  <a:buNone/>
                </a:pPr>
                <a:r>
                  <a:rPr lang="en-US" sz="2400"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	= </a:t>
                </a:r>
                <a:r>
                  <a:rPr lang="en-US" sz="2000" dirty="0">
                    <a:solidFill>
                      <a:prstClr val="black"/>
                    </a:solidFill>
                    <a:latin typeface="Times New Roman" panose="02020603050405020304" pitchFamily="18" charset="0"/>
                    <a:cs typeface="Times New Roman" panose="02020603050405020304" pitchFamily="18" charset="0"/>
                  </a:rPr>
                  <a:t>4320 </a:t>
                </a:r>
                <a:r>
                  <a:rPr lang="en-US" sz="2000" dirty="0">
                    <a:solidFill>
                      <a:prstClr val="black"/>
                    </a:solidFill>
                    <a:latin typeface="Times New Roman" panose="02020603050405020304" pitchFamily="18" charset="0"/>
                    <a:cs typeface="Times New Roman" panose="02020603050405020304" pitchFamily="18" charset="0"/>
                  </a:rPr>
                  <a:t>kg/day</a:t>
                </a:r>
              </a:p>
              <a:p>
                <a:pPr marL="0" lvl="0" indent="0">
                  <a:spcBef>
                    <a:spcPts val="0"/>
                  </a:spcBef>
                  <a:buNone/>
                </a:pPr>
                <a:r>
                  <a:rPr lang="en-US" sz="2000" dirty="0">
                    <a:solidFill>
                      <a:prstClr val="black"/>
                    </a:solidFill>
                    <a:latin typeface="Times New Roman" panose="02020603050405020304" pitchFamily="18" charset="0"/>
                  </a:rPr>
                  <a:t>Concentration </a:t>
                </a:r>
                <a:r>
                  <a:rPr lang="en-US" sz="2000" dirty="0">
                    <a:solidFill>
                      <a:prstClr val="black"/>
                    </a:solidFill>
                    <a:latin typeface="Times New Roman" panose="02020603050405020304" pitchFamily="18" charset="0"/>
                  </a:rPr>
                  <a:t>of sediments removed by the treatment plant = </a:t>
                </a:r>
                <a:r>
                  <a:rPr lang="en-US" sz="2000" dirty="0">
                    <a:solidFill>
                      <a:prstClr val="black"/>
                    </a:solidFill>
                    <a:latin typeface="Times New Roman" panose="02020603050405020304" pitchFamily="18" charset="0"/>
                  </a:rPr>
                  <a:t>90 % </a:t>
                </a:r>
                <a:r>
                  <a:rPr lang="en-US" sz="2000" dirty="0">
                    <a:solidFill>
                      <a:prstClr val="black"/>
                    </a:solidFill>
                    <a:latin typeface="Times New Roman" panose="02020603050405020304" pitchFamily="18" charset="0"/>
                  </a:rPr>
                  <a:t>of 2000 </a:t>
                </a:r>
                <a:r>
                  <a:rPr lang="en-US" sz="2000" dirty="0">
                    <a:solidFill>
                      <a:prstClr val="black"/>
                    </a:solidFill>
                    <a:latin typeface="Times New Roman" panose="02020603050405020304" pitchFamily="18" charset="0"/>
                  </a:rPr>
                  <a:t>mg/L</a:t>
                </a:r>
              </a:p>
              <a:p>
                <a:pPr marL="0" lvl="0" indent="0">
                  <a:spcBef>
                    <a:spcPts val="0"/>
                  </a:spcBef>
                  <a:buNone/>
                </a:pPr>
                <a:r>
                  <a:rPr lang="en-US" sz="2000" dirty="0">
                    <a:solidFill>
                      <a:prstClr val="black"/>
                    </a:solidFill>
                    <a:latin typeface="Times New Roman" panose="02020603050405020304" pitchFamily="18" charset="0"/>
                  </a:rPr>
                  <a:t>	</a:t>
                </a:r>
                <a:r>
                  <a:rPr lang="en-US" sz="2000" dirty="0">
                    <a:solidFill>
                      <a:prstClr val="black"/>
                    </a:solidFill>
                    <a:latin typeface="Times New Roman" panose="02020603050405020304" pitchFamily="18" charset="0"/>
                  </a:rPr>
                  <a:t>					          = 1800 mg/L</a:t>
                </a:r>
                <a:endParaRPr lang="en-US" sz="2000" dirty="0">
                  <a:solidFill>
                    <a:prstClr val="black"/>
                  </a:solidFill>
                  <a:latin typeface="Times New Roman" panose="02020603050405020304" pitchFamily="18" charset="0"/>
                </a:endParaRPr>
              </a:p>
              <a:p>
                <a:pPr marL="0" lvl="0" indent="0">
                  <a:spcBef>
                    <a:spcPts val="0"/>
                  </a:spcBef>
                  <a:buNone/>
                </a:pPr>
                <a:r>
                  <a:rPr lang="en-US" sz="2000" dirty="0">
                    <a:solidFill>
                      <a:prstClr val="black"/>
                    </a:solidFill>
                    <a:latin typeface="Times New Roman" panose="02020603050405020304" pitchFamily="18" charset="0"/>
                  </a:rPr>
                  <a:t>Concentration </a:t>
                </a:r>
                <a:r>
                  <a:rPr lang="en-US" sz="2000" dirty="0">
                    <a:solidFill>
                      <a:prstClr val="black"/>
                    </a:solidFill>
                    <a:latin typeface="Times New Roman" panose="02020603050405020304" pitchFamily="18" charset="0"/>
                  </a:rPr>
                  <a:t>of sediments in the effluent </a:t>
                </a:r>
                <a:r>
                  <a:rPr lang="en-US" sz="2000" dirty="0">
                    <a:solidFill>
                      <a:prstClr val="black"/>
                    </a:solidFill>
                    <a:latin typeface="Times New Roman" panose="02020603050405020304" pitchFamily="18" charset="0"/>
                  </a:rPr>
                  <a:t> = </a:t>
                </a:r>
                <a:r>
                  <a:rPr lang="en-US" sz="2000" dirty="0">
                    <a:solidFill>
                      <a:prstClr val="black"/>
                    </a:solidFill>
                    <a:latin typeface="Times New Roman" panose="02020603050405020304" pitchFamily="18" charset="0"/>
                  </a:rPr>
                  <a:t>10 % of 2000 mg/L</a:t>
                </a:r>
              </a:p>
              <a:p>
                <a:pPr marL="0" lvl="0" indent="0">
                  <a:spcBef>
                    <a:spcPts val="0"/>
                  </a:spcBef>
                  <a:buNone/>
                </a:pPr>
                <a:r>
                  <a:rPr lang="en-US" sz="2000" dirty="0">
                    <a:solidFill>
                      <a:prstClr val="black"/>
                    </a:solidFill>
                    <a:latin typeface="Times New Roman" panose="02020603050405020304" pitchFamily="18" charset="0"/>
                  </a:rPr>
                  <a:t>				    </a:t>
                </a:r>
                <a:r>
                  <a:rPr lang="en-US" sz="2000" dirty="0">
                    <a:solidFill>
                      <a:prstClr val="black"/>
                    </a:solidFill>
                    <a:latin typeface="Times New Roman" panose="02020603050405020304" pitchFamily="18" charset="0"/>
                  </a:rPr>
                  <a:t>       = </a:t>
                </a:r>
                <a:r>
                  <a:rPr lang="en-US" sz="2000" dirty="0">
                    <a:solidFill>
                      <a:prstClr val="black"/>
                    </a:solidFill>
                    <a:latin typeface="Times New Roman" panose="02020603050405020304" pitchFamily="18" charset="0"/>
                  </a:rPr>
                  <a:t>200 mg/L</a:t>
                </a:r>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685800"/>
                <a:ext cx="8382000" cy="5440363"/>
              </a:xfrm>
              <a:blipFill rotWithShape="1">
                <a:blip r:embed="rId2"/>
                <a:stretch>
                  <a:fillRect l="-1091" t="-5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18</a:t>
            </a:fld>
            <a:endParaRPr lang="en-US">
              <a:solidFill>
                <a:srgbClr val="FF0000"/>
              </a:solidFill>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Hydraulic Retention Time</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274320" lvl="0" indent="-274320" algn="just">
              <a:spcBef>
                <a:spcPts val="580"/>
              </a:spcBef>
              <a:buClr>
                <a:srgbClr val="D34817"/>
              </a:buClr>
              <a:buSzPct val="85000"/>
              <a:buFont typeface="Wingdings" pitchFamily="2" charset="2"/>
              <a:buChar char="Ø"/>
            </a:pPr>
            <a:r>
              <a:rPr lang="en-US" sz="2800" dirty="0">
                <a:solidFill>
                  <a:prstClr val="black"/>
                </a:solidFill>
                <a:latin typeface="Times New Roman" pitchFamily="18" charset="0"/>
                <a:cs typeface="Times New Roman" pitchFamily="18" charset="0"/>
              </a:rPr>
              <a:t>One of the most important concepts in treatment processes </a:t>
            </a:r>
            <a:endParaRPr lang="en-US" sz="2800" dirty="0" smtClean="0">
              <a:solidFill>
                <a:prstClr val="black"/>
              </a:solidFill>
              <a:latin typeface="Times New Roman" pitchFamily="18" charset="0"/>
              <a:cs typeface="Times New Roman" pitchFamily="18" charset="0"/>
            </a:endParaRPr>
          </a:p>
          <a:p>
            <a:pPr marL="274320" lvl="0" indent="-274320" algn="just">
              <a:spcBef>
                <a:spcPts val="580"/>
              </a:spcBef>
              <a:buClr>
                <a:srgbClr val="D34817"/>
              </a:buClr>
              <a:buSzPct val="85000"/>
              <a:buFont typeface="Wingdings" pitchFamily="2" charset="2"/>
              <a:buChar char="Ø"/>
            </a:pPr>
            <a:r>
              <a:rPr lang="en-US" sz="2800" dirty="0" smtClean="0">
                <a:solidFill>
                  <a:prstClr val="black"/>
                </a:solidFill>
                <a:latin typeface="Times New Roman" pitchFamily="18" charset="0"/>
                <a:cs typeface="Times New Roman" pitchFamily="18" charset="0"/>
              </a:rPr>
              <a:t>Retention </a:t>
            </a:r>
            <a:r>
              <a:rPr lang="en-US" sz="2800" dirty="0">
                <a:solidFill>
                  <a:prstClr val="black"/>
                </a:solidFill>
                <a:latin typeface="Times New Roman" pitchFamily="18" charset="0"/>
                <a:cs typeface="Times New Roman" pitchFamily="18" charset="0"/>
              </a:rPr>
              <a:t>time, also called detention time or even residence time</a:t>
            </a:r>
          </a:p>
          <a:p>
            <a:pPr marL="274320" lvl="0" indent="-274320" algn="just">
              <a:spcBef>
                <a:spcPts val="580"/>
              </a:spcBef>
              <a:buClr>
                <a:srgbClr val="D34817"/>
              </a:buClr>
              <a:buSzPct val="85000"/>
              <a:buFont typeface="Wingdings" pitchFamily="2" charset="2"/>
              <a:buChar char="Ø"/>
            </a:pPr>
            <a:r>
              <a:rPr lang="en-US" sz="2800" dirty="0">
                <a:solidFill>
                  <a:prstClr val="black"/>
                </a:solidFill>
                <a:latin typeface="Times New Roman" pitchFamily="18" charset="0"/>
                <a:cs typeface="Times New Roman" pitchFamily="18" charset="0"/>
              </a:rPr>
              <a:t>T</a:t>
            </a:r>
            <a:r>
              <a:rPr lang="en-US" sz="2800" dirty="0" smtClean="0">
                <a:solidFill>
                  <a:prstClr val="black"/>
                </a:solidFill>
                <a:latin typeface="Times New Roman" pitchFamily="18" charset="0"/>
                <a:cs typeface="Times New Roman" pitchFamily="18" charset="0"/>
              </a:rPr>
              <a:t>he </a:t>
            </a:r>
            <a:r>
              <a:rPr lang="en-US" sz="2800" dirty="0">
                <a:solidFill>
                  <a:prstClr val="black"/>
                </a:solidFill>
                <a:latin typeface="Times New Roman" pitchFamily="18" charset="0"/>
                <a:cs typeface="Times New Roman" pitchFamily="18" charset="0"/>
              </a:rPr>
              <a:t>time an average particle of the fluid spends in a container through which the fluid flows (which is the time it is exposed to treatment or a reaction).</a:t>
            </a:r>
          </a:p>
          <a:p>
            <a:pPr marL="274320" lvl="0" indent="-274320" algn="just">
              <a:spcBef>
                <a:spcPts val="580"/>
              </a:spcBef>
              <a:buClr>
                <a:srgbClr val="D34817"/>
              </a:buClr>
              <a:buSzPct val="85000"/>
              <a:buFont typeface="Wingdings" pitchFamily="2" charset="2"/>
              <a:buChar char="Ø"/>
            </a:pPr>
            <a:r>
              <a:rPr lang="en-US" sz="2800" dirty="0" smtClean="0">
                <a:solidFill>
                  <a:prstClr val="black"/>
                </a:solidFill>
                <a:latin typeface="Times New Roman" pitchFamily="18" charset="0"/>
                <a:cs typeface="Times New Roman" pitchFamily="18" charset="0"/>
              </a:rPr>
              <a:t>In </a:t>
            </a:r>
            <a:r>
              <a:rPr lang="en-US" sz="2800" dirty="0">
                <a:solidFill>
                  <a:prstClr val="black"/>
                </a:solidFill>
                <a:latin typeface="Times New Roman" pitchFamily="18" charset="0"/>
                <a:cs typeface="Times New Roman" pitchFamily="18" charset="0"/>
              </a:rPr>
              <a:t>SI system, the basic unit of retention time is </a:t>
            </a:r>
            <a:r>
              <a:rPr lang="en-US" sz="2800" dirty="0">
                <a:solidFill>
                  <a:prstClr val="black"/>
                </a:solidFill>
                <a:latin typeface="Times New Roman" pitchFamily="18" charset="0"/>
                <a:cs typeface="Times New Roman" pitchFamily="18" charset="0"/>
              </a:rPr>
              <a:t>sec.</a:t>
            </a:r>
            <a:endParaRPr lang="en-US" sz="2800" dirty="0">
              <a:solidFill>
                <a:prstClr val="black"/>
              </a:solidFill>
              <a:latin typeface="Times New Roman" pitchFamily="18" charset="0"/>
              <a:cs typeface="Times New Roman" pitchFamily="18" charset="0"/>
            </a:endParaRPr>
          </a:p>
          <a:p>
            <a:pPr marL="274320" lvl="0" indent="-274320" algn="just">
              <a:spcBef>
                <a:spcPts val="580"/>
              </a:spcBef>
              <a:buClr>
                <a:srgbClr val="D34817"/>
              </a:buClr>
              <a:buSzPct val="85000"/>
              <a:buFont typeface="Wingdings 2"/>
              <a:buChar char=""/>
            </a:pPr>
            <a:endParaRPr lang="en-US" sz="2200" dirty="0">
              <a:solidFill>
                <a:prstClr val="black"/>
              </a:solidFill>
              <a:latin typeface="Perpetua"/>
            </a:endParaRP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19</a:t>
            </a:fld>
            <a:endParaRPr lang="en-US">
              <a:solidFill>
                <a:srgbClr val="FF0000"/>
              </a:solidFill>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UNITS OF MEASUREMENTS </a:t>
            </a:r>
            <a:endParaRPr lang="en-US" b="1" u="sng" dirty="0">
              <a:solidFill>
                <a:srgbClr val="FF0000"/>
              </a:solidFill>
            </a:endParaRPr>
          </a:p>
        </p:txBody>
      </p:sp>
      <p:sp>
        <p:nvSpPr>
          <p:cNvPr id="3" name="Content Placeholder 2"/>
          <p:cNvSpPr>
            <a:spLocks noGrp="1"/>
          </p:cNvSpPr>
          <p:nvPr>
            <p:ph idx="1"/>
          </p:nvPr>
        </p:nvSpPr>
        <p:spPr>
          <a:xfrm>
            <a:off x="381000" y="1219200"/>
            <a:ext cx="8305800" cy="4906963"/>
          </a:xfrm>
        </p:spPr>
        <p:txBody>
          <a:bodyPr>
            <a:normAutofit/>
          </a:bodyPr>
          <a:lstStyle/>
          <a:p>
            <a:pPr marL="274320" lvl="0" indent="-274320" algn="just">
              <a:spcBef>
                <a:spcPts val="580"/>
              </a:spcBef>
              <a:buClr>
                <a:srgbClr val="D34817"/>
              </a:buClr>
              <a:buSzPct val="85000"/>
              <a:buFont typeface="Wingdings" pitchFamily="2" charset="2"/>
              <a:buChar char="Ø"/>
            </a:pPr>
            <a:r>
              <a:rPr lang="en-US" sz="2400" dirty="0">
                <a:solidFill>
                  <a:prstClr val="black"/>
                </a:solidFill>
                <a:cs typeface="Times New Roman" pitchFamily="18" charset="0"/>
              </a:rPr>
              <a:t>The ability to solve problems by engineering calculations holds the essence of engineering. </a:t>
            </a:r>
          </a:p>
          <a:p>
            <a:pPr marL="274320" lvl="0" indent="-274320" algn="just">
              <a:spcBef>
                <a:spcPts val="580"/>
              </a:spcBef>
              <a:buClr>
                <a:srgbClr val="D34817"/>
              </a:buClr>
              <a:buSzPct val="85000"/>
              <a:buFont typeface="Wingdings" pitchFamily="2" charset="2"/>
              <a:buChar char="Ø"/>
            </a:pPr>
            <a:r>
              <a:rPr lang="en-US" sz="2400" dirty="0">
                <a:solidFill>
                  <a:prstClr val="black"/>
                </a:solidFill>
                <a:cs typeface="Times New Roman" pitchFamily="18" charset="0"/>
              </a:rPr>
              <a:t>Engineering calculations makes easy description of the physical world in terms of units and dimensions that is understandable by all. </a:t>
            </a:r>
          </a:p>
          <a:p>
            <a:pPr marL="274320" lvl="0" indent="-274320" algn="just">
              <a:spcBef>
                <a:spcPts val="580"/>
              </a:spcBef>
              <a:buClr>
                <a:srgbClr val="D34817"/>
              </a:buClr>
              <a:buSzPct val="85000"/>
              <a:buFont typeface="Wingdings" pitchFamily="2" charset="2"/>
              <a:buChar char="Ø"/>
            </a:pPr>
            <a:r>
              <a:rPr lang="en-US" sz="2400" dirty="0">
                <a:solidFill>
                  <a:prstClr val="black"/>
                </a:solidFill>
                <a:cs typeface="Times New Roman" pitchFamily="18" charset="0"/>
              </a:rPr>
              <a:t>Units: Units simply describe what the quantity is about. </a:t>
            </a:r>
          </a:p>
          <a:p>
            <a:pPr marL="274320" lvl="0" indent="-274320" algn="just">
              <a:spcBef>
                <a:spcPts val="580"/>
              </a:spcBef>
              <a:buClr>
                <a:srgbClr val="D34817"/>
              </a:buClr>
              <a:buSzPct val="85000"/>
              <a:buFont typeface="Wingdings" pitchFamily="2" charset="2"/>
              <a:buChar char="Ø"/>
            </a:pPr>
            <a:r>
              <a:rPr lang="en-US" sz="2400" dirty="0">
                <a:solidFill>
                  <a:prstClr val="black"/>
                </a:solidFill>
                <a:cs typeface="Times New Roman" pitchFamily="18" charset="0"/>
              </a:rPr>
              <a:t>The measurement and reporting of any environmental quantity is done by the description of its values and units. For example: snow mass of 500 km</a:t>
            </a:r>
            <a:r>
              <a:rPr lang="en-US" sz="2400" baseline="30000" dirty="0">
                <a:solidFill>
                  <a:prstClr val="black"/>
                </a:solidFill>
                <a:cs typeface="Times New Roman" pitchFamily="18" charset="0"/>
              </a:rPr>
              <a:t>3</a:t>
            </a:r>
            <a:r>
              <a:rPr lang="en-US" sz="2400" dirty="0">
                <a:solidFill>
                  <a:prstClr val="black"/>
                </a:solidFill>
                <a:cs typeface="Times New Roman" pitchFamily="18" charset="0"/>
              </a:rPr>
              <a:t>, river discharge of 500 m</a:t>
            </a:r>
            <a:r>
              <a:rPr lang="en-US" sz="2400" baseline="30000" dirty="0">
                <a:solidFill>
                  <a:prstClr val="black"/>
                </a:solidFill>
                <a:cs typeface="Times New Roman" pitchFamily="18" charset="0"/>
              </a:rPr>
              <a:t>3</a:t>
            </a:r>
            <a:r>
              <a:rPr lang="en-US" sz="2400" dirty="0">
                <a:solidFill>
                  <a:prstClr val="black"/>
                </a:solidFill>
                <a:cs typeface="Times New Roman" pitchFamily="18" charset="0"/>
              </a:rPr>
              <a:t>/s, a sand particles of 2 mm</a:t>
            </a:r>
            <a:r>
              <a:rPr lang="en-US" sz="2400" dirty="0" smtClean="0">
                <a:solidFill>
                  <a:prstClr val="black"/>
                </a:solidFill>
                <a:cs typeface="Times New Roman" pitchFamily="18" charset="0"/>
              </a:rPr>
              <a:t>.</a:t>
            </a:r>
            <a:endParaRPr lang="en-US" sz="2400" dirty="0">
              <a:solidFill>
                <a:prstClr val="black"/>
              </a:solidFill>
              <a:cs typeface="Times New Roman" pitchFamily="18" charset="0"/>
            </a:endParaRPr>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Hydraulic Retention Time</a:t>
            </a:r>
            <a:endParaRPr lang="en-US" b="1" u="sng" dirty="0">
              <a:solidFill>
                <a:srgbClr val="FF0000"/>
              </a:solidFill>
            </a:endParaRPr>
          </a:p>
        </p:txBody>
      </p:sp>
      <p:sp>
        <p:nvSpPr>
          <p:cNvPr id="3" name="Content Placeholder 2"/>
          <p:cNvSpPr>
            <a:spLocks noGrp="1"/>
          </p:cNvSpPr>
          <p:nvPr>
            <p:ph idx="1"/>
          </p:nvPr>
        </p:nvSpPr>
        <p:spPr>
          <a:xfrm>
            <a:off x="0" y="1295400"/>
            <a:ext cx="8991600" cy="5105400"/>
          </a:xfrm>
        </p:spPr>
        <p:txBody>
          <a:bodyPr>
            <a:normAutofit/>
          </a:bodyPr>
          <a:lstStyle/>
          <a:p>
            <a:pPr marL="0" indent="0">
              <a:buNone/>
            </a:pPr>
            <a:r>
              <a:rPr lang="en-US" dirty="0"/>
              <a:t>Mathematically, </a:t>
            </a: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20</a:t>
            </a:fld>
            <a:endParaRPr lang="en-US">
              <a:solidFill>
                <a:srgbClr val="FF0000"/>
              </a:solidFill>
            </a:endParaRPr>
          </a:p>
        </p:txBody>
      </p:sp>
      <p:pic>
        <p:nvPicPr>
          <p:cNvPr id="7" name="image2.png"/>
          <p:cNvPicPr/>
          <p:nvPr/>
        </p:nvPicPr>
        <p:blipFill>
          <a:blip r:embed="rId2"/>
          <a:srcRect/>
          <a:stretch>
            <a:fillRect/>
          </a:stretch>
        </p:blipFill>
        <p:spPr>
          <a:xfrm>
            <a:off x="2528887" y="2000250"/>
            <a:ext cx="4862513" cy="3714750"/>
          </a:xfrm>
          <a:prstGeom prst="rect">
            <a:avLst/>
          </a:prstGeom>
          <a:ln/>
        </p:spPr>
      </p:pic>
    </p:spTree>
    <p:extLst>
      <p:ext uri="{BB962C8B-B14F-4D97-AF65-F5344CB8AC3E}">
        <p14:creationId xmlns:p14="http://schemas.microsoft.com/office/powerpoint/2010/main" val="2492928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u="sng" dirty="0">
                <a:solidFill>
                  <a:srgbClr val="FF0000"/>
                </a:solidFill>
              </a:rPr>
              <a:t>Hydraulic Retention Time</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990600"/>
                <a:ext cx="9144000" cy="5257800"/>
              </a:xfrm>
            </p:spPr>
            <p:txBody>
              <a:bodyPr>
                <a:normAutofit/>
              </a:bodyPr>
              <a:lstStyle/>
              <a:p>
                <a:pPr marL="8890" marR="0" indent="-9525" algn="just">
                  <a:lnSpc>
                    <a:spcPct val="100000"/>
                  </a:lnSpc>
                  <a:spcBef>
                    <a:spcPts val="0"/>
                  </a:spcBef>
                  <a:spcAft>
                    <a:spcPts val="600"/>
                  </a:spcAft>
                </a:pPr>
                <a:r>
                  <a:rPr lang="en-US" sz="2800" dirty="0">
                    <a:solidFill>
                      <a:srgbClr val="000000"/>
                    </a:solidFill>
                    <a:latin typeface="Times New Roman"/>
                    <a:ea typeface="Times New Roman"/>
                  </a:rPr>
                  <a:t>Let us assume, a tank of volume V with Length L, Width W and Height H and Q is the volumetric flow rate. Let us assume v is the velocity of water flowing through tank.</a:t>
                </a:r>
              </a:p>
              <a:p>
                <a:pPr marL="8890" marR="0" indent="-9525" algn="just">
                  <a:lnSpc>
                    <a:spcPct val="100000"/>
                  </a:lnSpc>
                  <a:spcBef>
                    <a:spcPts val="0"/>
                  </a:spcBef>
                  <a:spcAft>
                    <a:spcPts val="600"/>
                  </a:spcAft>
                </a:pPr>
                <a:r>
                  <a:rPr lang="en-US" sz="2800" dirty="0">
                    <a:solidFill>
                      <a:srgbClr val="000000"/>
                    </a:solidFill>
                    <a:effectLst/>
                    <a:latin typeface="Times New Roman"/>
                    <a:ea typeface="Times New Roman"/>
                  </a:rPr>
                  <a:t>We know, Velocity (v) = Distance (L) / Time (HRT) </a:t>
                </a:r>
              </a:p>
              <a:p>
                <a:pPr marL="8890" marR="0" indent="-9525" algn="ctr">
                  <a:lnSpc>
                    <a:spcPct val="100000"/>
                  </a:lnSpc>
                  <a:spcBef>
                    <a:spcPts val="0"/>
                  </a:spcBef>
                  <a:spcAft>
                    <a:spcPts val="600"/>
                  </a:spcAft>
                </a:pPr>
                <a:r>
                  <a:rPr lang="en-US" sz="2800" dirty="0">
                    <a:solidFill>
                      <a:srgbClr val="000000"/>
                    </a:solidFill>
                    <a:effectLst/>
                    <a:latin typeface="Times New Roman"/>
                    <a:ea typeface="Times New Roman"/>
                  </a:rPr>
                  <a:t>HRT= </a:t>
                </a:r>
                <a14:m>
                  <m:oMath xmlns:m="http://schemas.openxmlformats.org/officeDocument/2006/math">
                    <m:f>
                      <m:fPr>
                        <m:ctrlPr>
                          <a:rPr lang="en-US" sz="2800" i="1">
                            <a:solidFill>
                              <a:srgbClr val="000000"/>
                            </a:solidFill>
                            <a:effectLst/>
                            <a:latin typeface="Cambria Math"/>
                            <a:ea typeface="Cambria Math"/>
                            <a:cs typeface="Cambria Math"/>
                          </a:rPr>
                        </m:ctrlPr>
                      </m:fPr>
                      <m:num>
                        <m:r>
                          <a:rPr lang="en-US" sz="2800" i="1">
                            <a:solidFill>
                              <a:srgbClr val="000000"/>
                            </a:solidFill>
                            <a:effectLst/>
                            <a:latin typeface="Cambria Math"/>
                            <a:ea typeface="Cambria Math"/>
                            <a:cs typeface="Cambria Math"/>
                          </a:rPr>
                          <m:t>𝐿</m:t>
                        </m:r>
                      </m:num>
                      <m:den>
                        <m:r>
                          <a:rPr lang="en-US" sz="2800" i="1">
                            <a:solidFill>
                              <a:srgbClr val="000000"/>
                            </a:solidFill>
                            <a:effectLst/>
                            <a:latin typeface="Cambria Math"/>
                            <a:ea typeface="Cambria Math"/>
                            <a:cs typeface="Cambria Math"/>
                          </a:rPr>
                          <m:t>𝑉</m:t>
                        </m:r>
                      </m:den>
                    </m:f>
                  </m:oMath>
                </a14:m>
                <a:r>
                  <a:rPr lang="en-US" sz="2800" dirty="0">
                    <a:solidFill>
                      <a:srgbClr val="000000"/>
                    </a:solidFill>
                    <a:effectLst/>
                    <a:latin typeface="Times New Roman"/>
                    <a:ea typeface="Times New Roman"/>
                  </a:rPr>
                  <a:t>    </a:t>
                </a:r>
              </a:p>
              <a:p>
                <a:pPr marL="8890" marR="0" indent="-9525" algn="just">
                  <a:lnSpc>
                    <a:spcPct val="100000"/>
                  </a:lnSpc>
                  <a:spcBef>
                    <a:spcPts val="0"/>
                  </a:spcBef>
                  <a:spcAft>
                    <a:spcPts val="600"/>
                  </a:spcAft>
                </a:pPr>
                <a:r>
                  <a:rPr lang="en-US" sz="2800" dirty="0">
                    <a:solidFill>
                      <a:srgbClr val="000000"/>
                    </a:solidFill>
                    <a:effectLst/>
                    <a:latin typeface="Times New Roman"/>
                    <a:ea typeface="Times New Roman"/>
                  </a:rPr>
                  <a:t>Multiplying both side by Cross sectional Area (A),</a:t>
                </a:r>
              </a:p>
              <a:p>
                <a:pPr marL="8890" marR="0" indent="-9525" algn="ctr">
                  <a:lnSpc>
                    <a:spcPct val="100000"/>
                  </a:lnSpc>
                  <a:spcBef>
                    <a:spcPts val="0"/>
                  </a:spcBef>
                  <a:spcAft>
                    <a:spcPts val="600"/>
                  </a:spcAft>
                </a:pPr>
                <a:r>
                  <a:rPr lang="en-US" sz="2800" dirty="0">
                    <a:solidFill>
                      <a:srgbClr val="000000"/>
                    </a:solidFill>
                    <a:effectLst/>
                    <a:latin typeface="Times New Roman"/>
                    <a:ea typeface="Times New Roman"/>
                  </a:rPr>
                  <a:t>HRT= </a:t>
                </a:r>
                <a14:m>
                  <m:oMath xmlns:m="http://schemas.openxmlformats.org/officeDocument/2006/math">
                    <m:f>
                      <m:fPr>
                        <m:ctrlPr>
                          <a:rPr lang="en-US" sz="2800" i="1">
                            <a:solidFill>
                              <a:srgbClr val="000000"/>
                            </a:solidFill>
                            <a:effectLst/>
                            <a:latin typeface="Cambria Math"/>
                            <a:ea typeface="Cambria Math"/>
                            <a:cs typeface="Cambria Math"/>
                          </a:rPr>
                        </m:ctrlPr>
                      </m:fPr>
                      <m:num>
                        <m:r>
                          <a:rPr lang="en-US" sz="2800" i="1">
                            <a:solidFill>
                              <a:srgbClr val="000000"/>
                            </a:solidFill>
                            <a:effectLst/>
                            <a:latin typeface="Cambria Math"/>
                            <a:ea typeface="Cambria Math"/>
                            <a:cs typeface="Cambria Math"/>
                          </a:rPr>
                          <m:t>𝐴𝐿</m:t>
                        </m:r>
                      </m:num>
                      <m:den>
                        <m:r>
                          <a:rPr lang="en-US" sz="2800" i="1">
                            <a:solidFill>
                              <a:srgbClr val="000000"/>
                            </a:solidFill>
                            <a:effectLst/>
                            <a:latin typeface="Cambria Math"/>
                            <a:ea typeface="Cambria Math"/>
                            <a:cs typeface="Cambria Math"/>
                          </a:rPr>
                          <m:t>𝐴𝑣</m:t>
                        </m:r>
                      </m:den>
                    </m:f>
                  </m:oMath>
                </a14:m>
                <a:r>
                  <a:rPr lang="en-US" sz="2800" dirty="0">
                    <a:solidFill>
                      <a:srgbClr val="000000"/>
                    </a:solidFill>
                    <a:effectLst/>
                    <a:latin typeface="Times New Roman"/>
                    <a:ea typeface="Times New Roman"/>
                  </a:rPr>
                  <a:t>    </a:t>
                </a:r>
              </a:p>
              <a:p>
                <a:pPr marL="8890" marR="0" indent="-9525" algn="ctr">
                  <a:lnSpc>
                    <a:spcPct val="100000"/>
                  </a:lnSpc>
                  <a:spcBef>
                    <a:spcPts val="0"/>
                  </a:spcBef>
                  <a:spcAft>
                    <a:spcPts val="600"/>
                  </a:spcAft>
                </a:pPr>
                <a:r>
                  <a:rPr lang="en-US" sz="2800" dirty="0">
                    <a:solidFill>
                      <a:srgbClr val="000000"/>
                    </a:solidFill>
                    <a:effectLst/>
                    <a:latin typeface="Times New Roman"/>
                    <a:ea typeface="Times New Roman"/>
                  </a:rPr>
                  <a:t>HRT= </a:t>
                </a:r>
                <a14:m>
                  <m:oMath xmlns:m="http://schemas.openxmlformats.org/officeDocument/2006/math">
                    <m:f>
                      <m:fPr>
                        <m:ctrlPr>
                          <a:rPr lang="en-US" sz="2800" i="1">
                            <a:solidFill>
                              <a:srgbClr val="000000"/>
                            </a:solidFill>
                            <a:effectLst/>
                            <a:latin typeface="Cambria Math"/>
                            <a:ea typeface="Cambria Math"/>
                            <a:cs typeface="Cambria Math"/>
                          </a:rPr>
                        </m:ctrlPr>
                      </m:fPr>
                      <m:num>
                        <m:r>
                          <a:rPr lang="en-US" sz="2800" i="1">
                            <a:solidFill>
                              <a:srgbClr val="000000"/>
                            </a:solidFill>
                            <a:effectLst/>
                            <a:latin typeface="Cambria Math"/>
                            <a:ea typeface="Cambria Math"/>
                            <a:cs typeface="Cambria Math"/>
                          </a:rPr>
                          <m:t>𝑉</m:t>
                        </m:r>
                      </m:num>
                      <m:den>
                        <m:r>
                          <a:rPr lang="en-US" sz="2800" i="1">
                            <a:solidFill>
                              <a:srgbClr val="000000"/>
                            </a:solidFill>
                            <a:effectLst/>
                            <a:latin typeface="Cambria Math"/>
                            <a:ea typeface="Cambria Math"/>
                            <a:cs typeface="Cambria Math"/>
                          </a:rPr>
                          <m:t>𝑄</m:t>
                        </m:r>
                      </m:den>
                    </m:f>
                  </m:oMath>
                </a14:m>
                <a:r>
                  <a:rPr lang="en-US" sz="2800" dirty="0">
                    <a:solidFill>
                      <a:srgbClr val="000000"/>
                    </a:solidFill>
                    <a:effectLst/>
                    <a:latin typeface="Times New Roman"/>
                    <a:ea typeface="Times New Roman"/>
                  </a:rPr>
                  <a:t>    (Since, V= A.L and Q=</a:t>
                </a:r>
                <a:r>
                  <a:rPr lang="en-US" sz="2800" dirty="0" err="1">
                    <a:solidFill>
                      <a:srgbClr val="000000"/>
                    </a:solidFill>
                    <a:effectLst/>
                    <a:latin typeface="Times New Roman"/>
                    <a:ea typeface="Times New Roman"/>
                  </a:rPr>
                  <a:t>A.v</a:t>
                </a:r>
                <a:r>
                  <a:rPr lang="en-US" sz="2800" dirty="0">
                    <a:solidFill>
                      <a:srgbClr val="000000"/>
                    </a:solidFill>
                    <a:effectLst/>
                    <a:latin typeface="Times New Roman"/>
                    <a:ea typeface="Times New Roman"/>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990600"/>
                <a:ext cx="9144000" cy="5257800"/>
              </a:xfrm>
              <a:blipFill rotWithShape="1">
                <a:blip r:embed="rId2"/>
                <a:stretch>
                  <a:fillRect l="-1267" t="-1160" r="-24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21</a:t>
            </a:fld>
            <a:endParaRPr lang="en-US">
              <a:solidFill>
                <a:srgbClr val="FF0000"/>
              </a:solidFill>
            </a:endParaRPr>
          </a:p>
        </p:txBody>
      </p:sp>
    </p:spTree>
    <p:extLst>
      <p:ext uri="{BB962C8B-B14F-4D97-AF65-F5344CB8AC3E}">
        <p14:creationId xmlns:p14="http://schemas.microsoft.com/office/powerpoint/2010/main" val="1852024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a:bodyPr>
          <a:lstStyle/>
          <a:p>
            <a:r>
              <a:rPr lang="en-US" sz="3200" b="1" u="sng" dirty="0">
                <a:solidFill>
                  <a:srgbClr val="FF0000"/>
                </a:solidFill>
              </a:rPr>
              <a:t>Approximations in engineering calculations</a:t>
            </a:r>
            <a:endParaRPr lang="en-US" sz="3200" b="1" u="sng" dirty="0">
              <a:solidFill>
                <a:srgbClr val="FF0000"/>
              </a:solidFill>
            </a:endParaRPr>
          </a:p>
        </p:txBody>
      </p:sp>
      <p:sp>
        <p:nvSpPr>
          <p:cNvPr id="3" name="Content Placeholder 2"/>
          <p:cNvSpPr>
            <a:spLocks noGrp="1"/>
          </p:cNvSpPr>
          <p:nvPr>
            <p:ph idx="1"/>
          </p:nvPr>
        </p:nvSpPr>
        <p:spPr>
          <a:xfrm>
            <a:off x="457200" y="1066800"/>
            <a:ext cx="8382000" cy="5181600"/>
          </a:xfrm>
        </p:spPr>
        <p:txBody>
          <a:bodyPr>
            <a:normAutofit/>
          </a:bodyPr>
          <a:lstStyle/>
          <a:p>
            <a:pPr algn="just">
              <a:spcBef>
                <a:spcPts val="600"/>
              </a:spcBef>
              <a:spcAft>
                <a:spcPts val="600"/>
              </a:spcAft>
              <a:buClr>
                <a:srgbClr val="D34817"/>
              </a:buClr>
              <a:buSzPct val="85000"/>
            </a:pPr>
            <a:r>
              <a:rPr lang="en-US" sz="2600" dirty="0">
                <a:solidFill>
                  <a:prstClr val="black"/>
                </a:solidFill>
                <a:cs typeface="Times New Roman" pitchFamily="18" charset="0"/>
              </a:rPr>
              <a:t>Engineers are often called on to provide information not in its </a:t>
            </a:r>
            <a:r>
              <a:rPr lang="en-US" sz="2600" b="1" dirty="0">
                <a:solidFill>
                  <a:prstClr val="black"/>
                </a:solidFill>
                <a:cs typeface="Times New Roman" pitchFamily="18" charset="0"/>
              </a:rPr>
              <a:t>exact form but as approximations. </a:t>
            </a:r>
          </a:p>
          <a:p>
            <a:pPr algn="just">
              <a:spcBef>
                <a:spcPts val="600"/>
              </a:spcBef>
              <a:spcAft>
                <a:spcPts val="600"/>
              </a:spcAft>
              <a:buClr>
                <a:srgbClr val="D34817"/>
              </a:buClr>
              <a:buSzPct val="85000"/>
            </a:pPr>
            <a:r>
              <a:rPr lang="en-US" sz="2600" dirty="0">
                <a:solidFill>
                  <a:prstClr val="black"/>
                </a:solidFill>
                <a:cs typeface="Times New Roman" pitchFamily="18" charset="0"/>
              </a:rPr>
              <a:t>In the face of such problems the engineer has to draw on whatever information might be available in order to provide </a:t>
            </a:r>
            <a:r>
              <a:rPr lang="en-US" sz="2600" b="1" dirty="0">
                <a:solidFill>
                  <a:srgbClr val="002060"/>
                </a:solidFill>
                <a:cs typeface="Times New Roman" pitchFamily="18" charset="0"/>
              </a:rPr>
              <a:t>tentative estimations</a:t>
            </a:r>
            <a:r>
              <a:rPr lang="en-US" sz="2600" b="1" dirty="0">
                <a:solidFill>
                  <a:srgbClr val="002060"/>
                </a:solidFill>
              </a:rPr>
              <a:t>. </a:t>
            </a:r>
            <a:endParaRPr lang="en-US" sz="2600" b="1" dirty="0" smtClean="0">
              <a:solidFill>
                <a:srgbClr val="002060"/>
              </a:solidFill>
            </a:endParaRPr>
          </a:p>
          <a:p>
            <a:pPr algn="just">
              <a:spcBef>
                <a:spcPts val="600"/>
              </a:spcBef>
              <a:spcAft>
                <a:spcPts val="600"/>
              </a:spcAft>
            </a:pPr>
            <a:r>
              <a:rPr lang="en-US" sz="2600" dirty="0">
                <a:solidFill>
                  <a:srgbClr val="000000"/>
                </a:solidFill>
                <a:ea typeface="Times New Roman"/>
              </a:rPr>
              <a:t>For example, a KU engineering graduate may be asked by a client, such as a mayor of </a:t>
            </a:r>
            <a:r>
              <a:rPr lang="en-US" sz="2600" dirty="0" err="1">
                <a:solidFill>
                  <a:srgbClr val="000000"/>
                </a:solidFill>
                <a:ea typeface="Times New Roman"/>
              </a:rPr>
              <a:t>Dhulikhel</a:t>
            </a:r>
            <a:r>
              <a:rPr lang="en-US" sz="2600" dirty="0">
                <a:solidFill>
                  <a:srgbClr val="000000"/>
                </a:solidFill>
                <a:ea typeface="Times New Roman"/>
              </a:rPr>
              <a:t>, “</a:t>
            </a:r>
            <a:r>
              <a:rPr lang="en-US" sz="2600" u="sng" dirty="0">
                <a:solidFill>
                  <a:srgbClr val="000000"/>
                </a:solidFill>
                <a:ea typeface="Times New Roman"/>
              </a:rPr>
              <a:t>what it might cost to construct a new wastewater treatment plant for the population of </a:t>
            </a:r>
            <a:r>
              <a:rPr lang="en-US" sz="2600" u="sng" dirty="0" err="1">
                <a:solidFill>
                  <a:srgbClr val="000000"/>
                </a:solidFill>
                <a:ea typeface="Times New Roman"/>
              </a:rPr>
              <a:t>Dhulikhel</a:t>
            </a:r>
            <a:r>
              <a:rPr lang="en-US" sz="2600" u="sng" dirty="0">
                <a:solidFill>
                  <a:srgbClr val="000000"/>
                </a:solidFill>
                <a:ea typeface="Times New Roman"/>
              </a:rPr>
              <a:t>?” </a:t>
            </a:r>
            <a:r>
              <a:rPr lang="en-US" sz="2600" dirty="0">
                <a:solidFill>
                  <a:srgbClr val="000000"/>
                </a:solidFill>
                <a:ea typeface="Times New Roman"/>
              </a:rPr>
              <a:t>The mayor is not asking for an </a:t>
            </a:r>
            <a:r>
              <a:rPr lang="en-US" sz="2600" u="sng" dirty="0">
                <a:solidFill>
                  <a:srgbClr val="000000"/>
                </a:solidFill>
                <a:ea typeface="Times New Roman"/>
              </a:rPr>
              <a:t>exact figure but a tentative estimate</a:t>
            </a:r>
            <a:r>
              <a:rPr lang="en-US" sz="2600" dirty="0">
                <a:solidFill>
                  <a:srgbClr val="000000"/>
                </a:solidFill>
                <a:ea typeface="Times New Roman"/>
              </a:rPr>
              <a:t>. </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22</a:t>
            </a:fld>
            <a:endParaRPr lang="en-US">
              <a:solidFill>
                <a:srgbClr val="FF0000"/>
              </a:solidFill>
            </a:endParaRPr>
          </a:p>
        </p:txBody>
      </p:sp>
    </p:spTree>
    <p:extLst>
      <p:ext uri="{BB962C8B-B14F-4D97-AF65-F5344CB8AC3E}">
        <p14:creationId xmlns:p14="http://schemas.microsoft.com/office/powerpoint/2010/main" val="3579208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172200"/>
          </a:xfrm>
        </p:spPr>
        <p:txBody>
          <a:bodyPr>
            <a:normAutofit/>
          </a:bodyPr>
          <a:lstStyle/>
          <a:p>
            <a:pPr algn="just">
              <a:spcBef>
                <a:spcPts val="600"/>
              </a:spcBef>
              <a:spcAft>
                <a:spcPts val="600"/>
              </a:spcAft>
            </a:pPr>
            <a:r>
              <a:rPr lang="en-US" dirty="0">
                <a:solidFill>
                  <a:srgbClr val="000000"/>
                </a:solidFill>
                <a:latin typeface="Times New Roman"/>
                <a:ea typeface="Times New Roman"/>
              </a:rPr>
              <a:t>Obviously, the engineer </a:t>
            </a:r>
            <a:r>
              <a:rPr lang="en-US" dirty="0">
                <a:solidFill>
                  <a:srgbClr val="FF0000"/>
                </a:solidFill>
                <a:latin typeface="Times New Roman"/>
                <a:ea typeface="Times New Roman"/>
              </a:rPr>
              <a:t>cannot in a few minutes conduct a thorough cost estimate</a:t>
            </a:r>
            <a:r>
              <a:rPr lang="en-US" dirty="0" smtClean="0">
                <a:solidFill>
                  <a:srgbClr val="000000"/>
                </a:solidFill>
                <a:latin typeface="Times New Roman"/>
                <a:ea typeface="Times New Roman"/>
              </a:rPr>
              <a:t>.</a:t>
            </a:r>
          </a:p>
          <a:p>
            <a:pPr algn="just">
              <a:spcBef>
                <a:spcPts val="600"/>
              </a:spcBef>
              <a:spcAft>
                <a:spcPts val="600"/>
              </a:spcAft>
            </a:pPr>
            <a:r>
              <a:rPr lang="en-US" dirty="0" smtClean="0">
                <a:solidFill>
                  <a:srgbClr val="000000"/>
                </a:solidFill>
                <a:latin typeface="Times New Roman"/>
                <a:ea typeface="Times New Roman"/>
              </a:rPr>
              <a:t>S/he </a:t>
            </a:r>
            <a:r>
              <a:rPr lang="en-US" dirty="0">
                <a:solidFill>
                  <a:srgbClr val="000000"/>
                </a:solidFill>
                <a:latin typeface="Times New Roman"/>
                <a:ea typeface="Times New Roman"/>
              </a:rPr>
              <a:t>would recognize the highly variable nature of land costs, construction costs, coverage of the municipality as it extends to rural areas as well, required treatment efficiency, etc.</a:t>
            </a:r>
          </a:p>
          <a:p>
            <a:pPr algn="just">
              <a:spcBef>
                <a:spcPts val="600"/>
              </a:spcBef>
              <a:spcAft>
                <a:spcPts val="600"/>
              </a:spcAft>
            </a:pPr>
            <a:r>
              <a:rPr lang="en-US" b="1" u="sng" dirty="0" smtClean="0">
                <a:solidFill>
                  <a:srgbClr val="002060"/>
                </a:solidFill>
                <a:latin typeface="Times New Roman"/>
                <a:ea typeface="Times New Roman"/>
              </a:rPr>
              <a:t>Yet</a:t>
            </a:r>
            <a:r>
              <a:rPr lang="en-US" b="1" u="sng" dirty="0">
                <a:solidFill>
                  <a:srgbClr val="002060"/>
                </a:solidFill>
                <a:latin typeface="Times New Roman"/>
                <a:ea typeface="Times New Roman"/>
              </a:rPr>
              <a:t>, the mayor wants a preliminary estimate – a number – and quickly!</a:t>
            </a:r>
            <a:endParaRPr lang="en-US" dirty="0">
              <a:solidFill>
                <a:srgbClr val="002060"/>
              </a:solidFill>
              <a:latin typeface="Times New Roman"/>
              <a:ea typeface="Times New Roman"/>
            </a:endParaRPr>
          </a:p>
          <a:p>
            <a:pPr algn="just">
              <a:spcBef>
                <a:spcPts val="600"/>
              </a:spcBef>
              <a:spcAft>
                <a:spcPts val="600"/>
              </a:spcAft>
            </a:pPr>
            <a:r>
              <a:rPr lang="en-US" dirty="0">
                <a:solidFill>
                  <a:srgbClr val="000000"/>
                </a:solidFill>
                <a:latin typeface="Times New Roman"/>
                <a:ea typeface="Times New Roman"/>
              </a:rPr>
              <a:t>In the face of such problems the engineer has to draw on whatever information might be available.</a:t>
            </a: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23</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172200"/>
          </a:xfrm>
        </p:spPr>
        <p:txBody>
          <a:bodyPr>
            <a:normAutofit/>
          </a:bodyPr>
          <a:lstStyle/>
          <a:p>
            <a:pPr algn="just">
              <a:spcBef>
                <a:spcPts val="600"/>
              </a:spcBef>
              <a:spcAft>
                <a:spcPts val="600"/>
              </a:spcAft>
            </a:pPr>
            <a:r>
              <a:rPr lang="en-US" sz="3000" dirty="0">
                <a:solidFill>
                  <a:srgbClr val="000000"/>
                </a:solidFill>
                <a:latin typeface="Times New Roman"/>
                <a:ea typeface="Times New Roman"/>
              </a:rPr>
              <a:t>For example, s/he might know that the </a:t>
            </a:r>
            <a:r>
              <a:rPr lang="en-US" sz="3000" dirty="0">
                <a:solidFill>
                  <a:srgbClr val="FF0000"/>
                </a:solidFill>
                <a:latin typeface="Times New Roman"/>
                <a:ea typeface="Times New Roman"/>
              </a:rPr>
              <a:t>population of the community</a:t>
            </a:r>
            <a:r>
              <a:rPr lang="en-US" sz="3000" dirty="0">
                <a:solidFill>
                  <a:srgbClr val="000000"/>
                </a:solidFill>
                <a:latin typeface="Times New Roman"/>
                <a:ea typeface="Times New Roman"/>
              </a:rPr>
              <a:t> to be served is approximately </a:t>
            </a:r>
            <a:r>
              <a:rPr lang="en-US" sz="3000" u="sng" dirty="0" smtClean="0">
                <a:solidFill>
                  <a:srgbClr val="FF0000"/>
                </a:solidFill>
                <a:latin typeface="Times New Roman"/>
                <a:ea typeface="Times New Roman"/>
              </a:rPr>
              <a:t>30,000.</a:t>
            </a:r>
          </a:p>
          <a:p>
            <a:pPr algn="just">
              <a:spcBef>
                <a:spcPts val="600"/>
              </a:spcBef>
              <a:spcAft>
                <a:spcPts val="600"/>
              </a:spcAft>
            </a:pPr>
            <a:r>
              <a:rPr lang="en-US" sz="3000" dirty="0" smtClean="0">
                <a:solidFill>
                  <a:srgbClr val="000000"/>
                </a:solidFill>
                <a:latin typeface="Times New Roman"/>
                <a:ea typeface="Times New Roman"/>
              </a:rPr>
              <a:t>Next</a:t>
            </a:r>
            <a:r>
              <a:rPr lang="en-US" sz="3000" dirty="0">
                <a:solidFill>
                  <a:srgbClr val="000000"/>
                </a:solidFill>
                <a:latin typeface="Times New Roman"/>
                <a:ea typeface="Times New Roman"/>
              </a:rPr>
              <a:t>, s/he estimates, based on experience, that the domestic wastewater flow might be about </a:t>
            </a:r>
            <a:r>
              <a:rPr lang="en-US" sz="3000" b="1" u="sng" dirty="0">
                <a:solidFill>
                  <a:srgbClr val="000000"/>
                </a:solidFill>
                <a:latin typeface="Times New Roman"/>
                <a:ea typeface="Times New Roman"/>
              </a:rPr>
              <a:t>100 Liter per capita per day</a:t>
            </a:r>
            <a:r>
              <a:rPr lang="en-US" sz="3000" b="1" dirty="0">
                <a:solidFill>
                  <a:srgbClr val="000000"/>
                </a:solidFill>
                <a:latin typeface="Times New Roman"/>
                <a:ea typeface="Times New Roman"/>
              </a:rPr>
              <a:t>,</a:t>
            </a:r>
            <a:r>
              <a:rPr lang="en-US" sz="3000" dirty="0">
                <a:solidFill>
                  <a:srgbClr val="000000"/>
                </a:solidFill>
                <a:latin typeface="Times New Roman"/>
                <a:ea typeface="Times New Roman"/>
              </a:rPr>
              <a:t> thus requiring a plant of about </a:t>
            </a:r>
            <a:r>
              <a:rPr lang="en-US" sz="3000" b="1" u="sng" dirty="0">
                <a:solidFill>
                  <a:srgbClr val="FF0000"/>
                </a:solidFill>
                <a:latin typeface="Times New Roman"/>
                <a:ea typeface="Times New Roman"/>
              </a:rPr>
              <a:t>3 MLD</a:t>
            </a:r>
            <a:r>
              <a:rPr lang="en-US" sz="3000" dirty="0">
                <a:solidFill>
                  <a:srgbClr val="000000"/>
                </a:solidFill>
                <a:latin typeface="Times New Roman"/>
                <a:ea typeface="Times New Roman"/>
              </a:rPr>
              <a:t> capacity. </a:t>
            </a:r>
            <a:endParaRPr lang="en-US" sz="3000" dirty="0" smtClean="0">
              <a:solidFill>
                <a:srgbClr val="000000"/>
              </a:solidFill>
              <a:latin typeface="Times New Roman"/>
              <a:ea typeface="Times New Roman"/>
            </a:endParaRPr>
          </a:p>
          <a:p>
            <a:pPr algn="just">
              <a:spcBef>
                <a:spcPts val="600"/>
              </a:spcBef>
              <a:spcAft>
                <a:spcPts val="600"/>
              </a:spcAft>
            </a:pPr>
            <a:r>
              <a:rPr lang="en-US" sz="3000" b="1" dirty="0" smtClean="0">
                <a:solidFill>
                  <a:schemeClr val="tx2"/>
                </a:solidFill>
                <a:latin typeface="Times New Roman"/>
                <a:ea typeface="Times New Roman"/>
              </a:rPr>
              <a:t>1 MLD </a:t>
            </a:r>
            <a:r>
              <a:rPr lang="en-US" sz="3000" dirty="0" smtClean="0">
                <a:solidFill>
                  <a:srgbClr val="000000"/>
                </a:solidFill>
                <a:latin typeface="Times New Roman"/>
                <a:ea typeface="Times New Roman"/>
              </a:rPr>
              <a:t>for industrial </a:t>
            </a:r>
            <a:r>
              <a:rPr lang="en-US" sz="3000" dirty="0">
                <a:solidFill>
                  <a:srgbClr val="000000"/>
                </a:solidFill>
                <a:latin typeface="Times New Roman"/>
                <a:ea typeface="Times New Roman"/>
              </a:rPr>
              <a:t>effluents, storm inflow and infiltration of groundwater into the sewers, s/he may estimate that</a:t>
            </a:r>
            <a:r>
              <a:rPr lang="en-US" sz="3000" u="sng" dirty="0" smtClean="0">
                <a:solidFill>
                  <a:srgbClr val="000000"/>
                </a:solidFill>
                <a:latin typeface="Times New Roman"/>
                <a:ea typeface="Times New Roman"/>
              </a:rPr>
              <a:t> </a:t>
            </a:r>
            <a:r>
              <a:rPr lang="en-US" sz="3000" dirty="0" smtClean="0">
                <a:solidFill>
                  <a:srgbClr val="000000"/>
                </a:solidFill>
                <a:latin typeface="Times New Roman"/>
                <a:ea typeface="Times New Roman"/>
              </a:rPr>
              <a:t>.</a:t>
            </a:r>
          </a:p>
          <a:p>
            <a:pPr algn="just">
              <a:spcBef>
                <a:spcPts val="600"/>
              </a:spcBef>
              <a:spcAft>
                <a:spcPts val="600"/>
              </a:spcAft>
            </a:pPr>
            <a:r>
              <a:rPr lang="en-US" sz="3000" dirty="0" smtClean="0">
                <a:solidFill>
                  <a:srgbClr val="000000"/>
                </a:solidFill>
                <a:latin typeface="Times New Roman"/>
                <a:ea typeface="Times New Roman"/>
              </a:rPr>
              <a:t>Such </a:t>
            </a:r>
            <a:r>
              <a:rPr lang="en-US" sz="3000" dirty="0">
                <a:solidFill>
                  <a:srgbClr val="000000"/>
                </a:solidFill>
                <a:latin typeface="Times New Roman"/>
                <a:ea typeface="Times New Roman"/>
              </a:rPr>
              <a:t>domestic wastewater treatment plant, s/he is aware, cost </a:t>
            </a:r>
            <a:r>
              <a:rPr lang="en-US" sz="3000" b="1" u="sng" dirty="0">
                <a:solidFill>
                  <a:schemeClr val="tx2"/>
                </a:solidFill>
                <a:latin typeface="Times New Roman"/>
                <a:ea typeface="Times New Roman"/>
              </a:rPr>
              <a:t>about 25 </a:t>
            </a:r>
            <a:r>
              <a:rPr lang="en-US" sz="3000" b="1" u="sng" dirty="0" err="1">
                <a:solidFill>
                  <a:schemeClr val="tx2"/>
                </a:solidFill>
                <a:latin typeface="Times New Roman"/>
                <a:ea typeface="Times New Roman"/>
              </a:rPr>
              <a:t>crore</a:t>
            </a:r>
            <a:r>
              <a:rPr lang="en-US" sz="3000" b="1" dirty="0">
                <a:solidFill>
                  <a:schemeClr val="tx2"/>
                </a:solidFill>
                <a:latin typeface="Times New Roman"/>
                <a:ea typeface="Times New Roman"/>
              </a:rPr>
              <a:t> (</a:t>
            </a:r>
            <a:r>
              <a:rPr lang="ne-NP" sz="3000" b="1" dirty="0">
                <a:solidFill>
                  <a:schemeClr val="tx2"/>
                </a:solidFill>
                <a:latin typeface="Times New Roman"/>
                <a:ea typeface="Nirmala UI"/>
                <a:cs typeface="Nirmala UI"/>
              </a:rPr>
              <a:t>करोड</a:t>
            </a:r>
            <a:r>
              <a:rPr lang="en-US" sz="3000" b="1" dirty="0">
                <a:solidFill>
                  <a:schemeClr val="tx2"/>
                </a:solidFill>
                <a:latin typeface="Times New Roman"/>
                <a:ea typeface="Times New Roman"/>
              </a:rPr>
              <a:t>) </a:t>
            </a:r>
            <a:r>
              <a:rPr lang="en-US" sz="3000" dirty="0">
                <a:solidFill>
                  <a:srgbClr val="000000"/>
                </a:solidFill>
                <a:latin typeface="Times New Roman"/>
                <a:ea typeface="Times New Roman"/>
              </a:rPr>
              <a:t>Nepali Rupees </a:t>
            </a:r>
            <a:r>
              <a:rPr lang="en-US" sz="3000" dirty="0">
                <a:solidFill>
                  <a:srgbClr val="FF0000"/>
                </a:solidFill>
                <a:latin typeface="Times New Roman"/>
                <a:ea typeface="Times New Roman"/>
              </a:rPr>
              <a:t>per MLD </a:t>
            </a:r>
            <a:r>
              <a:rPr lang="en-US" sz="3000" dirty="0">
                <a:solidFill>
                  <a:srgbClr val="000000"/>
                </a:solidFill>
                <a:latin typeface="Times New Roman"/>
                <a:ea typeface="Times New Roman"/>
              </a:rPr>
              <a:t>of influent wastewater treated. </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24</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019800"/>
          </a:xfrm>
        </p:spPr>
        <p:txBody>
          <a:bodyPr>
            <a:normAutofit lnSpcReduction="10000"/>
          </a:bodyPr>
          <a:lstStyle/>
          <a:p>
            <a:pPr algn="just">
              <a:spcBef>
                <a:spcPts val="600"/>
              </a:spcBef>
              <a:spcAft>
                <a:spcPts val="600"/>
              </a:spcAft>
            </a:pPr>
            <a:r>
              <a:rPr lang="en-US" sz="3100" dirty="0">
                <a:solidFill>
                  <a:srgbClr val="000000"/>
                </a:solidFill>
                <a:latin typeface="Times New Roman"/>
                <a:ea typeface="Times New Roman"/>
              </a:rPr>
              <a:t>S/he calculates that the plant would cost about </a:t>
            </a:r>
            <a:r>
              <a:rPr lang="en-US" sz="3100" b="1" u="sng" dirty="0">
                <a:solidFill>
                  <a:srgbClr val="FF0000"/>
                </a:solidFill>
                <a:latin typeface="Times New Roman"/>
                <a:ea typeface="Times New Roman"/>
              </a:rPr>
              <a:t>100 </a:t>
            </a:r>
            <a:r>
              <a:rPr lang="en-US" sz="3100" b="1" u="sng" dirty="0" err="1">
                <a:solidFill>
                  <a:srgbClr val="FF0000"/>
                </a:solidFill>
                <a:latin typeface="Times New Roman"/>
                <a:ea typeface="Times New Roman"/>
              </a:rPr>
              <a:t>crore</a:t>
            </a:r>
            <a:r>
              <a:rPr lang="en-US" sz="3100" b="1" dirty="0">
                <a:solidFill>
                  <a:srgbClr val="FF0000"/>
                </a:solidFill>
                <a:latin typeface="Times New Roman"/>
                <a:ea typeface="Times New Roman"/>
              </a:rPr>
              <a:t> </a:t>
            </a:r>
            <a:r>
              <a:rPr lang="en-US" sz="3100" dirty="0" smtClean="0">
                <a:solidFill>
                  <a:srgbClr val="000000"/>
                </a:solidFill>
                <a:latin typeface="Times New Roman"/>
                <a:ea typeface="Times New Roman"/>
              </a:rPr>
              <a:t>Nepali </a:t>
            </a:r>
            <a:r>
              <a:rPr lang="en-US" sz="3100" dirty="0">
                <a:solidFill>
                  <a:srgbClr val="000000"/>
                </a:solidFill>
                <a:latin typeface="Times New Roman"/>
                <a:ea typeface="Times New Roman"/>
              </a:rPr>
              <a:t>Rupees. </a:t>
            </a:r>
            <a:endParaRPr lang="en-US" sz="3100" dirty="0" smtClean="0">
              <a:solidFill>
                <a:srgbClr val="000000"/>
              </a:solidFill>
              <a:latin typeface="Times New Roman"/>
              <a:ea typeface="Times New Roman"/>
            </a:endParaRPr>
          </a:p>
          <a:p>
            <a:pPr algn="just">
              <a:spcBef>
                <a:spcPts val="600"/>
              </a:spcBef>
              <a:spcAft>
                <a:spcPts val="600"/>
              </a:spcAft>
            </a:pPr>
            <a:r>
              <a:rPr lang="en-US" sz="3100" dirty="0" smtClean="0">
                <a:solidFill>
                  <a:srgbClr val="000000"/>
                </a:solidFill>
                <a:latin typeface="Times New Roman"/>
                <a:ea typeface="Times New Roman"/>
              </a:rPr>
              <a:t>Giving </a:t>
            </a:r>
            <a:r>
              <a:rPr lang="en-US" sz="3100" dirty="0">
                <a:solidFill>
                  <a:srgbClr val="000000"/>
                </a:solidFill>
                <a:latin typeface="Times New Roman"/>
                <a:ea typeface="Times New Roman"/>
              </a:rPr>
              <a:t>him/ herself a cushion, h/she could respond by saying, “</a:t>
            </a:r>
            <a:r>
              <a:rPr lang="en-US" sz="3100" b="1" dirty="0">
                <a:solidFill>
                  <a:srgbClr val="FF0000"/>
                </a:solidFill>
                <a:latin typeface="Times New Roman"/>
                <a:ea typeface="Times New Roman"/>
              </a:rPr>
              <a:t>about 1 </a:t>
            </a:r>
            <a:r>
              <a:rPr lang="en-US" sz="3100" b="1" dirty="0" smtClean="0">
                <a:solidFill>
                  <a:srgbClr val="FF0000"/>
                </a:solidFill>
                <a:latin typeface="Times New Roman"/>
                <a:ea typeface="Times New Roman"/>
              </a:rPr>
              <a:t>billion or </a:t>
            </a:r>
            <a:r>
              <a:rPr lang="en-US" sz="3100" b="1" u="sng" dirty="0">
                <a:solidFill>
                  <a:srgbClr val="FF0000"/>
                </a:solidFill>
                <a:latin typeface="Times New Roman"/>
                <a:ea typeface="Times New Roman"/>
              </a:rPr>
              <a:t>(1 </a:t>
            </a:r>
            <a:r>
              <a:rPr lang="en-US" sz="3100" b="1" u="sng" dirty="0" err="1">
                <a:solidFill>
                  <a:srgbClr val="FF0000"/>
                </a:solidFill>
                <a:latin typeface="Times New Roman"/>
                <a:ea typeface="Times New Roman"/>
              </a:rPr>
              <a:t>Arba</a:t>
            </a:r>
            <a:r>
              <a:rPr lang="en-US" sz="3100" b="1" dirty="0">
                <a:solidFill>
                  <a:srgbClr val="FF0000"/>
                </a:solidFill>
                <a:latin typeface="Times New Roman"/>
                <a:ea typeface="Times New Roman"/>
              </a:rPr>
              <a:t>)</a:t>
            </a:r>
            <a:r>
              <a:rPr lang="en-US" sz="3100" dirty="0" smtClean="0">
                <a:solidFill>
                  <a:srgbClr val="000000"/>
                </a:solidFill>
                <a:latin typeface="Times New Roman"/>
                <a:ea typeface="Times New Roman"/>
              </a:rPr>
              <a:t> </a:t>
            </a:r>
            <a:r>
              <a:rPr lang="en-US" sz="3100" dirty="0">
                <a:solidFill>
                  <a:srgbClr val="000000"/>
                </a:solidFill>
                <a:latin typeface="Times New Roman"/>
                <a:ea typeface="Times New Roman"/>
              </a:rPr>
              <a:t>Nepali Rupees”. </a:t>
            </a:r>
          </a:p>
          <a:p>
            <a:pPr algn="just">
              <a:spcBef>
                <a:spcPts val="600"/>
              </a:spcBef>
              <a:spcAft>
                <a:spcPts val="600"/>
              </a:spcAft>
            </a:pPr>
            <a:r>
              <a:rPr lang="en-US" sz="3100" dirty="0">
                <a:solidFill>
                  <a:srgbClr val="000000"/>
                </a:solidFill>
                <a:latin typeface="Times New Roman"/>
                <a:ea typeface="Times New Roman"/>
              </a:rPr>
              <a:t>This is exactly the </a:t>
            </a:r>
            <a:r>
              <a:rPr lang="en-US" sz="3100" dirty="0">
                <a:solidFill>
                  <a:srgbClr val="FF0000"/>
                </a:solidFill>
                <a:latin typeface="Times New Roman"/>
                <a:ea typeface="Times New Roman"/>
              </a:rPr>
              <a:t>type of information the mayor </a:t>
            </a:r>
            <a:r>
              <a:rPr lang="en-US" sz="3100" dirty="0">
                <a:solidFill>
                  <a:srgbClr val="000000"/>
                </a:solidFill>
                <a:latin typeface="Times New Roman"/>
                <a:ea typeface="Times New Roman"/>
              </a:rPr>
              <a:t>seeks</a:t>
            </a:r>
            <a:r>
              <a:rPr lang="en-US" sz="3100" dirty="0" smtClean="0">
                <a:solidFill>
                  <a:srgbClr val="000000"/>
                </a:solidFill>
                <a:latin typeface="Times New Roman"/>
                <a:ea typeface="Times New Roman"/>
              </a:rPr>
              <a:t>.</a:t>
            </a:r>
          </a:p>
          <a:p>
            <a:pPr algn="just">
              <a:spcBef>
                <a:spcPts val="600"/>
              </a:spcBef>
              <a:spcAft>
                <a:spcPts val="600"/>
              </a:spcAft>
            </a:pPr>
            <a:r>
              <a:rPr lang="en-US" sz="3100" dirty="0" smtClean="0">
                <a:solidFill>
                  <a:srgbClr val="000000"/>
                </a:solidFill>
                <a:latin typeface="Times New Roman"/>
                <a:ea typeface="Times New Roman"/>
              </a:rPr>
              <a:t>Mayor </a:t>
            </a:r>
            <a:r>
              <a:rPr lang="en-US" sz="3100" dirty="0">
                <a:solidFill>
                  <a:srgbClr val="000000"/>
                </a:solidFill>
                <a:latin typeface="Times New Roman"/>
                <a:ea typeface="Times New Roman"/>
              </a:rPr>
              <a:t>has </a:t>
            </a:r>
            <a:r>
              <a:rPr lang="en-US" sz="3100" dirty="0">
                <a:solidFill>
                  <a:srgbClr val="002060"/>
                </a:solidFill>
                <a:latin typeface="Times New Roman"/>
                <a:ea typeface="Times New Roman"/>
              </a:rPr>
              <a:t>no use for anything more accurate </a:t>
            </a:r>
            <a:r>
              <a:rPr lang="en-US" sz="3100" dirty="0">
                <a:solidFill>
                  <a:srgbClr val="000000"/>
                </a:solidFill>
                <a:latin typeface="Times New Roman"/>
                <a:ea typeface="Times New Roman"/>
              </a:rPr>
              <a:t>because s/he might be trying to decide whether </a:t>
            </a:r>
            <a:r>
              <a:rPr lang="en-US" sz="3100" b="1" dirty="0">
                <a:solidFill>
                  <a:srgbClr val="002060"/>
                </a:solidFill>
                <a:latin typeface="Times New Roman"/>
                <a:ea typeface="Times New Roman"/>
              </a:rPr>
              <a:t>to ask for a budget of 1 billion or 1.5 billion. </a:t>
            </a:r>
            <a:endParaRPr lang="en-US" sz="3100" b="1" dirty="0" smtClean="0">
              <a:solidFill>
                <a:srgbClr val="002060"/>
              </a:solidFill>
              <a:latin typeface="Times New Roman"/>
              <a:ea typeface="Times New Roman"/>
            </a:endParaRPr>
          </a:p>
          <a:p>
            <a:pPr algn="just">
              <a:spcBef>
                <a:spcPts val="600"/>
              </a:spcBef>
              <a:spcAft>
                <a:spcPts val="600"/>
              </a:spcAft>
            </a:pPr>
            <a:r>
              <a:rPr lang="en-US" sz="3100" dirty="0" smtClean="0">
                <a:solidFill>
                  <a:srgbClr val="000000"/>
                </a:solidFill>
                <a:latin typeface="Times New Roman"/>
                <a:ea typeface="Times New Roman"/>
              </a:rPr>
              <a:t>There </a:t>
            </a:r>
            <a:r>
              <a:rPr lang="en-US" sz="3100" dirty="0">
                <a:solidFill>
                  <a:srgbClr val="000000"/>
                </a:solidFill>
                <a:latin typeface="Times New Roman"/>
                <a:ea typeface="Times New Roman"/>
              </a:rPr>
              <a:t>is time enough for more exact calculations later.</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25</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Exercise </a:t>
            </a:r>
            <a:r>
              <a:rPr lang="en-US" b="1" u="sng" dirty="0" smtClean="0">
                <a:solidFill>
                  <a:srgbClr val="FF0000"/>
                </a:solidFill>
              </a:rPr>
              <a:t>5</a:t>
            </a:r>
            <a:endParaRPr lang="en-US" b="1" u="sng" dirty="0">
              <a:solidFill>
                <a:srgbClr val="FF0000"/>
              </a:solidFill>
            </a:endParaRPr>
          </a:p>
        </p:txBody>
      </p:sp>
      <p:sp>
        <p:nvSpPr>
          <p:cNvPr id="3" name="Content Placeholder 2"/>
          <p:cNvSpPr>
            <a:spLocks noGrp="1"/>
          </p:cNvSpPr>
          <p:nvPr>
            <p:ph idx="1"/>
          </p:nvPr>
        </p:nvSpPr>
        <p:spPr>
          <a:xfrm>
            <a:off x="228600" y="1295400"/>
            <a:ext cx="8458200" cy="4830763"/>
          </a:xfrm>
        </p:spPr>
        <p:txBody>
          <a:bodyPr>
            <a:normAutofit/>
          </a:bodyPr>
          <a:lstStyle/>
          <a:p>
            <a:pPr marL="0" marR="0" indent="0" algn="just">
              <a:lnSpc>
                <a:spcPct val="100000"/>
              </a:lnSpc>
              <a:spcBef>
                <a:spcPts val="600"/>
              </a:spcBef>
              <a:spcAft>
                <a:spcPts val="600"/>
              </a:spcAft>
              <a:buNone/>
            </a:pPr>
            <a:r>
              <a:rPr lang="en-US" sz="2400" dirty="0">
                <a:solidFill>
                  <a:srgbClr val="000000"/>
                </a:solidFill>
                <a:ea typeface="Times New Roman"/>
              </a:rPr>
              <a:t>The wastewater treatment plant in </a:t>
            </a:r>
            <a:r>
              <a:rPr lang="en-US" sz="2400" dirty="0" err="1">
                <a:solidFill>
                  <a:srgbClr val="000000"/>
                </a:solidFill>
                <a:ea typeface="Times New Roman"/>
              </a:rPr>
              <a:t>Guheshwori</a:t>
            </a:r>
            <a:r>
              <a:rPr lang="en-US" sz="2400" dirty="0">
                <a:solidFill>
                  <a:srgbClr val="000000"/>
                </a:solidFill>
                <a:ea typeface="Times New Roman"/>
              </a:rPr>
              <a:t> receives 0.20 m</a:t>
            </a:r>
            <a:r>
              <a:rPr lang="en-US" sz="2400" baseline="30000" dirty="0">
                <a:solidFill>
                  <a:srgbClr val="000000"/>
                </a:solidFill>
                <a:ea typeface="Times New Roman"/>
              </a:rPr>
              <a:t>3</a:t>
            </a:r>
            <a:r>
              <a:rPr lang="en-US" sz="2400" dirty="0">
                <a:solidFill>
                  <a:srgbClr val="000000"/>
                </a:solidFill>
                <a:ea typeface="Times New Roman"/>
              </a:rPr>
              <a:t>/s of wastewater. The plant was established to directly serve a population of 2 </a:t>
            </a:r>
            <a:r>
              <a:rPr lang="en-US" sz="2400" dirty="0">
                <a:solidFill>
                  <a:srgbClr val="000000"/>
                </a:solidFill>
                <a:ea typeface="Quattrocento Sans"/>
                <a:cs typeface="Quattrocento Sans"/>
              </a:rPr>
              <a:t>X </a:t>
            </a:r>
            <a:r>
              <a:rPr lang="en-US" sz="2400" dirty="0">
                <a:solidFill>
                  <a:srgbClr val="000000"/>
                </a:solidFill>
                <a:ea typeface="Times New Roman"/>
              </a:rPr>
              <a:t>10</a:t>
            </a:r>
            <a:r>
              <a:rPr lang="en-US" sz="2400" baseline="30000" dirty="0">
                <a:solidFill>
                  <a:srgbClr val="000000"/>
                </a:solidFill>
                <a:ea typeface="Times New Roman"/>
              </a:rPr>
              <a:t>5 </a:t>
            </a:r>
            <a:r>
              <a:rPr lang="en-US" sz="2400" dirty="0">
                <a:solidFill>
                  <a:srgbClr val="000000"/>
                </a:solidFill>
                <a:ea typeface="Times New Roman"/>
              </a:rPr>
              <a:t>in </a:t>
            </a:r>
            <a:r>
              <a:rPr lang="en-US" sz="2400" dirty="0" err="1">
                <a:solidFill>
                  <a:srgbClr val="000000"/>
                </a:solidFill>
                <a:ea typeface="Times New Roman"/>
              </a:rPr>
              <a:t>Gokarna</a:t>
            </a:r>
            <a:r>
              <a:rPr lang="en-US" sz="2400" dirty="0">
                <a:solidFill>
                  <a:srgbClr val="000000"/>
                </a:solidFill>
                <a:ea typeface="Times New Roman"/>
              </a:rPr>
              <a:t> and </a:t>
            </a:r>
            <a:r>
              <a:rPr lang="en-US" sz="2400" dirty="0" err="1">
                <a:solidFill>
                  <a:srgbClr val="000000"/>
                </a:solidFill>
                <a:ea typeface="Times New Roman"/>
              </a:rPr>
              <a:t>Chabahil</a:t>
            </a:r>
            <a:r>
              <a:rPr lang="en-US" sz="2400" dirty="0">
                <a:solidFill>
                  <a:srgbClr val="000000"/>
                </a:solidFill>
                <a:ea typeface="Times New Roman"/>
              </a:rPr>
              <a:t> area. The total project cost of the plant was half billion Nepali Rupees (NRs) in 1999. Estimate the per capita cost of the project in 1999 in (a) NRs / MLD of treated wastewater and (b) NRs/individual benefitted. </a:t>
            </a:r>
          </a:p>
          <a:p>
            <a:pPr marL="274320" lvl="0" indent="-274320">
              <a:spcBef>
                <a:spcPts val="580"/>
              </a:spcBef>
              <a:buClr>
                <a:srgbClr val="D34817"/>
              </a:buClr>
              <a:buSzPct val="85000"/>
              <a:buNone/>
            </a:pPr>
            <a:endParaRPr lang="en-US" sz="2000" dirty="0">
              <a:solidFill>
                <a:prstClr val="black"/>
              </a:solidFill>
              <a:latin typeface="Perpetua"/>
            </a:endParaRPr>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26</a:t>
            </a:fld>
            <a:endParaRPr lang="en-US">
              <a:solidFill>
                <a:srgbClr val="FF0000"/>
              </a:solidFill>
            </a:endParaRPr>
          </a:p>
        </p:txBody>
      </p:sp>
    </p:spTree>
    <p:extLst>
      <p:ext uri="{BB962C8B-B14F-4D97-AF65-F5344CB8AC3E}">
        <p14:creationId xmlns:p14="http://schemas.microsoft.com/office/powerpoint/2010/main" val="3665722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533400"/>
                <a:ext cx="8458200" cy="5592763"/>
              </a:xfrm>
            </p:spPr>
            <p:txBody>
              <a:bodyPr>
                <a:normAutofit/>
              </a:bodyPr>
              <a:lstStyle/>
              <a:p>
                <a:pPr marL="0" lvl="0" indent="0">
                  <a:spcBef>
                    <a:spcPts val="580"/>
                  </a:spcBef>
                  <a:buClr>
                    <a:srgbClr val="D34817"/>
                  </a:buClr>
                  <a:buSzPct val="85000"/>
                  <a:buNone/>
                </a:pPr>
                <a:r>
                  <a:rPr lang="en-US" sz="2400" dirty="0">
                    <a:solidFill>
                      <a:prstClr val="black"/>
                    </a:solidFill>
                    <a:ea typeface="Calibri" panose="020F0502020204030204" pitchFamily="34" charset="0"/>
                    <a:cs typeface="Times New Roman" panose="02020603050405020304" pitchFamily="18" charset="0"/>
                  </a:rPr>
                  <a:t>To do:</a:t>
                </a:r>
              </a:p>
              <a:p>
                <a:pPr marL="385763" lvl="0" indent="-385763">
                  <a:spcBef>
                    <a:spcPts val="580"/>
                  </a:spcBef>
                  <a:buClr>
                    <a:srgbClr val="D34817"/>
                  </a:buClr>
                  <a:buSzPct val="85000"/>
                  <a:buFont typeface="+mj-lt"/>
                  <a:buAutoNum type="alphaLcPeriod"/>
                </a:pPr>
                <a:r>
                  <a:rPr lang="en-US" sz="2400" dirty="0">
                    <a:solidFill>
                      <a:prstClr val="black"/>
                    </a:solidFill>
                    <a:ea typeface="Calibri" panose="020F0502020204030204" pitchFamily="34" charset="0"/>
                    <a:cs typeface="Times New Roman" panose="02020603050405020304" pitchFamily="18" charset="0"/>
                  </a:rPr>
                  <a:t>NRs/MLD </a:t>
                </a:r>
                <a:r>
                  <a:rPr lang="en-US" sz="2400" dirty="0">
                    <a:solidFill>
                      <a:prstClr val="black"/>
                    </a:solidFill>
                    <a:ea typeface="Calibri" panose="020F0502020204030204" pitchFamily="34" charset="0"/>
                    <a:cs typeface="Times New Roman" panose="02020603050405020304" pitchFamily="18" charset="0"/>
                  </a:rPr>
                  <a:t>of treated wastewater.</a:t>
                </a:r>
              </a:p>
              <a:p>
                <a:pPr marL="385763" lvl="0" indent="-385763">
                  <a:spcBef>
                    <a:spcPts val="580"/>
                  </a:spcBef>
                  <a:buClr>
                    <a:srgbClr val="D34817"/>
                  </a:buClr>
                  <a:buSzPct val="85000"/>
                  <a:buFont typeface="+mj-lt"/>
                  <a:buAutoNum type="alphaLcPeriod"/>
                </a:pPr>
                <a:r>
                  <a:rPr lang="en-US" sz="2400" dirty="0">
                    <a:solidFill>
                      <a:prstClr val="black"/>
                    </a:solidFill>
                    <a:ea typeface="Calibri" panose="020F0502020204030204" pitchFamily="34" charset="0"/>
                    <a:cs typeface="Times New Roman" panose="02020603050405020304" pitchFamily="18" charset="0"/>
                  </a:rPr>
                  <a:t>To estimate per capita cost of project in </a:t>
                </a:r>
                <a:r>
                  <a:rPr lang="en-US" sz="2400" dirty="0">
                    <a:solidFill>
                      <a:prstClr val="black"/>
                    </a:solidFill>
                    <a:ea typeface="Calibri" panose="020F0502020204030204" pitchFamily="34" charset="0"/>
                    <a:cs typeface="Times New Roman" panose="02020603050405020304" pitchFamily="18" charset="0"/>
                  </a:rPr>
                  <a:t>NRs/individual </a:t>
                </a:r>
                <a:r>
                  <a:rPr lang="en-US" sz="2400" dirty="0">
                    <a:solidFill>
                      <a:prstClr val="black"/>
                    </a:solidFill>
                    <a:ea typeface="Calibri" panose="020F0502020204030204" pitchFamily="34" charset="0"/>
                    <a:cs typeface="Times New Roman" panose="02020603050405020304" pitchFamily="18" charset="0"/>
                  </a:rPr>
                  <a:t>benefited.</a:t>
                </a:r>
              </a:p>
              <a:p>
                <a:pPr marL="385763" lvl="0" indent="-385763">
                  <a:spcBef>
                    <a:spcPts val="580"/>
                  </a:spcBef>
                  <a:buClr>
                    <a:srgbClr val="D34817"/>
                  </a:buClr>
                  <a:buSzPct val="85000"/>
                  <a:buFont typeface="+mj-lt"/>
                  <a:buAutoNum type="alphaLcPeriod"/>
                </a:pPr>
                <a:endParaRPr lang="en-US" sz="2400" dirty="0">
                  <a:solidFill>
                    <a:prstClr val="black"/>
                  </a:solidFill>
                  <a:ea typeface="Calibri" panose="020F0502020204030204" pitchFamily="34" charset="0"/>
                  <a:cs typeface="Times New Roman" panose="02020603050405020304" pitchFamily="18" charset="0"/>
                </a:endParaRPr>
              </a:p>
              <a:p>
                <a:pPr marL="0" lvl="0" indent="0">
                  <a:spcBef>
                    <a:spcPts val="580"/>
                  </a:spcBef>
                  <a:buClr>
                    <a:srgbClr val="D34817"/>
                  </a:buClr>
                  <a:buSzPct val="85000"/>
                  <a:buNone/>
                </a:pPr>
                <a:r>
                  <a:rPr lang="en-US" sz="2400" dirty="0">
                    <a:solidFill>
                      <a:prstClr val="black"/>
                    </a:solidFill>
                    <a:ea typeface="Calibri" panose="020F0502020204030204" pitchFamily="34" charset="0"/>
                    <a:cs typeface="Times New Roman" panose="02020603050405020304" pitchFamily="18" charset="0"/>
                  </a:rPr>
                  <a:t>a) </a:t>
                </a:r>
                <a:r>
                  <a:rPr lang="en-US" sz="2400" dirty="0">
                    <a:solidFill>
                      <a:prstClr val="black"/>
                    </a:solidFill>
                    <a:ea typeface="Calibri" panose="020F0502020204030204" pitchFamily="34" charset="0"/>
                    <a:cs typeface="Times New Roman" panose="02020603050405020304" pitchFamily="18" charset="0"/>
                  </a:rPr>
                  <a:t>Cost </a:t>
                </a:r>
                <a:r>
                  <a:rPr lang="en-US" sz="2400" dirty="0">
                    <a:solidFill>
                      <a:prstClr val="black"/>
                    </a:solidFill>
                    <a:ea typeface="Calibri" panose="020F0502020204030204" pitchFamily="34" charset="0"/>
                    <a:cs typeface="Times New Roman" panose="02020603050405020304" pitchFamily="18" charset="0"/>
                  </a:rPr>
                  <a:t>of project in </a:t>
                </a:r>
                <a:r>
                  <a:rPr lang="en-US" sz="2400" dirty="0">
                    <a:solidFill>
                      <a:prstClr val="black"/>
                    </a:solidFill>
                    <a:ea typeface="Calibri" panose="020F0502020204030204" pitchFamily="34" charset="0"/>
                    <a:cs typeface="Times New Roman" panose="02020603050405020304" pitchFamily="18" charset="0"/>
                  </a:rPr>
                  <a:t>NRs/MLD</a:t>
                </a:r>
                <a:r>
                  <a:rPr lang="en-US" sz="2400" dirty="0">
                    <a:solidFill>
                      <a:prstClr val="black"/>
                    </a:solidFill>
                    <a:ea typeface="Calibri" panose="020F0502020204030204" pitchFamily="34" charset="0"/>
                    <a:cs typeface="Times New Roman" panose="02020603050405020304" pitchFamily="18" charset="0"/>
                  </a:rPr>
                  <a:t>	= </a:t>
                </a:r>
                <a14:m>
                  <m:oMath xmlns:m="http://schemas.openxmlformats.org/officeDocument/2006/math">
                    <m:f>
                      <m:fPr>
                        <m:ctrlPr>
                          <a:rPr lang="en-US" sz="2400" i="1">
                            <a:solidFill>
                              <a:prstClr val="black"/>
                            </a:solidFill>
                          </a:rPr>
                        </m:ctrlPr>
                      </m:fPr>
                      <m:num>
                        <m:r>
                          <a:rPr lang="en-US" sz="2400" i="1">
                            <a:solidFill>
                              <a:prstClr val="black"/>
                            </a:solidFill>
                          </a:rPr>
                          <m:t>500</m:t>
                        </m:r>
                        <m:r>
                          <a:rPr lang="en-US" sz="2400" i="1">
                            <a:solidFill>
                              <a:prstClr val="black"/>
                            </a:solidFill>
                          </a:rPr>
                          <m:t> </m:t>
                        </m:r>
                        <m:r>
                          <a:rPr lang="en-US" sz="2400" i="1">
                            <a:solidFill>
                              <a:prstClr val="black"/>
                            </a:solidFill>
                          </a:rPr>
                          <m:t>𝑚𝑖𝑙𝑙𝑖𝑜𝑛</m:t>
                        </m:r>
                        <m:r>
                          <a:rPr lang="en-US" sz="2400" i="1">
                            <a:solidFill>
                              <a:prstClr val="black"/>
                            </a:solidFill>
                          </a:rPr>
                          <m:t> </m:t>
                        </m:r>
                        <m:r>
                          <a:rPr lang="en-US" sz="2400" i="1">
                            <a:solidFill>
                              <a:prstClr val="black"/>
                            </a:solidFill>
                          </a:rPr>
                          <m:t>𝑁𝑅𝑠</m:t>
                        </m:r>
                      </m:num>
                      <m:den>
                        <m:r>
                          <a:rPr lang="en-US" sz="2400" i="1">
                            <a:solidFill>
                              <a:prstClr val="black"/>
                            </a:solidFill>
                          </a:rPr>
                          <m:t>17</m:t>
                        </m:r>
                        <m:r>
                          <a:rPr lang="en-US" sz="2400" i="1">
                            <a:solidFill>
                              <a:prstClr val="black"/>
                            </a:solidFill>
                          </a:rPr>
                          <m:t>.</m:t>
                        </m:r>
                        <m:r>
                          <a:rPr lang="en-US" sz="2400" i="1">
                            <a:solidFill>
                              <a:prstClr val="black"/>
                            </a:solidFill>
                          </a:rPr>
                          <m:t>28</m:t>
                        </m:r>
                        <m:r>
                          <a:rPr lang="en-US" sz="2400" i="1">
                            <a:solidFill>
                              <a:prstClr val="black"/>
                            </a:solidFill>
                          </a:rPr>
                          <m:t> </m:t>
                        </m:r>
                        <m:r>
                          <a:rPr lang="en-US" sz="2400" i="1">
                            <a:solidFill>
                              <a:prstClr val="black"/>
                            </a:solidFill>
                          </a:rPr>
                          <m:t>𝑀𝐿𝐷</m:t>
                        </m:r>
                      </m:den>
                    </m:f>
                  </m:oMath>
                </a14:m>
                <a:r>
                  <a:rPr lang="en-US" sz="2400" dirty="0">
                    <a:solidFill>
                      <a:prstClr val="black"/>
                    </a:solidFill>
                    <a:ea typeface="Calibri" panose="020F0502020204030204" pitchFamily="34" charset="0"/>
                    <a:cs typeface="Times New Roman" panose="02020603050405020304" pitchFamily="18" charset="0"/>
                  </a:rPr>
                  <a:t> </a:t>
                </a:r>
              </a:p>
              <a:p>
                <a:pPr marL="0" lvl="0" indent="0">
                  <a:spcBef>
                    <a:spcPts val="580"/>
                  </a:spcBef>
                  <a:buClr>
                    <a:srgbClr val="D34817"/>
                  </a:buClr>
                  <a:buSzPct val="85000"/>
                  <a:buNone/>
                </a:pPr>
                <a:endParaRPr lang="en-US" sz="2400" dirty="0">
                  <a:solidFill>
                    <a:prstClr val="black"/>
                  </a:solidFill>
                  <a:ea typeface="Calibri" panose="020F0502020204030204" pitchFamily="34" charset="0"/>
                  <a:cs typeface="Times New Roman" panose="02020603050405020304" pitchFamily="18" charset="0"/>
                </a:endParaRPr>
              </a:p>
              <a:p>
                <a:pPr marL="0" lvl="0" indent="0">
                  <a:spcBef>
                    <a:spcPts val="580"/>
                  </a:spcBef>
                  <a:buClr>
                    <a:srgbClr val="D34817"/>
                  </a:buClr>
                  <a:buSzPct val="85000"/>
                  <a:buNone/>
                </a:pPr>
                <a:r>
                  <a:rPr lang="en-US" sz="2400" dirty="0">
                    <a:solidFill>
                      <a:prstClr val="black"/>
                    </a:solidFill>
                    <a:ea typeface="Calibri" panose="020F0502020204030204" pitchFamily="34" charset="0"/>
                    <a:cs typeface="Times New Roman" panose="02020603050405020304" pitchFamily="18" charset="0"/>
                  </a:rPr>
                  <a:t>					 = 28.93 </a:t>
                </a:r>
                <a:r>
                  <a:rPr lang="en-US" sz="2400" dirty="0">
                    <a:solidFill>
                      <a:prstClr val="black"/>
                    </a:solidFill>
                    <a:ea typeface="Calibri" panose="020F0502020204030204" pitchFamily="34" charset="0"/>
                    <a:cs typeface="Times New Roman" panose="02020603050405020304" pitchFamily="18" charset="0"/>
                  </a:rPr>
                  <a:t>million NRs/MLD </a:t>
                </a:r>
                <a:endParaRPr lang="en-US" sz="2400" dirty="0">
                  <a:solidFill>
                    <a:prstClr val="black"/>
                  </a:solidFill>
                  <a:ea typeface="Calibri" panose="020F0502020204030204" pitchFamily="34" charset="0"/>
                  <a:cs typeface="Times New Roman" panose="02020603050405020304" pitchFamily="18" charset="0"/>
                </a:endParaRPr>
              </a:p>
              <a:p>
                <a:pPr marL="0" lvl="0" indent="0" algn="just">
                  <a:lnSpc>
                    <a:spcPct val="150000"/>
                  </a:lnSpc>
                  <a:spcBef>
                    <a:spcPts val="0"/>
                  </a:spcBef>
                  <a:spcAft>
                    <a:spcPts val="600"/>
                  </a:spcAft>
                  <a:buClr>
                    <a:srgbClr val="D34817"/>
                  </a:buClr>
                  <a:buSzPct val="85000"/>
                  <a:buNone/>
                </a:pPr>
                <a:r>
                  <a:rPr lang="en-US" sz="2400" dirty="0">
                    <a:solidFill>
                      <a:prstClr val="black"/>
                    </a:solidFill>
                    <a:ea typeface="Calibri" panose="020F0502020204030204" pitchFamily="34" charset="0"/>
                    <a:cs typeface="Times New Roman" panose="02020603050405020304" pitchFamily="18" charset="0"/>
                  </a:rPr>
                  <a:t>b) Per capita cost of project in NRs/individual benefitted = </a:t>
                </a:r>
                <a14:m>
                  <m:oMath xmlns:m="http://schemas.openxmlformats.org/officeDocument/2006/math">
                    <m:f>
                      <m:fPr>
                        <m:ctrlPr>
                          <a:rPr lang="en-US" sz="2400" i="1">
                            <a:solidFill>
                              <a:prstClr val="black"/>
                            </a:solidFill>
                          </a:rPr>
                        </m:ctrlPr>
                      </m:fPr>
                      <m:num>
                        <m:sSup>
                          <m:sSupPr>
                            <m:ctrlPr>
                              <a:rPr lang="en-US" sz="2400" i="1">
                                <a:solidFill>
                                  <a:prstClr val="black"/>
                                </a:solidFill>
                              </a:rPr>
                            </m:ctrlPr>
                          </m:sSupPr>
                          <m:e>
                            <m:r>
                              <a:rPr lang="en-US" sz="2400" i="1">
                                <a:solidFill>
                                  <a:prstClr val="black"/>
                                </a:solidFill>
                              </a:rPr>
                              <m:t>500</m:t>
                            </m:r>
                            <m:r>
                              <a:rPr lang="en-US" sz="2400" i="1">
                                <a:solidFill>
                                  <a:prstClr val="black"/>
                                </a:solidFill>
                                <a:ea typeface="Cambria Math" panose="02040503050406030204" pitchFamily="18" charset="0"/>
                              </a:rPr>
                              <m:t>×</m:t>
                            </m:r>
                            <m:r>
                              <a:rPr lang="en-US" sz="2400" i="1">
                                <a:solidFill>
                                  <a:prstClr val="black"/>
                                </a:solidFill>
                                <a:ea typeface="Cambria Math" panose="02040503050406030204" pitchFamily="18" charset="0"/>
                              </a:rPr>
                              <m:t>10</m:t>
                            </m:r>
                          </m:e>
                          <m:sup>
                            <m:r>
                              <a:rPr lang="en-US" sz="2400" i="1">
                                <a:solidFill>
                                  <a:prstClr val="black"/>
                                </a:solidFill>
                              </a:rPr>
                              <m:t>6</m:t>
                            </m:r>
                          </m:sup>
                        </m:sSup>
                      </m:num>
                      <m:den>
                        <m:sSup>
                          <m:sSupPr>
                            <m:ctrlPr>
                              <a:rPr lang="en-US" sz="2400" i="1">
                                <a:solidFill>
                                  <a:prstClr val="black"/>
                                </a:solidFill>
                              </a:rPr>
                            </m:ctrlPr>
                          </m:sSupPr>
                          <m:e>
                            <m:r>
                              <a:rPr lang="en-US" sz="2400" i="1">
                                <a:solidFill>
                                  <a:prstClr val="black"/>
                                </a:solidFill>
                              </a:rPr>
                              <m:t>2</m:t>
                            </m:r>
                            <m:r>
                              <a:rPr lang="en-US" sz="2400" i="1">
                                <a:solidFill>
                                  <a:prstClr val="black"/>
                                </a:solidFill>
                                <a:ea typeface="Cambria Math" panose="02040503050406030204" pitchFamily="18" charset="0"/>
                              </a:rPr>
                              <m:t>×</m:t>
                            </m:r>
                            <m:r>
                              <a:rPr lang="en-US" sz="2400" i="1">
                                <a:solidFill>
                                  <a:prstClr val="black"/>
                                </a:solidFill>
                                <a:ea typeface="Cambria Math" panose="02040503050406030204" pitchFamily="18" charset="0"/>
                              </a:rPr>
                              <m:t>10</m:t>
                            </m:r>
                          </m:e>
                          <m:sup>
                            <m:r>
                              <a:rPr lang="en-US" sz="2400" i="1">
                                <a:solidFill>
                                  <a:prstClr val="black"/>
                                </a:solidFill>
                              </a:rPr>
                              <m:t>5</m:t>
                            </m:r>
                          </m:sup>
                        </m:sSup>
                      </m:den>
                    </m:f>
                  </m:oMath>
                </a14:m>
                <a:endParaRPr lang="en-US" sz="2400" dirty="0">
                  <a:solidFill>
                    <a:prstClr val="black"/>
                  </a:solidFill>
                  <a:ea typeface="Calibri" panose="020F0502020204030204" pitchFamily="34" charset="0"/>
                  <a:cs typeface="Times New Roman" panose="02020603050405020304" pitchFamily="18" charset="0"/>
                </a:endParaRPr>
              </a:p>
              <a:p>
                <a:pPr marL="0" lvl="0" indent="0" algn="just">
                  <a:lnSpc>
                    <a:spcPct val="150000"/>
                  </a:lnSpc>
                  <a:spcBef>
                    <a:spcPts val="0"/>
                  </a:spcBef>
                  <a:spcAft>
                    <a:spcPts val="600"/>
                  </a:spcAft>
                  <a:buClr>
                    <a:srgbClr val="D34817"/>
                  </a:buClr>
                  <a:buSzPct val="85000"/>
                  <a:buNone/>
                </a:pPr>
                <a:r>
                  <a:rPr lang="en-US" sz="2400" dirty="0">
                    <a:solidFill>
                      <a:prstClr val="black"/>
                    </a:solidFill>
                    <a:ea typeface="Calibri" panose="020F0502020204030204" pitchFamily="34" charset="0"/>
                    <a:cs typeface="Times New Roman" panose="02020603050405020304" pitchFamily="18" charset="0"/>
                  </a:rPr>
                  <a:t>					          = 2500 NRs/individual</a:t>
                </a:r>
              </a:p>
              <a:p>
                <a:pPr marL="514350" indent="-51435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533400"/>
                <a:ext cx="8458200" cy="5592763"/>
              </a:xfrm>
              <a:blipFill rotWithShape="1">
                <a:blip r:embed="rId2"/>
                <a:stretch>
                  <a:fillRect l="-1154" t="-872" b="-850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27</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4525963"/>
          </a:xfrm>
        </p:spPr>
        <p:txBody>
          <a:bodyPr>
            <a:normAutofit/>
          </a:bodyPr>
          <a:lstStyle/>
          <a:p>
            <a:pPr marL="0" indent="0" algn="ctr">
              <a:buNone/>
            </a:pPr>
            <a:r>
              <a:rPr lang="en-US" sz="8000" dirty="0" smtClean="0"/>
              <a:t>THANKYOU</a:t>
            </a:r>
            <a:endParaRPr lang="en-US" sz="8000" dirty="0"/>
          </a:p>
        </p:txBody>
      </p:sp>
      <p:sp>
        <p:nvSpPr>
          <p:cNvPr id="4" name="Date Placeholder 3"/>
          <p:cNvSpPr>
            <a:spLocks noGrp="1"/>
          </p:cNvSpPr>
          <p:nvPr>
            <p:ph type="dt" sz="half" idx="10"/>
          </p:nvPr>
        </p:nvSpPr>
        <p:spPr/>
        <p:txBody>
          <a:bodyPr/>
          <a:lstStyle/>
          <a:p>
            <a:fld id="{77B41054-47FF-435F-90E5-687D2A9A184E}" type="datetime1">
              <a:rPr lang="en-US" smtClean="0"/>
              <a:t>8/9/2023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525163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Values, Units and Dimensions </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274320" lvl="0" indent="-274320" algn="just">
              <a:spcBef>
                <a:spcPts val="600"/>
              </a:spcBef>
              <a:spcAft>
                <a:spcPts val="600"/>
              </a:spcAft>
              <a:buClr>
                <a:srgbClr val="D34817"/>
              </a:buClr>
              <a:buSzPct val="85000"/>
              <a:buFont typeface="Wingdings" pitchFamily="2" charset="2"/>
              <a:buChar char="Ø"/>
            </a:pPr>
            <a:r>
              <a:rPr lang="en-US" sz="2200" dirty="0">
                <a:solidFill>
                  <a:prstClr val="black"/>
                </a:solidFill>
                <a:cs typeface="Times New Roman" pitchFamily="18" charset="0"/>
              </a:rPr>
              <a:t>The study of environmental engineering requires assessment of both extremely large and extremely small quantities</a:t>
            </a:r>
            <a:r>
              <a:rPr lang="en-US" sz="2200" dirty="0" smtClean="0">
                <a:solidFill>
                  <a:prstClr val="black"/>
                </a:solidFill>
                <a:cs typeface="Times New Roman" pitchFamily="18" charset="0"/>
              </a:rPr>
              <a:t>.</a:t>
            </a:r>
          </a:p>
          <a:p>
            <a:pPr marL="274320" lvl="0" indent="-274320" algn="just">
              <a:spcBef>
                <a:spcPts val="600"/>
              </a:spcBef>
              <a:spcAft>
                <a:spcPts val="600"/>
              </a:spcAft>
              <a:buClr>
                <a:srgbClr val="D34817"/>
              </a:buClr>
              <a:buSzPct val="85000"/>
              <a:buFont typeface="Wingdings" pitchFamily="2" charset="2"/>
              <a:buChar char="Ø"/>
            </a:pPr>
            <a:r>
              <a:rPr lang="en-US" sz="2200" dirty="0" smtClean="0">
                <a:solidFill>
                  <a:prstClr val="black"/>
                </a:solidFill>
                <a:cs typeface="Times New Roman" pitchFamily="18" charset="0"/>
              </a:rPr>
              <a:t> </a:t>
            </a:r>
            <a:r>
              <a:rPr lang="en-US" sz="2200" dirty="0">
                <a:solidFill>
                  <a:prstClr val="black"/>
                </a:solidFill>
                <a:cs typeface="Times New Roman" pitchFamily="18" charset="0"/>
              </a:rPr>
              <a:t>Thus it is essential to use a practical and less scientific figure to represent quantity under consideration. </a:t>
            </a:r>
          </a:p>
          <a:p>
            <a:pPr marL="274320" lvl="0" indent="-274320" algn="just">
              <a:spcBef>
                <a:spcPts val="600"/>
              </a:spcBef>
              <a:spcAft>
                <a:spcPts val="600"/>
              </a:spcAft>
              <a:buClr>
                <a:srgbClr val="D34817"/>
              </a:buClr>
              <a:buSzPct val="85000"/>
              <a:buFont typeface="Wingdings" pitchFamily="2" charset="2"/>
              <a:buChar char="Ø"/>
            </a:pPr>
            <a:r>
              <a:rPr lang="en-US" sz="2200" dirty="0" smtClean="0">
                <a:solidFill>
                  <a:prstClr val="black"/>
                </a:solidFill>
                <a:cs typeface="Times New Roman" pitchFamily="18" charset="0"/>
              </a:rPr>
              <a:t>Dimension </a:t>
            </a:r>
            <a:r>
              <a:rPr lang="en-US" sz="2200" dirty="0">
                <a:solidFill>
                  <a:prstClr val="black"/>
                </a:solidFill>
                <a:cs typeface="Times New Roman" pitchFamily="18" charset="0"/>
              </a:rPr>
              <a:t>: Dimension is a descriptive unique quantity that describes a basic characteristic of the measurement. Example: Mass (M), Length (L) and Time (T).</a:t>
            </a:r>
          </a:p>
          <a:p>
            <a:pPr marL="274320" lvl="0" indent="-274320" algn="just">
              <a:spcBef>
                <a:spcPts val="600"/>
              </a:spcBef>
              <a:spcAft>
                <a:spcPts val="600"/>
              </a:spcAft>
              <a:buClr>
                <a:srgbClr val="D34817"/>
              </a:buClr>
              <a:buSzPct val="85000"/>
              <a:buFont typeface="Wingdings" pitchFamily="2" charset="2"/>
              <a:buChar char="Ø"/>
            </a:pPr>
            <a:r>
              <a:rPr lang="en-US" sz="2200" dirty="0" smtClean="0">
                <a:solidFill>
                  <a:prstClr val="black"/>
                </a:solidFill>
                <a:cs typeface="Times New Roman" pitchFamily="18" charset="0"/>
              </a:rPr>
              <a:t> </a:t>
            </a:r>
            <a:r>
              <a:rPr lang="en-US" sz="2200" dirty="0">
                <a:solidFill>
                  <a:prstClr val="black"/>
                </a:solidFill>
                <a:cs typeface="Times New Roman" pitchFamily="18" charset="0"/>
              </a:rPr>
              <a:t>Dimensions are descriptive but not numerical. They can not describe how much; they simply describe what. For example, the length (L) dimension may be described in units as meters, inches or Angstrom. </a:t>
            </a:r>
          </a:p>
          <a:p>
            <a:pPr marL="0" indent="0">
              <a:buNone/>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3</a:t>
            </a:fld>
            <a:endParaRPr lang="en-US">
              <a:solidFill>
                <a:srgbClr val="FF0000"/>
              </a:solidFill>
            </a:endParaRPr>
          </a:p>
        </p:txBody>
      </p:sp>
    </p:spTree>
    <p:extLst>
      <p:ext uri="{BB962C8B-B14F-4D97-AF65-F5344CB8AC3E}">
        <p14:creationId xmlns:p14="http://schemas.microsoft.com/office/powerpoint/2010/main" val="222205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Common Prefixes</a:t>
            </a:r>
            <a:endParaRPr lang="en-US" b="1" u="sng" dirty="0">
              <a:solidFill>
                <a:srgbClr val="FF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80163090"/>
              </p:ext>
            </p:extLst>
          </p:nvPr>
        </p:nvGraphicFramePr>
        <p:xfrm>
          <a:off x="381000" y="1295406"/>
          <a:ext cx="8610600" cy="4800593"/>
        </p:xfrm>
        <a:graphic>
          <a:graphicData uri="http://schemas.openxmlformats.org/drawingml/2006/table">
            <a:tbl>
              <a:tblPr bandRow="1"/>
              <a:tblGrid>
                <a:gridCol w="2534732"/>
                <a:gridCol w="3548157"/>
                <a:gridCol w="2527711"/>
              </a:tblGrid>
              <a:tr h="385049">
                <a:tc>
                  <a:txBody>
                    <a:bodyPr/>
                    <a:lstStyle/>
                    <a:p>
                      <a:pPr marL="0" marR="0" indent="0" algn="ctr">
                        <a:lnSpc>
                          <a:spcPct val="115000"/>
                        </a:lnSpc>
                        <a:spcBef>
                          <a:spcPts val="0"/>
                        </a:spcBef>
                        <a:spcAft>
                          <a:spcPts val="1295"/>
                        </a:spcAft>
                      </a:pPr>
                      <a:r>
                        <a:rPr lang="en-US" sz="2000" dirty="0">
                          <a:solidFill>
                            <a:srgbClr val="000000"/>
                          </a:solidFill>
                          <a:effectLst/>
                          <a:latin typeface="Times New Roman"/>
                          <a:ea typeface="Times New Roman"/>
                        </a:rPr>
                        <a:t>Quantity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ctr">
                        <a:lnSpc>
                          <a:spcPct val="115000"/>
                        </a:lnSpc>
                        <a:spcBef>
                          <a:spcPts val="0"/>
                        </a:spcBef>
                        <a:spcAft>
                          <a:spcPts val="1295"/>
                        </a:spcAft>
                      </a:pPr>
                      <a:r>
                        <a:rPr lang="en-US" sz="2000" dirty="0">
                          <a:solidFill>
                            <a:srgbClr val="000000"/>
                          </a:solidFill>
                          <a:effectLst/>
                          <a:latin typeface="Times New Roman"/>
                          <a:ea typeface="Times New Roman"/>
                        </a:rPr>
                        <a:t>Prefix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ctr">
                        <a:lnSpc>
                          <a:spcPct val="115000"/>
                        </a:lnSpc>
                        <a:spcBef>
                          <a:spcPts val="0"/>
                        </a:spcBef>
                        <a:spcAft>
                          <a:spcPts val="1295"/>
                        </a:spcAft>
                      </a:pPr>
                      <a:r>
                        <a:rPr lang="en-US" sz="2000">
                          <a:solidFill>
                            <a:srgbClr val="000000"/>
                          </a:solidFill>
                          <a:effectLst/>
                          <a:latin typeface="Times New Roman"/>
                          <a:ea typeface="Times New Roman"/>
                        </a:rPr>
                        <a:t>Symbol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410836">
                <a:tc>
                  <a:txBody>
                    <a:bodyPr/>
                    <a:lstStyle/>
                    <a:p>
                      <a:pPr marL="368300" marR="372745" indent="0" algn="ctr">
                        <a:lnSpc>
                          <a:spcPct val="103000"/>
                        </a:lnSpc>
                        <a:spcBef>
                          <a:spcPts val="0"/>
                        </a:spcBef>
                        <a:spcAft>
                          <a:spcPts val="130"/>
                        </a:spcAft>
                      </a:pPr>
                      <a:r>
                        <a:rPr lang="en-US" sz="2000" dirty="0">
                          <a:solidFill>
                            <a:srgbClr val="000000"/>
                          </a:solidFill>
                          <a:effectLst/>
                          <a:latin typeface="Times New Roman"/>
                          <a:ea typeface="Times New Roman"/>
                        </a:rPr>
                        <a:t>10 </a:t>
                      </a:r>
                      <a:r>
                        <a:rPr lang="en-US" sz="2000" baseline="30000" dirty="0">
                          <a:solidFill>
                            <a:srgbClr val="000000"/>
                          </a:solidFill>
                          <a:effectLst/>
                          <a:latin typeface="Times New Roman"/>
                          <a:ea typeface="Times New Roman"/>
                        </a:rPr>
                        <a:t>-12</a:t>
                      </a:r>
                      <a:r>
                        <a:rPr lang="en-US" sz="2000" dirty="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indent="0" algn="ctr">
                        <a:lnSpc>
                          <a:spcPct val="100000"/>
                        </a:lnSpc>
                        <a:spcBef>
                          <a:spcPts val="0"/>
                        </a:spcBef>
                        <a:spcAft>
                          <a:spcPts val="1295"/>
                        </a:spcAft>
                      </a:pPr>
                      <a:r>
                        <a:rPr lang="en-US" sz="2000" dirty="0" err="1">
                          <a:solidFill>
                            <a:srgbClr val="000000"/>
                          </a:solidFill>
                          <a:effectLst/>
                          <a:latin typeface="Times New Roman"/>
                          <a:ea typeface="Times New Roman"/>
                        </a:rPr>
                        <a:t>pico</a:t>
                      </a:r>
                      <a:endParaRPr lang="en-US" sz="20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41020" marR="540385" indent="0" algn="ctr">
                        <a:lnSpc>
                          <a:spcPct val="97000"/>
                        </a:lnSpc>
                        <a:spcBef>
                          <a:spcPts val="0"/>
                        </a:spcBef>
                        <a:spcAft>
                          <a:spcPts val="345"/>
                        </a:spcAft>
                      </a:pPr>
                      <a:r>
                        <a:rPr lang="en-US" sz="2000">
                          <a:solidFill>
                            <a:srgbClr val="000000"/>
                          </a:solidFill>
                          <a:effectLst/>
                          <a:latin typeface="Times New Roman"/>
                          <a:ea typeface="Times New Roman"/>
                        </a:rPr>
                        <a:t>p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404516">
                <a:tc>
                  <a:txBody>
                    <a:bodyPr/>
                    <a:lstStyle/>
                    <a:p>
                      <a:pPr marL="368300" marR="372745" indent="0" algn="ctr">
                        <a:lnSpc>
                          <a:spcPct val="103000"/>
                        </a:lnSpc>
                        <a:spcBef>
                          <a:spcPts val="0"/>
                        </a:spcBef>
                        <a:spcAft>
                          <a:spcPts val="13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-9</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dirty="0" err="1">
                          <a:solidFill>
                            <a:srgbClr val="000000"/>
                          </a:solidFill>
                          <a:effectLst/>
                          <a:latin typeface="Times New Roman"/>
                          <a:ea typeface="Times New Roman"/>
                        </a:rPr>
                        <a:t>nano</a:t>
                      </a:r>
                      <a:endParaRPr lang="en-US" sz="20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1020" marR="540385" indent="0" algn="ctr">
                        <a:lnSpc>
                          <a:spcPct val="97000"/>
                        </a:lnSpc>
                        <a:spcBef>
                          <a:spcPts val="0"/>
                        </a:spcBef>
                        <a:spcAft>
                          <a:spcPts val="345"/>
                        </a:spcAft>
                      </a:pPr>
                      <a:r>
                        <a:rPr lang="en-US" sz="2000">
                          <a:solidFill>
                            <a:srgbClr val="000000"/>
                          </a:solidFill>
                          <a:effectLst/>
                          <a:latin typeface="Times New Roman"/>
                          <a:ea typeface="Times New Roman"/>
                        </a:rPr>
                        <a:t>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0" marR="0" indent="0" algn="ctr">
                        <a:lnSpc>
                          <a:spcPct val="100000"/>
                        </a:lnSpc>
                        <a:spcBef>
                          <a:spcPts val="0"/>
                        </a:spcBef>
                        <a:spcAft>
                          <a:spcPts val="13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-6</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dirty="0">
                          <a:solidFill>
                            <a:srgbClr val="000000"/>
                          </a:solidFill>
                          <a:effectLst/>
                          <a:latin typeface="Times New Roman"/>
                          <a:ea typeface="Times New Roman"/>
                        </a:rPr>
                        <a:t>micro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5465" marR="543560" indent="0" algn="ctr">
                        <a:lnSpc>
                          <a:spcPct val="96000"/>
                        </a:lnSpc>
                        <a:spcBef>
                          <a:spcPts val="0"/>
                        </a:spcBef>
                        <a:spcAft>
                          <a:spcPts val="1295"/>
                        </a:spcAft>
                      </a:pPr>
                      <a:r>
                        <a:rPr lang="en-US" sz="2000">
                          <a:solidFill>
                            <a:srgbClr val="000000"/>
                          </a:solidFill>
                          <a:effectLst/>
                          <a:latin typeface="Times New Roman"/>
                          <a:ea typeface="Times New Roman"/>
                        </a:rPr>
                        <a:t>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0" marR="0" indent="0" algn="ctr">
                        <a:lnSpc>
                          <a:spcPct val="100000"/>
                        </a:lnSpc>
                        <a:spcBef>
                          <a:spcPts val="0"/>
                        </a:spcBef>
                        <a:spcAft>
                          <a:spcPts val="14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-3</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dirty="0" err="1">
                          <a:solidFill>
                            <a:srgbClr val="000000"/>
                          </a:solidFill>
                          <a:effectLst/>
                          <a:latin typeface="Times New Roman"/>
                          <a:ea typeface="Times New Roman"/>
                        </a:rPr>
                        <a:t>milli</a:t>
                      </a:r>
                      <a:endParaRPr lang="en-US" sz="20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5465" marR="543560" indent="0" algn="ctr">
                        <a:lnSpc>
                          <a:spcPct val="96000"/>
                        </a:lnSpc>
                        <a:spcBef>
                          <a:spcPts val="0"/>
                        </a:spcBef>
                        <a:spcAft>
                          <a:spcPts val="1295"/>
                        </a:spcAft>
                      </a:pPr>
                      <a:r>
                        <a:rPr lang="en-US" sz="2000" dirty="0">
                          <a:solidFill>
                            <a:srgbClr val="000000"/>
                          </a:solidFill>
                          <a:effectLst/>
                          <a:latin typeface="Times New Roman"/>
                          <a:ea typeface="Times New Roman"/>
                        </a:rPr>
                        <a:t>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0" marR="0" indent="0" algn="ctr">
                        <a:lnSpc>
                          <a:spcPct val="100000"/>
                        </a:lnSpc>
                        <a:spcBef>
                          <a:spcPts val="0"/>
                        </a:spcBef>
                        <a:spcAft>
                          <a:spcPts val="13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-2</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centi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5465" marR="543560" indent="0" algn="ctr">
                        <a:lnSpc>
                          <a:spcPct val="96000"/>
                        </a:lnSpc>
                        <a:spcBef>
                          <a:spcPts val="0"/>
                        </a:spcBef>
                        <a:spcAft>
                          <a:spcPts val="1295"/>
                        </a:spcAft>
                      </a:pPr>
                      <a:r>
                        <a:rPr lang="en-US" sz="2000" dirty="0">
                          <a:solidFill>
                            <a:srgbClr val="000000"/>
                          </a:solidFill>
                          <a:effectLst/>
                          <a:latin typeface="Times New Roman"/>
                          <a:ea typeface="Times New Roman"/>
                        </a:rPr>
                        <a:t>c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0" marR="0" indent="0" algn="ctr">
                        <a:lnSpc>
                          <a:spcPct val="100000"/>
                        </a:lnSpc>
                        <a:spcBef>
                          <a:spcPts val="0"/>
                        </a:spcBef>
                        <a:spcAft>
                          <a:spcPts val="20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-1</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638810" marR="629920" indent="-6350" algn="ctr">
                        <a:lnSpc>
                          <a:spcPct val="97000"/>
                        </a:lnSpc>
                        <a:spcBef>
                          <a:spcPts val="0"/>
                        </a:spcBef>
                        <a:spcAft>
                          <a:spcPts val="1295"/>
                        </a:spcAft>
                      </a:pPr>
                      <a:r>
                        <a:rPr lang="en-US" sz="2000">
                          <a:solidFill>
                            <a:srgbClr val="000000"/>
                          </a:solidFill>
                          <a:effectLst/>
                          <a:latin typeface="Times New Roman"/>
                          <a:ea typeface="Times New Roman"/>
                        </a:rPr>
                        <a:t>deci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5465" marR="543560" indent="0" algn="ctr">
                        <a:lnSpc>
                          <a:spcPct val="96000"/>
                        </a:lnSpc>
                        <a:spcBef>
                          <a:spcPts val="0"/>
                        </a:spcBef>
                        <a:spcAft>
                          <a:spcPts val="1295"/>
                        </a:spcAft>
                      </a:pPr>
                      <a:r>
                        <a:rPr lang="en-US" sz="2000" dirty="0">
                          <a:solidFill>
                            <a:srgbClr val="000000"/>
                          </a:solidFill>
                          <a:effectLst/>
                          <a:latin typeface="Times New Roman"/>
                          <a:ea typeface="Times New Roman"/>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368300" marR="372745" indent="0" algn="ctr">
                        <a:lnSpc>
                          <a:spcPct val="103000"/>
                        </a:lnSpc>
                        <a:spcBef>
                          <a:spcPts val="0"/>
                        </a:spcBef>
                        <a:spcAft>
                          <a:spcPts val="130"/>
                        </a:spcAft>
                      </a:pPr>
                      <a:r>
                        <a:rPr lang="en-US" sz="2000">
                          <a:solidFill>
                            <a:srgbClr val="000000"/>
                          </a:solidFill>
                          <a:effectLst/>
                          <a:latin typeface="Times New Roman"/>
                          <a:ea typeface="Times New Roman"/>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deca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3560" marR="540385" indent="-2540" algn="ctr">
                        <a:lnSpc>
                          <a:spcPct val="97000"/>
                        </a:lnSpc>
                        <a:spcBef>
                          <a:spcPts val="0"/>
                        </a:spcBef>
                        <a:spcAft>
                          <a:spcPts val="1295"/>
                        </a:spcAft>
                      </a:pPr>
                      <a:r>
                        <a:rPr lang="en-US" sz="2000" dirty="0">
                          <a:solidFill>
                            <a:srgbClr val="000000"/>
                          </a:solidFill>
                          <a:effectLst/>
                          <a:latin typeface="Times New Roman"/>
                          <a:ea typeface="Times New Roman"/>
                        </a:rPr>
                        <a:t>da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368300" marR="372745" indent="0" algn="ctr">
                        <a:lnSpc>
                          <a:spcPct val="103000"/>
                        </a:lnSpc>
                        <a:spcBef>
                          <a:spcPts val="0"/>
                        </a:spcBef>
                        <a:spcAft>
                          <a:spcPts val="13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2</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hecto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3560" marR="540385" indent="-2540" algn="ctr">
                        <a:lnSpc>
                          <a:spcPct val="97000"/>
                        </a:lnSpc>
                        <a:spcBef>
                          <a:spcPts val="0"/>
                        </a:spcBef>
                        <a:spcAft>
                          <a:spcPts val="1295"/>
                        </a:spcAft>
                      </a:pPr>
                      <a:r>
                        <a:rPr lang="en-US" sz="2000" dirty="0">
                          <a:solidFill>
                            <a:srgbClr val="000000"/>
                          </a:solidFill>
                          <a:effectLst/>
                          <a:latin typeface="Times New Roman"/>
                          <a:ea typeface="Times New Roman"/>
                        </a:rPr>
                        <a:t>h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0" marR="0" indent="0" algn="ctr">
                        <a:lnSpc>
                          <a:spcPct val="100000"/>
                        </a:lnSpc>
                        <a:spcBef>
                          <a:spcPts val="0"/>
                        </a:spcBef>
                        <a:spcAft>
                          <a:spcPts val="9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3</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kilo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543560" marR="540385" indent="-2540" algn="ctr">
                        <a:lnSpc>
                          <a:spcPct val="97000"/>
                        </a:lnSpc>
                        <a:spcBef>
                          <a:spcPts val="0"/>
                        </a:spcBef>
                        <a:spcAft>
                          <a:spcPts val="1295"/>
                        </a:spcAft>
                      </a:pPr>
                      <a:r>
                        <a:rPr lang="en-US" sz="2000" dirty="0">
                          <a:solidFill>
                            <a:srgbClr val="000000"/>
                          </a:solidFill>
                          <a:effectLst/>
                          <a:latin typeface="Times New Roman"/>
                          <a:ea typeface="Times New Roman"/>
                        </a:rPr>
                        <a:t>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364064">
                <a:tc>
                  <a:txBody>
                    <a:bodyPr/>
                    <a:lstStyle/>
                    <a:p>
                      <a:pPr marL="0" marR="0" indent="0" algn="ctr">
                        <a:lnSpc>
                          <a:spcPct val="100000"/>
                        </a:lnSpc>
                        <a:spcBef>
                          <a:spcPts val="0"/>
                        </a:spcBef>
                        <a:spcAft>
                          <a:spcPts val="9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6</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mega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indent="0" algn="ctr">
                        <a:lnSpc>
                          <a:spcPct val="100000"/>
                        </a:lnSpc>
                        <a:spcBef>
                          <a:spcPts val="0"/>
                        </a:spcBef>
                        <a:spcAft>
                          <a:spcPts val="1295"/>
                        </a:spcAft>
                      </a:pPr>
                      <a:r>
                        <a:rPr lang="en-US" sz="2000" dirty="0">
                          <a:solidFill>
                            <a:srgbClr val="000000"/>
                          </a:solidFill>
                          <a:effectLst/>
                          <a:latin typeface="Times New Roman"/>
                          <a:ea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404516">
                <a:tc>
                  <a:txBody>
                    <a:bodyPr/>
                    <a:lstStyle/>
                    <a:p>
                      <a:pPr marL="368300" marR="372745" indent="0" algn="ctr">
                        <a:lnSpc>
                          <a:spcPct val="103000"/>
                        </a:lnSpc>
                        <a:spcBef>
                          <a:spcPts val="0"/>
                        </a:spcBef>
                        <a:spcAft>
                          <a:spcPts val="130"/>
                        </a:spcAft>
                      </a:pPr>
                      <a:r>
                        <a:rPr lang="en-US" sz="2000">
                          <a:solidFill>
                            <a:srgbClr val="000000"/>
                          </a:solidFill>
                          <a:effectLst/>
                          <a:latin typeface="Times New Roman"/>
                          <a:ea typeface="Times New Roman"/>
                        </a:rPr>
                        <a:t>10</a:t>
                      </a:r>
                      <a:r>
                        <a:rPr lang="en-US" sz="2000" baseline="30000">
                          <a:solidFill>
                            <a:srgbClr val="000000"/>
                          </a:solidFill>
                          <a:effectLst/>
                          <a:latin typeface="Times New Roman"/>
                          <a:ea typeface="Times New Roman"/>
                        </a:rPr>
                        <a:t>9</a:t>
                      </a:r>
                      <a:endParaRPr lang="en-US" sz="20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indent="0" algn="ctr">
                        <a:lnSpc>
                          <a:spcPct val="100000"/>
                        </a:lnSpc>
                        <a:spcBef>
                          <a:spcPts val="0"/>
                        </a:spcBef>
                        <a:spcAft>
                          <a:spcPts val="1295"/>
                        </a:spcAft>
                      </a:pPr>
                      <a:r>
                        <a:rPr lang="en-US" sz="2000">
                          <a:solidFill>
                            <a:srgbClr val="000000"/>
                          </a:solidFill>
                          <a:effectLst/>
                          <a:latin typeface="Times New Roman"/>
                          <a:ea typeface="Times New Roman"/>
                        </a:rPr>
                        <a:t>giga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541020" marR="540385" indent="0" algn="ctr">
                        <a:lnSpc>
                          <a:spcPct val="97000"/>
                        </a:lnSpc>
                        <a:spcBef>
                          <a:spcPts val="0"/>
                        </a:spcBef>
                        <a:spcAft>
                          <a:spcPts val="345"/>
                        </a:spcAft>
                      </a:pPr>
                      <a:r>
                        <a:rPr lang="en-US" sz="2000" dirty="0">
                          <a:solidFill>
                            <a:srgbClr val="000000"/>
                          </a:solidFill>
                          <a:effectLst/>
                          <a:latin typeface="Times New Roman"/>
                          <a:ea typeface="Times New Roman"/>
                        </a:rPr>
                        <a:t>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4</a:t>
            </a:fld>
            <a:endParaRPr lang="en-US">
              <a:solidFill>
                <a:srgbClr val="FF0000"/>
              </a:solidFill>
            </a:endParaRPr>
          </a:p>
        </p:txBody>
      </p:sp>
    </p:spTree>
    <p:extLst>
      <p:ext uri="{BB962C8B-B14F-4D97-AF65-F5344CB8AC3E}">
        <p14:creationId xmlns:p14="http://schemas.microsoft.com/office/powerpoint/2010/main" val="1110621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FF0000"/>
                </a:solidFill>
              </a:rPr>
              <a:t>EX.2: Size and </a:t>
            </a:r>
            <a:r>
              <a:rPr lang="en-US" b="1" u="sng" dirty="0">
                <a:solidFill>
                  <a:srgbClr val="FF0000"/>
                </a:solidFill>
              </a:rPr>
              <a:t>scale of measurement </a:t>
            </a:r>
            <a:endParaRPr lang="en-US" b="1" u="sng" dirty="0">
              <a:solidFill>
                <a:srgbClr val="FF000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59910863"/>
              </p:ext>
            </p:extLst>
          </p:nvPr>
        </p:nvGraphicFramePr>
        <p:xfrm>
          <a:off x="533401" y="1295400"/>
          <a:ext cx="8153397" cy="4800600"/>
        </p:xfrm>
        <a:graphic>
          <a:graphicData uri="http://schemas.openxmlformats.org/drawingml/2006/table">
            <a:tbl>
              <a:tblPr bandRow="1"/>
              <a:tblGrid>
                <a:gridCol w="4272979"/>
                <a:gridCol w="976184"/>
                <a:gridCol w="968078"/>
                <a:gridCol w="968078"/>
                <a:gridCol w="968078"/>
              </a:tblGrid>
              <a:tr h="800100">
                <a:tc rowSpan="2">
                  <a:txBody>
                    <a:bodyPr/>
                    <a:lstStyle/>
                    <a:p>
                      <a:pPr marL="0" marR="0" indent="0" algn="ctr">
                        <a:lnSpc>
                          <a:spcPct val="115000"/>
                        </a:lnSpc>
                        <a:spcBef>
                          <a:spcPts val="0"/>
                        </a:spcBef>
                        <a:spcAft>
                          <a:spcPts val="1295"/>
                        </a:spcAft>
                      </a:pPr>
                      <a:r>
                        <a:rPr lang="en-US" sz="1800" b="1" dirty="0">
                          <a:solidFill>
                            <a:srgbClr val="000000"/>
                          </a:solidFill>
                          <a:effectLst/>
                          <a:latin typeface="Times New Roman"/>
                          <a:ea typeface="Times New Roman"/>
                        </a:rPr>
                        <a:t>Substances</a:t>
                      </a:r>
                      <a:endParaRPr lang="en-US" sz="18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gridSpan="4">
                  <a:txBody>
                    <a:bodyPr/>
                    <a:lstStyle/>
                    <a:p>
                      <a:pPr marL="0" marR="0" indent="0" algn="ctr">
                        <a:lnSpc>
                          <a:spcPct val="115000"/>
                        </a:lnSpc>
                        <a:spcBef>
                          <a:spcPts val="0"/>
                        </a:spcBef>
                        <a:spcAft>
                          <a:spcPts val="1295"/>
                        </a:spcAft>
                      </a:pPr>
                      <a:r>
                        <a:rPr lang="en-US" sz="1800" b="1">
                          <a:solidFill>
                            <a:srgbClr val="000000"/>
                          </a:solidFill>
                          <a:effectLst/>
                          <a:latin typeface="Times New Roman"/>
                          <a:ea typeface="Times New Roman"/>
                        </a:rPr>
                        <a:t>Size</a:t>
                      </a:r>
                      <a:endParaRPr lang="en-US" sz="18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800100">
                <a:tc vMerge="1">
                  <a:txBody>
                    <a:bodyPr/>
                    <a:lstStyle/>
                    <a:p>
                      <a:endParaRPr lang="en-US"/>
                    </a:p>
                  </a:txBody>
                  <a:tcPr/>
                </a:tc>
                <a:tc>
                  <a:txBody>
                    <a:bodyPr/>
                    <a:lstStyle/>
                    <a:p>
                      <a:pPr marL="0" marR="0" indent="0" algn="l">
                        <a:lnSpc>
                          <a:spcPct val="115000"/>
                        </a:lnSpc>
                        <a:spcBef>
                          <a:spcPts val="0"/>
                        </a:spcBef>
                        <a:spcAft>
                          <a:spcPts val="1295"/>
                        </a:spcAft>
                      </a:pPr>
                      <a:r>
                        <a:rPr lang="en-US" sz="1800" b="1" dirty="0" err="1">
                          <a:solidFill>
                            <a:srgbClr val="000000"/>
                          </a:solidFill>
                          <a:effectLst/>
                          <a:latin typeface="Times New Roman"/>
                          <a:ea typeface="Times New Roman"/>
                        </a:rPr>
                        <a:t>μm</a:t>
                      </a:r>
                      <a:endParaRPr lang="en-US" sz="18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1270" marR="0" indent="0" algn="l">
                        <a:lnSpc>
                          <a:spcPct val="115000"/>
                        </a:lnSpc>
                        <a:spcBef>
                          <a:spcPts val="0"/>
                        </a:spcBef>
                        <a:spcAft>
                          <a:spcPts val="1295"/>
                        </a:spcAft>
                      </a:pPr>
                      <a:r>
                        <a:rPr lang="en-US" sz="1800" b="1" dirty="0">
                          <a:solidFill>
                            <a:srgbClr val="000000"/>
                          </a:solidFill>
                          <a:effectLst/>
                          <a:latin typeface="Times New Roman"/>
                          <a:ea typeface="Times New Roman"/>
                        </a:rPr>
                        <a:t>mm</a:t>
                      </a:r>
                      <a:endParaRPr lang="en-US" sz="18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15000"/>
                        </a:lnSpc>
                        <a:spcBef>
                          <a:spcPts val="0"/>
                        </a:spcBef>
                        <a:spcAft>
                          <a:spcPts val="1295"/>
                        </a:spcAft>
                      </a:pPr>
                      <a:r>
                        <a:rPr lang="en-US" sz="1800" b="1">
                          <a:solidFill>
                            <a:srgbClr val="000000"/>
                          </a:solidFill>
                          <a:effectLst/>
                          <a:latin typeface="Times New Roman"/>
                          <a:ea typeface="Times New Roman"/>
                        </a:rPr>
                        <a:t>cm</a:t>
                      </a:r>
                      <a:endParaRPr lang="en-US" sz="18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15000"/>
                        </a:lnSpc>
                        <a:spcBef>
                          <a:spcPts val="0"/>
                        </a:spcBef>
                        <a:spcAft>
                          <a:spcPts val="1295"/>
                        </a:spcAft>
                      </a:pPr>
                      <a:r>
                        <a:rPr lang="en-US" sz="1800" b="1">
                          <a:solidFill>
                            <a:srgbClr val="000000"/>
                          </a:solidFill>
                          <a:effectLst/>
                          <a:latin typeface="Times New Roman"/>
                          <a:ea typeface="Times New Roman"/>
                        </a:rPr>
                        <a:t>m</a:t>
                      </a:r>
                      <a:endParaRPr lang="en-US" sz="180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800100">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Bacteria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1295"/>
                        </a:spcAft>
                      </a:pPr>
                      <a:r>
                        <a:rPr lang="en-US" sz="1800" dirty="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1295"/>
                        </a:spcAft>
                      </a:pPr>
                      <a:r>
                        <a:rPr lang="en-US" sz="1800" dirty="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0">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Sand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0" indent="0" algn="l">
                        <a:lnSpc>
                          <a:spcPct val="115000"/>
                        </a:lnSpc>
                        <a:spcBef>
                          <a:spcPts val="0"/>
                        </a:spcBef>
                        <a:spcAft>
                          <a:spcPts val="1295"/>
                        </a:spcAft>
                      </a:pPr>
                      <a:r>
                        <a:rPr lang="en-US" sz="1800">
                          <a:solidFill>
                            <a:srgbClr val="000000"/>
                          </a:solidFill>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dirty="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0">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Gravel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dirty="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0">
                <a:tc>
                  <a:txBody>
                    <a:bodyPr/>
                    <a:lstStyle/>
                    <a:p>
                      <a:pPr marL="0" marR="0" indent="0" algn="l">
                        <a:lnSpc>
                          <a:spcPct val="115000"/>
                        </a:lnSpc>
                        <a:spcBef>
                          <a:spcPts val="0"/>
                        </a:spcBef>
                        <a:spcAft>
                          <a:spcPts val="1295"/>
                        </a:spcAft>
                      </a:pPr>
                      <a:r>
                        <a:rPr lang="en-US" sz="1800" dirty="0">
                          <a:solidFill>
                            <a:srgbClr val="000000"/>
                          </a:solidFill>
                          <a:effectLst/>
                          <a:latin typeface="Times New Roman"/>
                          <a:ea typeface="Times New Roman"/>
                        </a:rPr>
                        <a:t>39’ TV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a:solidFill>
                            <a:srgbClr val="000000"/>
                          </a:solidFill>
                          <a:effectLst/>
                          <a:latin typeface="Times New Roman"/>
                          <a:ea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1295"/>
                        </a:spcAft>
                      </a:pPr>
                      <a:r>
                        <a:rPr lang="en-US" sz="1800" dirty="0">
                          <a:solidFill>
                            <a:srgbClr val="000000"/>
                          </a:solidFill>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5</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Concentration and Density</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274320">
                  <a:spcBef>
                    <a:spcPts val="580"/>
                  </a:spcBef>
                  <a:buClr>
                    <a:srgbClr val="D34817"/>
                  </a:buClr>
                  <a:buSzPct val="85000"/>
                  <a:buNone/>
                </a:pPr>
                <a:r>
                  <a:rPr lang="en-US" sz="2400" b="1" dirty="0">
                    <a:solidFill>
                      <a:prstClr val="black"/>
                    </a:solidFill>
                    <a:latin typeface="Arial" panose="020B0604020202020204" pitchFamily="34" charset="0"/>
                    <a:cs typeface="Arial" panose="020B0604020202020204" pitchFamily="34" charset="0"/>
                  </a:rPr>
                  <a:t>Density</a:t>
                </a:r>
                <a:r>
                  <a:rPr lang="en-US" sz="2400" dirty="0">
                    <a:solidFill>
                      <a:prstClr val="black"/>
                    </a:solidFill>
                    <a:latin typeface="Arial" panose="020B0604020202020204" pitchFamily="34" charset="0"/>
                    <a:cs typeface="Arial" panose="020B0604020202020204" pitchFamily="34" charset="0"/>
                  </a:rPr>
                  <a:t> : The mass density or density of a material or solution is defined as its mass per unit volume, or </a:t>
                </a:r>
              </a:p>
              <a:p>
                <a:pPr marL="274320" lvl="0" indent="-274320">
                  <a:spcBef>
                    <a:spcPts val="580"/>
                  </a:spcBef>
                  <a:buClr>
                    <a:srgbClr val="D34817"/>
                  </a:buClr>
                  <a:buSzPct val="85000"/>
                  <a:buNone/>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cs typeface="Times New Roman" pitchFamily="18" charset="0"/>
                        </a:rPr>
                        <m:t>𝜌</m:t>
                      </m:r>
                      <m:r>
                        <a:rPr lang="en-US" sz="2400" i="1">
                          <a:solidFill>
                            <a:prstClr val="black"/>
                          </a:solidFill>
                          <a:latin typeface="Cambria Math" panose="02040503050406030204" pitchFamily="18" charset="0"/>
                          <a:ea typeface="Cambria Math" panose="02040503050406030204" pitchFamily="18" charset="0"/>
                          <a:cs typeface="Times New Roman" pitchFamily="18" charset="0"/>
                        </a:rPr>
                        <m:t>=</m:t>
                      </m:r>
                      <m:f>
                        <m:fPr>
                          <m:ctrlPr>
                            <a:rPr lang="en-US" sz="2400" i="1">
                              <a:solidFill>
                                <a:prstClr val="black"/>
                              </a:solidFill>
                              <a:latin typeface="Cambria Math"/>
                              <a:cs typeface="Times New Roman" pitchFamily="18" charset="0"/>
                            </a:rPr>
                          </m:ctrlPr>
                        </m:fPr>
                        <m:num>
                          <m:r>
                            <a:rPr lang="en-US" sz="2400" i="1">
                              <a:solidFill>
                                <a:prstClr val="black"/>
                              </a:solidFill>
                              <a:latin typeface="Cambria Math" panose="02040503050406030204" pitchFamily="18" charset="0"/>
                              <a:cs typeface="Times New Roman" pitchFamily="18" charset="0"/>
                            </a:rPr>
                            <m:t>𝑀</m:t>
                          </m:r>
                        </m:num>
                        <m:den>
                          <m:r>
                            <a:rPr lang="en-US" sz="2400" i="1">
                              <a:solidFill>
                                <a:prstClr val="black"/>
                              </a:solidFill>
                              <a:latin typeface="Cambria Math" panose="02040503050406030204" pitchFamily="18" charset="0"/>
                              <a:cs typeface="Times New Roman" pitchFamily="18" charset="0"/>
                            </a:rPr>
                            <m:t>𝑉</m:t>
                          </m:r>
                        </m:den>
                      </m:f>
                    </m:oMath>
                  </m:oMathPara>
                </a14:m>
                <a:endParaRPr lang="en-US" sz="24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r>
                  <a:rPr lang="en-US" sz="2400" dirty="0">
                    <a:solidFill>
                      <a:prstClr val="black"/>
                    </a:solidFill>
                    <a:latin typeface="Arial" panose="020B0604020202020204" pitchFamily="34" charset="0"/>
                    <a:cs typeface="Arial" panose="020B0604020202020204" pitchFamily="34" charset="0"/>
                  </a:rPr>
                  <a:t>where</a:t>
                </a:r>
                <a:r>
                  <a:rPr lang="en-US" sz="2400" dirty="0">
                    <a:solidFill>
                      <a:prstClr val="black"/>
                    </a:solidFill>
                    <a:latin typeface="Arial" panose="020B0604020202020204" pitchFamily="34" charset="0"/>
                    <a:cs typeface="Arial" panose="020B0604020202020204" pitchFamily="34" charset="0"/>
                  </a:rPr>
                  <a:t>, </a:t>
                </a:r>
              </a:p>
              <a:p>
                <a:pPr marL="274320" lvl="0" indent="-274320">
                  <a:spcBef>
                    <a:spcPts val="580"/>
                  </a:spcBef>
                  <a:buClr>
                    <a:srgbClr val="D34817"/>
                  </a:buClr>
                  <a:buSzPct val="85000"/>
                  <a:buNone/>
                </a:pP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cs typeface="Times New Roman" pitchFamily="18" charset="0"/>
                      </a:rPr>
                      <m:t>𝜌</m:t>
                    </m:r>
                  </m:oMath>
                </a14:m>
                <a:r>
                  <a:rPr lang="en-US" sz="2400" dirty="0">
                    <a:solidFill>
                      <a:prstClr val="black"/>
                    </a:solidFill>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		= 	density</a:t>
                </a:r>
                <a:r>
                  <a:rPr lang="en-US" sz="2400" dirty="0">
                    <a:solidFill>
                      <a:prstClr val="black"/>
                    </a:solidFill>
                    <a:latin typeface="Arial" panose="020B0604020202020204" pitchFamily="34" charset="0"/>
                    <a:cs typeface="Arial" panose="020B0604020202020204" pitchFamily="34" charset="0"/>
                  </a:rPr>
                  <a:t>,</a:t>
                </a:r>
              </a:p>
              <a:p>
                <a:pPr marL="274320" lvl="0" indent="-274320">
                  <a:spcBef>
                    <a:spcPts val="580"/>
                  </a:spcBef>
                  <a:buClr>
                    <a:srgbClr val="D34817"/>
                  </a:buClr>
                  <a:buSzPct val="85000"/>
                  <a:buNone/>
                </a:pPr>
                <a:r>
                  <a:rPr lang="en-US" sz="2400" dirty="0">
                    <a:solidFill>
                      <a:prstClr val="black"/>
                    </a:solidFill>
                    <a:latin typeface="Arial" panose="020B0604020202020204" pitchFamily="34" charset="0"/>
                    <a:cs typeface="Arial" panose="020B0604020202020204" pitchFamily="34" charset="0"/>
                  </a:rPr>
                  <a:t>M </a:t>
                </a:r>
                <a:r>
                  <a:rPr lang="en-US" sz="2400" dirty="0">
                    <a:solidFill>
                      <a:prstClr val="black"/>
                    </a:solidFill>
                    <a:latin typeface="Arial" panose="020B0604020202020204" pitchFamily="34" charset="0"/>
                    <a:cs typeface="Arial" panose="020B0604020202020204" pitchFamily="34" charset="0"/>
                  </a:rPr>
                  <a:t>	= 	Mass</a:t>
                </a:r>
                <a:r>
                  <a:rPr lang="en-US" sz="2400" dirty="0">
                    <a:solidFill>
                      <a:prstClr val="black"/>
                    </a:solidFill>
                    <a:latin typeface="Arial" panose="020B0604020202020204" pitchFamily="34" charset="0"/>
                    <a:cs typeface="Arial" panose="020B0604020202020204" pitchFamily="34" charset="0"/>
                  </a:rPr>
                  <a:t>, </a:t>
                </a:r>
              </a:p>
              <a:p>
                <a:pPr marL="274320" lvl="0" indent="-274320">
                  <a:spcBef>
                    <a:spcPts val="580"/>
                  </a:spcBef>
                  <a:buClr>
                    <a:srgbClr val="D34817"/>
                  </a:buClr>
                  <a:buSzPct val="85000"/>
                  <a:buNone/>
                </a:pPr>
                <a:r>
                  <a:rPr lang="en-US" sz="2400" dirty="0">
                    <a:solidFill>
                      <a:prstClr val="black"/>
                    </a:solidFill>
                    <a:latin typeface="Arial" panose="020B0604020202020204" pitchFamily="34" charset="0"/>
                    <a:cs typeface="Arial" panose="020B0604020202020204" pitchFamily="34" charset="0"/>
                  </a:rPr>
                  <a:t>V </a:t>
                </a:r>
                <a:r>
                  <a:rPr lang="en-US" sz="2400" dirty="0">
                    <a:solidFill>
                      <a:prstClr val="black"/>
                    </a:solidFill>
                    <a:latin typeface="Arial" panose="020B0604020202020204" pitchFamily="34" charset="0"/>
                    <a:cs typeface="Arial" panose="020B0604020202020204" pitchFamily="34" charset="0"/>
                  </a:rPr>
                  <a:t>	= 	Volume</a:t>
                </a:r>
                <a:endParaRPr lang="en-US" sz="24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r>
                  <a:rPr lang="en-US" sz="2400" dirty="0">
                    <a:solidFill>
                      <a:prstClr val="black"/>
                    </a:solidFill>
                    <a:latin typeface="Arial" panose="020B0604020202020204" pitchFamily="34" charset="0"/>
                    <a:cs typeface="Arial" panose="020B0604020202020204" pitchFamily="34" charset="0"/>
                  </a:rPr>
                  <a:t>In SI system, the base unit for density is kg/m</a:t>
                </a:r>
                <a:r>
                  <a:rPr lang="en-US" sz="2400" baseline="30000" dirty="0">
                    <a:solidFill>
                      <a:prstClr val="black"/>
                    </a:solidFill>
                    <a:latin typeface="Arial" panose="020B0604020202020204" pitchFamily="34" charset="0"/>
                    <a:cs typeface="Arial" panose="020B0604020202020204" pitchFamily="34" charset="0"/>
                  </a:rPr>
                  <a:t>3</a:t>
                </a:r>
                <a:endParaRPr lang="en-US" sz="2400" dirty="0">
                  <a:solidFill>
                    <a:prstClr val="black"/>
                  </a:solidFill>
                  <a:latin typeface="Arial" panose="020B0604020202020204" pitchFamily="34" charset="0"/>
                  <a:cs typeface="Arial" panose="020B0604020202020204" pitchFamily="34"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9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6</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Concentration and Density</a:t>
            </a:r>
            <a:endParaRPr lang="en-US" b="1" u="sng"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0" y="1219200"/>
                <a:ext cx="8839200" cy="4953000"/>
              </a:xfrm>
            </p:spPr>
            <p:txBody>
              <a:bodyPr>
                <a:normAutofit lnSpcReduction="10000"/>
              </a:bodyPr>
              <a:lstStyle/>
              <a:p>
                <a:pPr marL="0" lvl="0" indent="0">
                  <a:spcBef>
                    <a:spcPts val="580"/>
                  </a:spcBef>
                  <a:buClr>
                    <a:srgbClr val="D34817"/>
                  </a:buClr>
                  <a:buSzPct val="85000"/>
                  <a:buNone/>
                </a:pPr>
                <a:r>
                  <a:rPr lang="en-US" sz="2000" b="1" dirty="0">
                    <a:solidFill>
                      <a:prstClr val="black"/>
                    </a:solidFill>
                    <a:latin typeface="Arial" panose="020B0604020202020204" pitchFamily="34" charset="0"/>
                    <a:cs typeface="Arial" panose="020B0604020202020204" pitchFamily="34" charset="0"/>
                  </a:rPr>
                  <a:t>Concentration </a:t>
                </a:r>
                <a:r>
                  <a:rPr lang="en-US" sz="2000" b="1"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The concentration of a substance in a solution is defined as mass of solute per unit volume of the solution (including solute and liquid).</a:t>
                </a:r>
              </a:p>
              <a:p>
                <a:pPr marL="274320" lvl="0" indent="-274320">
                  <a:spcBef>
                    <a:spcPts val="580"/>
                  </a:spcBef>
                  <a:buClr>
                    <a:srgbClr val="D34817"/>
                  </a:buClr>
                  <a:buSzPct val="85000"/>
                  <a:buNone/>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a:cs typeface="Times New Roman" pitchFamily="18" charset="0"/>
                            </a:rPr>
                          </m:ctrlPr>
                        </m:sSubPr>
                        <m:e>
                          <m:r>
                            <a:rPr lang="en-US" sz="2000" i="1">
                              <a:solidFill>
                                <a:prstClr val="black"/>
                              </a:solidFill>
                              <a:latin typeface="Cambria Math" panose="02040503050406030204" pitchFamily="18" charset="0"/>
                              <a:cs typeface="Times New Roman" pitchFamily="18" charset="0"/>
                            </a:rPr>
                            <m:t>𝐶</m:t>
                          </m:r>
                        </m:e>
                        <m:sub>
                          <m:r>
                            <a:rPr lang="en-US" sz="2000" i="1">
                              <a:solidFill>
                                <a:prstClr val="black"/>
                              </a:solidFill>
                              <a:latin typeface="Cambria Math" panose="02040503050406030204" pitchFamily="18" charset="0"/>
                              <a:cs typeface="Times New Roman" pitchFamily="18" charset="0"/>
                            </a:rPr>
                            <m:t>𝐴</m:t>
                          </m:r>
                        </m:sub>
                      </m:sSub>
                      <m:r>
                        <a:rPr lang="en-US" sz="2000" i="1">
                          <a:solidFill>
                            <a:prstClr val="black"/>
                          </a:solidFill>
                          <a:latin typeface="Cambria Math" panose="02040503050406030204" pitchFamily="18" charset="0"/>
                          <a:cs typeface="Times New Roman" pitchFamily="18" charset="0"/>
                        </a:rPr>
                        <m:t>=</m:t>
                      </m:r>
                      <m:f>
                        <m:fPr>
                          <m:ctrlPr>
                            <a:rPr lang="en-US" sz="2000" i="1">
                              <a:solidFill>
                                <a:prstClr val="black"/>
                              </a:solidFill>
                              <a:latin typeface="Cambria Math"/>
                              <a:cs typeface="Times New Roman" pitchFamily="18" charset="0"/>
                            </a:rPr>
                          </m:ctrlPr>
                        </m:fPr>
                        <m:num>
                          <m:sSub>
                            <m:sSubPr>
                              <m:ctrlPr>
                                <a:rPr lang="en-US" sz="2000" i="1">
                                  <a:solidFill>
                                    <a:prstClr val="black"/>
                                  </a:solidFill>
                                  <a:latin typeface="Cambria Math"/>
                                  <a:cs typeface="Times New Roman" pitchFamily="18" charset="0"/>
                                </a:rPr>
                              </m:ctrlPr>
                            </m:sSubPr>
                            <m:e>
                              <m:r>
                                <a:rPr lang="en-US" sz="2000" i="1">
                                  <a:solidFill>
                                    <a:prstClr val="black"/>
                                  </a:solidFill>
                                  <a:latin typeface="Cambria Math" panose="02040503050406030204" pitchFamily="18" charset="0"/>
                                  <a:cs typeface="Times New Roman" pitchFamily="18" charset="0"/>
                                </a:rPr>
                                <m:t>𝑀</m:t>
                              </m:r>
                            </m:e>
                            <m:sub>
                              <m:r>
                                <a:rPr lang="en-US" sz="2000" i="1">
                                  <a:solidFill>
                                    <a:prstClr val="black"/>
                                  </a:solidFill>
                                  <a:latin typeface="Cambria Math" panose="02040503050406030204" pitchFamily="18" charset="0"/>
                                  <a:cs typeface="Times New Roman" pitchFamily="18" charset="0"/>
                                </a:rPr>
                                <m:t>𝐴</m:t>
                              </m:r>
                            </m:sub>
                          </m:sSub>
                        </m:num>
                        <m:den>
                          <m:sSub>
                            <m:sSubPr>
                              <m:ctrlPr>
                                <a:rPr lang="en-US" sz="2000" i="1">
                                  <a:solidFill>
                                    <a:prstClr val="black"/>
                                  </a:solidFill>
                                  <a:latin typeface="Cambria Math"/>
                                  <a:cs typeface="Times New Roman" pitchFamily="18" charset="0"/>
                                </a:rPr>
                              </m:ctrlPr>
                            </m:sSubPr>
                            <m:e>
                              <m:r>
                                <a:rPr lang="en-US" sz="2000" i="1">
                                  <a:solidFill>
                                    <a:prstClr val="black"/>
                                  </a:solidFill>
                                  <a:latin typeface="Cambria Math" panose="02040503050406030204" pitchFamily="18" charset="0"/>
                                  <a:cs typeface="Times New Roman" pitchFamily="18" charset="0"/>
                                </a:rPr>
                                <m:t>𝑉</m:t>
                              </m:r>
                            </m:e>
                            <m:sub>
                              <m:r>
                                <a:rPr lang="en-US" sz="2000" i="1">
                                  <a:solidFill>
                                    <a:prstClr val="black"/>
                                  </a:solidFill>
                                  <a:latin typeface="Cambria Math" panose="02040503050406030204" pitchFamily="18" charset="0"/>
                                  <a:cs typeface="Times New Roman" pitchFamily="18" charset="0"/>
                                </a:rPr>
                                <m:t>𝐴</m:t>
                              </m:r>
                            </m:sub>
                          </m:sSub>
                          <m:r>
                            <a:rPr lang="en-US" sz="2000" i="1">
                              <a:solidFill>
                                <a:prstClr val="black"/>
                              </a:solidFill>
                              <a:latin typeface="Cambria Math" panose="02040503050406030204" pitchFamily="18" charset="0"/>
                              <a:cs typeface="Times New Roman" pitchFamily="18" charset="0"/>
                            </a:rPr>
                            <m:t>+ </m:t>
                          </m:r>
                          <m:sSub>
                            <m:sSubPr>
                              <m:ctrlPr>
                                <a:rPr lang="en-US" sz="2000" i="1">
                                  <a:solidFill>
                                    <a:prstClr val="black"/>
                                  </a:solidFill>
                                  <a:latin typeface="Cambria Math"/>
                                  <a:cs typeface="Times New Roman" pitchFamily="18" charset="0"/>
                                </a:rPr>
                              </m:ctrlPr>
                            </m:sSubPr>
                            <m:e>
                              <m:r>
                                <a:rPr lang="en-US" sz="2000" i="1">
                                  <a:solidFill>
                                    <a:prstClr val="black"/>
                                  </a:solidFill>
                                  <a:latin typeface="Cambria Math" panose="02040503050406030204" pitchFamily="18" charset="0"/>
                                  <a:cs typeface="Times New Roman" pitchFamily="18" charset="0"/>
                                </a:rPr>
                                <m:t>𝑉</m:t>
                              </m:r>
                            </m:e>
                            <m:sub>
                              <m:r>
                                <a:rPr lang="en-US" sz="2000" i="1">
                                  <a:solidFill>
                                    <a:prstClr val="black"/>
                                  </a:solidFill>
                                  <a:latin typeface="Cambria Math" panose="02040503050406030204" pitchFamily="18" charset="0"/>
                                  <a:cs typeface="Times New Roman" pitchFamily="18" charset="0"/>
                                </a:rPr>
                                <m:t>𝐵</m:t>
                              </m:r>
                            </m:sub>
                          </m:sSub>
                        </m:den>
                      </m:f>
                    </m:oMath>
                  </m:oMathPara>
                </a14:m>
                <a:endParaRPr lang="en-US" sz="20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where</a:t>
                </a:r>
                <a:r>
                  <a:rPr lang="en-US" sz="2000" dirty="0">
                    <a:solidFill>
                      <a:prstClr val="black"/>
                    </a:solidFill>
                    <a:latin typeface="Arial" panose="020B0604020202020204" pitchFamily="34" charset="0"/>
                    <a:cs typeface="Arial" panose="020B0604020202020204" pitchFamily="34" charset="0"/>
                  </a:rPr>
                  <a:t>, </a:t>
                </a:r>
              </a:p>
              <a:p>
                <a:pPr marL="274320" lvl="0" indent="-27432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C</a:t>
                </a:r>
                <a:r>
                  <a:rPr lang="en-US" sz="2000" baseline="-25000" dirty="0">
                    <a:solidFill>
                      <a:prstClr val="black"/>
                    </a:solidFill>
                    <a:latin typeface="Arial" panose="020B0604020202020204" pitchFamily="34" charset="0"/>
                    <a:cs typeface="Arial" panose="020B0604020202020204" pitchFamily="34" charset="0"/>
                  </a:rPr>
                  <a:t>A</a:t>
                </a:r>
                <a:r>
                  <a:rPr lang="en-US" sz="2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 	Concentration </a:t>
                </a:r>
                <a:r>
                  <a:rPr lang="en-US" sz="2000" dirty="0">
                    <a:solidFill>
                      <a:prstClr val="black"/>
                    </a:solidFill>
                    <a:latin typeface="Arial" panose="020B0604020202020204" pitchFamily="34" charset="0"/>
                    <a:cs typeface="Arial" panose="020B0604020202020204" pitchFamily="34" charset="0"/>
                  </a:rPr>
                  <a:t>of A</a:t>
                </a:r>
              </a:p>
              <a:p>
                <a:pPr marL="274320" lvl="0" indent="-27432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M</a:t>
                </a:r>
                <a:r>
                  <a:rPr lang="en-US" sz="2000" baseline="-25000" dirty="0">
                    <a:solidFill>
                      <a:prstClr val="black"/>
                    </a:solidFill>
                    <a:latin typeface="Arial" panose="020B0604020202020204" pitchFamily="34" charset="0"/>
                    <a:cs typeface="Arial" panose="020B0604020202020204" pitchFamily="34" charset="0"/>
                  </a:rPr>
                  <a:t>A</a:t>
                </a:r>
                <a:r>
                  <a:rPr lang="en-US" sz="2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	Mass </a:t>
                </a:r>
                <a:r>
                  <a:rPr lang="en-US" sz="2000" dirty="0">
                    <a:solidFill>
                      <a:prstClr val="black"/>
                    </a:solidFill>
                    <a:latin typeface="Arial" panose="020B0604020202020204" pitchFamily="34" charset="0"/>
                    <a:cs typeface="Arial" panose="020B0604020202020204" pitchFamily="34" charset="0"/>
                  </a:rPr>
                  <a:t>of material A</a:t>
                </a:r>
              </a:p>
              <a:p>
                <a:pPr marL="274320" lvl="0" indent="-27432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V</a:t>
                </a:r>
                <a:r>
                  <a:rPr lang="en-US" sz="2000" baseline="-25000" dirty="0">
                    <a:solidFill>
                      <a:prstClr val="black"/>
                    </a:solidFill>
                    <a:latin typeface="Arial" panose="020B0604020202020204" pitchFamily="34" charset="0"/>
                    <a:cs typeface="Arial" panose="020B0604020202020204" pitchFamily="34" charset="0"/>
                  </a:rPr>
                  <a:t>A</a:t>
                </a:r>
                <a:r>
                  <a:rPr lang="en-US" sz="2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 	Volume </a:t>
                </a:r>
                <a:r>
                  <a:rPr lang="en-US" sz="2000" dirty="0">
                    <a:solidFill>
                      <a:prstClr val="black"/>
                    </a:solidFill>
                    <a:latin typeface="Arial" panose="020B0604020202020204" pitchFamily="34" charset="0"/>
                    <a:cs typeface="Arial" panose="020B0604020202020204" pitchFamily="34" charset="0"/>
                  </a:rPr>
                  <a:t>of material A</a:t>
                </a:r>
              </a:p>
              <a:p>
                <a:pPr marL="0" lvl="0" indent="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V</a:t>
                </a:r>
                <a:r>
                  <a:rPr lang="en-US" sz="2000" baseline="-25000" dirty="0">
                    <a:solidFill>
                      <a:prstClr val="black"/>
                    </a:solidFill>
                    <a:latin typeface="Arial" panose="020B0604020202020204" pitchFamily="34" charset="0"/>
                    <a:cs typeface="Arial" panose="020B0604020202020204" pitchFamily="34" charset="0"/>
                  </a:rPr>
                  <a:t>B </a:t>
                </a:r>
                <a:r>
                  <a:rPr lang="en-US" sz="2000" baseline="-25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Volume </a:t>
                </a:r>
                <a:r>
                  <a:rPr lang="en-US" sz="2000" dirty="0">
                    <a:solidFill>
                      <a:prstClr val="black"/>
                    </a:solidFill>
                    <a:latin typeface="Arial" panose="020B0604020202020204" pitchFamily="34" charset="0"/>
                    <a:cs typeface="Arial" panose="020B0604020202020204" pitchFamily="34" charset="0"/>
                  </a:rPr>
                  <a:t>of material B</a:t>
                </a:r>
              </a:p>
              <a:p>
                <a:pPr marL="0" lvl="0" indent="0">
                  <a:spcBef>
                    <a:spcPts val="580"/>
                  </a:spcBef>
                  <a:buClr>
                    <a:srgbClr val="D34817"/>
                  </a:buClr>
                  <a:buSzPct val="85000"/>
                  <a:buNone/>
                </a:pPr>
                <a:endParaRPr lang="en-US" sz="2000" dirty="0">
                  <a:solidFill>
                    <a:prstClr val="black"/>
                  </a:solidFill>
                  <a:latin typeface="Arial" panose="020B0604020202020204" pitchFamily="34" charset="0"/>
                  <a:cs typeface="Arial" panose="020B0604020202020204" pitchFamily="34" charset="0"/>
                </a:endParaRPr>
              </a:p>
              <a:p>
                <a:pPr marL="0" lvl="0" indent="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In </a:t>
                </a:r>
                <a:r>
                  <a:rPr lang="en-US" sz="2000" dirty="0">
                    <a:solidFill>
                      <a:prstClr val="black"/>
                    </a:solidFill>
                    <a:latin typeface="Arial" panose="020B0604020202020204" pitchFamily="34" charset="0"/>
                    <a:cs typeface="Arial" panose="020B0604020202020204" pitchFamily="34" charset="0"/>
                  </a:rPr>
                  <a:t>SI system, the basic unit for concentration is kg/m</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 </a:t>
                </a:r>
              </a:p>
              <a:p>
                <a:pPr marL="0" lvl="0" indent="0">
                  <a:spcBef>
                    <a:spcPts val="580"/>
                  </a:spcBef>
                  <a:buClr>
                    <a:srgbClr val="D34817"/>
                  </a:buClr>
                  <a:buSzPct val="85000"/>
                  <a:buNone/>
                </a:pPr>
                <a:endParaRPr lang="en-US" sz="2000" dirty="0">
                  <a:solidFill>
                    <a:prstClr val="black"/>
                  </a:solidFill>
                  <a:latin typeface="Arial" panose="020B0604020202020204" pitchFamily="34" charset="0"/>
                  <a:cs typeface="Arial" panose="020B0604020202020204" pitchFamily="34" charset="0"/>
                </a:endParaRPr>
              </a:p>
              <a:p>
                <a:pPr marL="0" lvl="0" indent="0">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A </a:t>
                </a:r>
                <a:r>
                  <a:rPr lang="en-US" sz="2000" dirty="0">
                    <a:solidFill>
                      <a:prstClr val="black"/>
                    </a:solidFill>
                    <a:latin typeface="Arial" panose="020B0604020202020204" pitchFamily="34" charset="0"/>
                    <a:cs typeface="Arial" panose="020B0604020202020204" pitchFamily="34" charset="0"/>
                  </a:rPr>
                  <a:t>typical example of the concentration of total dissolved solid in a polluted river like at </a:t>
                </a:r>
                <a:r>
                  <a:rPr lang="en-US" sz="2000" dirty="0" err="1">
                    <a:solidFill>
                      <a:prstClr val="black"/>
                    </a:solidFill>
                    <a:latin typeface="Arial" panose="020B0604020202020204" pitchFamily="34" charset="0"/>
                    <a:cs typeface="Arial" panose="020B0604020202020204" pitchFamily="34" charset="0"/>
                  </a:rPr>
                  <a:t>Bagmati</a:t>
                </a:r>
                <a:r>
                  <a:rPr lang="en-US" sz="2000" dirty="0">
                    <a:solidFill>
                      <a:prstClr val="black"/>
                    </a:solidFill>
                    <a:latin typeface="Arial" panose="020B0604020202020204" pitchFamily="34" charset="0"/>
                    <a:cs typeface="Arial" panose="020B0604020202020204" pitchFamily="34" charset="0"/>
                  </a:rPr>
                  <a:t> at </a:t>
                </a:r>
                <a:r>
                  <a:rPr lang="en-US" sz="2000" dirty="0" err="1">
                    <a:solidFill>
                      <a:prstClr val="black"/>
                    </a:solidFill>
                    <a:latin typeface="Arial" panose="020B0604020202020204" pitchFamily="34" charset="0"/>
                    <a:cs typeface="Arial" panose="020B0604020202020204" pitchFamily="34" charset="0"/>
                  </a:rPr>
                  <a:t>Teku</a:t>
                </a:r>
                <a:r>
                  <a:rPr lang="en-US" sz="2000" dirty="0">
                    <a:solidFill>
                      <a:prstClr val="black"/>
                    </a:solidFill>
                    <a:latin typeface="Arial" panose="020B0604020202020204" pitchFamily="34" charset="0"/>
                    <a:cs typeface="Arial" panose="020B0604020202020204" pitchFamily="34" charset="0"/>
                  </a:rPr>
                  <a:t> is 825 mg/L or 0.825 </a:t>
                </a:r>
                <a:r>
                  <a:rPr lang="en-US" sz="2000" dirty="0">
                    <a:solidFill>
                      <a:prstClr val="black"/>
                    </a:solidFill>
                    <a:latin typeface="Arial" panose="020B0604020202020204" pitchFamily="34" charset="0"/>
                    <a:cs typeface="Arial" panose="020B0604020202020204" pitchFamily="34" charset="0"/>
                  </a:rPr>
                  <a:t>kg/m</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a:t>
                </a:r>
                <a:endParaRPr lang="en-US" sz="2000" dirty="0">
                  <a:solidFill>
                    <a:prstClr val="black"/>
                  </a:solidFill>
                  <a:latin typeface="Arial" panose="020B0604020202020204" pitchFamily="34" charset="0"/>
                  <a:cs typeface="Arial" panose="020B0604020202020204" pitchFamily="34" charset="0"/>
                </a:endParaRPr>
              </a:p>
              <a:p>
                <a:pPr marL="514350" indent="-514350">
                  <a:buFont typeface="+mj-lt"/>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219200"/>
                <a:ext cx="8839200" cy="4953000"/>
              </a:xfrm>
              <a:blipFill rotWithShape="1">
                <a:blip r:embed="rId2"/>
                <a:stretch>
                  <a:fillRect l="-690" t="-1107" r="-1034" b="-9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7</a:t>
            </a:fld>
            <a:endParaRPr lang="en-US">
              <a:solidFill>
                <a:srgbClr val="FF0000"/>
              </a:solidFill>
            </a:endParaRPr>
          </a:p>
        </p:txBody>
      </p:sp>
    </p:spTree>
    <p:extLst>
      <p:ext uri="{BB962C8B-B14F-4D97-AF65-F5344CB8AC3E}">
        <p14:creationId xmlns:p14="http://schemas.microsoft.com/office/powerpoint/2010/main" val="2379908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5668963"/>
          </a:xfrm>
        </p:spPr>
        <p:txBody>
          <a:bodyPr>
            <a:normAutofit/>
          </a:bodyPr>
          <a:lstStyle/>
          <a:p>
            <a:pPr marL="0" lvl="0" indent="-274320" algn="just">
              <a:spcBef>
                <a:spcPts val="580"/>
              </a:spcBef>
              <a:buClr>
                <a:srgbClr val="D34817"/>
              </a:buClr>
              <a:buSzPct val="85000"/>
              <a:buNone/>
            </a:pPr>
            <a:r>
              <a:rPr lang="en-US" sz="2200" dirty="0">
                <a:solidFill>
                  <a:prstClr val="black"/>
                </a:solidFill>
                <a:latin typeface="Arial" panose="020B0604020202020204" pitchFamily="34" charset="0"/>
                <a:cs typeface="Arial" panose="020B0604020202020204" pitchFamily="34" charset="0"/>
              </a:rPr>
              <a:t>Since solutes in solution are often analyzed by weight, the terms milligram per liter or microgram per liter are used. It is often assumed that the substance does not change the density of water. If such assumption is made and we recall that 1 mL water weighs 1 g, then, </a:t>
            </a:r>
          </a:p>
          <a:p>
            <a:pPr marL="0" lvl="0" indent="-274320" algn="just">
              <a:spcBef>
                <a:spcPts val="580"/>
              </a:spcBef>
              <a:buClr>
                <a:srgbClr val="D34817"/>
              </a:buClr>
              <a:buSzPct val="85000"/>
              <a:buNone/>
            </a:pPr>
            <a:r>
              <a:rPr lang="en-US" sz="2200" dirty="0">
                <a:solidFill>
                  <a:prstClr val="black"/>
                </a:solidFill>
                <a:latin typeface="Arial" panose="020B0604020202020204" pitchFamily="34" charset="0"/>
                <a:cs typeface="Arial" panose="020B0604020202020204" pitchFamily="34" charset="0"/>
              </a:rPr>
              <a:t/>
            </a:r>
            <a:br>
              <a:rPr lang="en-US" sz="2200" dirty="0">
                <a:solidFill>
                  <a:prstClr val="black"/>
                </a:solidFill>
                <a:latin typeface="Arial" panose="020B0604020202020204" pitchFamily="34" charset="0"/>
                <a:cs typeface="Arial" panose="020B0604020202020204" pitchFamily="34" charset="0"/>
              </a:rPr>
            </a:br>
            <a:r>
              <a:rPr lang="en-US" sz="2200" dirty="0">
                <a:solidFill>
                  <a:prstClr val="black"/>
                </a:solidFill>
                <a:latin typeface="Arial" panose="020B0604020202020204" pitchFamily="34" charset="0"/>
                <a:cs typeface="Arial" panose="020B0604020202020204" pitchFamily="34" charset="0"/>
              </a:rPr>
              <a:t/>
            </a:r>
            <a:br>
              <a:rPr lang="en-US" sz="2200" dirty="0">
                <a:solidFill>
                  <a:prstClr val="black"/>
                </a:solidFill>
                <a:latin typeface="Arial" panose="020B0604020202020204" pitchFamily="34" charset="0"/>
                <a:cs typeface="Arial" panose="020B0604020202020204" pitchFamily="34" charset="0"/>
              </a:rPr>
            </a:br>
            <a:r>
              <a:rPr lang="en-US" sz="2200" dirty="0">
                <a:solidFill>
                  <a:prstClr val="black"/>
                </a:solidFill>
                <a:latin typeface="Arial" panose="020B0604020202020204" pitchFamily="34" charset="0"/>
                <a:cs typeface="Arial" panose="020B0604020202020204" pitchFamily="34" charset="0"/>
              </a:rPr>
              <a:t/>
            </a:r>
            <a:br>
              <a:rPr lang="en-US" sz="2200" dirty="0">
                <a:solidFill>
                  <a:prstClr val="black"/>
                </a:solidFill>
                <a:latin typeface="Arial" panose="020B0604020202020204" pitchFamily="34" charset="0"/>
                <a:cs typeface="Arial" panose="020B0604020202020204" pitchFamily="34" charset="0"/>
              </a:rPr>
            </a:br>
            <a:r>
              <a:rPr lang="en-US" sz="2200" dirty="0">
                <a:solidFill>
                  <a:prstClr val="black"/>
                </a:solidFill>
                <a:latin typeface="Arial" panose="020B0604020202020204" pitchFamily="34" charset="0"/>
                <a:cs typeface="Arial" panose="020B0604020202020204" pitchFamily="34" charset="0"/>
              </a:rPr>
              <a:t/>
            </a:r>
            <a:br>
              <a:rPr lang="en-US" sz="2200" dirty="0">
                <a:solidFill>
                  <a:prstClr val="black"/>
                </a:solidFill>
                <a:latin typeface="Arial" panose="020B0604020202020204" pitchFamily="34" charset="0"/>
                <a:cs typeface="Arial" panose="020B0604020202020204" pitchFamily="34" charset="0"/>
              </a:rPr>
            </a:br>
            <a:endParaRPr lang="en-US" sz="22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endParaRPr lang="en-US" sz="2200" b="1"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r>
              <a:rPr lang="en-US" sz="2200" dirty="0">
                <a:solidFill>
                  <a:prstClr val="black"/>
                </a:solidFill>
                <a:latin typeface="Arial" panose="020B0604020202020204" pitchFamily="34" charset="0"/>
                <a:cs typeface="Arial" panose="020B0604020202020204" pitchFamily="34" charset="0"/>
              </a:rPr>
              <a:t/>
            </a:r>
            <a:br>
              <a:rPr lang="en-US" sz="2200" dirty="0">
                <a:solidFill>
                  <a:prstClr val="black"/>
                </a:solidFill>
                <a:latin typeface="Arial" panose="020B0604020202020204" pitchFamily="34" charset="0"/>
                <a:cs typeface="Arial" panose="020B0604020202020204" pitchFamily="34" charset="0"/>
              </a:rPr>
            </a:br>
            <a:endParaRPr lang="en-US" sz="22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endParaRPr lang="en-US" sz="2200" dirty="0">
              <a:solidFill>
                <a:prstClr val="black"/>
              </a:solidFill>
              <a:latin typeface="Arial" panose="020B0604020202020204" pitchFamily="34" charset="0"/>
              <a:cs typeface="Arial" panose="020B0604020202020204" pitchFamily="34" charset="0"/>
            </a:endParaRPr>
          </a:p>
          <a:p>
            <a:pPr marL="274320" lvl="0" indent="-274320">
              <a:spcBef>
                <a:spcPts val="580"/>
              </a:spcBef>
              <a:buClr>
                <a:srgbClr val="D34817"/>
              </a:buClr>
              <a:buSzPct val="85000"/>
              <a:buNone/>
            </a:pPr>
            <a:r>
              <a:rPr lang="en-US" sz="2600" dirty="0">
                <a:solidFill>
                  <a:prstClr val="black"/>
                </a:solidFill>
                <a:latin typeface="Arial" panose="020B0604020202020204" pitchFamily="34" charset="0"/>
                <a:cs typeface="Arial" panose="020B0604020202020204" pitchFamily="34" charset="0"/>
              </a:rPr>
              <a:t> </a:t>
            </a:r>
          </a:p>
          <a:p>
            <a:pPr marL="274320" lvl="0" indent="-274320">
              <a:spcBef>
                <a:spcPts val="580"/>
              </a:spcBef>
              <a:buClr>
                <a:srgbClr val="D34817"/>
              </a:buClr>
              <a:buSzPct val="85000"/>
              <a:buNone/>
            </a:pPr>
            <a:endParaRPr lang="en-US" sz="2600" dirty="0">
              <a:solidFill>
                <a:prstClr val="black"/>
              </a:solidFill>
              <a:latin typeface="Arial" panose="020B0604020202020204" pitchFamily="34" charset="0"/>
              <a:cs typeface="Arial" panose="020B0604020202020204" pitchFamily="34" charset="0"/>
            </a:endParaRP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8</a:t>
            </a:fld>
            <a:endParaRPr lang="en-US">
              <a:solidFill>
                <a:srgbClr val="FF00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3208129645"/>
              </p:ext>
            </p:extLst>
          </p:nvPr>
        </p:nvGraphicFramePr>
        <p:xfrm>
          <a:off x="609600" y="2514600"/>
          <a:ext cx="6513513" cy="1114425"/>
        </p:xfrm>
        <a:graphic>
          <a:graphicData uri="http://schemas.openxmlformats.org/presentationml/2006/ole">
            <mc:AlternateContent xmlns:mc="http://schemas.openxmlformats.org/markup-compatibility/2006">
              <mc:Choice xmlns:v="urn:schemas-microsoft-com:vml" Requires="v">
                <p:oleObj spid="_x0000_s3132" name="Equation" r:id="rId3" imgW="64922400" imgH="10058400" progId="Equation.3">
                  <p:embed/>
                </p:oleObj>
              </mc:Choice>
              <mc:Fallback>
                <p:oleObj name="Equation" r:id="rId3" imgW="64922400" imgH="10058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4600"/>
                        <a:ext cx="65135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02348483"/>
              </p:ext>
            </p:extLst>
          </p:nvPr>
        </p:nvGraphicFramePr>
        <p:xfrm>
          <a:off x="609600" y="4191000"/>
          <a:ext cx="7712075" cy="838200"/>
        </p:xfrm>
        <a:graphic>
          <a:graphicData uri="http://schemas.openxmlformats.org/presentationml/2006/ole">
            <mc:AlternateContent xmlns:mc="http://schemas.openxmlformats.org/markup-compatibility/2006">
              <mc:Choice xmlns:v="urn:schemas-microsoft-com:vml" Requires="v">
                <p:oleObj spid="_x0000_s3133" name="Equation" r:id="rId5" imgW="64008000" imgH="10363200" progId="Equation.3">
                  <p:embed/>
                </p:oleObj>
              </mc:Choice>
              <mc:Fallback>
                <p:oleObj name="Equation" r:id="rId5" imgW="64008000" imgH="1036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191000"/>
                        <a:ext cx="7712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3045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457200"/>
                <a:ext cx="8229600" cy="5668963"/>
              </a:xfrm>
            </p:spPr>
            <p:txBody>
              <a:bodyPr>
                <a:normAutofit lnSpcReduction="10000"/>
              </a:bodyPr>
              <a:lstStyle/>
              <a:p>
                <a:pPr marL="0" lvl="0" indent="0">
                  <a:lnSpc>
                    <a:spcPct val="120000"/>
                  </a:lnSpc>
                  <a:spcBef>
                    <a:spcPts val="580"/>
                  </a:spcBef>
                  <a:buClr>
                    <a:srgbClr val="D34817"/>
                  </a:buClr>
                  <a:buSzPct val="85000"/>
                  <a:buNone/>
                </a:pPr>
                <a:r>
                  <a:rPr lang="en-US" sz="2800" b="1" dirty="0">
                    <a:solidFill>
                      <a:prstClr val="black"/>
                    </a:solidFill>
                    <a:latin typeface="Arial" panose="020B0604020202020204" pitchFamily="34" charset="0"/>
                    <a:cs typeface="Arial" panose="020B0604020202020204" pitchFamily="34" charset="0"/>
                  </a:rPr>
                  <a:t>Alternative proof</a:t>
                </a:r>
                <a:endParaRPr lang="en-US" sz="2500" b="1" dirty="0">
                  <a:solidFill>
                    <a:prstClr val="black"/>
                  </a:solidFill>
                  <a:latin typeface="Arial" panose="020B0604020202020204" pitchFamily="34" charset="0"/>
                  <a:cs typeface="Arial" panose="020B0604020202020204" pitchFamily="34" charset="0"/>
                </a:endParaRP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If the density of a solution = </a:t>
                </a:r>
                <a:r>
                  <a:rPr lang="en-US" sz="2000" i="1" dirty="0">
                    <a:solidFill>
                      <a:prstClr val="black"/>
                    </a:solidFill>
                    <a:latin typeface="Arial" panose="020B0604020202020204" pitchFamily="34" charset="0"/>
                    <a:ea typeface="Cambria Math" panose="02040503050406030204" pitchFamily="18" charset="0"/>
                    <a:cs typeface="Arial" panose="020B0604020202020204" pitchFamily="34" charset="0"/>
                  </a:rPr>
                  <a:t>⍴  </a:t>
                </a:r>
                <a:r>
                  <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rPr>
                  <a:t>=</a:t>
                </a:r>
                <a14:m>
                  <m:oMath xmlns:m="http://schemas.openxmlformats.org/officeDocument/2006/math">
                    <m:f>
                      <m:fPr>
                        <m:ctrlPr>
                          <a:rPr lang="en-US" sz="2000" i="1">
                            <a:solidFill>
                              <a:prstClr val="black"/>
                            </a:solidFill>
                            <a:latin typeface="Cambria Math"/>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𝑚𝑎𝑠𝑠</m:t>
                        </m:r>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𝑜𝑓</m:t>
                        </m:r>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𝑠𝑜𝑙𝑢𝑡𝑖𝑜𝑛</m:t>
                        </m:r>
                      </m:num>
                      <m:den>
                        <m:r>
                          <a:rPr lang="en-US" sz="2000" i="1">
                            <a:solidFill>
                              <a:prstClr val="black"/>
                            </a:solidFill>
                            <a:latin typeface="Cambria Math" panose="02040503050406030204" pitchFamily="18" charset="0"/>
                            <a:ea typeface="Cambria Math" panose="02040503050406030204" pitchFamily="18" charset="0"/>
                          </a:rPr>
                          <m:t>𝑣𝑜𝑙𝑢𝑚𝑒</m:t>
                        </m:r>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𝑜𝑓</m:t>
                        </m:r>
                        <m:r>
                          <a:rPr lang="en-US" sz="2000" i="1">
                            <a:solidFill>
                              <a:prstClr val="black"/>
                            </a:solidFill>
                            <a:latin typeface="Cambria Math" panose="02040503050406030204" pitchFamily="18" charset="0"/>
                            <a:ea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𝑠𝑜𝑙𝑢𝑡𝑖𝑜𝑛</m:t>
                        </m:r>
                      </m:den>
                    </m:f>
                  </m:oMath>
                </a14:m>
                <a:endParaRPr lang="en-US" sz="2000" dirty="0">
                  <a:solidFill>
                    <a:prstClr val="black"/>
                  </a:solidFill>
                  <a:latin typeface="Arial" panose="020B0604020202020204" pitchFamily="34" charset="0"/>
                  <a:cs typeface="Arial" panose="020B0604020202020204" pitchFamily="34" charset="0"/>
                </a:endParaRP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and concentration of a constituent in mg/L = C</a:t>
                </a:r>
                <a:r>
                  <a:rPr lang="en-US" sz="2000" baseline="-25000" dirty="0">
                    <a:solidFill>
                      <a:prstClr val="black"/>
                    </a:solidFill>
                    <a:latin typeface="Arial" panose="020B0604020202020204" pitchFamily="34" charset="0"/>
                    <a:cs typeface="Arial" panose="020B0604020202020204" pitchFamily="34" charset="0"/>
                  </a:rPr>
                  <a:t>A1 </a:t>
                </a:r>
                <a:r>
                  <a:rPr lang="en-US" sz="2000"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2000" i="1">
                            <a:solidFill>
                              <a:prstClr val="black"/>
                            </a:solidFill>
                            <a:latin typeface="Cambria Math"/>
                          </a:rPr>
                        </m:ctrlPr>
                      </m:fPr>
                      <m:num>
                        <m:r>
                          <a:rPr lang="en-US" sz="2000" i="1">
                            <a:solidFill>
                              <a:prstClr val="black"/>
                            </a:solidFill>
                            <a:latin typeface="Cambria Math" panose="02040503050406030204" pitchFamily="18" charset="0"/>
                          </a:rPr>
                          <m:t>𝑚𝑎𝑠𝑠</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𝑜𝑓</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𝑐𝑜𝑛𝑠𝑡𝑖𝑡𝑢𝑒𝑛𝑡</m:t>
                        </m:r>
                      </m:num>
                      <m:den>
                        <m:r>
                          <a:rPr lang="en-US" sz="2000" i="1">
                            <a:solidFill>
                              <a:prstClr val="black"/>
                            </a:solidFill>
                            <a:latin typeface="Cambria Math" panose="02040503050406030204" pitchFamily="18" charset="0"/>
                          </a:rPr>
                          <m:t>𝑣𝑜𝑙𝑢𝑚𝑒</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𝑜𝑓</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𝑠𝑜𝑙𝑢𝑡𝑖𝑜𝑛</m:t>
                        </m:r>
                      </m:den>
                    </m:f>
                    <m:r>
                      <a:rPr lang="en-US" sz="2000">
                        <a:solidFill>
                          <a:prstClr val="black"/>
                        </a:solidFill>
                        <a:latin typeface="Cambria Math" panose="02040503050406030204" pitchFamily="18" charset="0"/>
                      </a:rPr>
                      <m:t> </m:t>
                    </m:r>
                  </m:oMath>
                </a14:m>
                <a:r>
                  <a:rPr lang="en-US" sz="2000" dirty="0">
                    <a:solidFill>
                      <a:prstClr val="black"/>
                    </a:solidFill>
                    <a:latin typeface="Arial" panose="020B0604020202020204" pitchFamily="34" charset="0"/>
                    <a:cs typeface="Arial" panose="020B0604020202020204" pitchFamily="34" charset="0"/>
                  </a:rPr>
                  <a:t> (mg/L)</a:t>
                </a: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and concentration of a constituent in ppm = C</a:t>
                </a:r>
                <a:r>
                  <a:rPr lang="en-US" sz="2000" baseline="-25000" dirty="0">
                    <a:solidFill>
                      <a:prstClr val="black"/>
                    </a:solidFill>
                    <a:latin typeface="Arial" panose="020B0604020202020204" pitchFamily="34" charset="0"/>
                    <a:cs typeface="Arial" panose="020B0604020202020204" pitchFamily="34" charset="0"/>
                  </a:rPr>
                  <a:t>A2</a:t>
                </a:r>
                <a:r>
                  <a:rPr lang="en-US" sz="20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2000" i="1">
                            <a:solidFill>
                              <a:prstClr val="black"/>
                            </a:solidFill>
                            <a:latin typeface="Cambria Math"/>
                          </a:rPr>
                        </m:ctrlPr>
                      </m:fPr>
                      <m:num>
                        <m:r>
                          <a:rPr lang="en-US" sz="2000" i="1">
                            <a:solidFill>
                              <a:prstClr val="black"/>
                            </a:solidFill>
                            <a:latin typeface="Cambria Math" panose="02040503050406030204" pitchFamily="18" charset="0"/>
                          </a:rPr>
                          <m:t>𝑚𝑎𝑠𝑠</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𝑜𝑓</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𝑐𝑜𝑛𝑠𝑡𝑖𝑡𝑢𝑒𝑛𝑡</m:t>
                        </m:r>
                      </m:num>
                      <m:den>
                        <m:r>
                          <a:rPr lang="en-US" sz="2000" i="1">
                            <a:solidFill>
                              <a:prstClr val="black"/>
                            </a:solidFill>
                            <a:latin typeface="Cambria Math" panose="02040503050406030204" pitchFamily="18" charset="0"/>
                          </a:rPr>
                          <m:t>𝑚𝑎𝑠𝑠</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𝑜𝑓</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𝑠𝑜𝑙𝑢𝑡𝑖𝑜𝑛</m:t>
                        </m:r>
                        <m:r>
                          <a:rPr lang="en-US" sz="2000" i="1">
                            <a:solidFill>
                              <a:prstClr val="black"/>
                            </a:solidFill>
                            <a:latin typeface="Cambria Math" panose="02040503050406030204" pitchFamily="18" charset="0"/>
                          </a:rPr>
                          <m:t> </m:t>
                        </m:r>
                      </m:den>
                    </m:f>
                  </m:oMath>
                </a14:m>
                <a:r>
                  <a:rPr lang="en-US" sz="2000" dirty="0">
                    <a:solidFill>
                      <a:prstClr val="black"/>
                    </a:solidFill>
                    <a:latin typeface="Arial" panose="020B0604020202020204" pitchFamily="34" charset="0"/>
                    <a:cs typeface="Arial" panose="020B0604020202020204" pitchFamily="34" charset="0"/>
                  </a:rPr>
                  <a:t>  (mg/kg)</a:t>
                </a: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then rearranging,</a:t>
                </a: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		</a:t>
                </a:r>
                <a:r>
                  <a:rPr lang="en-US" sz="2000" i="1" dirty="0">
                    <a:solidFill>
                      <a:prstClr val="black"/>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f>
                      <m:fPr>
                        <m:ctrlPr>
                          <a:rPr lang="en-US" sz="2000" i="1">
                            <a:solidFill>
                              <a:prstClr val="black"/>
                            </a:solidFill>
                            <a:latin typeface="Cambria Math"/>
                            <a:ea typeface="Cambria Math" panose="02040503050406030204" pitchFamily="18" charset="0"/>
                            <a:cs typeface="Times New Roman" panose="02020603050405020304" pitchFamily="18" charset="0"/>
                          </a:rPr>
                        </m:ctrlPr>
                      </m:fPr>
                      <m:num>
                        <m:sSub>
                          <m:sSubPr>
                            <m:ctrlPr>
                              <a:rPr lang="en-US" sz="2000" i="1">
                                <a:solidFill>
                                  <a:prstClr val="black"/>
                                </a:solidFill>
                                <a:latin typeface="Cambria Math"/>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𝐶</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sub>
                        </m:sSub>
                      </m:num>
                      <m:den>
                        <m:sSub>
                          <m:sSubPr>
                            <m:ctrlPr>
                              <a:rPr lang="en-US" sz="2000" i="1">
                                <a:solidFill>
                                  <a:prstClr val="black"/>
                                </a:solidFill>
                                <a:latin typeface="Cambria Math"/>
                                <a:ea typeface="Cambria Math" panose="02040503050406030204" pitchFamily="18" charset="0"/>
                                <a:cs typeface="Times New Roman" panose="02020603050405020304" pitchFamily="18" charset="0"/>
                              </a:rPr>
                            </m:ctrlPr>
                          </m:sSubPr>
                          <m:e>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𝐶</m:t>
                            </m:r>
                          </m:e>
                          <m:sub>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𝐴</m:t>
                            </m:r>
                            <m:r>
                              <a:rPr lang="en-US"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sub>
                        </m:sSub>
                      </m:den>
                    </m:f>
                  </m:oMath>
                </a14:m>
                <a:endParaRPr lang="en-US" sz="2000" i="1" dirty="0">
                  <a:solidFill>
                    <a:prstClr val="black"/>
                  </a:solidFill>
                  <a:latin typeface="Arial" panose="020B0604020202020204" pitchFamily="34" charset="0"/>
                  <a:cs typeface="Arial" panose="020B0604020202020204" pitchFamily="34" charset="0"/>
                </a:endParaRPr>
              </a:p>
              <a:p>
                <a:pPr marL="0" lvl="0" indent="0">
                  <a:lnSpc>
                    <a:spcPct val="12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If </a:t>
                </a:r>
                <a:r>
                  <a:rPr lang="en-US" sz="2000" i="1" dirty="0">
                    <a:solidFill>
                      <a:prstClr val="black"/>
                    </a:solidFill>
                    <a:latin typeface="Arial" panose="020B0604020202020204" pitchFamily="34" charset="0"/>
                    <a:ea typeface="Cambria Math" panose="02040503050406030204" pitchFamily="18" charset="0"/>
                    <a:cs typeface="Arial" panose="020B0604020202020204" pitchFamily="34" charset="0"/>
                  </a:rPr>
                  <a:t>⍴ = </a:t>
                </a:r>
                <a:r>
                  <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rPr>
                  <a:t>1 kg/L </a:t>
                </a:r>
                <a:r>
                  <a:rPr lang="en-US" sz="2000" i="1" dirty="0">
                    <a:solidFill>
                      <a:prstClr val="black"/>
                    </a:solidFill>
                    <a:latin typeface="Arial" panose="020B0604020202020204" pitchFamily="34" charset="0"/>
                    <a:ea typeface="Cambria Math" panose="02040503050406030204" pitchFamily="18" charset="0"/>
                    <a:cs typeface="Arial" panose="020B0604020202020204" pitchFamily="34" charset="0"/>
                  </a:rPr>
                  <a:t>, </a:t>
                </a:r>
                <a:r>
                  <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rPr>
                  <a:t>then C</a:t>
                </a:r>
                <a:r>
                  <a:rPr lang="en-US" sz="2000" baseline="-25000" dirty="0">
                    <a:solidFill>
                      <a:prstClr val="black"/>
                    </a:solidFill>
                    <a:latin typeface="Arial" panose="020B0604020202020204" pitchFamily="34" charset="0"/>
                    <a:ea typeface="Cambria Math" panose="02040503050406030204" pitchFamily="18" charset="0"/>
                    <a:cs typeface="Arial" panose="020B0604020202020204" pitchFamily="34" charset="0"/>
                  </a:rPr>
                  <a:t>A1</a:t>
                </a:r>
                <a:r>
                  <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2000" baseline="-25000" dirty="0">
                    <a:solidFill>
                      <a:prstClr val="black"/>
                    </a:solidFill>
                    <a:latin typeface="Arial" panose="020B0604020202020204" pitchFamily="34" charset="0"/>
                    <a:ea typeface="Cambria Math" panose="02040503050406030204" pitchFamily="18" charset="0"/>
                    <a:cs typeface="Arial" panose="020B0604020202020204" pitchFamily="34" charset="0"/>
                  </a:rPr>
                  <a:t>A2</a:t>
                </a:r>
                <a:r>
                  <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rPr>
                  <a:t>  </a:t>
                </a:r>
              </a:p>
              <a:p>
                <a:pPr marL="0" lvl="0" indent="0">
                  <a:lnSpc>
                    <a:spcPct val="170000"/>
                  </a:lnSpc>
                  <a:spcBef>
                    <a:spcPts val="580"/>
                  </a:spcBef>
                  <a:buClr>
                    <a:srgbClr val="D34817"/>
                  </a:buClr>
                  <a:buSzPct val="85000"/>
                  <a:buNone/>
                </a:pPr>
                <a:r>
                  <a:rPr lang="en-US" sz="2000" dirty="0">
                    <a:solidFill>
                      <a:prstClr val="black"/>
                    </a:solidFill>
                    <a:latin typeface="Arial" panose="020B0604020202020204" pitchFamily="34" charset="0"/>
                    <a:cs typeface="Arial" panose="020B0604020202020204" pitchFamily="34" charset="0"/>
                  </a:rPr>
                  <a:t>i.e. the concentration of a constituent in ppm mg/kg = concentration of a constituent in mg/L</a:t>
                </a:r>
                <a:endParaRPr lang="en-US" sz="2000" dirty="0">
                  <a:solidFill>
                    <a:prstClr val="black"/>
                  </a:solidFill>
                  <a:latin typeface="Arial" panose="020B0604020202020204" pitchFamily="34" charset="0"/>
                  <a:ea typeface="Cambria Math" panose="02040503050406030204" pitchFamily="18" charset="0"/>
                  <a:cs typeface="Arial" panose="020B0604020202020204" pitchFamily="34"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5668963"/>
              </a:xfrm>
              <a:blipFill rotWithShape="1">
                <a:blip r:embed="rId2"/>
                <a:stretch>
                  <a:fillRect l="-1852" t="-968" r="-1481" b="-102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8/9/2023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9</a:t>
            </a:fld>
            <a:endParaRPr lang="en-US">
              <a:solidFill>
                <a:srgbClr val="FF0000"/>
              </a:solidFill>
            </a:endParaRPr>
          </a:p>
        </p:txBody>
      </p:sp>
    </p:spTree>
    <p:extLst>
      <p:ext uri="{BB962C8B-B14F-4D97-AF65-F5344CB8AC3E}">
        <p14:creationId xmlns:p14="http://schemas.microsoft.com/office/powerpoint/2010/main" val="1033045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1853</Words>
  <Application>Microsoft Office PowerPoint</Application>
  <PresentationFormat>On-screen Show (4:3)</PresentationFormat>
  <Paragraphs>292</Paragraphs>
  <Slides>28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 Introduction to Environmental Engineering Chapter I Part II </vt:lpstr>
      <vt:lpstr>UNITS OF MEASUREMENTS </vt:lpstr>
      <vt:lpstr>Values, Units and Dimensions </vt:lpstr>
      <vt:lpstr>Common Prefixes</vt:lpstr>
      <vt:lpstr>EX.2: Size and scale of measurement </vt:lpstr>
      <vt:lpstr>Concentration and Density</vt:lpstr>
      <vt:lpstr>Concentration and Density</vt:lpstr>
      <vt:lpstr>PowerPoint Presentation</vt:lpstr>
      <vt:lpstr>PowerPoint Presentation</vt:lpstr>
      <vt:lpstr>Concentrations in Air</vt:lpstr>
      <vt:lpstr>Concentrations in Air</vt:lpstr>
      <vt:lpstr>Concentrations in Air</vt:lpstr>
      <vt:lpstr>Exercise 3</vt:lpstr>
      <vt:lpstr>Flow (discharge) rate</vt:lpstr>
      <vt:lpstr>Flow (discharge) rate</vt:lpstr>
      <vt:lpstr>Mass flow rate</vt:lpstr>
      <vt:lpstr>Exercise 4</vt:lpstr>
      <vt:lpstr>PowerPoint Presentation</vt:lpstr>
      <vt:lpstr>Hydraulic Retention Time</vt:lpstr>
      <vt:lpstr>Hydraulic Retention Time</vt:lpstr>
      <vt:lpstr>Hydraulic Retention Time</vt:lpstr>
      <vt:lpstr>Approximations in engineering calculations</vt:lpstr>
      <vt:lpstr>PowerPoint Presentation</vt:lpstr>
      <vt:lpstr>PowerPoint Presentation</vt:lpstr>
      <vt:lpstr>PowerPoint Presentation</vt:lpstr>
      <vt:lpstr>Exercise 5</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Environmental Engineering ENVE 101 </dc:title>
  <dc:creator>Dell</dc:creator>
  <cp:lastModifiedBy>Dell</cp:lastModifiedBy>
  <cp:revision>60</cp:revision>
  <dcterms:created xsi:type="dcterms:W3CDTF">2006-08-16T00:00:00Z</dcterms:created>
  <dcterms:modified xsi:type="dcterms:W3CDTF">2023-08-09T13:07:43Z</dcterms:modified>
</cp:coreProperties>
</file>