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4"/>
  </p:notesMasterIdLst>
  <p:sldIdLst>
    <p:sldId id="372" r:id="rId2"/>
    <p:sldId id="346" r:id="rId3"/>
    <p:sldId id="347" r:id="rId4"/>
    <p:sldId id="348" r:id="rId5"/>
    <p:sldId id="350" r:id="rId6"/>
    <p:sldId id="351" r:id="rId7"/>
    <p:sldId id="352" r:id="rId8"/>
    <p:sldId id="353" r:id="rId9"/>
    <p:sldId id="354" r:id="rId10"/>
    <p:sldId id="356" r:id="rId11"/>
    <p:sldId id="358" r:id="rId12"/>
    <p:sldId id="368" r:id="rId13"/>
    <p:sldId id="360" r:id="rId14"/>
    <p:sldId id="363" r:id="rId15"/>
    <p:sldId id="364" r:id="rId16"/>
    <p:sldId id="365" r:id="rId17"/>
    <p:sldId id="369" r:id="rId18"/>
    <p:sldId id="366" r:id="rId19"/>
    <p:sldId id="370" r:id="rId20"/>
    <p:sldId id="367" r:id="rId21"/>
    <p:sldId id="342" r:id="rId22"/>
    <p:sldId id="34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88187B"/>
    <a:srgbClr val="9148C8"/>
    <a:srgbClr val="00602B"/>
    <a:srgbClr val="002E1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>
      <p:cViewPr varScale="1">
        <p:scale>
          <a:sx n="69" d="100"/>
          <a:sy n="69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52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6ABD7-0499-4AA8-8824-D49F2026C901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ED484-BF25-4413-A33D-5A1D25850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ED484-BF25-4413-A33D-5A1D25850EE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0D96FD-4B52-44B4-B637-CB8BCB23B544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119B1C7-050B-411A-9F34-A5F7F25E7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wipe dir="d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8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000" y="4152543"/>
            <a:ext cx="78486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 sz="16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u="sng" dirty="0">
                <a:solidFill>
                  <a:srgbClr val="0070C0"/>
                </a:solidFill>
                <a:latin typeface="Rockwell" pitchFamily="18" charset="0"/>
                <a:cs typeface="Times New Roman" pitchFamily="18" charset="0"/>
              </a:rPr>
              <a:t>Ganesh Kuwar Chhetri</a:t>
            </a:r>
          </a:p>
          <a:p>
            <a:pPr algn="ctr"/>
            <a:endParaRPr lang="en-US" b="1" dirty="0">
              <a:solidFill>
                <a:srgbClr val="00602B"/>
              </a:solidFill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srgbClr val="00602B"/>
                </a:solidFill>
                <a:cs typeface="Times New Roman" pitchFamily="18" charset="0"/>
              </a:rPr>
              <a:t>Dept. of  </a:t>
            </a:r>
            <a:r>
              <a:rPr lang="en-US" b="1" dirty="0" smtClean="0">
                <a:solidFill>
                  <a:srgbClr val="00602B"/>
                </a:solidFill>
                <a:cs typeface="Times New Roman" pitchFamily="18" charset="0"/>
              </a:rPr>
              <a:t>Physics</a:t>
            </a:r>
          </a:p>
          <a:p>
            <a:pPr algn="ctr"/>
            <a:r>
              <a:rPr lang="en-US" b="1" dirty="0" smtClean="0">
                <a:solidFill>
                  <a:srgbClr val="00602B"/>
                </a:solidFill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02B"/>
                </a:solidFill>
                <a:cs typeface="Times New Roman" pitchFamily="18" charset="0"/>
              </a:rPr>
              <a:t>School of </a:t>
            </a:r>
            <a:r>
              <a:rPr lang="en-US" b="1" dirty="0" smtClean="0">
                <a:solidFill>
                  <a:srgbClr val="00602B"/>
                </a:solidFill>
                <a:cs typeface="Times New Roman" pitchFamily="18" charset="0"/>
              </a:rPr>
              <a:t>Science</a:t>
            </a:r>
          </a:p>
          <a:p>
            <a:pPr algn="ctr"/>
            <a:r>
              <a:rPr lang="en-US" b="1" dirty="0" smtClean="0">
                <a:solidFill>
                  <a:srgbClr val="00602B"/>
                </a:solidFill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602B"/>
                </a:solidFill>
                <a:cs typeface="Times New Roman" pitchFamily="18" charset="0"/>
              </a:rPr>
              <a:t>Kathmandu University</a:t>
            </a:r>
          </a:p>
          <a:p>
            <a:pPr algn="ctr"/>
            <a:endParaRPr lang="en-US" b="1" dirty="0">
              <a:solidFill>
                <a:srgbClr val="0066FF"/>
              </a:solidFill>
              <a:cs typeface="Times New Roman" pitchFamily="18" charset="0"/>
            </a:endParaRPr>
          </a:p>
          <a:p>
            <a:pPr algn="ctr"/>
            <a:endParaRPr lang="en-US" sz="1600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4" descr="KU 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0385"/>
            <a:ext cx="1066800" cy="106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AutoShape 2" descr="Kathmandu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Kathmandu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Kathmandu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AutoShape 8" descr="Kathmandu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K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"/>
            <a:ext cx="7772400" cy="2743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05200" y="3200400"/>
            <a:ext cx="3552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Rockwell" pitchFamily="18" charset="0"/>
                <a:cs typeface="Times New Roman" pitchFamily="18" charset="0"/>
              </a:rPr>
              <a:t>General Physics  II</a:t>
            </a:r>
            <a:endParaRPr lang="en-US" sz="28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4F6FA9D-EC35-410E-B504-F783D191A18C}"/>
              </a:ext>
            </a:extLst>
          </p:cNvPr>
          <p:cNvSpPr txBox="1"/>
          <p:nvPr/>
        </p:nvSpPr>
        <p:spPr>
          <a:xfrm>
            <a:off x="6554856" y="464881"/>
            <a:ext cx="2436743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 sz="24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Rockwell" panose="02060603020205020403" pitchFamily="18" charset="0"/>
                <a:cs typeface="Times New Roman" pitchFamily="18" charset="0"/>
              </a:rPr>
              <a:t>COMPUTER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Rockwell" panose="02060603020205020403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Rockwell" panose="02060603020205020403" pitchFamily="18" charset="0"/>
                <a:cs typeface="Times New Roman" pitchFamily="18" charset="0"/>
              </a:rPr>
              <a:t>MECHANICAL </a:t>
            </a:r>
            <a:r>
              <a:rPr lang="en-US" sz="2000" b="1" dirty="0">
                <a:solidFill>
                  <a:srgbClr val="FFFF00"/>
                </a:solidFill>
                <a:latin typeface="Rockwell" panose="02060603020205020403" pitchFamily="18" charset="0"/>
                <a:cs typeface="Times New Roman" pitchFamily="18" charset="0"/>
              </a:rPr>
              <a:t>ENGINEERING </a:t>
            </a:r>
          </a:p>
          <a:p>
            <a:pPr algn="ctr"/>
            <a:endParaRPr lang="en-US" b="1" dirty="0">
              <a:solidFill>
                <a:srgbClr val="FFFF00"/>
              </a:solidFill>
              <a:latin typeface="Britannic Bold" panose="020B0903060703020204" pitchFamily="34" charset="0"/>
              <a:cs typeface="Times New Roman" pitchFamily="18" charset="0"/>
            </a:endParaRPr>
          </a:p>
          <a:p>
            <a:pPr algn="ctr"/>
            <a:endParaRPr lang="en-US" sz="1600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866888" cy="61722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602B"/>
                </a:solidFill>
              </a:rPr>
              <a:t>(1) The magnitude of the position vector is                           .</a:t>
            </a:r>
          </a:p>
          <a:p>
            <a:pPr>
              <a:buNone/>
            </a:pPr>
            <a:r>
              <a:rPr lang="en-US" sz="2000" b="1" dirty="0">
                <a:solidFill>
                  <a:srgbClr val="00602B"/>
                </a:solidFill>
              </a:rPr>
              <a:t>      (a) Find                           .</a:t>
            </a:r>
            <a:r>
              <a:rPr lang="en-US" dirty="0">
                <a:solidFill>
                  <a:srgbClr val="00602B"/>
                </a:solidFill>
              </a:rPr>
              <a:t>	 </a:t>
            </a:r>
          </a:p>
          <a:p>
            <a:pPr>
              <a:buNone/>
            </a:pPr>
            <a:endParaRPr lang="en-US" dirty="0">
              <a:solidFill>
                <a:srgbClr val="00602B"/>
              </a:solidFill>
            </a:endParaRPr>
          </a:p>
          <a:p>
            <a:pPr>
              <a:buNone/>
            </a:pPr>
            <a:endParaRPr lang="en-US" dirty="0">
              <a:solidFill>
                <a:srgbClr val="00602B"/>
              </a:solidFill>
            </a:endParaRPr>
          </a:p>
          <a:p>
            <a:pPr>
              <a:buNone/>
            </a:pPr>
            <a:endParaRPr lang="en-US" dirty="0">
              <a:solidFill>
                <a:srgbClr val="00602B"/>
              </a:solidFill>
            </a:endParaRPr>
          </a:p>
          <a:p>
            <a:pPr>
              <a:buNone/>
            </a:pPr>
            <a:endParaRPr lang="en-US" dirty="0">
              <a:solidFill>
                <a:srgbClr val="00602B"/>
              </a:solidFill>
            </a:endParaRPr>
          </a:p>
          <a:p>
            <a:pPr>
              <a:buNone/>
            </a:pPr>
            <a:endParaRPr lang="en-US" sz="2000" b="1" dirty="0">
              <a:solidFill>
                <a:srgbClr val="00602B"/>
              </a:solidFill>
            </a:endParaRPr>
          </a:p>
          <a:p>
            <a:pPr>
              <a:buNone/>
            </a:pPr>
            <a:endParaRPr lang="en-US" sz="2000" b="1" dirty="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6337300" y="609600"/>
          <a:ext cx="1816100" cy="465138"/>
        </p:xfrm>
        <a:graphic>
          <a:graphicData uri="http://schemas.openxmlformats.org/presentationml/2006/ole">
            <p:oleObj spid="_x0000_s143450" name="Equation" r:id="rId3" imgW="26212800" imgH="6705600" progId="Equation.DSMT4">
              <p:embed/>
            </p:oleObj>
          </a:graphicData>
        </a:graphic>
      </p:graphicFrame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10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3370" name="Object 10"/>
          <p:cNvGraphicFramePr>
            <a:graphicFrameLocks noChangeAspect="1"/>
          </p:cNvGraphicFramePr>
          <p:nvPr/>
        </p:nvGraphicFramePr>
        <p:xfrm>
          <a:off x="2723442" y="1066800"/>
          <a:ext cx="1696158" cy="762000"/>
        </p:xfrm>
        <a:graphic>
          <a:graphicData uri="http://schemas.openxmlformats.org/presentationml/2006/ole">
            <p:oleObj spid="_x0000_s143451" name="Equation" r:id="rId4" imgW="22860000" imgH="10363200" progId="Equation.DSMT4">
              <p:embed/>
            </p:oleObj>
          </a:graphicData>
        </a:graphic>
      </p:graphicFrame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3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13365142"/>
              </p:ext>
            </p:extLst>
          </p:nvPr>
        </p:nvGraphicFramePr>
        <p:xfrm>
          <a:off x="1267448" y="2618053"/>
          <a:ext cx="6962151" cy="4697147"/>
        </p:xfrm>
        <a:graphic>
          <a:graphicData uri="http://schemas.openxmlformats.org/presentationml/2006/ole">
            <p:oleObj spid="_x0000_s143452" name="Equation" r:id="rId5" imgW="100279200" imgH="68275200" progId="Equation.DSMT4">
              <p:embed/>
            </p:oleObj>
          </a:graphicData>
        </a:graphic>
      </p:graphicFrame>
      <p:graphicFrame>
        <p:nvGraphicFramePr>
          <p:cNvPr id="143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04560814"/>
              </p:ext>
            </p:extLst>
          </p:nvPr>
        </p:nvGraphicFramePr>
        <p:xfrm>
          <a:off x="5562600" y="5193553"/>
          <a:ext cx="2667000" cy="1359647"/>
        </p:xfrm>
        <a:graphic>
          <a:graphicData uri="http://schemas.openxmlformats.org/presentationml/2006/ole">
            <p:oleObj spid="_x0000_s143453" name="Equation" r:id="rId6" imgW="31089600" imgH="15849600" progId="Equation.DSMT4">
              <p:embed/>
            </p:oleObj>
          </a:graphicData>
        </a:graphic>
      </p:graphicFrame>
      <p:sp>
        <p:nvSpPr>
          <p:cNvPr id="23" name="Oval 22"/>
          <p:cNvSpPr/>
          <p:nvPr/>
        </p:nvSpPr>
        <p:spPr>
          <a:xfrm>
            <a:off x="5181600" y="4876800"/>
            <a:ext cx="3383280" cy="1981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479A3992-8952-45E4-B50E-612746A09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3045895"/>
              </p:ext>
            </p:extLst>
          </p:nvPr>
        </p:nvGraphicFramePr>
        <p:xfrm>
          <a:off x="1371600" y="1772685"/>
          <a:ext cx="6030913" cy="739775"/>
        </p:xfrm>
        <a:graphic>
          <a:graphicData uri="http://schemas.openxmlformats.org/presentationml/2006/ole">
            <p:oleObj spid="_x0000_s143454" name="Equation" r:id="rId7" imgW="3377880" imgH="419040" progId="Equation.DSMT4">
              <p:embed/>
            </p:oleObj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A84A69C-F3B2-48F1-9FEA-E657E695FABF}"/>
              </a:ext>
            </a:extLst>
          </p:cNvPr>
          <p:cNvSpPr/>
          <p:nvPr/>
        </p:nvSpPr>
        <p:spPr>
          <a:xfrm>
            <a:off x="2057400" y="1772685"/>
            <a:ext cx="5486400" cy="692968"/>
          </a:xfrm>
          <a:prstGeom prst="rect">
            <a:avLst/>
          </a:prstGeom>
          <a:noFill/>
          <a:ln>
            <a:solidFill>
              <a:srgbClr val="B40000"/>
            </a:solidFill>
          </a:ln>
          <a:effectLst>
            <a:outerShdw blurRad="508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sz="3600" b="1" u="sng" dirty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866888" cy="5029200"/>
          </a:xfrm>
        </p:spPr>
        <p:txBody>
          <a:bodyPr/>
          <a:lstStyle/>
          <a:p>
            <a:pPr>
              <a:buNone/>
            </a:pPr>
            <a:r>
              <a:rPr lang="en-US" sz="2400" u="sng" dirty="0">
                <a:solidFill>
                  <a:srgbClr val="C00000"/>
                </a:solidFill>
              </a:rPr>
              <a:t>Hints</a:t>
            </a:r>
            <a:r>
              <a:rPr lang="en-US" dirty="0"/>
              <a:t>:</a:t>
            </a:r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54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29856863"/>
              </p:ext>
            </p:extLst>
          </p:nvPr>
        </p:nvGraphicFramePr>
        <p:xfrm>
          <a:off x="1439863" y="2743200"/>
          <a:ext cx="5875337" cy="3602277"/>
        </p:xfrm>
        <a:graphic>
          <a:graphicData uri="http://schemas.openxmlformats.org/presentationml/2006/ole">
            <p:oleObj spid="_x0000_s145441" name="Equation" r:id="rId3" imgW="3708360" imgH="2171520" progId="Equation.DSMT4">
              <p:embed/>
            </p:oleObj>
          </a:graphicData>
        </a:graphic>
      </p:graphicFrame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11</a:t>
            </a:r>
          </a:p>
        </p:txBody>
      </p:sp>
      <p:graphicFrame>
        <p:nvGraphicFramePr>
          <p:cNvPr id="6" name="Object 14">
            <a:extLst>
              <a:ext uri="{FF2B5EF4-FFF2-40B4-BE49-F238E27FC236}">
                <a16:creationId xmlns="" xmlns:a16="http://schemas.microsoft.com/office/drawing/2014/main" id="{FAA37481-56B4-4877-8086-1E9F12C26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34095075"/>
              </p:ext>
            </p:extLst>
          </p:nvPr>
        </p:nvGraphicFramePr>
        <p:xfrm>
          <a:off x="1295400" y="1296139"/>
          <a:ext cx="2559050" cy="1230973"/>
        </p:xfrm>
        <a:graphic>
          <a:graphicData uri="http://schemas.openxmlformats.org/presentationml/2006/ole">
            <p:oleObj spid="_x0000_s145442" name="Equation" r:id="rId4" imgW="1320480" imgH="634680" progId="Equation.DSMT4">
              <p:embed/>
            </p:oleObj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FBEC9887-B29E-4CF2-9436-F2C523E5DB3A}"/>
              </a:ext>
            </a:extLst>
          </p:cNvPr>
          <p:cNvSpPr/>
          <p:nvPr/>
        </p:nvSpPr>
        <p:spPr>
          <a:xfrm>
            <a:off x="1524000" y="2667000"/>
            <a:ext cx="5562600" cy="3962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866888" cy="6172200"/>
          </a:xfrm>
        </p:spPr>
        <p:txBody>
          <a:bodyPr/>
          <a:lstStyle/>
          <a:p>
            <a:r>
              <a:rPr lang="en-US" sz="2000" dirty="0"/>
              <a:t>The divergence of a vector      , written           or        , is defined as follows: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</a:rPr>
              <a:t>The divergence of a vector is the limit of its surface integral per unit volume as the volume 	enclosed by the surface goes to zero. That is,</a:t>
            </a: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 The divergence is clearly a scalar point function (scalar field), and it is defined at the limit point of the surface of integration.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The Divergence</a:t>
            </a:r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7697" name="Object 1"/>
          <p:cNvGraphicFramePr>
            <a:graphicFrameLocks noChangeAspect="1"/>
          </p:cNvGraphicFramePr>
          <p:nvPr/>
        </p:nvGraphicFramePr>
        <p:xfrm>
          <a:off x="6553200" y="685800"/>
          <a:ext cx="546652" cy="381000"/>
        </p:xfrm>
        <a:graphic>
          <a:graphicData uri="http://schemas.openxmlformats.org/presentationml/2006/ole">
            <p:oleObj spid="_x0000_s157762" name="Equation" r:id="rId3" imgW="7620000" imgH="5181600" progId="Equation.DSMT4">
              <p:embed/>
            </p:oleObj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4343400" y="685800"/>
          <a:ext cx="228600" cy="376179"/>
        </p:xfrm>
        <a:graphic>
          <a:graphicData uri="http://schemas.openxmlformats.org/presentationml/2006/ole">
            <p:oleObj spid="_x0000_s157763" name="Equation" r:id="rId4" imgW="3048000" imgH="4876800" progId="Equation.DSMT4">
              <p:embed/>
            </p:oleObj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5638800" y="674688"/>
          <a:ext cx="587375" cy="367292"/>
        </p:xfrm>
        <a:graphic>
          <a:graphicData uri="http://schemas.openxmlformats.org/presentationml/2006/ole">
            <p:oleObj spid="_x0000_s157764" name="Equation" r:id="rId5" imgW="8534400" imgH="5181600" progId="Equation.DSMT4">
              <p:embed/>
            </p:oleObj>
          </a:graphicData>
        </a:graphic>
      </p:graphicFrame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2969274" y="2881508"/>
          <a:ext cx="2974326" cy="852292"/>
        </p:xfrm>
        <a:graphic>
          <a:graphicData uri="http://schemas.openxmlformats.org/presentationml/2006/ole">
            <p:oleObj spid="_x0000_s157765" name="Equation" r:id="rId6" imgW="39014400" imgH="11277600" progId="Equation.DSMT4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447800" y="1981200"/>
            <a:ext cx="7467600" cy="2057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12</a:t>
            </a:r>
          </a:p>
        </p:txBody>
      </p:sp>
    </p:spTree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866888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The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866888" cy="6172200"/>
          </a:xfrm>
        </p:spPr>
        <p:txBody>
          <a:bodyPr/>
          <a:lstStyle/>
          <a:p>
            <a:pPr lvl="0"/>
            <a:r>
              <a:rPr lang="en-US" sz="2000" dirty="0"/>
              <a:t>The divergence of a vector function     :</a:t>
            </a:r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b="1" u="sng" dirty="0">
                <a:solidFill>
                  <a:srgbClr val="FF0000"/>
                </a:solidFill>
              </a:rPr>
              <a:t>Geometrical Interpretation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2000" dirty="0"/>
              <a:t>	The </a:t>
            </a:r>
            <a:r>
              <a:rPr lang="en-US" sz="2000" b="1" dirty="0"/>
              <a:t>divergence</a:t>
            </a:r>
            <a:r>
              <a:rPr lang="en-US" sz="2000" dirty="0"/>
              <a:t> of a vector function    ,               is a measure of how much the vector      spreads out (diverges) from the point in question.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Imagine standing at the edge of a pond. Sprinkle some sawdust or pine needles on the surface. If the material spreads out, then you dropped it at a point of positive divergence; if it collects together, you dropped it at a point of negative divergence.                                                   (The vector function       in this model is the velocity of water.) </a:t>
            </a:r>
          </a:p>
          <a:p>
            <a:pPr lvl="0"/>
            <a:endParaRPr lang="en-US" sz="2000" dirty="0"/>
          </a:p>
          <a:p>
            <a:endParaRPr lang="en-US" dirty="0"/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6433" name="Object 1"/>
          <p:cNvGraphicFramePr>
            <a:graphicFrameLocks noChangeAspect="1"/>
          </p:cNvGraphicFramePr>
          <p:nvPr/>
        </p:nvGraphicFramePr>
        <p:xfrm>
          <a:off x="5181600" y="685800"/>
          <a:ext cx="276225" cy="403714"/>
        </p:xfrm>
        <a:graphic>
          <a:graphicData uri="http://schemas.openxmlformats.org/presentationml/2006/ole">
            <p:oleObj spid="_x0000_s146533" name="Equation" r:id="rId3" imgW="3048000" imgH="4267200" progId="Equation.DSMT4">
              <p:embed/>
            </p:oleObj>
          </a:graphicData>
        </a:graphic>
      </p:graphicFrame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2251804" y="1219200"/>
          <a:ext cx="5596796" cy="2181499"/>
        </p:xfrm>
        <a:graphic>
          <a:graphicData uri="http://schemas.openxmlformats.org/presentationml/2006/ole">
            <p:oleObj spid="_x0000_s146534" name="Equation" r:id="rId4" imgW="71628000" imgH="27736800" progId="Equation.DSMT4">
              <p:embed/>
            </p:oleObj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39261001"/>
              </p:ext>
            </p:extLst>
          </p:nvPr>
        </p:nvGraphicFramePr>
        <p:xfrm>
          <a:off x="5334000" y="3733800"/>
          <a:ext cx="276225" cy="403225"/>
        </p:xfrm>
        <a:graphic>
          <a:graphicData uri="http://schemas.openxmlformats.org/presentationml/2006/ole">
            <p:oleObj spid="_x0000_s146535" name="Equation" r:id="rId5" imgW="3048000" imgH="4267200" progId="Equation.DSMT4">
              <p:embed/>
            </p:oleObj>
          </a:graphicData>
        </a:graphic>
      </p:graphicFrame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5867399" y="3783806"/>
          <a:ext cx="685801" cy="407194"/>
        </p:xfrm>
        <a:graphic>
          <a:graphicData uri="http://schemas.openxmlformats.org/presentationml/2006/ole">
            <p:oleObj spid="_x0000_s146536" name="Equation" r:id="rId6" imgW="7315200" imgH="4267200" progId="Equation.DSMT4">
              <p:embed/>
            </p:oleObj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3228975" y="3962400"/>
          <a:ext cx="352425" cy="514459"/>
        </p:xfrm>
        <a:graphic>
          <a:graphicData uri="http://schemas.openxmlformats.org/presentationml/2006/ole">
            <p:oleObj spid="_x0000_s146537" name="Equation" r:id="rId7" imgW="3048000" imgH="4267200" progId="Equation.DSMT4">
              <p:embed/>
            </p:oleObj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447800" y="3352800"/>
            <a:ext cx="7391400" cy="1295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3710175" y="5997575"/>
          <a:ext cx="328425" cy="479425"/>
        </p:xfrm>
        <a:graphic>
          <a:graphicData uri="http://schemas.openxmlformats.org/presentationml/2006/ole">
            <p:oleObj spid="_x0000_s146538" name="Equation" r:id="rId8" imgW="3048000" imgH="4267200" progId="Equation.DSMT4">
              <p:embed/>
            </p:oleObj>
          </a:graphicData>
        </a:graphic>
      </p:graphicFrame>
      <p:sp>
        <p:nvSpPr>
          <p:cNvPr id="16" name="Oval 15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13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-304800"/>
            <a:ext cx="5440680" cy="1143000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/>
              <a:t>The Divergence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866888" cy="6172200"/>
          </a:xfrm>
        </p:spPr>
        <p:txBody>
          <a:bodyPr numCol="2">
            <a:normAutofit/>
          </a:bodyPr>
          <a:lstStyle/>
          <a:p>
            <a:pPr algn="just">
              <a:buNone/>
            </a:pPr>
            <a:r>
              <a:rPr lang="en-US" sz="2000" dirty="0"/>
              <a:t>	The vector function in Figure D-1   has a large positive divergence. </a:t>
            </a:r>
          </a:p>
          <a:p>
            <a:pPr lvl="0" algn="just">
              <a:buNone/>
            </a:pPr>
            <a:r>
              <a:rPr lang="en-US" sz="2000" dirty="0"/>
              <a:t>	</a:t>
            </a:r>
            <a:endParaRPr lang="en-US" sz="2000" b="1" u="sng" dirty="0">
              <a:solidFill>
                <a:srgbClr val="7030A0"/>
              </a:solidFill>
            </a:endParaRPr>
          </a:p>
          <a:p>
            <a:pPr lvl="0" algn="just">
              <a:buNone/>
            </a:pPr>
            <a:endParaRPr lang="en-US" sz="2000" b="1" u="sng" dirty="0">
              <a:solidFill>
                <a:srgbClr val="7030A0"/>
              </a:solidFill>
            </a:endParaRPr>
          </a:p>
          <a:p>
            <a:pPr lvl="0" algn="just">
              <a:buNone/>
            </a:pPr>
            <a:endParaRPr lang="en-US" sz="2000" b="1" u="sng" dirty="0">
              <a:solidFill>
                <a:srgbClr val="7030A0"/>
              </a:solidFill>
            </a:endParaRPr>
          </a:p>
          <a:p>
            <a:pPr lvl="0" algn="just">
              <a:buNone/>
            </a:pPr>
            <a:endParaRPr lang="en-US" sz="2000" b="1" u="sng" dirty="0">
              <a:solidFill>
                <a:srgbClr val="7030A0"/>
              </a:solidFill>
            </a:endParaRPr>
          </a:p>
          <a:p>
            <a:pPr lvl="0" algn="just">
              <a:buNone/>
            </a:pPr>
            <a:endParaRPr lang="en-US" sz="2000" b="1" dirty="0"/>
          </a:p>
          <a:p>
            <a:pPr algn="just">
              <a:buNone/>
            </a:pPr>
            <a:r>
              <a:rPr lang="en-US" sz="2000" dirty="0"/>
              <a:t>	</a:t>
            </a:r>
          </a:p>
          <a:p>
            <a:pPr>
              <a:buNone/>
            </a:pPr>
            <a:r>
              <a:rPr lang="en-US" sz="2000" dirty="0"/>
              <a:t>		Figure D-1</a:t>
            </a:r>
          </a:p>
          <a:p>
            <a:pPr>
              <a:buNone/>
            </a:pPr>
            <a:endParaRPr lang="en-US" sz="2000" dirty="0"/>
          </a:p>
          <a:p>
            <a:pPr lvl="0" algn="just">
              <a:buNone/>
            </a:pPr>
            <a:r>
              <a:rPr lang="en-US" sz="2000" dirty="0"/>
              <a:t>    </a:t>
            </a:r>
          </a:p>
          <a:p>
            <a:pPr lvl="0" algn="just">
              <a:buNone/>
            </a:pPr>
            <a:r>
              <a:rPr lang="en-US" sz="2000" dirty="0"/>
              <a:t>	A point of positive divergence is a source, or “faucet”; a point of negative divergence is a sink, or “drain”.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The vector function in Figure D-2   has zero divergence.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/>
              <a:t>                   Figure D-2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685800"/>
            <a:ext cx="7848600" cy="3429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3000" y="4572000"/>
            <a:ext cx="4495800" cy="1752600"/>
          </a:xfrm>
          <a:prstGeom prst="roundRect">
            <a:avLst/>
          </a:prstGeom>
          <a:noFill/>
          <a:ln>
            <a:solidFill>
              <a:srgbClr val="91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14</a:t>
            </a:r>
          </a:p>
        </p:txBody>
      </p:sp>
      <p:pic>
        <p:nvPicPr>
          <p:cNvPr id="16" name="Picture 15" descr="C:\Users\User\Desktop\D-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71600"/>
            <a:ext cx="22859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C:\Users\User\Desktop\d-3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1524000"/>
            <a:ext cx="2486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-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Interpretation of Divergence</a:t>
            </a:r>
          </a:p>
        </p:txBody>
      </p:sp>
      <p:pic>
        <p:nvPicPr>
          <p:cNvPr id="7" name="Content Placeholder 6" descr="dff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0682" y="3429000"/>
            <a:ext cx="7209917" cy="2831119"/>
          </a:xfrm>
        </p:spPr>
      </p:pic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1185863" y="914400"/>
          <a:ext cx="6164262" cy="2038350"/>
        </p:xfrm>
        <a:graphic>
          <a:graphicData uri="http://schemas.openxmlformats.org/presentationml/2006/ole">
            <p:oleObj spid="_x0000_s154644" name="Equation" r:id="rId4" imgW="64312800" imgH="21336000" progId="Equation.DSMT4">
              <p:embed/>
            </p:oleObj>
          </a:graphicData>
        </a:graphic>
      </p:graphicFrame>
      <p:sp>
        <p:nvSpPr>
          <p:cNvPr id="9" name="Oval 8"/>
          <p:cNvSpPr/>
          <p:nvPr/>
        </p:nvSpPr>
        <p:spPr>
          <a:xfrm>
            <a:off x="1066800" y="2362200"/>
            <a:ext cx="6629400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600" y="914400"/>
            <a:ext cx="8153400" cy="5410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15</a:t>
            </a:r>
          </a:p>
        </p:txBody>
      </p:sp>
    </p:spTree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3400"/>
            <a:ext cx="7943088" cy="6324600"/>
          </a:xfrm>
        </p:spPr>
        <p:txBody>
          <a:bodyPr>
            <a:normAutofit/>
          </a:bodyPr>
          <a:lstStyle/>
          <a:p>
            <a:r>
              <a:rPr lang="en-US" sz="2000" b="1" dirty="0"/>
              <a:t>Calculate the divergence of vector function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u="sng" dirty="0">
                <a:solidFill>
                  <a:srgbClr val="FF0000"/>
                </a:solidFill>
              </a:rPr>
              <a:t>Solution</a:t>
            </a:r>
            <a:r>
              <a:rPr lang="en-US" sz="2000" b="1" dirty="0"/>
              <a:t>: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r>
              <a:rPr lang="en-US" sz="2000" b="1" dirty="0"/>
              <a:t>If                                                     find            at               .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u="sng" dirty="0">
                <a:solidFill>
                  <a:srgbClr val="FF0000"/>
                </a:solidFill>
              </a:rPr>
              <a:t>Solution</a:t>
            </a:r>
            <a:r>
              <a:rPr lang="en-US" sz="2000" b="1" dirty="0"/>
              <a:t>:  </a:t>
            </a:r>
          </a:p>
          <a:p>
            <a:endParaRPr lang="en-US" sz="2000" b="1" dirty="0"/>
          </a:p>
          <a:p>
            <a:endParaRPr lang="en-US" sz="2000" b="1" dirty="0"/>
          </a:p>
          <a:p>
            <a:pPr>
              <a:buNone/>
            </a:pPr>
            <a:r>
              <a:rPr lang="en-US" sz="2000" b="1" dirty="0"/>
              <a:t>	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5649" name="Object 1"/>
          <p:cNvGraphicFramePr>
            <a:graphicFrameLocks noChangeAspect="1"/>
          </p:cNvGraphicFramePr>
          <p:nvPr/>
        </p:nvGraphicFramePr>
        <p:xfrm>
          <a:off x="6598920" y="457200"/>
          <a:ext cx="2240280" cy="533400"/>
        </p:xfrm>
        <a:graphic>
          <a:graphicData uri="http://schemas.openxmlformats.org/presentationml/2006/ole">
            <p:oleObj spid="_x0000_s155750" name="Equation" r:id="rId3" imgW="23774400" imgH="5791200" progId="Equation.DSMT4">
              <p:embed/>
            </p:oleObj>
          </a:graphicData>
        </a:graphic>
      </p:graphicFrame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2209800" y="774872"/>
          <a:ext cx="4438650" cy="2759160"/>
        </p:xfrm>
        <a:graphic>
          <a:graphicData uri="http://schemas.openxmlformats.org/presentationml/2006/ole">
            <p:oleObj spid="_x0000_s155751" name="Equation" r:id="rId4" imgW="50596800" imgH="31699200" progId="Equation.DSMT4">
              <p:embed/>
            </p:oleObj>
          </a:graphicData>
        </a:graphic>
      </p:graphicFrame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1676400" y="3441970"/>
          <a:ext cx="3352800" cy="570690"/>
        </p:xfrm>
        <a:graphic>
          <a:graphicData uri="http://schemas.openxmlformats.org/presentationml/2006/ole">
            <p:oleObj spid="_x0000_s155752" name="Equation" r:id="rId5" imgW="39624000" imgH="5791200" progId="Equation.DSMT4">
              <p:embed/>
            </p:oleObj>
          </a:graphicData>
        </a:graphic>
      </p:graphicFrame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5813148" y="3526154"/>
          <a:ext cx="663852" cy="436245"/>
        </p:xfrm>
        <a:graphic>
          <a:graphicData uri="http://schemas.openxmlformats.org/presentationml/2006/ole">
            <p:oleObj spid="_x0000_s155753" name="Equation" r:id="rId6" imgW="7924800" imgH="5181600" progId="Equation.DSMT4">
              <p:embed/>
            </p:oleObj>
          </a:graphicData>
        </a:graphic>
      </p:graphicFrame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5657" name="Object 9"/>
          <p:cNvGraphicFramePr>
            <a:graphicFrameLocks noChangeAspect="1"/>
          </p:cNvGraphicFramePr>
          <p:nvPr/>
        </p:nvGraphicFramePr>
        <p:xfrm>
          <a:off x="6934200" y="3589713"/>
          <a:ext cx="914400" cy="448887"/>
        </p:xfrm>
        <a:graphic>
          <a:graphicData uri="http://schemas.openxmlformats.org/presentationml/2006/ole">
            <p:oleObj spid="_x0000_s155754" name="Equation" r:id="rId7" imgW="12496800" imgH="6096000" progId="Equation.DSMT4">
              <p:embed/>
            </p:oleObj>
          </a:graphicData>
        </a:graphic>
      </p:graphicFrame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5659" name="Object 11"/>
          <p:cNvGraphicFramePr>
            <a:graphicFrameLocks noChangeAspect="1"/>
          </p:cNvGraphicFramePr>
          <p:nvPr/>
        </p:nvGraphicFramePr>
        <p:xfrm>
          <a:off x="2438400" y="4343400"/>
          <a:ext cx="6324600" cy="2258786"/>
        </p:xfrm>
        <a:graphic>
          <a:graphicData uri="http://schemas.openxmlformats.org/presentationml/2006/ole">
            <p:oleObj spid="_x0000_s155755" name="Equation" r:id="rId8" imgW="92659200" imgH="33223200" progId="Equation.DSMT4">
              <p:embed/>
            </p:oleObj>
          </a:graphicData>
        </a:graphic>
      </p:graphicFrame>
      <p:sp>
        <p:nvSpPr>
          <p:cNvPr id="16" name="Oval 15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16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866888" cy="6172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The component of         </a:t>
            </a:r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dirty="0">
                <a:solidFill>
                  <a:srgbClr val="FF0000"/>
                </a:solidFill>
              </a:rPr>
              <a:t>in the direction of the unit vector     is the limit of a line integral 	per unit area, as the enclosed area goes to zero, this area being perpendicular to     </a:t>
            </a:r>
            <a:r>
              <a:rPr lang="en-US" sz="2000" dirty="0"/>
              <a:t>. That is,</a:t>
            </a:r>
          </a:p>
          <a:p>
            <a:pPr algn="just">
              <a:buNone/>
            </a:pPr>
            <a:r>
              <a:rPr lang="en-US" sz="2000" dirty="0"/>
              <a:t>	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	where the curve      , which bounds the surface    ,  is in a plane normal to      </a:t>
            </a:r>
            <a:r>
              <a:rPr lang="en-US" sz="2000" i="1" dirty="0"/>
              <a:t>.</a:t>
            </a:r>
          </a:p>
          <a:p>
            <a:pPr algn="just"/>
            <a:r>
              <a:rPr lang="en-US" sz="2000" dirty="0"/>
              <a:t>The vector function in Figure C-1  has a substantial curl, pointing in the z-direction, as the natural right-hand rule would suggest.</a:t>
            </a:r>
          </a:p>
          <a:p>
            <a:pPr lvl="0" algn="just">
              <a:buNone/>
            </a:pPr>
            <a:r>
              <a:rPr lang="en-US" sz="2000" dirty="0"/>
              <a:t>	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								             				Figure C-1</a:t>
            </a:r>
            <a:r>
              <a:rPr lang="en-US" dirty="0"/>
              <a:t>	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-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The Curl</a:t>
            </a:r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3458029" y="609600"/>
          <a:ext cx="809171" cy="457200"/>
        </p:xfrm>
        <a:graphic>
          <a:graphicData uri="http://schemas.openxmlformats.org/presentationml/2006/ole">
            <p:oleObj spid="_x0000_s159870" name="Equation" r:id="rId3" imgW="9448800" imgH="5181600" progId="Equation.DSMT4">
              <p:embed/>
            </p:oleObj>
          </a:graphicData>
        </a:graphic>
      </p:graphicFrame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7953375" y="685800"/>
          <a:ext cx="276225" cy="403713"/>
        </p:xfrm>
        <a:graphic>
          <a:graphicData uri="http://schemas.openxmlformats.org/presentationml/2006/ole">
            <p:oleObj spid="_x0000_s159871" name="Equation" r:id="rId4" imgW="3048000" imgH="4267200" progId="Equation.DSMT4">
              <p:embed/>
            </p:oleObj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4800600" y="1219200"/>
          <a:ext cx="276225" cy="403225"/>
        </p:xfrm>
        <a:graphic>
          <a:graphicData uri="http://schemas.openxmlformats.org/presentationml/2006/ole">
            <p:oleObj spid="_x0000_s159872" name="Equation" r:id="rId5" imgW="3048000" imgH="4267200" progId="Equation.DSMT4">
              <p:embed/>
            </p:oleObj>
          </a:graphicData>
        </a:graphic>
      </p:graphicFrame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2899682" y="1600200"/>
          <a:ext cx="3577318" cy="927453"/>
        </p:xfrm>
        <a:graphic>
          <a:graphicData uri="http://schemas.openxmlformats.org/presentationml/2006/ole">
            <p:oleObj spid="_x0000_s159873" name="Equation" r:id="rId6" imgW="43281600" imgH="11277600" progId="Equation.DSMT4">
              <p:embed/>
            </p:oleObj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276600" y="2667000"/>
          <a:ext cx="304800" cy="381000"/>
        </p:xfrm>
        <a:graphic>
          <a:graphicData uri="http://schemas.openxmlformats.org/presentationml/2006/ole">
            <p:oleObj spid="_x0000_s159874" name="Equation" r:id="rId7" imgW="3657600" imgH="4267200" progId="Equation.DSMT4">
              <p:embed/>
            </p:oleObj>
          </a:graphicData>
        </a:graphic>
      </p:graphicFrame>
      <p:graphicFrame>
        <p:nvGraphicFramePr>
          <p:cNvPr id="159763" name="Object 19"/>
          <p:cNvGraphicFramePr>
            <a:graphicFrameLocks noChangeAspect="1"/>
          </p:cNvGraphicFramePr>
          <p:nvPr/>
        </p:nvGraphicFramePr>
        <p:xfrm>
          <a:off x="6400800" y="2667000"/>
          <a:ext cx="279400" cy="381000"/>
        </p:xfrm>
        <a:graphic>
          <a:graphicData uri="http://schemas.openxmlformats.org/presentationml/2006/ole">
            <p:oleObj spid="_x0000_s159875" name="Equation" r:id="rId8" imgW="3352800" imgH="4267200" progId="Equation.DSMT4">
              <p:embed/>
            </p:oleObj>
          </a:graphicData>
        </a:graphic>
      </p:graphicFrame>
      <p:graphicFrame>
        <p:nvGraphicFramePr>
          <p:cNvPr id="159764" name="Object 20"/>
          <p:cNvGraphicFramePr>
            <a:graphicFrameLocks noChangeAspect="1"/>
          </p:cNvGraphicFramePr>
          <p:nvPr/>
        </p:nvGraphicFramePr>
        <p:xfrm>
          <a:off x="1828800" y="2895600"/>
          <a:ext cx="276225" cy="403225"/>
        </p:xfrm>
        <a:graphic>
          <a:graphicData uri="http://schemas.openxmlformats.org/presentationml/2006/ole">
            <p:oleObj spid="_x0000_s159876" name="Equation" r:id="rId9" imgW="3048000" imgH="4267200" progId="Equation.DSMT4">
              <p:embed/>
            </p:oleObj>
          </a:graphicData>
        </a:graphic>
      </p:graphicFrame>
      <p:pic>
        <p:nvPicPr>
          <p:cNvPr id="24" name="Picture 23" descr="C:\Users\User\Desktop\c-1.png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52600" y="3886200"/>
            <a:ext cx="57150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Oval 24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17</a:t>
            </a:r>
          </a:p>
        </p:txBody>
      </p:sp>
    </p:spTree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3048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The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3400"/>
            <a:ext cx="7943088" cy="6172200"/>
          </a:xfrm>
        </p:spPr>
        <p:txBody>
          <a:bodyPr>
            <a:normAutofit/>
          </a:bodyPr>
          <a:lstStyle/>
          <a:p>
            <a:r>
              <a:rPr lang="en-US" sz="2000" dirty="0"/>
              <a:t>The curl of a vector function    :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0">
              <a:buNone/>
            </a:pPr>
            <a:endParaRPr lang="en-US" sz="2000" b="1" u="sng" dirty="0">
              <a:solidFill>
                <a:srgbClr val="FF0000"/>
              </a:solidFill>
            </a:endParaRPr>
          </a:p>
          <a:p>
            <a:pPr lvl="0">
              <a:buNone/>
            </a:pPr>
            <a:endParaRPr lang="en-US" sz="2000" b="1" u="sng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u="sng" dirty="0">
                <a:solidFill>
                  <a:srgbClr val="FF0000"/>
                </a:solidFill>
              </a:rPr>
              <a:t>Geometrical Interpretation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2000" dirty="0"/>
              <a:t>	The </a:t>
            </a:r>
            <a:r>
              <a:rPr lang="en-US" sz="2000" b="1" dirty="0"/>
              <a:t>curl</a:t>
            </a:r>
            <a:r>
              <a:rPr lang="en-US" sz="2000" dirty="0"/>
              <a:t> of a vector function     ,             is a measure of how much the vector      “curls around” the point in question.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	If                  , then    is irrotational.</a:t>
            </a: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371975" y="533400"/>
          <a:ext cx="276225" cy="403225"/>
        </p:xfrm>
        <a:graphic>
          <a:graphicData uri="http://schemas.openxmlformats.org/presentationml/2006/ole">
            <p:oleObj spid="_x0000_s156789" name="Equation" r:id="rId3" imgW="3048000" imgH="4267200" progId="Equation.DSMT4">
              <p:embed/>
            </p:oleObj>
          </a:graphicData>
        </a:graphic>
      </p:graphicFrame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2002758" y="900231"/>
          <a:ext cx="5845842" cy="3671769"/>
        </p:xfrm>
        <a:graphic>
          <a:graphicData uri="http://schemas.openxmlformats.org/presentationml/2006/ole">
            <p:oleObj spid="_x0000_s156790" name="Equation" r:id="rId4" imgW="83210400" imgH="51816000" progId="Equation.DSMT4">
              <p:embed/>
            </p:oleObj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4495800" y="5117663"/>
          <a:ext cx="304800" cy="444937"/>
        </p:xfrm>
        <a:graphic>
          <a:graphicData uri="http://schemas.openxmlformats.org/presentationml/2006/ole">
            <p:oleObj spid="_x0000_s156791" name="Equation" r:id="rId5" imgW="3048000" imgH="4267200" progId="Equation.DSMT4">
              <p:embed/>
            </p:oleObj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4953000" y="5184775"/>
          <a:ext cx="738188" cy="377825"/>
        </p:xfrm>
        <a:graphic>
          <a:graphicData uri="http://schemas.openxmlformats.org/presentationml/2006/ole">
            <p:oleObj spid="_x0000_s156792" name="Equation" r:id="rId6" imgW="8534400" imgH="4267200" progId="Equation.DSMT4">
              <p:embed/>
            </p:oleObj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2514600" y="5422900"/>
          <a:ext cx="304800" cy="444500"/>
        </p:xfrm>
        <a:graphic>
          <a:graphicData uri="http://schemas.openxmlformats.org/presentationml/2006/ole">
            <p:oleObj spid="_x0000_s156793" name="Equation" r:id="rId7" imgW="3048000" imgH="4267200" progId="Equation.DSMT4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143000" y="4648200"/>
            <a:ext cx="7467600" cy="1219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1600200" y="6220918"/>
          <a:ext cx="1066800" cy="332282"/>
        </p:xfrm>
        <a:graphic>
          <a:graphicData uri="http://schemas.openxmlformats.org/presentationml/2006/ole">
            <p:oleObj spid="_x0000_s156794" name="Equation" r:id="rId8" imgW="14020800" imgH="4267200" progId="Equation.DSMT4">
              <p:embed/>
            </p:oleObj>
          </a:graphicData>
        </a:graphic>
      </p:graphicFrame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3352800" y="6172200"/>
          <a:ext cx="266700" cy="381000"/>
        </p:xfrm>
        <a:graphic>
          <a:graphicData uri="http://schemas.openxmlformats.org/presentationml/2006/ole">
            <p:oleObj spid="_x0000_s156795" name="Equation" r:id="rId9" imgW="3048000" imgH="4267200" progId="Equation.DSMT4">
              <p:embed/>
            </p:oleObj>
          </a:graphicData>
        </a:graphic>
      </p:graphicFrame>
      <p:sp>
        <p:nvSpPr>
          <p:cNvPr id="15" name="Oval 14"/>
          <p:cNvSpPr/>
          <p:nvPr/>
        </p:nvSpPr>
        <p:spPr>
          <a:xfrm>
            <a:off x="1143000" y="5943600"/>
            <a:ext cx="4572000" cy="762000"/>
          </a:xfrm>
          <a:prstGeom prst="ellipse">
            <a:avLst/>
          </a:prstGeom>
          <a:noFill/>
          <a:ln>
            <a:solidFill>
              <a:srgbClr val="881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18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7866888" cy="60198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Calculate the curl of vector function</a:t>
            </a:r>
          </a:p>
          <a:p>
            <a:pPr>
              <a:buNone/>
            </a:pPr>
            <a:r>
              <a:rPr lang="en-US" sz="2000" dirty="0"/>
              <a:t>	</a:t>
            </a:r>
          </a:p>
          <a:p>
            <a:pPr>
              <a:buNone/>
            </a:pPr>
            <a:r>
              <a:rPr lang="en-US" sz="2000" u="sng" dirty="0">
                <a:solidFill>
                  <a:srgbClr val="FF0000"/>
                </a:solidFill>
              </a:rPr>
              <a:t>Solution</a:t>
            </a:r>
            <a:r>
              <a:rPr lang="en-US" sz="2000" dirty="0"/>
              <a:t>: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0769" name="Object 1"/>
          <p:cNvGraphicFramePr>
            <a:graphicFrameLocks noChangeAspect="1"/>
          </p:cNvGraphicFramePr>
          <p:nvPr/>
        </p:nvGraphicFramePr>
        <p:xfrm>
          <a:off x="5257800" y="930275"/>
          <a:ext cx="1552575" cy="517525"/>
        </p:xfrm>
        <a:graphic>
          <a:graphicData uri="http://schemas.openxmlformats.org/presentationml/2006/ole">
            <p:oleObj spid="_x0000_s160802" name="Equation" r:id="rId3" imgW="17068800" imgH="5791200" progId="Equation.DSMT4">
              <p:embed/>
            </p:oleObj>
          </a:graphicData>
        </a:graphic>
      </p:graphicFrame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3483927"/>
              </p:ext>
            </p:extLst>
          </p:nvPr>
        </p:nvGraphicFramePr>
        <p:xfrm>
          <a:off x="1398859" y="2209800"/>
          <a:ext cx="7717882" cy="3941397"/>
        </p:xfrm>
        <a:graphic>
          <a:graphicData uri="http://schemas.openxmlformats.org/presentationml/2006/ole">
            <p:oleObj spid="_x0000_s160803" name="Equation" r:id="rId4" imgW="106984800" imgH="54559200" progId="Equation.DSMT4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19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0688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7315200" cy="48006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Ordinary” Derivatives</a:t>
            </a:r>
          </a:p>
          <a:p>
            <a:endParaRPr lang="en-US" sz="2800" b="1" dirty="0"/>
          </a:p>
          <a:p>
            <a:r>
              <a:rPr lang="en-US" sz="2800" b="1" dirty="0"/>
              <a:t>The Operator</a:t>
            </a:r>
          </a:p>
          <a:p>
            <a:endParaRPr lang="en-US" sz="2800" b="1" dirty="0"/>
          </a:p>
          <a:p>
            <a:r>
              <a:rPr lang="en-US" sz="2800" b="1" dirty="0"/>
              <a:t>Gradient</a:t>
            </a:r>
          </a:p>
          <a:p>
            <a:endParaRPr lang="en-US" sz="2800" b="1" dirty="0"/>
          </a:p>
          <a:p>
            <a:r>
              <a:rPr lang="en-US" sz="2800" b="1" dirty="0"/>
              <a:t>The Divergence</a:t>
            </a:r>
          </a:p>
          <a:p>
            <a:pPr marL="82296" indent="0">
              <a:buNone/>
            </a:pPr>
            <a:r>
              <a:rPr lang="en-US" sz="2800" b="1" dirty="0"/>
              <a:t> </a:t>
            </a:r>
          </a:p>
          <a:p>
            <a:r>
              <a:rPr lang="en-US" sz="2800" b="1" dirty="0"/>
              <a:t>The Curl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</a:rPr>
              <a:t>			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43000" y="1066800"/>
            <a:ext cx="7772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1447800"/>
            <a:ext cx="7790688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0600" y="990600"/>
            <a:ext cx="8153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Differential Calculus</a:t>
            </a:r>
            <a:endParaRPr kumimoji="0" lang="en-US" sz="3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67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95109336"/>
              </p:ext>
            </p:extLst>
          </p:nvPr>
        </p:nvGraphicFramePr>
        <p:xfrm>
          <a:off x="4495800" y="2743200"/>
          <a:ext cx="381000" cy="452438"/>
        </p:xfrm>
        <a:graphic>
          <a:graphicData uri="http://schemas.openxmlformats.org/presentationml/2006/ole">
            <p:oleObj spid="_x0000_s116753" name="Equation" r:id="rId3" imgW="3657600" imgH="4267200" progId="Equation.DSMT4">
              <p:embed/>
            </p:oleObj>
          </a:graphicData>
        </a:graphic>
      </p:graphicFrame>
    </p:spTree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7866888" cy="5638800"/>
          </a:xfrm>
        </p:spPr>
        <p:txBody>
          <a:bodyPr>
            <a:normAutofit/>
          </a:bodyPr>
          <a:lstStyle/>
          <a:p>
            <a:r>
              <a:rPr lang="en-US" sz="2000" dirty="0"/>
              <a:t>If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u="sng" dirty="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8721" name="Object 1"/>
          <p:cNvGraphicFramePr>
            <a:graphicFrameLocks noChangeAspect="1"/>
          </p:cNvGraphicFramePr>
          <p:nvPr/>
        </p:nvGraphicFramePr>
        <p:xfrm>
          <a:off x="1648090" y="533400"/>
          <a:ext cx="6810110" cy="533400"/>
        </p:xfrm>
        <a:graphic>
          <a:graphicData uri="http://schemas.openxmlformats.org/presentationml/2006/ole">
            <p:oleObj spid="_x0000_s158755" name="Equation" r:id="rId3" imgW="81076800" imgH="6400800" progId="Equation.DSMT4">
              <p:embed/>
            </p:oleObj>
          </a:graphicData>
        </a:graphic>
      </p:graphicFrame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1090919" y="1447800"/>
          <a:ext cx="7976882" cy="4419600"/>
        </p:xfrm>
        <a:graphic>
          <a:graphicData uri="http://schemas.openxmlformats.org/presentationml/2006/ole">
            <p:oleObj spid="_x0000_s158756" name="Equation" r:id="rId4" imgW="135940800" imgH="71323200" progId="Equation.DSMT4">
              <p:embed/>
            </p:oleObj>
          </a:graphicData>
        </a:graphic>
      </p:graphicFrame>
      <p:sp>
        <p:nvSpPr>
          <p:cNvPr id="9" name="Oval 8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20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66888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Text Books &amp;  References</a:t>
            </a:r>
            <a:r>
              <a:rPr lang="en-US" sz="44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4400" dirty="0">
                <a:solidFill>
                  <a:srgbClr val="000099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67650" cy="5410200"/>
          </a:xfrm>
        </p:spPr>
        <p:txBody>
          <a:bodyPr>
            <a:normAutofit/>
          </a:bodyPr>
          <a:lstStyle/>
          <a:p>
            <a:pPr marL="596646" indent="-514350" algn="just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David J. Griffith</a:t>
            </a:r>
            <a:r>
              <a:rPr lang="en-US" sz="2000" dirty="0">
                <a:latin typeface="Garamond" pitchFamily="18" charset="0"/>
              </a:rPr>
              <a:t>,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Introduction to Electrodynamics</a:t>
            </a:r>
            <a:endParaRPr lang="en-US" sz="2200" dirty="0">
              <a:latin typeface="+mj-lt"/>
            </a:endParaRPr>
          </a:p>
          <a:p>
            <a:pPr marL="596646" indent="-514350" algn="just">
              <a:buFont typeface="+mj-lt"/>
              <a:buAutoNum type="arabicPeriod"/>
            </a:pPr>
            <a:r>
              <a:rPr lang="en-US" sz="2200" b="1" dirty="0">
                <a:latin typeface="+mj-lt"/>
              </a:rPr>
              <a:t>R. A. Serway and J.W.  Jewett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, Physics for Scientist and Engineers with Modern Physics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sz="2200" b="1" dirty="0">
                <a:latin typeface="+mj-lt"/>
              </a:rPr>
              <a:t>Halliday and Resnick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, Fundamental of Physics</a:t>
            </a:r>
          </a:p>
          <a:p>
            <a:pPr marL="596646" indent="-514350" algn="just">
              <a:buFont typeface="+mj-lt"/>
              <a:buAutoNum type="arabicPeriod"/>
            </a:pPr>
            <a:endParaRPr lang="en-US" sz="2200" dirty="0">
              <a:solidFill>
                <a:srgbClr val="C00000"/>
              </a:solidFill>
              <a:latin typeface="+mj-lt"/>
            </a:endParaRPr>
          </a:p>
          <a:p>
            <a:pPr>
              <a:buNone/>
            </a:pPr>
            <a:endParaRPr lang="en-US" sz="2900" dirty="0">
              <a:latin typeface="Garamond" pitchFamily="18" charset="0"/>
            </a:endParaRPr>
          </a:p>
          <a:p>
            <a:pPr marL="596646" indent="-514350" algn="just">
              <a:buFont typeface="+mj-lt"/>
              <a:buAutoNum type="arabicPeriod"/>
            </a:pPr>
            <a:endParaRPr lang="en-US" sz="1900" dirty="0">
              <a:latin typeface="Garamond" pitchFamily="18" charset="0"/>
            </a:endParaRPr>
          </a:p>
          <a:p>
            <a:pPr marL="596646" indent="-514350" algn="just">
              <a:buFont typeface="+mj-lt"/>
              <a:buAutoNum type="arabicPeriod"/>
            </a:pPr>
            <a:endParaRPr lang="en-US" sz="1600" dirty="0">
              <a:latin typeface="Garamond" pitchFamily="18" charset="0"/>
            </a:endParaRPr>
          </a:p>
          <a:p>
            <a:pPr marL="596646" indent="-514350" algn="just">
              <a:buFont typeface="+mj-lt"/>
              <a:buAutoNum type="arabicPeriod"/>
            </a:pPr>
            <a:endParaRPr lang="en-US" sz="1600" dirty="0">
              <a:latin typeface="Garamond" pitchFamily="18" charset="0"/>
            </a:endParaRPr>
          </a:p>
          <a:p>
            <a:pPr marL="596646" indent="-514350" algn="just">
              <a:buFont typeface="+mj-lt"/>
              <a:buAutoNum type="arabicPeriod"/>
            </a:pPr>
            <a:endParaRPr lang="en-US" sz="1600" dirty="0">
              <a:latin typeface="Rockwell" pitchFamily="18" charset="0"/>
            </a:endParaRPr>
          </a:p>
          <a:p>
            <a:pPr marL="596646" indent="-514350" algn="just">
              <a:buFont typeface="+mj-lt"/>
              <a:buAutoNum type="arabicPeriod"/>
            </a:pPr>
            <a:endParaRPr lang="en-US" sz="1600" dirty="0">
              <a:latin typeface="Rockwell" pitchFamily="18" charset="0"/>
            </a:endParaRPr>
          </a:p>
          <a:p>
            <a:pPr marL="596646" indent="-514350" algn="just">
              <a:buFont typeface="+mj-lt"/>
              <a:buAutoNum type="arabicPeriod"/>
            </a:pPr>
            <a:endParaRPr lang="en-US" sz="1600" dirty="0">
              <a:latin typeface="Rockwell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836612"/>
            <a:ext cx="7772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21</a:t>
            </a:r>
          </a:p>
        </p:txBody>
      </p:sp>
    </p:spTree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User\Desktop\thank-you-from-christian-vision-allianc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96" y="990600"/>
            <a:ext cx="7981904" cy="4495800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ckwell" pitchFamily="18" charset="0"/>
              </a:rPr>
              <a:t>22</a:t>
            </a:r>
            <a:endParaRPr lang="en-US" dirty="0">
              <a:latin typeface="Rockwell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81534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Ordinary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866888" cy="6019800"/>
          </a:xfrm>
        </p:spPr>
        <p:txBody>
          <a:bodyPr>
            <a:normAutofit/>
          </a:bodyPr>
          <a:lstStyle/>
          <a:p>
            <a:r>
              <a:rPr lang="en-US" sz="2000" dirty="0"/>
              <a:t>Suppose we have a function of one variable         .</a:t>
            </a:r>
          </a:p>
          <a:p>
            <a:r>
              <a:rPr lang="en-US" sz="2000" dirty="0"/>
              <a:t>The derivative         tells us how rapidly the function        </a:t>
            </a:r>
            <a:r>
              <a:rPr lang="en-US" sz="2000" i="1" dirty="0"/>
              <a:t> </a:t>
            </a:r>
            <a:r>
              <a:rPr lang="en-US" sz="2000" dirty="0"/>
              <a:t>varies when </a:t>
            </a:r>
          </a:p>
          <a:p>
            <a:pPr>
              <a:buNone/>
            </a:pPr>
            <a:r>
              <a:rPr lang="en-US" sz="2000" dirty="0"/>
              <a:t>	we change the argument      by a tiny amount, </a:t>
            </a:r>
            <a:r>
              <a:rPr lang="en-US" sz="2000" i="1" dirty="0"/>
              <a:t> 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u="sng" dirty="0">
                <a:solidFill>
                  <a:srgbClr val="C00000"/>
                </a:solidFill>
              </a:rPr>
              <a:t>Geometrical Interpretation: </a:t>
            </a:r>
            <a:r>
              <a:rPr lang="en-US" sz="2000" dirty="0"/>
              <a:t> The derivative      is the slope of the 				   graph of      versus      .</a:t>
            </a:r>
            <a:endParaRPr lang="en-US" sz="2000" b="1" u="sng" dirty="0">
              <a:solidFill>
                <a:srgbClr val="C00000"/>
              </a:solidFill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5713" name="Object 1"/>
          <p:cNvGraphicFramePr>
            <a:graphicFrameLocks noChangeAspect="1"/>
          </p:cNvGraphicFramePr>
          <p:nvPr/>
        </p:nvGraphicFramePr>
        <p:xfrm>
          <a:off x="5992586" y="838200"/>
          <a:ext cx="522514" cy="304800"/>
        </p:xfrm>
        <a:graphic>
          <a:graphicData uri="http://schemas.openxmlformats.org/presentationml/2006/ole">
            <p:oleObj spid="_x0000_s115870" name="Equation" r:id="rId3" imgW="8229600" imgH="4876800" progId="Equation.DSMT4">
              <p:embed/>
            </p:oleObj>
          </a:graphicData>
        </a:graphic>
      </p:graphicFrame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3124200" y="1025525"/>
          <a:ext cx="381000" cy="650875"/>
        </p:xfrm>
        <a:graphic>
          <a:graphicData uri="http://schemas.openxmlformats.org/presentationml/2006/ole">
            <p:oleObj spid="_x0000_s115871" name="Equation" r:id="rId4" imgW="5486400" imgH="9448800" progId="Equation.DSMT4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6945313" y="1219200"/>
          <a:ext cx="522287" cy="304800"/>
        </p:xfrm>
        <a:graphic>
          <a:graphicData uri="http://schemas.openxmlformats.org/presentationml/2006/ole">
            <p:oleObj spid="_x0000_s115872" name="Equation" r:id="rId5" imgW="8229600" imgH="4876800" progId="Equation.DSMT4">
              <p:embed/>
            </p:oleObj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4114800" y="1600200"/>
          <a:ext cx="193675" cy="304800"/>
        </p:xfrm>
        <a:graphic>
          <a:graphicData uri="http://schemas.openxmlformats.org/presentationml/2006/ole">
            <p:oleObj spid="_x0000_s115873" name="Equation" r:id="rId6" imgW="3048000" imgH="3352800" progId="Equation.DSMT4">
              <p:embed/>
            </p:oleObj>
          </a:graphicData>
        </a:graphic>
      </p:graphicFrame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3886200" y="1813710"/>
          <a:ext cx="1838325" cy="929490"/>
        </p:xfrm>
        <a:graphic>
          <a:graphicData uri="http://schemas.openxmlformats.org/presentationml/2006/ole">
            <p:oleObj spid="_x0000_s115874" name="Equation" r:id="rId7" imgW="20421600" imgH="10363200" progId="Equation.DSMT4">
              <p:embed/>
            </p:oleObj>
          </a:graphicData>
        </a:graphic>
      </p:graphicFrame>
      <p:pic>
        <p:nvPicPr>
          <p:cNvPr id="15" name="Picture 14" descr="C:\Users\User\Desktop\hh.pn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2667000"/>
            <a:ext cx="7010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4038600" y="50292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Figure De-1</a:t>
            </a:r>
          </a:p>
        </p:txBody>
      </p:sp>
      <p:graphicFrame>
        <p:nvGraphicFramePr>
          <p:cNvPr id="115731" name="Object 19"/>
          <p:cNvGraphicFramePr>
            <a:graphicFrameLocks noChangeAspect="1"/>
          </p:cNvGraphicFramePr>
          <p:nvPr/>
        </p:nvGraphicFramePr>
        <p:xfrm>
          <a:off x="6248400" y="5562600"/>
          <a:ext cx="381000" cy="650875"/>
        </p:xfrm>
        <a:graphic>
          <a:graphicData uri="http://schemas.openxmlformats.org/presentationml/2006/ole">
            <p:oleObj spid="_x0000_s115875" name="Equation" r:id="rId9" imgW="5486400" imgH="94488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4064000" y="2195513"/>
          <a:ext cx="152400" cy="203200"/>
        </p:xfrm>
        <a:graphic>
          <a:graphicData uri="http://schemas.openxmlformats.org/presentationml/2006/ole">
            <p:oleObj spid="_x0000_s115876" name="Equation" r:id="rId10" imgW="3657600" imgH="4876800" progId="Equation.DSMT4">
              <p:embed/>
            </p:oleObj>
          </a:graphicData>
        </a:graphic>
      </p:graphicFrame>
      <p:graphicFrame>
        <p:nvGraphicFramePr>
          <p:cNvPr id="115733" name="Object 21"/>
          <p:cNvGraphicFramePr>
            <a:graphicFrameLocks noChangeAspect="1"/>
          </p:cNvGraphicFramePr>
          <p:nvPr/>
        </p:nvGraphicFramePr>
        <p:xfrm>
          <a:off x="5940425" y="6096000"/>
          <a:ext cx="231775" cy="304800"/>
        </p:xfrm>
        <a:graphic>
          <a:graphicData uri="http://schemas.openxmlformats.org/presentationml/2006/ole">
            <p:oleObj spid="_x0000_s115877" name="Equation" r:id="rId11" imgW="3657600" imgH="4876800" progId="Equation.DSMT4">
              <p:embed/>
            </p:oleObj>
          </a:graphicData>
        </a:graphic>
      </p:graphicFrame>
      <p:graphicFrame>
        <p:nvGraphicFramePr>
          <p:cNvPr id="115734" name="Object 22"/>
          <p:cNvGraphicFramePr>
            <a:graphicFrameLocks noChangeAspect="1"/>
          </p:cNvGraphicFramePr>
          <p:nvPr/>
        </p:nvGraphicFramePr>
        <p:xfrm>
          <a:off x="6934200" y="6096000"/>
          <a:ext cx="304800" cy="329784"/>
        </p:xfrm>
        <a:graphic>
          <a:graphicData uri="http://schemas.openxmlformats.org/presentationml/2006/ole">
            <p:oleObj spid="_x0000_s115878" name="Equation" r:id="rId12" imgW="3048000" imgH="3352800" progId="Equation.DSMT4">
              <p:embed/>
            </p:oleObj>
          </a:graphicData>
        </a:graphic>
      </p:graphicFrame>
      <p:sp>
        <p:nvSpPr>
          <p:cNvPr id="28" name="Oval 27"/>
          <p:cNvSpPr/>
          <p:nvPr/>
        </p:nvSpPr>
        <p:spPr>
          <a:xfrm>
            <a:off x="1066800" y="5486400"/>
            <a:ext cx="79248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3</a:t>
            </a:r>
          </a:p>
        </p:txBody>
      </p:sp>
    </p:spTree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The Operator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866888" cy="5486400"/>
          </a:xfrm>
        </p:spPr>
        <p:txBody>
          <a:bodyPr/>
          <a:lstStyle/>
          <a:p>
            <a:pPr lvl="0" algn="just"/>
            <a:r>
              <a:rPr lang="en-US" sz="2000" dirty="0"/>
              <a:t>The vector differential operator </a:t>
            </a:r>
            <a:r>
              <a:rPr lang="en-US" sz="2000" b="1" i="1" dirty="0"/>
              <a:t>del (nabla)</a:t>
            </a:r>
            <a:r>
              <a:rPr lang="en-US" sz="2000" dirty="0"/>
              <a:t>, defined in Cartesian coordinates as</a:t>
            </a:r>
          </a:p>
          <a:p>
            <a:pPr lvl="0" algn="just"/>
            <a:endParaRPr lang="en-US" sz="2000" dirty="0"/>
          </a:p>
          <a:p>
            <a:pPr lvl="0" algn="just"/>
            <a:endParaRPr lang="en-US" sz="2000" dirty="0"/>
          </a:p>
          <a:p>
            <a:pPr lvl="0" algn="just">
              <a:buNone/>
            </a:pPr>
            <a:endParaRPr lang="en-US" sz="2000" dirty="0"/>
          </a:p>
          <a:p>
            <a:pPr lvl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It is without specific meaning until we provide it with a function to act upon.</a:t>
            </a:r>
          </a:p>
          <a:p>
            <a:pPr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There are three ways the operator     can act:</a:t>
            </a:r>
          </a:p>
          <a:p>
            <a:pPr algn="just">
              <a:buNone/>
            </a:pPr>
            <a:r>
              <a:rPr lang="en-US" sz="2000" dirty="0"/>
              <a:t>		1. On a scalar function T :</a:t>
            </a:r>
          </a:p>
          <a:p>
            <a:pPr algn="just">
              <a:buNone/>
            </a:pPr>
            <a:r>
              <a:rPr lang="en-US" sz="2000" dirty="0"/>
              <a:t>		2. On a vector function    : </a:t>
            </a:r>
          </a:p>
          <a:p>
            <a:pPr algn="just">
              <a:buNone/>
            </a:pPr>
            <a:r>
              <a:rPr lang="en-US" sz="2000" dirty="0"/>
              <a:t>		3. On a vector function    : </a:t>
            </a:r>
          </a:p>
          <a:p>
            <a:pPr lvl="0" algn="just"/>
            <a:endParaRPr lang="en-US" sz="2000" dirty="0"/>
          </a:p>
          <a:p>
            <a:endParaRPr lang="en-US" dirty="0"/>
          </a:p>
        </p:txBody>
      </p:sp>
      <p:graphicFrame>
        <p:nvGraphicFramePr>
          <p:cNvPr id="120833" name="Object 1"/>
          <p:cNvGraphicFramePr>
            <a:graphicFrameLocks noChangeAspect="1"/>
          </p:cNvGraphicFramePr>
          <p:nvPr/>
        </p:nvGraphicFramePr>
        <p:xfrm>
          <a:off x="4572000" y="304800"/>
          <a:ext cx="381000" cy="452438"/>
        </p:xfrm>
        <a:graphic>
          <a:graphicData uri="http://schemas.openxmlformats.org/presentationml/2006/ole">
            <p:oleObj spid="_x0000_s120967" name="Equation" r:id="rId3" imgW="3657600" imgH="4267200" progId="Equation.DSMT4">
              <p:embed/>
            </p:oleObj>
          </a:graphicData>
        </a:graphic>
      </p:graphicFrame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3200400" y="1778668"/>
          <a:ext cx="2819400" cy="964532"/>
        </p:xfrm>
        <a:graphic>
          <a:graphicData uri="http://schemas.openxmlformats.org/presentationml/2006/ole">
            <p:oleObj spid="_x0000_s120968" name="Equation" r:id="rId4" imgW="34747200" imgH="11887200" progId="Equation.DSMT4">
              <p:embed/>
            </p:oleObj>
          </a:graphicData>
        </a:graphic>
      </p:graphicFrame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5105400" y="4343400"/>
          <a:ext cx="304800" cy="361950"/>
        </p:xfrm>
        <a:graphic>
          <a:graphicData uri="http://schemas.openxmlformats.org/presentationml/2006/ole">
            <p:oleObj spid="_x0000_s120969" name="Equation" r:id="rId5" imgW="3657600" imgH="4267200" progId="Equation.DSMT4">
              <p:embed/>
            </p:oleObj>
          </a:graphicData>
        </a:graphic>
      </p:graphicFrame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5410200" y="4632569"/>
          <a:ext cx="2209800" cy="396631"/>
        </p:xfrm>
        <a:graphic>
          <a:graphicData uri="http://schemas.openxmlformats.org/presentationml/2006/ole">
            <p:oleObj spid="_x0000_s120970" name="Equation" r:id="rId6" imgW="26822400" imgH="4876800" progId="Equation.DSMT4">
              <p:embed/>
            </p:oleObj>
          </a:graphicData>
        </a:graphic>
      </p:graphicFrame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4419600" y="5029200"/>
          <a:ext cx="276225" cy="403713"/>
        </p:xfrm>
        <a:graphic>
          <a:graphicData uri="http://schemas.openxmlformats.org/presentationml/2006/ole">
            <p:oleObj spid="_x0000_s120971" name="Equation" r:id="rId7" imgW="3048000" imgH="4267200" progId="Equation.DSMT4">
              <p:embed/>
            </p:oleObj>
          </a:graphicData>
        </a:graphic>
      </p:graphicFrame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5410200" y="5105400"/>
          <a:ext cx="2612571" cy="381000"/>
        </p:xfrm>
        <a:graphic>
          <a:graphicData uri="http://schemas.openxmlformats.org/presentationml/2006/ole">
            <p:oleObj spid="_x0000_s120972" name="Equation" r:id="rId8" imgW="32918400" imgH="4876800" progId="Equation.DSMT4">
              <p:embed/>
            </p:oleObj>
          </a:graphicData>
        </a:graphic>
      </p:graphicFrame>
      <p:graphicFrame>
        <p:nvGraphicFramePr>
          <p:cNvPr id="120845" name="Object 13"/>
          <p:cNvGraphicFramePr>
            <a:graphicFrameLocks noChangeAspect="1"/>
          </p:cNvGraphicFramePr>
          <p:nvPr/>
        </p:nvGraphicFramePr>
        <p:xfrm>
          <a:off x="4419600" y="5387975"/>
          <a:ext cx="276225" cy="403225"/>
        </p:xfrm>
        <a:graphic>
          <a:graphicData uri="http://schemas.openxmlformats.org/presentationml/2006/ole">
            <p:oleObj spid="_x0000_s120973" name="Equation" r:id="rId9" imgW="3048000" imgH="4267200" progId="Equation.DSMT4">
              <p:embed/>
            </p:oleObj>
          </a:graphicData>
        </a:graphic>
      </p:graphicFrame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0846" name="Object 14"/>
          <p:cNvGraphicFramePr>
            <a:graphicFrameLocks noChangeAspect="1"/>
          </p:cNvGraphicFramePr>
          <p:nvPr/>
        </p:nvGraphicFramePr>
        <p:xfrm>
          <a:off x="5410200" y="5482737"/>
          <a:ext cx="1905000" cy="384663"/>
        </p:xfrm>
        <a:graphic>
          <a:graphicData uri="http://schemas.openxmlformats.org/presentationml/2006/ole">
            <p:oleObj spid="_x0000_s120974" name="Equation" r:id="rId10" imgW="23774400" imgH="4876800" progId="Equation.DSMT4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4</a:t>
            </a:r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Gradient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8077200" cy="6248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Suppose that we have a function of three variables  say, the temperature                      in a room                  .</a:t>
            </a:r>
          </a:p>
          <a:p>
            <a:pPr algn="just"/>
            <a:r>
              <a:rPr lang="en-US" sz="2000" dirty="0"/>
              <a:t>A theorem on partial derivatives states that</a:t>
            </a:r>
          </a:p>
          <a:p>
            <a:pPr lvl="0" algn="just"/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From Equation (G-1):</a:t>
            </a:r>
          </a:p>
          <a:p>
            <a:pPr marL="82296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b="1" u="sng" dirty="0">
              <a:solidFill>
                <a:srgbClr val="B40000"/>
              </a:solidFill>
            </a:endParaRPr>
          </a:p>
          <a:p>
            <a:pPr algn="just"/>
            <a:endParaRPr lang="en-US" sz="2000" b="1" u="sng" dirty="0">
              <a:solidFill>
                <a:srgbClr val="B40000"/>
              </a:solidFill>
            </a:endParaRPr>
          </a:p>
          <a:p>
            <a:pPr algn="just"/>
            <a:r>
              <a:rPr lang="en-US" sz="2000" b="1" u="sng" dirty="0">
                <a:solidFill>
                  <a:srgbClr val="B40000"/>
                </a:solidFill>
              </a:rPr>
              <a:t>Geometrical Interpretation</a:t>
            </a:r>
            <a:r>
              <a:rPr lang="en-US" sz="2000" dirty="0"/>
              <a:t>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latin typeface="+mj-lt"/>
              </a:rPr>
              <a:t>The gradient      points in the direction of maximum increase of the    function  T .</a:t>
            </a:r>
          </a:p>
          <a:p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5</a:t>
            </a:r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2514600" y="863600"/>
          <a:ext cx="1066800" cy="355600"/>
        </p:xfrm>
        <a:graphic>
          <a:graphicData uri="http://schemas.openxmlformats.org/presentationml/2006/ole">
            <p:oleObj spid="_x0000_s121957" name="Equation" r:id="rId3" imgW="14325600" imgH="4876800" progId="Equation.DSMT4">
              <p:embed/>
            </p:oleObj>
          </a:graphicData>
        </a:graphic>
      </p:graphicFrame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18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0617815"/>
              </p:ext>
            </p:extLst>
          </p:nvPr>
        </p:nvGraphicFramePr>
        <p:xfrm>
          <a:off x="2149475" y="1524000"/>
          <a:ext cx="4845050" cy="696913"/>
        </p:xfrm>
        <a:graphic>
          <a:graphicData uri="http://schemas.openxmlformats.org/presentationml/2006/ole">
            <p:oleObj spid="_x0000_s121958" name="Equation" r:id="rId4" imgW="76200000" imgH="10972800" progId="Equation.DSMT4">
              <p:embed/>
            </p:oleObj>
          </a:graphicData>
        </a:graphic>
      </p:graphicFrame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18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433566"/>
              </p:ext>
            </p:extLst>
          </p:nvPr>
        </p:nvGraphicFramePr>
        <p:xfrm>
          <a:off x="2074863" y="2743200"/>
          <a:ext cx="6678612" cy="1989138"/>
        </p:xfrm>
        <a:graphic>
          <a:graphicData uri="http://schemas.openxmlformats.org/presentationml/2006/ole">
            <p:oleObj spid="_x0000_s121959" name="Equation" r:id="rId5" imgW="99060000" imgH="29565600" progId="Equation.DSMT4">
              <p:embed/>
            </p:oleObj>
          </a:graphicData>
        </a:graphic>
      </p:graphicFrame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1874" name="Object 18"/>
          <p:cNvGraphicFramePr>
            <a:graphicFrameLocks noChangeAspect="1"/>
          </p:cNvGraphicFramePr>
          <p:nvPr/>
        </p:nvGraphicFramePr>
        <p:xfrm>
          <a:off x="1948434" y="5181600"/>
          <a:ext cx="6128766" cy="871318"/>
        </p:xfrm>
        <a:graphic>
          <a:graphicData uri="http://schemas.openxmlformats.org/presentationml/2006/ole">
            <p:oleObj spid="_x0000_s121960" name="Equation" r:id="rId6" imgW="94792800" imgH="13411200" progId="Equation.DSMT4">
              <p:embed/>
            </p:oleObj>
          </a:graphicData>
        </a:graphic>
      </p:graphicFrame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18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920076"/>
              </p:ext>
            </p:extLst>
          </p:nvPr>
        </p:nvGraphicFramePr>
        <p:xfrm>
          <a:off x="2971800" y="5940425"/>
          <a:ext cx="473744" cy="333375"/>
        </p:xfrm>
        <a:graphic>
          <a:graphicData uri="http://schemas.openxmlformats.org/presentationml/2006/ole">
            <p:oleObj spid="_x0000_s121961" name="Equation" r:id="rId7" imgW="6096000" imgH="4267200" progId="Equation.DSMT4">
              <p:embed/>
            </p:oleObj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1219200" y="4800600"/>
            <a:ext cx="7848600" cy="182880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7924800" cy="5638800"/>
          </a:xfrm>
        </p:spPr>
        <p:txBody>
          <a:bodyPr/>
          <a:lstStyle/>
          <a:p>
            <a:pPr algn="just"/>
            <a:r>
              <a:rPr lang="en-US" sz="2000" dirty="0"/>
              <a:t>Suppose that the temperature T at the point        	        is given by the equation                                   .  In which direction is the temperature increasing most rapidly at              and at what rate?</a:t>
            </a:r>
          </a:p>
          <a:p>
            <a:endParaRPr lang="en-US" dirty="0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2881" name="Object 1"/>
          <p:cNvGraphicFramePr>
            <a:graphicFrameLocks noChangeAspect="1"/>
          </p:cNvGraphicFramePr>
          <p:nvPr/>
        </p:nvGraphicFramePr>
        <p:xfrm>
          <a:off x="6008915" y="838200"/>
          <a:ext cx="1153885" cy="457200"/>
        </p:xfrm>
        <a:graphic>
          <a:graphicData uri="http://schemas.openxmlformats.org/presentationml/2006/ole">
            <p:oleObj spid="_x0000_s122966" name="Equation" r:id="rId3" imgW="12192000" imgH="4876800" progId="Equation.DSMT4">
              <p:embed/>
            </p:oleObj>
          </a:graphicData>
        </a:graphic>
      </p:graphicFrame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2435225" y="1143000"/>
          <a:ext cx="2365375" cy="381000"/>
        </p:xfrm>
        <a:graphic>
          <a:graphicData uri="http://schemas.openxmlformats.org/presentationml/2006/ole">
            <p:oleObj spid="_x0000_s122967" name="Equation" r:id="rId4" imgW="34137600" imgH="5486400" progId="Equation.DSMT4">
              <p:embed/>
            </p:oleObj>
          </a:graphicData>
        </a:graphic>
      </p:graphicFrame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4030133" y="1447800"/>
          <a:ext cx="999067" cy="457200"/>
        </p:xfrm>
        <a:graphic>
          <a:graphicData uri="http://schemas.openxmlformats.org/presentationml/2006/ole">
            <p:oleObj spid="_x0000_s122968" name="Equation" r:id="rId5" imgW="13411200" imgH="6096000" progId="Equation.DSMT4">
              <p:embed/>
            </p:oleObj>
          </a:graphicData>
        </a:graphic>
      </p:graphicFrame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1066800" y="2058988"/>
          <a:ext cx="8082206" cy="3275012"/>
        </p:xfrm>
        <a:graphic>
          <a:graphicData uri="http://schemas.openxmlformats.org/presentationml/2006/ole">
            <p:oleObj spid="_x0000_s122969" name="Equation" r:id="rId6" imgW="126796800" imgH="45415200" progId="Equation.DSMT4">
              <p:embed/>
            </p:oleObj>
          </a:graphicData>
        </a:graphic>
      </p:graphicFrame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1143000" y="5548111"/>
          <a:ext cx="6752046" cy="624089"/>
        </p:xfrm>
        <a:graphic>
          <a:graphicData uri="http://schemas.openxmlformats.org/presentationml/2006/ole">
            <p:oleObj spid="_x0000_s122970" name="Equation" r:id="rId7" imgW="86563200" imgH="7924800" progId="Equation.DSMT4">
              <p:embed/>
            </p:oleObj>
          </a:graphicData>
        </a:graphic>
      </p:graphicFrame>
      <p:sp>
        <p:nvSpPr>
          <p:cNvPr id="15" name="Oval 14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6</a:t>
            </a:r>
          </a:p>
        </p:txBody>
      </p:sp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1534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Gravitational Potential Energy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Gravitational Potential Energy near the earth is given by</a:t>
            </a:r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>
              <a:buFont typeface="Wingdings" pitchFamily="2" charset="2"/>
              <a:buChar char="q"/>
            </a:pPr>
            <a:endParaRPr lang="en-US" sz="2000" b="1" dirty="0"/>
          </a:p>
          <a:p>
            <a:pPr algn="just">
              <a:buFont typeface="Wingdings" pitchFamily="2" charset="2"/>
              <a:buChar char="q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The maximum change in gravitational potential energy is </a:t>
            </a:r>
            <a:r>
              <a:rPr lang="en-US" sz="2000" b="1" dirty="0">
                <a:solidFill>
                  <a:srgbClr val="002060"/>
                </a:solidFill>
              </a:rPr>
              <a:t>vertically upwards the centre of Earth.</a:t>
            </a: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4929" name="Object 1"/>
          <p:cNvGraphicFramePr>
            <a:graphicFrameLocks noChangeAspect="1"/>
          </p:cNvGraphicFramePr>
          <p:nvPr/>
        </p:nvGraphicFramePr>
        <p:xfrm>
          <a:off x="2082800" y="1524000"/>
          <a:ext cx="7061200" cy="762000"/>
        </p:xfrm>
        <a:graphic>
          <a:graphicData uri="http://schemas.openxmlformats.org/presentationml/2006/ole">
            <p:oleObj spid="_x0000_s124962" name="Equation" r:id="rId3" imgW="95402400" imgH="10363200" progId="Equation.DSMT4">
              <p:embed/>
            </p:oleObj>
          </a:graphicData>
        </a:graphic>
      </p:graphicFrame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1189038" y="2620963"/>
          <a:ext cx="6302375" cy="3086100"/>
        </p:xfrm>
        <a:graphic>
          <a:graphicData uri="http://schemas.openxmlformats.org/presentationml/2006/ole">
            <p:oleObj spid="_x0000_s124963" name="Equation" r:id="rId4" imgW="81381600" imgH="39928800" progId="Equation.DSMT4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7</a:t>
            </a:r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Gradient of a Scalar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866888" cy="5943600"/>
          </a:xfrm>
        </p:spPr>
        <p:txBody>
          <a:bodyPr>
            <a:normAutofit/>
          </a:bodyPr>
          <a:lstStyle/>
          <a:p>
            <a:r>
              <a:rPr lang="en-US" sz="2400" dirty="0"/>
              <a:t>Gradient of a Scalar Field T is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0"/>
            <a:r>
              <a:rPr lang="en-US" sz="2400" b="1" dirty="0">
                <a:solidFill>
                  <a:srgbClr val="C00000"/>
                </a:solidFill>
              </a:rPr>
              <a:t>Grad</a:t>
            </a:r>
            <a:r>
              <a:rPr lang="en-US" sz="2400" dirty="0"/>
              <a:t> turns a scalar field into a vector field.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 The gradient         points in the direction of maximum increase of T 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        is the rate of maximum increase.</a:t>
            </a: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5953" name="Object 1"/>
          <p:cNvGraphicFramePr>
            <a:graphicFrameLocks noChangeAspect="1"/>
          </p:cNvGraphicFramePr>
          <p:nvPr/>
        </p:nvGraphicFramePr>
        <p:xfrm>
          <a:off x="2590800" y="1295400"/>
          <a:ext cx="3581400" cy="937986"/>
        </p:xfrm>
        <a:graphic>
          <a:graphicData uri="http://schemas.openxmlformats.org/presentationml/2006/ole">
            <p:oleObj spid="_x0000_s126003" name="Equation" r:id="rId3" imgW="38404800" imgH="10058400" progId="Equation.DSMT4">
              <p:embed/>
            </p:oleObj>
          </a:graphicData>
        </a:graphic>
      </p:graphicFrame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3200400" y="3962400"/>
          <a:ext cx="485775" cy="341842"/>
        </p:xfrm>
        <a:graphic>
          <a:graphicData uri="http://schemas.openxmlformats.org/presentationml/2006/ole">
            <p:oleObj spid="_x0000_s126004" name="Equation" r:id="rId4" imgW="6096000" imgH="4267200" progId="Equation.DSMT4">
              <p:embed/>
            </p:oleObj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1524000" y="5105400"/>
          <a:ext cx="582613" cy="487363"/>
        </p:xfrm>
        <a:graphic>
          <a:graphicData uri="http://schemas.openxmlformats.org/presentationml/2006/ole">
            <p:oleObj spid="_x0000_s126005" name="Equation" r:id="rId5" imgW="7315200" imgH="6096000" progId="Equation.DSMT4">
              <p:embed/>
            </p:oleObj>
          </a:graphicData>
        </a:graphic>
      </p:graphicFrame>
      <p:sp>
        <p:nvSpPr>
          <p:cNvPr id="9" name="Oval 8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8</a:t>
            </a:r>
          </a:p>
        </p:txBody>
      </p:sp>
    </p:spTree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866888" cy="61722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602B"/>
                </a:solidFill>
              </a:rPr>
              <a:t>(1) Find the gradient of the function</a:t>
            </a:r>
            <a:r>
              <a:rPr lang="en-US" sz="2000" dirty="0">
                <a:solidFill>
                  <a:srgbClr val="00602B"/>
                </a:solidFill>
              </a:rPr>
              <a:t>:</a:t>
            </a:r>
          </a:p>
          <a:p>
            <a:pPr>
              <a:buNone/>
            </a:pPr>
            <a:r>
              <a:rPr lang="en-US" dirty="0">
                <a:solidFill>
                  <a:srgbClr val="00602B"/>
                </a:solidFill>
              </a:rPr>
              <a:t>    </a:t>
            </a:r>
            <a:r>
              <a:rPr lang="en-US" sz="2000" u="sng" dirty="0">
                <a:solidFill>
                  <a:srgbClr val="C00000"/>
                </a:solidFill>
              </a:rPr>
              <a:t>Solution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r>
              <a:rPr lang="en-US" dirty="0">
                <a:solidFill>
                  <a:srgbClr val="00602B"/>
                </a:solidFill>
              </a:rPr>
              <a:t>	</a:t>
            </a:r>
          </a:p>
          <a:p>
            <a:pPr>
              <a:buNone/>
            </a:pPr>
            <a:endParaRPr lang="en-US" dirty="0">
              <a:solidFill>
                <a:srgbClr val="00602B"/>
              </a:solidFill>
            </a:endParaRPr>
          </a:p>
          <a:p>
            <a:pPr>
              <a:buNone/>
            </a:pPr>
            <a:endParaRPr lang="en-US" dirty="0">
              <a:solidFill>
                <a:srgbClr val="00602B"/>
              </a:solidFill>
            </a:endParaRPr>
          </a:p>
          <a:p>
            <a:pPr>
              <a:buNone/>
            </a:pPr>
            <a:endParaRPr lang="en-US" dirty="0">
              <a:solidFill>
                <a:srgbClr val="00602B"/>
              </a:solidFill>
            </a:endParaRPr>
          </a:p>
          <a:p>
            <a:pPr>
              <a:buNone/>
            </a:pPr>
            <a:endParaRPr lang="en-US" dirty="0">
              <a:solidFill>
                <a:srgbClr val="00602B"/>
              </a:solidFill>
            </a:endParaRPr>
          </a:p>
          <a:p>
            <a:pPr>
              <a:buNone/>
            </a:pPr>
            <a:endParaRPr lang="en-US" sz="2000" b="1" dirty="0">
              <a:solidFill>
                <a:srgbClr val="00602B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00602B"/>
                </a:solidFill>
              </a:rPr>
              <a:t>(2) Find the gradient of the function                                     </a:t>
            </a:r>
            <a:r>
              <a:rPr lang="en-US" sz="2000" b="1" dirty="0"/>
              <a:t> .</a:t>
            </a:r>
          </a:p>
          <a:p>
            <a:pPr>
              <a:buNone/>
            </a:pPr>
            <a:r>
              <a:rPr lang="en-US" sz="2000" b="1" dirty="0">
                <a:solidFill>
                  <a:srgbClr val="00602B"/>
                </a:solidFill>
              </a:rPr>
              <a:t>	</a:t>
            </a:r>
            <a:r>
              <a:rPr lang="en-US" sz="2000" b="1" dirty="0">
                <a:solidFill>
                  <a:srgbClr val="FF0000"/>
                </a:solidFill>
              </a:rPr>
              <a:t>Ans:</a:t>
            </a:r>
          </a:p>
          <a:p>
            <a:pPr>
              <a:buNone/>
            </a:pPr>
            <a:endParaRPr lang="en-US" sz="2000" b="1" dirty="0">
              <a:solidFill>
                <a:srgbClr val="00602B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00602B"/>
                </a:solidFill>
              </a:rPr>
              <a:t> (3) </a:t>
            </a:r>
            <a:r>
              <a:rPr lang="en-US" sz="2000" dirty="0"/>
              <a:t>The gradient of the function                     at the point                  is</a:t>
            </a:r>
          </a:p>
          <a:p>
            <a:pPr>
              <a:buNone/>
            </a:pPr>
            <a:r>
              <a:rPr lang="en-US" sz="2000" dirty="0"/>
              <a:t>	      …………….. </a:t>
            </a:r>
            <a:r>
              <a:rPr lang="en-US" sz="2000" b="1" dirty="0">
                <a:solidFill>
                  <a:srgbClr val="00602B"/>
                </a:solidFill>
              </a:rPr>
              <a:t>  </a:t>
            </a:r>
          </a:p>
          <a:p>
            <a:pPr>
              <a:buNone/>
            </a:pPr>
            <a:r>
              <a:rPr lang="en-US" sz="2000" b="1" dirty="0">
                <a:solidFill>
                  <a:srgbClr val="00602B"/>
                </a:solidFill>
              </a:rPr>
              <a:t>	</a:t>
            </a:r>
            <a:r>
              <a:rPr lang="en-US" sz="2000" b="1" dirty="0">
                <a:solidFill>
                  <a:srgbClr val="FF0000"/>
                </a:solidFill>
              </a:rPr>
              <a:t>Ans:</a:t>
            </a:r>
            <a:r>
              <a:rPr lang="en-US" sz="2000" b="1" dirty="0">
                <a:solidFill>
                  <a:srgbClr val="00602B"/>
                </a:solidFill>
              </a:rPr>
              <a:t>                                 </a:t>
            </a:r>
            <a:endParaRPr lang="en-US" sz="2000" b="1" dirty="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5486400" y="609600"/>
          <a:ext cx="3276600" cy="504092"/>
        </p:xfrm>
        <a:graphic>
          <a:graphicData uri="http://schemas.openxmlformats.org/presentationml/2006/ole">
            <p:oleObj spid="_x0000_s140403" name="Equation" r:id="rId3" imgW="35661600" imgH="5486400" progId="Equation.DSMT4">
              <p:embed/>
            </p:oleObj>
          </a:graphicData>
        </a:graphic>
      </p:graphicFrame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59939445"/>
              </p:ext>
            </p:extLst>
          </p:nvPr>
        </p:nvGraphicFramePr>
        <p:xfrm>
          <a:off x="1447800" y="1752600"/>
          <a:ext cx="7596427" cy="2362200"/>
        </p:xfrm>
        <a:graphic>
          <a:graphicData uri="http://schemas.openxmlformats.org/presentationml/2006/ole">
            <p:oleObj spid="_x0000_s140404" name="Equation" r:id="rId4" imgW="102108000" imgH="31699200" progId="Equation.DSMT4">
              <p:embed/>
            </p:oleObj>
          </a:graphicData>
        </a:graphic>
      </p:graphicFrame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5648325" y="4267200"/>
          <a:ext cx="2428875" cy="381000"/>
        </p:xfrm>
        <a:graphic>
          <a:graphicData uri="http://schemas.openxmlformats.org/presentationml/2006/ole">
            <p:oleObj spid="_x0000_s140405" name="Equation" r:id="rId5" imgW="35052000" imgH="5486400" progId="Equation.DSMT4">
              <p:embed/>
            </p:oleObj>
          </a:graphicData>
        </a:graphic>
      </p:graphicFrame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4648200" y="5410200"/>
          <a:ext cx="1282700" cy="405063"/>
        </p:xfrm>
        <a:graphic>
          <a:graphicData uri="http://schemas.openxmlformats.org/presentationml/2006/ole">
            <p:oleObj spid="_x0000_s140406" name="Equation" r:id="rId6" imgW="17373600" imgH="5486400" progId="Equation.DSMT4">
              <p:embed/>
            </p:oleObj>
          </a:graphicData>
        </a:graphic>
      </p:graphicFrame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0297" name="Object 9"/>
          <p:cNvGraphicFramePr>
            <a:graphicFrameLocks noChangeAspect="1"/>
          </p:cNvGraphicFramePr>
          <p:nvPr/>
        </p:nvGraphicFramePr>
        <p:xfrm>
          <a:off x="7315200" y="5410200"/>
          <a:ext cx="1143000" cy="358254"/>
        </p:xfrm>
        <a:graphic>
          <a:graphicData uri="http://schemas.openxmlformats.org/presentationml/2006/ole">
            <p:oleObj spid="_x0000_s140407" name="Equation" r:id="rId7" imgW="15240000" imgH="4876800" progId="Equation.DSMT4">
              <p:embed/>
            </p:oleObj>
          </a:graphicData>
        </a:graphic>
      </p:graphicFrame>
      <p:sp>
        <p:nvSpPr>
          <p:cNvPr id="14" name="Oval 13"/>
          <p:cNvSpPr/>
          <p:nvPr/>
        </p:nvSpPr>
        <p:spPr>
          <a:xfrm>
            <a:off x="228600" y="586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" pitchFamily="18" charset="0"/>
              </a:rPr>
              <a:t>9</a:t>
            </a:r>
          </a:p>
        </p:txBody>
      </p:sp>
      <p:graphicFrame>
        <p:nvGraphicFramePr>
          <p:cNvPr id="4" name="Object 1">
            <a:extLst>
              <a:ext uri="{FF2B5EF4-FFF2-40B4-BE49-F238E27FC236}">
                <a16:creationId xmlns="" xmlns:a16="http://schemas.microsoft.com/office/drawing/2014/main" id="{5F40819B-7FE7-490E-A8DC-67C891920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9809585"/>
              </p:ext>
            </p:extLst>
          </p:nvPr>
        </p:nvGraphicFramePr>
        <p:xfrm>
          <a:off x="2819401" y="4648200"/>
          <a:ext cx="2743200" cy="458109"/>
        </p:xfrm>
        <a:graphic>
          <a:graphicData uri="http://schemas.openxmlformats.org/presentationml/2006/ole">
            <p:oleObj spid="_x0000_s140408" name="Equation" r:id="rId8" imgW="1447560" imgH="241200" progId="Equation.DSMT4">
              <p:embed/>
            </p:oleObj>
          </a:graphicData>
        </a:graphic>
      </p:graphicFrame>
      <p:graphicFrame>
        <p:nvGraphicFramePr>
          <p:cNvPr id="5" name="Object 1">
            <a:extLst>
              <a:ext uri="{FF2B5EF4-FFF2-40B4-BE49-F238E27FC236}">
                <a16:creationId xmlns="" xmlns:a16="http://schemas.microsoft.com/office/drawing/2014/main" id="{FB59A97E-7F5F-428A-8DB0-DFBAC985C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090913"/>
              </p:ext>
            </p:extLst>
          </p:nvPr>
        </p:nvGraphicFramePr>
        <p:xfrm>
          <a:off x="2819401" y="6027059"/>
          <a:ext cx="2382838" cy="749300"/>
        </p:xfrm>
        <a:graphic>
          <a:graphicData uri="http://schemas.openxmlformats.org/presentationml/2006/ole">
            <p:oleObj spid="_x0000_s140409" name="Equation" r:id="rId9" imgW="1257120" imgH="393480" progId="Equation.DSMT4">
              <p:embed/>
            </p:oleObj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3301</TotalTime>
  <Words>401</Words>
  <Application>Microsoft Office PowerPoint</Application>
  <PresentationFormat>On-screen Show (4:3)</PresentationFormat>
  <Paragraphs>258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Solstice</vt:lpstr>
      <vt:lpstr>Equation</vt:lpstr>
      <vt:lpstr>Slide 1</vt:lpstr>
      <vt:lpstr>Course Outline</vt:lpstr>
      <vt:lpstr>Ordinary Derivatives</vt:lpstr>
      <vt:lpstr>The Operator </vt:lpstr>
      <vt:lpstr>Gradient</vt:lpstr>
      <vt:lpstr>Example 1</vt:lpstr>
      <vt:lpstr>Example 2</vt:lpstr>
      <vt:lpstr>Gradient of a Scalar Field</vt:lpstr>
      <vt:lpstr>Problems</vt:lpstr>
      <vt:lpstr>Problems</vt:lpstr>
      <vt:lpstr>Problems</vt:lpstr>
      <vt:lpstr>The Divergence</vt:lpstr>
      <vt:lpstr>The Divergence</vt:lpstr>
      <vt:lpstr>The Divergence</vt:lpstr>
      <vt:lpstr>Interpretation of Divergence</vt:lpstr>
      <vt:lpstr>Problems</vt:lpstr>
      <vt:lpstr>The Curl</vt:lpstr>
      <vt:lpstr>The Curl</vt:lpstr>
      <vt:lpstr>Problems</vt:lpstr>
      <vt:lpstr>Problem</vt:lpstr>
      <vt:lpstr>Text Books &amp;  References 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Study of Atmospheric Pressure Dielectric Barrier Discharge and its Application for Surface  Treatment of</dc:title>
  <dc:creator>Ganesh</dc:creator>
  <cp:lastModifiedBy>User</cp:lastModifiedBy>
  <cp:revision>623</cp:revision>
  <dcterms:created xsi:type="dcterms:W3CDTF">2020-05-27T15:12:04Z</dcterms:created>
  <dcterms:modified xsi:type="dcterms:W3CDTF">2021-12-28T09:53:12Z</dcterms:modified>
</cp:coreProperties>
</file>