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BA"/>
    <a:srgbClr val="4C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468" y="84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Have fun with this slide! Use drawing paper or inking to create your colony’s flag, flower, bird, tree, and its most famous person!</a:t>
            </a:r>
          </a:p>
          <a:p>
            <a:endParaRPr lang="en-US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use drawing paper, take a photo and insert the image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/>
              <a:t>If you choose to use digital inking, click on the Draw tab and ink away!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574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economy and trade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SmartArt to determine the flow of government/leadership: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leads the colony (executive)? What is that person/are those people’s duties?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makes the rules (legislature)?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Who ensures the rules are followed (judicial)?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Are there any other branches of government? If so, who are they and what is their job?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To add more shapes, click on the left shape first, then on SmartArt Tools -&gt; Design -&gt; Add Shape After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Do the same for the shape to the right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Feel free to rename the branches!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rules and laws of your colony? Think about what helps the colonists stay safe and maintain a healthy, happy colony.</a:t>
            </a:r>
          </a:p>
          <a:p>
            <a:endParaRPr lang="en-US"/>
          </a:p>
          <a:p>
            <a:r>
              <a:rPr lang="en-US"/>
              <a:t>In each shape…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Name the rule/law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Describe why it’s important for the colony/colonists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Explain the consequences for not following this rule/law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To add more shapes, click on the last shape, then on SmartArt Tools -&gt; Design -&gt; Add Shape After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*OPTIONAL SLIDE* </a:t>
            </a:r>
            <a:r>
              <a:rPr lang="en-US"/>
              <a:t>If you are interested in learning more about social groups, look up the caste or class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6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about the questions/situations listed above and answer them.</a:t>
            </a:r>
          </a:p>
          <a:p>
            <a:endParaRPr lang="en-US"/>
          </a:p>
          <a:p>
            <a:r>
              <a:rPr lang="en-US"/>
              <a:t>Can you think of anything else in regards to transportation that you would like to add?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11/13/2020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E986DC6F-D8EC-4C56-98A9-C47ACE6BF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2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090D57-6DB0-49D4-B82D-EA232DA75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14" y="1682941"/>
            <a:ext cx="4648614" cy="3486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371" y="1324691"/>
            <a:ext cx="5566700" cy="1675949"/>
          </a:xfrm>
        </p:spPr>
        <p:txBody>
          <a:bodyPr/>
          <a:lstStyle/>
          <a:p>
            <a:r>
              <a:rPr lang="el-GR" sz="4800" dirty="0">
                <a:solidFill>
                  <a:srgbClr val="008CBA"/>
                </a:solidFill>
                <a:latin typeface="Aka-Acid-BalooPaaji" panose="03080902040302020200" pitchFamily="66" charset="0"/>
                <a:cs typeface="Aka-Acid-BalooPaaji" panose="03080902040302020200" pitchFamily="66" charset="0"/>
              </a:rPr>
              <a:t>ΩΡΑ ΓΙΑ ΠΑΙΧΝΙΔΙ</a:t>
            </a:r>
            <a:endParaRPr lang="en-US" sz="4800" noProof="0" dirty="0">
              <a:solidFill>
                <a:srgbClr val="008CBA"/>
              </a:solidFill>
              <a:latin typeface="Aka-Acid-BalooPaaji" panose="03080902040302020200" pitchFamily="66" charset="0"/>
              <a:cs typeface="Aka-Acid-BalooPaaji" panose="030809020403020202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7027" y="6044410"/>
            <a:ext cx="3198812" cy="1322587"/>
          </a:xfrm>
        </p:spPr>
        <p:txBody>
          <a:bodyPr/>
          <a:lstStyle/>
          <a:p>
            <a:r>
              <a:rPr lang="en-US" noProof="0" dirty="0">
                <a:latin typeface="+mj-lt"/>
              </a:rPr>
              <a:t>Dev by:</a:t>
            </a:r>
          </a:p>
          <a:p>
            <a:r>
              <a:rPr lang="en-US" noProof="0" dirty="0" err="1">
                <a:latin typeface="+mj-lt"/>
              </a:rPr>
              <a:t>SodoTeo</a:t>
            </a:r>
            <a:endParaRPr lang="en-US" noProof="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00D2-2F39-44D5-A86F-ABA7C49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Colony Symbols</a:t>
            </a:r>
          </a:p>
        </p:txBody>
      </p:sp>
      <p:sp>
        <p:nvSpPr>
          <p:cNvPr id="9" name="Picture Placeholder 8" descr="Colony Flower">
            <a:extLst>
              <a:ext uri="{FF2B5EF4-FFF2-40B4-BE49-F238E27FC236}">
                <a16:creationId xmlns:a16="http://schemas.microsoft.com/office/drawing/2014/main" id="{4A7503A7-6298-46AD-A002-E57B8AC719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 descr="&#10;">
            <a:extLst>
              <a:ext uri="{FF2B5EF4-FFF2-40B4-BE49-F238E27FC236}">
                <a16:creationId xmlns:a16="http://schemas.microsoft.com/office/drawing/2014/main" id="{4AFD6195-E27A-4BB7-BA15-FFBC2CB7EA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Colony Flower</a:t>
            </a:r>
          </a:p>
        </p:txBody>
      </p:sp>
      <p:sp>
        <p:nvSpPr>
          <p:cNvPr id="10" name="Picture Placeholder 9" descr="Colony Bird&#10;">
            <a:extLst>
              <a:ext uri="{FF2B5EF4-FFF2-40B4-BE49-F238E27FC236}">
                <a16:creationId xmlns:a16="http://schemas.microsoft.com/office/drawing/2014/main" id="{B9955C35-9B1C-4810-8995-81ADF46D76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6C3AC0-B5D2-4F89-852F-5A0B6F64FE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0" dirty="0"/>
              <a:t>Colony Bird</a:t>
            </a:r>
          </a:p>
        </p:txBody>
      </p:sp>
      <p:sp>
        <p:nvSpPr>
          <p:cNvPr id="13" name="Picture Placeholder 12" descr="Colony Tree&#10;">
            <a:extLst>
              <a:ext uri="{FF2B5EF4-FFF2-40B4-BE49-F238E27FC236}">
                <a16:creationId xmlns:a16="http://schemas.microsoft.com/office/drawing/2014/main" id="{85DC3C26-6E88-4968-A409-65F4CEE6DC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9CFDAA-F83C-4A34-9314-A7B8E8687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noProof="0" dirty="0"/>
              <a:t>Colony Tree</a:t>
            </a:r>
          </a:p>
        </p:txBody>
      </p:sp>
      <p:sp>
        <p:nvSpPr>
          <p:cNvPr id="12" name="Picture Placeholder 11" descr="Colony Famous Person&#10;">
            <a:extLst>
              <a:ext uri="{FF2B5EF4-FFF2-40B4-BE49-F238E27FC236}">
                <a16:creationId xmlns:a16="http://schemas.microsoft.com/office/drawing/2014/main" id="{EB9D9532-6830-4D9C-816E-BE5B1218C3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2D8948-F10B-459F-A879-B582071213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noProof="0" dirty="0"/>
              <a:t>Colony Famous Person</a:t>
            </a:r>
          </a:p>
        </p:txBody>
      </p:sp>
      <p:sp>
        <p:nvSpPr>
          <p:cNvPr id="11" name="Picture Placeholder 10" descr="Colony Flag&#10;">
            <a:extLst>
              <a:ext uri="{FF2B5EF4-FFF2-40B4-BE49-F238E27FC236}">
                <a16:creationId xmlns:a16="http://schemas.microsoft.com/office/drawing/2014/main" id="{530A7872-4E94-47EF-BE90-0164B68DCA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A58F678-C323-48BF-9EF5-E3F9AD127E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noProof="0" dirty="0"/>
              <a:t>Colony Flag</a:t>
            </a:r>
          </a:p>
        </p:txBody>
      </p:sp>
    </p:spTree>
    <p:extLst>
      <p:ext uri="{BB962C8B-B14F-4D97-AF65-F5344CB8AC3E}">
        <p14:creationId xmlns:p14="http://schemas.microsoft.com/office/powerpoint/2010/main" val="414697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8F87AE-9970-403E-A7D9-9511601226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4167" b="24167"/>
          <a:stretch>
            <a:fillRect/>
          </a:stretch>
        </p:blipFill>
        <p:spPr>
          <a:xfrm>
            <a:off x="4851241" y="1448400"/>
            <a:ext cx="6399844" cy="4619892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of &lt;colony name&gt;</a:t>
            </a:r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/>
          <a:lstStyle/>
          <a:p>
            <a:r>
              <a:rPr lang="en-US" noProof="0" dirty="0"/>
              <a:t>Natural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noProof="0" dirty="0"/>
              <a:t>Describe your resource.</a:t>
            </a:r>
            <a:br>
              <a:rPr lang="en-US" noProof="0" dirty="0"/>
            </a:br>
            <a:r>
              <a:rPr lang="en-US" noProof="0" dirty="0"/>
              <a:t>Explain how it is used by the colonists.</a:t>
            </a:r>
          </a:p>
          <a:p>
            <a:r>
              <a:rPr lang="en-US" noProof="0" dirty="0"/>
              <a:t>Describe your resource.</a:t>
            </a:r>
            <a:br>
              <a:rPr lang="en-US" noProof="0" dirty="0"/>
            </a:br>
            <a:r>
              <a:rPr lang="en-US" noProof="0" dirty="0"/>
              <a:t>Explain how it is used by the colonists.</a:t>
            </a:r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Economy &amp; Trade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With, from, or to whom do the colonists trade, buy, or sell?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4E52-08A2-4D30-AA1E-AC7615D22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Why did they choose to do or not do business with other colonies?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Are there natural barriers that prevent or limit business with other colonies?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What are other barriers to or benefits from trading with other colonies?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642DB-12B2-406A-9349-B6C98765561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Talk about how colonists purchase items - do they use money or trade items?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033E-9FBE-4024-9E69-97553421B8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60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If they use money, what does their money look like?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Do other colonies use the same money?</a:t>
            </a:r>
          </a:p>
          <a:p>
            <a:pPr>
              <a:lnSpc>
                <a:spcPct val="100000"/>
              </a:lnSpc>
            </a:pPr>
            <a:r>
              <a:rPr lang="en-US" noProof="0" dirty="0"/>
              <a:t>If not, how do they make a fair exchange (think of exchange rates/systems).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FDBFEE-D460-4EEA-8480-B58B8C156092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2632550"/>
            <a:ext cx="3420000" cy="99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noProof="0" dirty="0"/>
              <a:t>If it is a trade-based system, how do they determine what trades are fair or even?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DDEC1B-157C-4700-9E00-04350D28967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32200"/>
            <a:ext cx="3420000" cy="2382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0" dirty="0"/>
              <a:t>Does your colony have something the other colony needs or vice versa?</a:t>
            </a:r>
          </a:p>
          <a:p>
            <a:pPr>
              <a:lnSpc>
                <a:spcPct val="10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/>
          <a:lstStyle/>
          <a:p>
            <a:r>
              <a:rPr lang="en-US" noProof="0" dirty="0"/>
              <a:t>Government</a:t>
            </a:r>
          </a:p>
        </p:txBody>
      </p:sp>
      <p:pic>
        <p:nvPicPr>
          <p:cNvPr id="13" name="Picture Placeholder 12" descr="Handshake">
            <a:extLst>
              <a:ext uri="{FF2B5EF4-FFF2-40B4-BE49-F238E27FC236}">
                <a16:creationId xmlns:a16="http://schemas.microsoft.com/office/drawing/2014/main" id="{9A426B7E-F3B1-4EE7-9903-D7F11DCE7E5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67E1C-74FC-481B-A3E5-4D3FFB4B264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noProof="0" dirty="0"/>
              <a:t>Executive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B1D6-0CC5-4E5E-A8E1-A1D6F9B9D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Who leads this branch?</a:t>
            </a:r>
          </a:p>
          <a:p>
            <a:r>
              <a:rPr lang="en-US" noProof="0" dirty="0"/>
              <a:t>What are their duties?</a:t>
            </a:r>
          </a:p>
        </p:txBody>
      </p:sp>
      <p:pic>
        <p:nvPicPr>
          <p:cNvPr id="15" name="Picture Placeholder 14" descr="Gavel">
            <a:extLst>
              <a:ext uri="{FF2B5EF4-FFF2-40B4-BE49-F238E27FC236}">
                <a16:creationId xmlns:a16="http://schemas.microsoft.com/office/drawing/2014/main" id="{D0E7F117-696A-48C2-A2AB-F176E541F27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94" b="94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AB2448-9B92-43EA-98D2-900886CF9DAE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noProof="0" dirty="0"/>
              <a:t>Legislative Branch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21940-22B8-4129-8405-6BAFDE9093B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noProof="0" dirty="0"/>
              <a:t>Who leads this branch?</a:t>
            </a:r>
          </a:p>
          <a:p>
            <a:r>
              <a:rPr lang="en-US" noProof="0" dirty="0"/>
              <a:t>What are their duties?</a:t>
            </a:r>
          </a:p>
        </p:txBody>
      </p:sp>
      <p:pic>
        <p:nvPicPr>
          <p:cNvPr id="17" name="Picture Placeholder 16" descr="Scales of Justice">
            <a:extLst>
              <a:ext uri="{FF2B5EF4-FFF2-40B4-BE49-F238E27FC236}">
                <a16:creationId xmlns:a16="http://schemas.microsoft.com/office/drawing/2014/main" id="{D8EB252C-BDC8-40C9-9F53-93E7F11DEFB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5931" y="3125086"/>
            <a:ext cx="844171" cy="84417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83ABBB-2ED2-4525-8DDE-F3EFDCD4219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noProof="0" dirty="0"/>
              <a:t>Judicial Branch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E43943-F8CC-4765-8333-156F7371276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noProof="0" dirty="0"/>
              <a:t>Who leads this branch?</a:t>
            </a:r>
          </a:p>
          <a:p>
            <a:r>
              <a:rPr lang="en-US" noProof="0" dirty="0"/>
              <a:t>What are their duties?</a:t>
            </a:r>
          </a:p>
        </p:txBody>
      </p:sp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&amp; Laws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9B34AE-511E-4AFC-87B5-E52A25A4727C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870768" y="469900"/>
            <a:ext cx="691971" cy="691971"/>
          </a:xfrm>
        </p:spPr>
        <p:txBody>
          <a:bodyPr/>
          <a:lstStyle/>
          <a:p>
            <a:r>
              <a:rPr lang="en-US" sz="2400"/>
              <a:t>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E7952-3B10-47E2-8E7C-F1652C0E0D9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00894" y="1191436"/>
            <a:ext cx="3420000" cy="460945"/>
          </a:xfrm>
        </p:spPr>
        <p:txBody>
          <a:bodyPr/>
          <a:lstStyle/>
          <a:p>
            <a:r>
              <a:rPr lang="en-US"/>
              <a:t>[insert rule/law]</a:t>
            </a:r>
          </a:p>
          <a:p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97827-04F8-4181-935E-18C599098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1813293"/>
            <a:ext cx="3227971" cy="1615707"/>
          </a:xfrm>
        </p:spPr>
        <p:txBody>
          <a:bodyPr/>
          <a:lstStyle/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0E55E6-7F4E-4D34-A101-AED886857C79}"/>
              </a:ext>
            </a:extLst>
          </p:cNvPr>
          <p:cNvSpPr>
            <a:spLocks noGrp="1" noChangeAspect="1"/>
          </p:cNvSpPr>
          <p:nvPr>
            <p:ph type="body" sz="quarter" idx="19"/>
          </p:nvPr>
        </p:nvSpPr>
        <p:spPr>
          <a:xfrm>
            <a:off x="4475112" y="469900"/>
            <a:ext cx="691971" cy="691971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1C1FD6-AE9B-4DC9-8418-8E649F1468C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87159" y="1191436"/>
            <a:ext cx="3420000" cy="460945"/>
          </a:xfrm>
        </p:spPr>
        <p:txBody>
          <a:bodyPr/>
          <a:lstStyle/>
          <a:p>
            <a:r>
              <a:rPr lang="en-US"/>
              <a:t>[insert rule/law]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8EBD9-6460-4BD4-A725-E0003EEB68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8" y="1813293"/>
            <a:ext cx="3227971" cy="1615707"/>
          </a:xfrm>
        </p:spPr>
        <p:txBody>
          <a:bodyPr/>
          <a:lstStyle/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55BBC3-2645-4B68-A025-3CCB03ACA930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8055639" y="469900"/>
            <a:ext cx="691971" cy="691971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F3F135-97CF-4F51-9AA5-BFE76E2D0B9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7973424" y="1191436"/>
            <a:ext cx="3420000" cy="460945"/>
          </a:xfrm>
        </p:spPr>
        <p:txBody>
          <a:bodyPr/>
          <a:lstStyle/>
          <a:p>
            <a:r>
              <a:rPr lang="en-US"/>
              <a:t>[insert rule/law]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3AD6D-4BB3-459F-B884-43A15E94A72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1813292"/>
            <a:ext cx="3227971" cy="1615707"/>
          </a:xfrm>
        </p:spPr>
        <p:txBody>
          <a:bodyPr/>
          <a:lstStyle/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0A153C-DAE9-4119-B6CB-F753E40958C5}"/>
              </a:ext>
            </a:extLst>
          </p:cNvPr>
          <p:cNvSpPr txBox="1">
            <a:spLocks noChangeAspect="1"/>
          </p:cNvSpPr>
          <p:nvPr/>
        </p:nvSpPr>
        <p:spPr>
          <a:xfrm>
            <a:off x="4475112" y="3618273"/>
            <a:ext cx="691971" cy="69197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4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22C6227-33AC-4B8E-9805-E4A5B3398ECE}"/>
              </a:ext>
            </a:extLst>
          </p:cNvPr>
          <p:cNvSpPr txBox="1">
            <a:spLocks/>
          </p:cNvSpPr>
          <p:nvPr/>
        </p:nvSpPr>
        <p:spPr>
          <a:xfrm>
            <a:off x="4387159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[insert rule/law]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38CE8B3-176C-4DA0-B2DE-EC5F9E68C61E}"/>
              </a:ext>
            </a:extLst>
          </p:cNvPr>
          <p:cNvSpPr txBox="1">
            <a:spLocks/>
          </p:cNvSpPr>
          <p:nvPr/>
        </p:nvSpPr>
        <p:spPr>
          <a:xfrm>
            <a:off x="4387159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B48AFC4-8B42-4072-AAA2-4702519F0D8E}"/>
              </a:ext>
            </a:extLst>
          </p:cNvPr>
          <p:cNvSpPr txBox="1">
            <a:spLocks noChangeAspect="1"/>
          </p:cNvSpPr>
          <p:nvPr/>
        </p:nvSpPr>
        <p:spPr>
          <a:xfrm>
            <a:off x="8055639" y="3618273"/>
            <a:ext cx="691971" cy="69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5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61517EE-A586-412B-85CB-6F57B715CE11}"/>
              </a:ext>
            </a:extLst>
          </p:cNvPr>
          <p:cNvSpPr txBox="1">
            <a:spLocks/>
          </p:cNvSpPr>
          <p:nvPr/>
        </p:nvSpPr>
        <p:spPr>
          <a:xfrm>
            <a:off x="7973424" y="4339809"/>
            <a:ext cx="3420000" cy="460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[insert rule/law]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81D6B8E-F53C-4E35-A828-B1E51783F396}"/>
              </a:ext>
            </a:extLst>
          </p:cNvPr>
          <p:cNvSpPr txBox="1">
            <a:spLocks/>
          </p:cNvSpPr>
          <p:nvPr/>
        </p:nvSpPr>
        <p:spPr>
          <a:xfrm>
            <a:off x="7973424" y="4961666"/>
            <a:ext cx="3227971" cy="1614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Why is this rule/law important?</a:t>
            </a:r>
          </a:p>
          <a:p>
            <a:r>
              <a:rPr lang="en-US"/>
              <a:t>What are the consequences for not following this rule/law.</a:t>
            </a:r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6C6CA88-7450-4835-93BC-EFA1FA308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113979"/>
              </p:ext>
            </p:extLst>
          </p:nvPr>
        </p:nvGraphicFramePr>
        <p:xfrm>
          <a:off x="-10934" y="0"/>
          <a:ext cx="8604865" cy="685799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20973">
                  <a:extLst>
                    <a:ext uri="{9D8B030D-6E8A-4147-A177-3AD203B41FA5}">
                      <a16:colId xmlns:a16="http://schemas.microsoft.com/office/drawing/2014/main" val="3839373644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838430700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2658990726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4136827002"/>
                    </a:ext>
                  </a:extLst>
                </a:gridCol>
                <a:gridCol w="1720973">
                  <a:extLst>
                    <a:ext uri="{9D8B030D-6E8A-4147-A177-3AD203B41FA5}">
                      <a16:colId xmlns:a16="http://schemas.microsoft.com/office/drawing/2014/main" val="3044217976"/>
                    </a:ext>
                  </a:extLst>
                </a:gridCol>
              </a:tblGrid>
              <a:tr h="8300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Group Name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Social Position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Skills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Identifying Features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j-lt"/>
                        </a:rPr>
                        <a:t>Special Rules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66777"/>
                  </a:ext>
                </a:extLst>
              </a:tr>
              <a:tr h="1986065">
                <a:tc>
                  <a:txBody>
                    <a:bodyPr/>
                    <a:lstStyle/>
                    <a:p>
                      <a:r>
                        <a:rPr lang="en-US" sz="1400" b="1" dirty="0"/>
                        <a:t>What is the name of each group within the social hierarchy?</a:t>
                      </a:r>
                      <a:endParaRPr lang="en-US" sz="14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position does each group hold? 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particular skills does each group have that are different from the others?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identifying features does each group have? Think about if they are identified by particular looks, clothing, height, etc.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With whom can each group socialize with? What can they or can’t they do?</a:t>
                      </a:r>
                      <a:endParaRPr lang="en-US" sz="14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7135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3207244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176306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407266"/>
                  </a:ext>
                </a:extLst>
              </a:tr>
              <a:tr h="1010475">
                <a:tc>
                  <a:txBody>
                    <a:bodyPr/>
                    <a:lstStyle/>
                    <a:p>
                      <a:endParaRPr lang="en-US" sz="1800" b="1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37160" marR="137160" marT="137160" marB="1371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16134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00D3620-1F60-40D2-9E2C-7617C1F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Social Groups</a:t>
            </a:r>
          </a:p>
        </p:txBody>
      </p:sp>
    </p:spTree>
    <p:extLst>
      <p:ext uri="{BB962C8B-B14F-4D97-AF65-F5344CB8AC3E}">
        <p14:creationId xmlns:p14="http://schemas.microsoft.com/office/powerpoint/2010/main" val="90632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7A0F-B15F-4C7D-8200-4077EFEE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200" noProof="0" dirty="0"/>
              <a:t>Transportation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F61C-A153-450C-8FB6-0B541A6E6B4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noProof="0" dirty="0"/>
              <a:t>Consider the geography of your colony.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6E43-DDFD-4A78-9000-8E5185F3D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What transportation works best? Why?</a:t>
            </a:r>
          </a:p>
          <a:p>
            <a:r>
              <a:rPr lang="en-US" noProof="0" dirty="0"/>
              <a:t>Does this differ by geographic area?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CCF1BA-A6F9-4F51-983C-68D02F1E5385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noProof="0" dirty="0"/>
              <a:t>Do colonists need to travel to other colonies for any reason?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3B6A6-394E-4751-96D8-666D5543B71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noProof="0" dirty="0"/>
              <a:t>If so, what is the best method? What is the cheapest method? </a:t>
            </a:r>
          </a:p>
          <a:p>
            <a:r>
              <a:rPr lang="en-US" noProof="0" dirty="0"/>
              <a:t>Do different social groups travel in different ways? Why?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4AC2E1-0C41-448A-B736-4C9F66554BE7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noProof="0" dirty="0"/>
              <a:t>How?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9B3B2-CA9E-44EF-A965-4A877D614E26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noProof="0" dirty="0"/>
              <a:t>How does transportation relate to trade? Are certain means of transportation only used to move resources?</a:t>
            </a:r>
          </a:p>
        </p:txBody>
      </p:sp>
    </p:spTree>
    <p:extLst>
      <p:ext uri="{BB962C8B-B14F-4D97-AF65-F5344CB8AC3E}">
        <p14:creationId xmlns:p14="http://schemas.microsoft.com/office/powerpoint/2010/main" val="3550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Colony Song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3BFB9-C6C3-418B-A237-8BE9AD8A694A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noProof="0" dirty="0"/>
              <a:t>&lt;Name of Song&gt;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&lt;Insert song lyrics and/or an audio file of the song&gt;</a:t>
            </a:r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tf78283625_win32</Template>
  <TotalTime>57</TotalTime>
  <Words>1036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Aka-Acid-BalooPaaji</vt:lpstr>
      <vt:lpstr>Arial</vt:lpstr>
      <vt:lpstr>Calibri</vt:lpstr>
      <vt:lpstr>Calibri Light</vt:lpstr>
      <vt:lpstr>Rockwell</vt:lpstr>
      <vt:lpstr>Tahoma</vt:lpstr>
      <vt:lpstr>Wingdings</vt:lpstr>
      <vt:lpstr>Atlas</vt:lpstr>
      <vt:lpstr>ΩΡΑ ΓΙΑ ΠΑΙΧΝΙΔΙ</vt:lpstr>
      <vt:lpstr>Map of &lt;colony name&gt;</vt:lpstr>
      <vt:lpstr>Natural Resources</vt:lpstr>
      <vt:lpstr>Economy &amp; Trade</vt:lpstr>
      <vt:lpstr>Government</vt:lpstr>
      <vt:lpstr>Rules &amp; Laws</vt:lpstr>
      <vt:lpstr>Social Groups</vt:lpstr>
      <vt:lpstr>Transportation</vt:lpstr>
      <vt:lpstr>Colony Song</vt:lpstr>
      <vt:lpstr>Colony Symbols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Teodor Mihail Sodolescu</dc:creator>
  <cp:lastModifiedBy>Teodor Mihail Sodolescu</cp:lastModifiedBy>
  <cp:revision>5</cp:revision>
  <dcterms:created xsi:type="dcterms:W3CDTF">2020-11-13T11:15:12Z</dcterms:created>
  <dcterms:modified xsi:type="dcterms:W3CDTF">2020-11-13T13:01:16Z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