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0"/>
  </p:notesMasterIdLst>
  <p:sldIdLst>
    <p:sldId id="257" r:id="rId2"/>
    <p:sldId id="333" r:id="rId3"/>
    <p:sldId id="286" r:id="rId4"/>
    <p:sldId id="285" r:id="rId5"/>
    <p:sldId id="289" r:id="rId6"/>
    <p:sldId id="290" r:id="rId7"/>
    <p:sldId id="288" r:id="rId8"/>
    <p:sldId id="275" r:id="rId9"/>
    <p:sldId id="291" r:id="rId10"/>
    <p:sldId id="292" r:id="rId11"/>
    <p:sldId id="293" r:id="rId12"/>
    <p:sldId id="299" r:id="rId13"/>
    <p:sldId id="294" r:id="rId14"/>
    <p:sldId id="296" r:id="rId15"/>
    <p:sldId id="300" r:id="rId16"/>
    <p:sldId id="301" r:id="rId17"/>
    <p:sldId id="302" r:id="rId18"/>
    <p:sldId id="303" r:id="rId19"/>
    <p:sldId id="297" r:id="rId20"/>
    <p:sldId id="298" r:id="rId21"/>
    <p:sldId id="276" r:id="rId22"/>
    <p:sldId id="306" r:id="rId23"/>
    <p:sldId id="307" r:id="rId24"/>
    <p:sldId id="308" r:id="rId25"/>
    <p:sldId id="309" r:id="rId26"/>
    <p:sldId id="313" r:id="rId27"/>
    <p:sldId id="277" r:id="rId28"/>
    <p:sldId id="317" r:id="rId29"/>
    <p:sldId id="278" r:id="rId30"/>
    <p:sldId id="318" r:id="rId31"/>
    <p:sldId id="319" r:id="rId32"/>
    <p:sldId id="320" r:id="rId33"/>
    <p:sldId id="321" r:id="rId34"/>
    <p:sldId id="322" r:id="rId35"/>
    <p:sldId id="323" r:id="rId36"/>
    <p:sldId id="324" r:id="rId37"/>
    <p:sldId id="325" r:id="rId38"/>
    <p:sldId id="326" r:id="rId39"/>
    <p:sldId id="327" r:id="rId40"/>
    <p:sldId id="328" r:id="rId41"/>
    <p:sldId id="329" r:id="rId42"/>
    <p:sldId id="330" r:id="rId43"/>
    <p:sldId id="331" r:id="rId44"/>
    <p:sldId id="332" r:id="rId45"/>
    <p:sldId id="283" r:id="rId46"/>
    <p:sldId id="284" r:id="rId47"/>
    <p:sldId id="334" r:id="rId48"/>
    <p:sldId id="274" r:id="rId4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104" autoAdjust="0"/>
    <p:restoredTop sz="94660"/>
  </p:normalViewPr>
  <p:slideViewPr>
    <p:cSldViewPr snapToGrid="0">
      <p:cViewPr>
        <p:scale>
          <a:sx n="100" d="100"/>
          <a:sy n="100" d="100"/>
        </p:scale>
        <p:origin x="4752" y="12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3FB234-23D2-4CA0-8369-4538E896D6E4}" type="datetimeFigureOut">
              <a:rPr lang="en-US" smtClean="0"/>
              <a:t>5/7/2024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3BACC1F-AB76-4C05-B62A-B62793B35503}" type="slidenum">
              <a:rPr lang="en-US" smtClean="0"/>
              <a:t>‹#›</a:t>
            </a:fld>
            <a:endParaRPr lang="en-US"/>
          </a:p>
        </p:txBody>
      </p:sp>
    </p:spTree>
    <p:extLst>
      <p:ext uri="{BB962C8B-B14F-4D97-AF65-F5344CB8AC3E}">
        <p14:creationId xmlns:p14="http://schemas.microsoft.com/office/powerpoint/2010/main" val="16639206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33BACC1F-AB76-4C05-B62A-B62793B35503}" type="slidenum">
              <a:rPr lang="en-US" smtClean="0"/>
              <a:t>11</a:t>
            </a:fld>
            <a:endParaRPr lang="en-US"/>
          </a:p>
        </p:txBody>
      </p:sp>
    </p:spTree>
    <p:extLst>
      <p:ext uri="{BB962C8B-B14F-4D97-AF65-F5344CB8AC3E}">
        <p14:creationId xmlns:p14="http://schemas.microsoft.com/office/powerpoint/2010/main" val="39263453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6830A9-1B86-74A6-9A5C-88BF18F170E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A789A30-AEF8-103A-B6DB-004ECB31AAC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3C4AB4F-DE85-0833-0B1F-BD1E285A2D39}"/>
              </a:ext>
            </a:extLst>
          </p:cNvPr>
          <p:cNvSpPr>
            <a:spLocks noGrp="1"/>
          </p:cNvSpPr>
          <p:nvPr>
            <p:ph type="body" idx="1"/>
          </p:nvPr>
        </p:nvSpPr>
        <p:spPr/>
        <p:txBody>
          <a:bodyPr/>
          <a:lstStyle/>
          <a:p>
            <a:endParaRPr lang="en-GB" dirty="0"/>
          </a:p>
        </p:txBody>
      </p:sp>
      <p:sp>
        <p:nvSpPr>
          <p:cNvPr id="4" name="Slide Number Placeholder 3">
            <a:extLst>
              <a:ext uri="{FF2B5EF4-FFF2-40B4-BE49-F238E27FC236}">
                <a16:creationId xmlns:a16="http://schemas.microsoft.com/office/drawing/2014/main" id="{D26EFEA4-72A2-A40B-706F-822D823EFFE3}"/>
              </a:ext>
            </a:extLst>
          </p:cNvPr>
          <p:cNvSpPr>
            <a:spLocks noGrp="1"/>
          </p:cNvSpPr>
          <p:nvPr>
            <p:ph type="sldNum" sz="quarter" idx="5"/>
          </p:nvPr>
        </p:nvSpPr>
        <p:spPr/>
        <p:txBody>
          <a:bodyPr/>
          <a:lstStyle/>
          <a:p>
            <a:fld id="{33BACC1F-AB76-4C05-B62A-B62793B35503}" type="slidenum">
              <a:rPr lang="en-US" smtClean="0"/>
              <a:t>12</a:t>
            </a:fld>
            <a:endParaRPr lang="en-US"/>
          </a:p>
        </p:txBody>
      </p:sp>
    </p:spTree>
    <p:extLst>
      <p:ext uri="{BB962C8B-B14F-4D97-AF65-F5344CB8AC3E}">
        <p14:creationId xmlns:p14="http://schemas.microsoft.com/office/powerpoint/2010/main" val="41133028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5E42E-6468-54E2-1173-73525F5ABF9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078B4C7-D0B1-50D1-110E-05173D14C78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FAF8B40-0B59-049E-5B9B-4BFB3236F01B}"/>
              </a:ext>
            </a:extLst>
          </p:cNvPr>
          <p:cNvSpPr>
            <a:spLocks noGrp="1"/>
          </p:cNvSpPr>
          <p:nvPr>
            <p:ph type="dt" sz="half" idx="10"/>
          </p:nvPr>
        </p:nvSpPr>
        <p:spPr/>
        <p:txBody>
          <a:bodyPr/>
          <a:lstStyle/>
          <a:p>
            <a:fld id="{6CCF14FF-B78A-4F3D-B3AE-262C96014791}" type="datetimeFigureOut">
              <a:rPr lang="en-US" smtClean="0"/>
              <a:t>5/7/2024</a:t>
            </a:fld>
            <a:endParaRPr lang="en-US"/>
          </a:p>
        </p:txBody>
      </p:sp>
      <p:sp>
        <p:nvSpPr>
          <p:cNvPr id="5" name="Footer Placeholder 4">
            <a:extLst>
              <a:ext uri="{FF2B5EF4-FFF2-40B4-BE49-F238E27FC236}">
                <a16:creationId xmlns:a16="http://schemas.microsoft.com/office/drawing/2014/main" id="{D502A100-F41A-8F55-5773-F7C6A3A540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005BA53-C2E1-1819-26DA-34242E65DE95}"/>
              </a:ext>
            </a:extLst>
          </p:cNvPr>
          <p:cNvSpPr>
            <a:spLocks noGrp="1"/>
          </p:cNvSpPr>
          <p:nvPr>
            <p:ph type="sldNum" sz="quarter" idx="12"/>
          </p:nvPr>
        </p:nvSpPr>
        <p:spPr/>
        <p:txBody>
          <a:bodyPr/>
          <a:lstStyle/>
          <a:p>
            <a:fld id="{D5CDCF7C-E921-4E16-B1F4-CCBDDF795F8F}" type="slidenum">
              <a:rPr lang="en-US" smtClean="0"/>
              <a:t>‹#›</a:t>
            </a:fld>
            <a:endParaRPr lang="en-US"/>
          </a:p>
        </p:txBody>
      </p:sp>
    </p:spTree>
    <p:extLst>
      <p:ext uri="{BB962C8B-B14F-4D97-AF65-F5344CB8AC3E}">
        <p14:creationId xmlns:p14="http://schemas.microsoft.com/office/powerpoint/2010/main" val="6668527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AB2B75-1AA4-A0EF-D625-0C8C3481247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6920307-5051-0894-B536-B8A3812B017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851D05F-9785-016B-C834-7AC7936A6D7C}"/>
              </a:ext>
            </a:extLst>
          </p:cNvPr>
          <p:cNvSpPr>
            <a:spLocks noGrp="1"/>
          </p:cNvSpPr>
          <p:nvPr>
            <p:ph type="dt" sz="half" idx="10"/>
          </p:nvPr>
        </p:nvSpPr>
        <p:spPr/>
        <p:txBody>
          <a:bodyPr/>
          <a:lstStyle/>
          <a:p>
            <a:fld id="{6CCF14FF-B78A-4F3D-B3AE-262C96014791}" type="datetimeFigureOut">
              <a:rPr lang="en-US" smtClean="0"/>
              <a:t>5/7/2024</a:t>
            </a:fld>
            <a:endParaRPr lang="en-US"/>
          </a:p>
        </p:txBody>
      </p:sp>
      <p:sp>
        <p:nvSpPr>
          <p:cNvPr id="5" name="Footer Placeholder 4">
            <a:extLst>
              <a:ext uri="{FF2B5EF4-FFF2-40B4-BE49-F238E27FC236}">
                <a16:creationId xmlns:a16="http://schemas.microsoft.com/office/drawing/2014/main" id="{B4E908BE-20B4-021D-1EFD-C390C6BCBB5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7FB08A-6F63-59B7-FEE2-82F404C49D29}"/>
              </a:ext>
            </a:extLst>
          </p:cNvPr>
          <p:cNvSpPr>
            <a:spLocks noGrp="1"/>
          </p:cNvSpPr>
          <p:nvPr>
            <p:ph type="sldNum" sz="quarter" idx="12"/>
          </p:nvPr>
        </p:nvSpPr>
        <p:spPr/>
        <p:txBody>
          <a:bodyPr/>
          <a:lstStyle/>
          <a:p>
            <a:fld id="{D5CDCF7C-E921-4E16-B1F4-CCBDDF795F8F}" type="slidenum">
              <a:rPr lang="en-US" smtClean="0"/>
              <a:t>‹#›</a:t>
            </a:fld>
            <a:endParaRPr lang="en-US"/>
          </a:p>
        </p:txBody>
      </p:sp>
    </p:spTree>
    <p:extLst>
      <p:ext uri="{BB962C8B-B14F-4D97-AF65-F5344CB8AC3E}">
        <p14:creationId xmlns:p14="http://schemas.microsoft.com/office/powerpoint/2010/main" val="22126932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E002851-E956-8651-9BE0-6DD9A15DCF9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C5256DD-B3D5-C9A1-E935-70141C5C52B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4A5A3DD-89F2-BD8E-573C-47E9732F2B2C}"/>
              </a:ext>
            </a:extLst>
          </p:cNvPr>
          <p:cNvSpPr>
            <a:spLocks noGrp="1"/>
          </p:cNvSpPr>
          <p:nvPr>
            <p:ph type="dt" sz="half" idx="10"/>
          </p:nvPr>
        </p:nvSpPr>
        <p:spPr/>
        <p:txBody>
          <a:bodyPr/>
          <a:lstStyle/>
          <a:p>
            <a:fld id="{6CCF14FF-B78A-4F3D-B3AE-262C96014791}" type="datetimeFigureOut">
              <a:rPr lang="en-US" smtClean="0"/>
              <a:t>5/7/2024</a:t>
            </a:fld>
            <a:endParaRPr lang="en-US"/>
          </a:p>
        </p:txBody>
      </p:sp>
      <p:sp>
        <p:nvSpPr>
          <p:cNvPr id="5" name="Footer Placeholder 4">
            <a:extLst>
              <a:ext uri="{FF2B5EF4-FFF2-40B4-BE49-F238E27FC236}">
                <a16:creationId xmlns:a16="http://schemas.microsoft.com/office/drawing/2014/main" id="{94D92159-17C1-4A96-6119-35C78F8EF57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F10D980-2670-008C-8801-A6231AA7C1DC}"/>
              </a:ext>
            </a:extLst>
          </p:cNvPr>
          <p:cNvSpPr>
            <a:spLocks noGrp="1"/>
          </p:cNvSpPr>
          <p:nvPr>
            <p:ph type="sldNum" sz="quarter" idx="12"/>
          </p:nvPr>
        </p:nvSpPr>
        <p:spPr/>
        <p:txBody>
          <a:bodyPr/>
          <a:lstStyle/>
          <a:p>
            <a:fld id="{D5CDCF7C-E921-4E16-B1F4-CCBDDF795F8F}" type="slidenum">
              <a:rPr lang="en-US" smtClean="0"/>
              <a:t>‹#›</a:t>
            </a:fld>
            <a:endParaRPr lang="en-US"/>
          </a:p>
        </p:txBody>
      </p:sp>
    </p:spTree>
    <p:extLst>
      <p:ext uri="{BB962C8B-B14F-4D97-AF65-F5344CB8AC3E}">
        <p14:creationId xmlns:p14="http://schemas.microsoft.com/office/powerpoint/2010/main" val="27433660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FFCD36-083C-A405-A52D-8D09E38AEB6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5AD08F7-D8B4-D11F-2679-FDC7FDFF70D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242A7D8-0380-B45C-16E0-57356E1D247C}"/>
              </a:ext>
            </a:extLst>
          </p:cNvPr>
          <p:cNvSpPr>
            <a:spLocks noGrp="1"/>
          </p:cNvSpPr>
          <p:nvPr>
            <p:ph type="dt" sz="half" idx="10"/>
          </p:nvPr>
        </p:nvSpPr>
        <p:spPr/>
        <p:txBody>
          <a:bodyPr/>
          <a:lstStyle/>
          <a:p>
            <a:fld id="{6CCF14FF-B78A-4F3D-B3AE-262C96014791}" type="datetimeFigureOut">
              <a:rPr lang="en-US" smtClean="0"/>
              <a:t>5/7/2024</a:t>
            </a:fld>
            <a:endParaRPr lang="en-US"/>
          </a:p>
        </p:txBody>
      </p:sp>
      <p:sp>
        <p:nvSpPr>
          <p:cNvPr id="5" name="Footer Placeholder 4">
            <a:extLst>
              <a:ext uri="{FF2B5EF4-FFF2-40B4-BE49-F238E27FC236}">
                <a16:creationId xmlns:a16="http://schemas.microsoft.com/office/drawing/2014/main" id="{9F6FE367-6094-5F42-B820-C153B04E878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249151-D8B6-71AC-C523-602CE7B6115A}"/>
              </a:ext>
            </a:extLst>
          </p:cNvPr>
          <p:cNvSpPr>
            <a:spLocks noGrp="1"/>
          </p:cNvSpPr>
          <p:nvPr>
            <p:ph type="sldNum" sz="quarter" idx="12"/>
          </p:nvPr>
        </p:nvSpPr>
        <p:spPr/>
        <p:txBody>
          <a:bodyPr/>
          <a:lstStyle/>
          <a:p>
            <a:fld id="{D5CDCF7C-E921-4E16-B1F4-CCBDDF795F8F}" type="slidenum">
              <a:rPr lang="en-US" smtClean="0"/>
              <a:t>‹#›</a:t>
            </a:fld>
            <a:endParaRPr lang="en-US"/>
          </a:p>
        </p:txBody>
      </p:sp>
    </p:spTree>
    <p:extLst>
      <p:ext uri="{BB962C8B-B14F-4D97-AF65-F5344CB8AC3E}">
        <p14:creationId xmlns:p14="http://schemas.microsoft.com/office/powerpoint/2010/main" val="11392704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4560E-2B3D-0222-8768-8C52442663E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4293C8D-FC84-D003-6C52-3C7B6029C69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86D156B-F7AF-6DAC-66D6-2023E384A08D}"/>
              </a:ext>
            </a:extLst>
          </p:cNvPr>
          <p:cNvSpPr>
            <a:spLocks noGrp="1"/>
          </p:cNvSpPr>
          <p:nvPr>
            <p:ph type="dt" sz="half" idx="10"/>
          </p:nvPr>
        </p:nvSpPr>
        <p:spPr/>
        <p:txBody>
          <a:bodyPr/>
          <a:lstStyle/>
          <a:p>
            <a:fld id="{6CCF14FF-B78A-4F3D-B3AE-262C96014791}" type="datetimeFigureOut">
              <a:rPr lang="en-US" smtClean="0"/>
              <a:t>5/7/2024</a:t>
            </a:fld>
            <a:endParaRPr lang="en-US"/>
          </a:p>
        </p:txBody>
      </p:sp>
      <p:sp>
        <p:nvSpPr>
          <p:cNvPr id="5" name="Footer Placeholder 4">
            <a:extLst>
              <a:ext uri="{FF2B5EF4-FFF2-40B4-BE49-F238E27FC236}">
                <a16:creationId xmlns:a16="http://schemas.microsoft.com/office/drawing/2014/main" id="{B377CDB5-89CC-5A84-0FAF-0C982AB7AA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DC1F27-7714-5656-1D6F-B7A29E955214}"/>
              </a:ext>
            </a:extLst>
          </p:cNvPr>
          <p:cNvSpPr>
            <a:spLocks noGrp="1"/>
          </p:cNvSpPr>
          <p:nvPr>
            <p:ph type="sldNum" sz="quarter" idx="12"/>
          </p:nvPr>
        </p:nvSpPr>
        <p:spPr/>
        <p:txBody>
          <a:bodyPr/>
          <a:lstStyle/>
          <a:p>
            <a:fld id="{D5CDCF7C-E921-4E16-B1F4-CCBDDF795F8F}" type="slidenum">
              <a:rPr lang="en-US" smtClean="0"/>
              <a:t>‹#›</a:t>
            </a:fld>
            <a:endParaRPr lang="en-US"/>
          </a:p>
        </p:txBody>
      </p:sp>
    </p:spTree>
    <p:extLst>
      <p:ext uri="{BB962C8B-B14F-4D97-AF65-F5344CB8AC3E}">
        <p14:creationId xmlns:p14="http://schemas.microsoft.com/office/powerpoint/2010/main" val="9409547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4E90FD-D4AF-EA19-E90F-E1C0025F7EC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622855F-EBBF-FC76-811F-9DB780DA7F8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DB72112-BEFA-7D62-6D19-F48E1D4ACE9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3E85515-7791-C507-C5C2-D0C3572E267F}"/>
              </a:ext>
            </a:extLst>
          </p:cNvPr>
          <p:cNvSpPr>
            <a:spLocks noGrp="1"/>
          </p:cNvSpPr>
          <p:nvPr>
            <p:ph type="dt" sz="half" idx="10"/>
          </p:nvPr>
        </p:nvSpPr>
        <p:spPr/>
        <p:txBody>
          <a:bodyPr/>
          <a:lstStyle/>
          <a:p>
            <a:fld id="{6CCF14FF-B78A-4F3D-B3AE-262C96014791}" type="datetimeFigureOut">
              <a:rPr lang="en-US" smtClean="0"/>
              <a:t>5/7/2024</a:t>
            </a:fld>
            <a:endParaRPr lang="en-US"/>
          </a:p>
        </p:txBody>
      </p:sp>
      <p:sp>
        <p:nvSpPr>
          <p:cNvPr id="6" name="Footer Placeholder 5">
            <a:extLst>
              <a:ext uri="{FF2B5EF4-FFF2-40B4-BE49-F238E27FC236}">
                <a16:creationId xmlns:a16="http://schemas.microsoft.com/office/drawing/2014/main" id="{024399C3-E1AC-24D9-AE1C-001200091B7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23EA785-8F88-7B00-B19B-24A134517579}"/>
              </a:ext>
            </a:extLst>
          </p:cNvPr>
          <p:cNvSpPr>
            <a:spLocks noGrp="1"/>
          </p:cNvSpPr>
          <p:nvPr>
            <p:ph type="sldNum" sz="quarter" idx="12"/>
          </p:nvPr>
        </p:nvSpPr>
        <p:spPr/>
        <p:txBody>
          <a:bodyPr/>
          <a:lstStyle/>
          <a:p>
            <a:fld id="{D5CDCF7C-E921-4E16-B1F4-CCBDDF795F8F}" type="slidenum">
              <a:rPr lang="en-US" smtClean="0"/>
              <a:t>‹#›</a:t>
            </a:fld>
            <a:endParaRPr lang="en-US"/>
          </a:p>
        </p:txBody>
      </p:sp>
    </p:spTree>
    <p:extLst>
      <p:ext uri="{BB962C8B-B14F-4D97-AF65-F5344CB8AC3E}">
        <p14:creationId xmlns:p14="http://schemas.microsoft.com/office/powerpoint/2010/main" val="2724140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0C6512-BC43-BE61-B43A-48FBE24FA91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CCA2934-BECC-D9B4-2C2B-39C9FAD2007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B568001-E9E2-92EE-F5C9-F991FF5DFA9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CD8EBC5-7766-608E-BA1E-579C5537597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8ECCC13-3B6C-E052-411E-C4DF0AA6601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4456D99-F5A6-7930-A38A-8A64274B66FD}"/>
              </a:ext>
            </a:extLst>
          </p:cNvPr>
          <p:cNvSpPr>
            <a:spLocks noGrp="1"/>
          </p:cNvSpPr>
          <p:nvPr>
            <p:ph type="dt" sz="half" idx="10"/>
          </p:nvPr>
        </p:nvSpPr>
        <p:spPr/>
        <p:txBody>
          <a:bodyPr/>
          <a:lstStyle/>
          <a:p>
            <a:fld id="{6CCF14FF-B78A-4F3D-B3AE-262C96014791}" type="datetimeFigureOut">
              <a:rPr lang="en-US" smtClean="0"/>
              <a:t>5/7/2024</a:t>
            </a:fld>
            <a:endParaRPr lang="en-US"/>
          </a:p>
        </p:txBody>
      </p:sp>
      <p:sp>
        <p:nvSpPr>
          <p:cNvPr id="8" name="Footer Placeholder 7">
            <a:extLst>
              <a:ext uri="{FF2B5EF4-FFF2-40B4-BE49-F238E27FC236}">
                <a16:creationId xmlns:a16="http://schemas.microsoft.com/office/drawing/2014/main" id="{47E36C9D-651D-B8F1-ADEA-D82AC4977B0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49E5D61-E226-9DD5-69C6-BDEC10A3F5C9}"/>
              </a:ext>
            </a:extLst>
          </p:cNvPr>
          <p:cNvSpPr>
            <a:spLocks noGrp="1"/>
          </p:cNvSpPr>
          <p:nvPr>
            <p:ph type="sldNum" sz="quarter" idx="12"/>
          </p:nvPr>
        </p:nvSpPr>
        <p:spPr/>
        <p:txBody>
          <a:bodyPr/>
          <a:lstStyle/>
          <a:p>
            <a:fld id="{D5CDCF7C-E921-4E16-B1F4-CCBDDF795F8F}" type="slidenum">
              <a:rPr lang="en-US" smtClean="0"/>
              <a:t>‹#›</a:t>
            </a:fld>
            <a:endParaRPr lang="en-US"/>
          </a:p>
        </p:txBody>
      </p:sp>
    </p:spTree>
    <p:extLst>
      <p:ext uri="{BB962C8B-B14F-4D97-AF65-F5344CB8AC3E}">
        <p14:creationId xmlns:p14="http://schemas.microsoft.com/office/powerpoint/2010/main" val="28468849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46AB47-D17B-63EC-3D45-F00AB408476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EF61782-2B66-A0C2-A3F8-E8EE4FF05289}"/>
              </a:ext>
            </a:extLst>
          </p:cNvPr>
          <p:cNvSpPr>
            <a:spLocks noGrp="1"/>
          </p:cNvSpPr>
          <p:nvPr>
            <p:ph type="dt" sz="half" idx="10"/>
          </p:nvPr>
        </p:nvSpPr>
        <p:spPr/>
        <p:txBody>
          <a:bodyPr/>
          <a:lstStyle/>
          <a:p>
            <a:fld id="{6CCF14FF-B78A-4F3D-B3AE-262C96014791}" type="datetimeFigureOut">
              <a:rPr lang="en-US" smtClean="0"/>
              <a:t>5/7/2024</a:t>
            </a:fld>
            <a:endParaRPr lang="en-US"/>
          </a:p>
        </p:txBody>
      </p:sp>
      <p:sp>
        <p:nvSpPr>
          <p:cNvPr id="4" name="Footer Placeholder 3">
            <a:extLst>
              <a:ext uri="{FF2B5EF4-FFF2-40B4-BE49-F238E27FC236}">
                <a16:creationId xmlns:a16="http://schemas.microsoft.com/office/drawing/2014/main" id="{A189575A-F8CD-4A36-36A2-6455C5FD0BD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BD89B6C-E2DA-161F-6704-E96D6B2E30B7}"/>
              </a:ext>
            </a:extLst>
          </p:cNvPr>
          <p:cNvSpPr>
            <a:spLocks noGrp="1"/>
          </p:cNvSpPr>
          <p:nvPr>
            <p:ph type="sldNum" sz="quarter" idx="12"/>
          </p:nvPr>
        </p:nvSpPr>
        <p:spPr/>
        <p:txBody>
          <a:bodyPr/>
          <a:lstStyle/>
          <a:p>
            <a:fld id="{D5CDCF7C-E921-4E16-B1F4-CCBDDF795F8F}" type="slidenum">
              <a:rPr lang="en-US" smtClean="0"/>
              <a:t>‹#›</a:t>
            </a:fld>
            <a:endParaRPr lang="en-US"/>
          </a:p>
        </p:txBody>
      </p:sp>
    </p:spTree>
    <p:extLst>
      <p:ext uri="{BB962C8B-B14F-4D97-AF65-F5344CB8AC3E}">
        <p14:creationId xmlns:p14="http://schemas.microsoft.com/office/powerpoint/2010/main" val="41468120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2B925D3-F290-BAF8-BEE4-42E1618C1101}"/>
              </a:ext>
            </a:extLst>
          </p:cNvPr>
          <p:cNvSpPr>
            <a:spLocks noGrp="1"/>
          </p:cNvSpPr>
          <p:nvPr>
            <p:ph type="dt" sz="half" idx="10"/>
          </p:nvPr>
        </p:nvSpPr>
        <p:spPr/>
        <p:txBody>
          <a:bodyPr/>
          <a:lstStyle/>
          <a:p>
            <a:fld id="{6CCF14FF-B78A-4F3D-B3AE-262C96014791}" type="datetimeFigureOut">
              <a:rPr lang="en-US" smtClean="0"/>
              <a:t>5/7/2024</a:t>
            </a:fld>
            <a:endParaRPr lang="en-US"/>
          </a:p>
        </p:txBody>
      </p:sp>
      <p:sp>
        <p:nvSpPr>
          <p:cNvPr id="3" name="Footer Placeholder 2">
            <a:extLst>
              <a:ext uri="{FF2B5EF4-FFF2-40B4-BE49-F238E27FC236}">
                <a16:creationId xmlns:a16="http://schemas.microsoft.com/office/drawing/2014/main" id="{3CCD257C-DF86-7369-F9C4-3B3C042EB71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5B3976D-65A2-16BE-6BFD-4AFEB50322F5}"/>
              </a:ext>
            </a:extLst>
          </p:cNvPr>
          <p:cNvSpPr>
            <a:spLocks noGrp="1"/>
          </p:cNvSpPr>
          <p:nvPr>
            <p:ph type="sldNum" sz="quarter" idx="12"/>
          </p:nvPr>
        </p:nvSpPr>
        <p:spPr/>
        <p:txBody>
          <a:bodyPr/>
          <a:lstStyle/>
          <a:p>
            <a:fld id="{D5CDCF7C-E921-4E16-B1F4-CCBDDF795F8F}" type="slidenum">
              <a:rPr lang="en-US" smtClean="0"/>
              <a:t>‹#›</a:t>
            </a:fld>
            <a:endParaRPr lang="en-US"/>
          </a:p>
        </p:txBody>
      </p:sp>
    </p:spTree>
    <p:extLst>
      <p:ext uri="{BB962C8B-B14F-4D97-AF65-F5344CB8AC3E}">
        <p14:creationId xmlns:p14="http://schemas.microsoft.com/office/powerpoint/2010/main" val="33994776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17DF18-0256-675F-984C-E9DEB45B5B5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E9275AB-DCC3-4447-03C2-333412F685F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96A280F-EF3B-3780-A399-B0BFE49C23A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9DA6B3-91F5-2909-AA79-001E1CCFE016}"/>
              </a:ext>
            </a:extLst>
          </p:cNvPr>
          <p:cNvSpPr>
            <a:spLocks noGrp="1"/>
          </p:cNvSpPr>
          <p:nvPr>
            <p:ph type="dt" sz="half" idx="10"/>
          </p:nvPr>
        </p:nvSpPr>
        <p:spPr/>
        <p:txBody>
          <a:bodyPr/>
          <a:lstStyle/>
          <a:p>
            <a:fld id="{6CCF14FF-B78A-4F3D-B3AE-262C96014791}" type="datetimeFigureOut">
              <a:rPr lang="en-US" smtClean="0"/>
              <a:t>5/7/2024</a:t>
            </a:fld>
            <a:endParaRPr lang="en-US"/>
          </a:p>
        </p:txBody>
      </p:sp>
      <p:sp>
        <p:nvSpPr>
          <p:cNvPr id="6" name="Footer Placeholder 5">
            <a:extLst>
              <a:ext uri="{FF2B5EF4-FFF2-40B4-BE49-F238E27FC236}">
                <a16:creationId xmlns:a16="http://schemas.microsoft.com/office/drawing/2014/main" id="{98B67CFD-EEBE-576E-0F7C-1D06E6879A6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9098F55-077B-D6E3-C843-0222A89D3ABC}"/>
              </a:ext>
            </a:extLst>
          </p:cNvPr>
          <p:cNvSpPr>
            <a:spLocks noGrp="1"/>
          </p:cNvSpPr>
          <p:nvPr>
            <p:ph type="sldNum" sz="quarter" idx="12"/>
          </p:nvPr>
        </p:nvSpPr>
        <p:spPr/>
        <p:txBody>
          <a:bodyPr/>
          <a:lstStyle/>
          <a:p>
            <a:fld id="{D5CDCF7C-E921-4E16-B1F4-CCBDDF795F8F}" type="slidenum">
              <a:rPr lang="en-US" smtClean="0"/>
              <a:t>‹#›</a:t>
            </a:fld>
            <a:endParaRPr lang="en-US"/>
          </a:p>
        </p:txBody>
      </p:sp>
    </p:spTree>
    <p:extLst>
      <p:ext uri="{BB962C8B-B14F-4D97-AF65-F5344CB8AC3E}">
        <p14:creationId xmlns:p14="http://schemas.microsoft.com/office/powerpoint/2010/main" val="15875965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63B3AD-E710-0D88-FB17-34FA9978F68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1AE813F-9A62-E011-7D8C-089C1F4563E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051569E-7639-1049-4708-ABBCB03997E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CBB3098-E481-4309-B9EC-2C87422E7200}"/>
              </a:ext>
            </a:extLst>
          </p:cNvPr>
          <p:cNvSpPr>
            <a:spLocks noGrp="1"/>
          </p:cNvSpPr>
          <p:nvPr>
            <p:ph type="dt" sz="half" idx="10"/>
          </p:nvPr>
        </p:nvSpPr>
        <p:spPr/>
        <p:txBody>
          <a:bodyPr/>
          <a:lstStyle/>
          <a:p>
            <a:fld id="{6CCF14FF-B78A-4F3D-B3AE-262C96014791}" type="datetimeFigureOut">
              <a:rPr lang="en-US" smtClean="0"/>
              <a:t>5/7/2024</a:t>
            </a:fld>
            <a:endParaRPr lang="en-US"/>
          </a:p>
        </p:txBody>
      </p:sp>
      <p:sp>
        <p:nvSpPr>
          <p:cNvPr id="6" name="Footer Placeholder 5">
            <a:extLst>
              <a:ext uri="{FF2B5EF4-FFF2-40B4-BE49-F238E27FC236}">
                <a16:creationId xmlns:a16="http://schemas.microsoft.com/office/drawing/2014/main" id="{0405FFFE-33B8-DC2B-6E1F-CE9611B70DB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07F0A28-332D-E262-DF76-4F94D43EE5ED}"/>
              </a:ext>
            </a:extLst>
          </p:cNvPr>
          <p:cNvSpPr>
            <a:spLocks noGrp="1"/>
          </p:cNvSpPr>
          <p:nvPr>
            <p:ph type="sldNum" sz="quarter" idx="12"/>
          </p:nvPr>
        </p:nvSpPr>
        <p:spPr/>
        <p:txBody>
          <a:bodyPr/>
          <a:lstStyle/>
          <a:p>
            <a:fld id="{D5CDCF7C-E921-4E16-B1F4-CCBDDF795F8F}" type="slidenum">
              <a:rPr lang="en-US" smtClean="0"/>
              <a:t>‹#›</a:t>
            </a:fld>
            <a:endParaRPr lang="en-US"/>
          </a:p>
        </p:txBody>
      </p:sp>
    </p:spTree>
    <p:extLst>
      <p:ext uri="{BB962C8B-B14F-4D97-AF65-F5344CB8AC3E}">
        <p14:creationId xmlns:p14="http://schemas.microsoft.com/office/powerpoint/2010/main" val="8717713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B768CD6-9D38-6EC0-6435-7E5374992E5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AC946E6-EDD3-673F-4390-AF8A3AE3FA8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B8965EF-1C1D-7527-195F-3A43B798076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CCF14FF-B78A-4F3D-B3AE-262C96014791}" type="datetimeFigureOut">
              <a:rPr lang="en-US" smtClean="0"/>
              <a:t>5/7/2024</a:t>
            </a:fld>
            <a:endParaRPr lang="en-US"/>
          </a:p>
        </p:txBody>
      </p:sp>
      <p:sp>
        <p:nvSpPr>
          <p:cNvPr id="5" name="Footer Placeholder 4">
            <a:extLst>
              <a:ext uri="{FF2B5EF4-FFF2-40B4-BE49-F238E27FC236}">
                <a16:creationId xmlns:a16="http://schemas.microsoft.com/office/drawing/2014/main" id="{8AE74796-566A-11B2-2679-E65F8758679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9283099-6AB7-19E7-3F7A-9DA060C2F2F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CDCF7C-E921-4E16-B1F4-CCBDDF795F8F}" type="slidenum">
              <a:rPr lang="en-US" smtClean="0"/>
              <a:t>‹#›</a:t>
            </a:fld>
            <a:endParaRPr lang="en-US"/>
          </a:p>
        </p:txBody>
      </p:sp>
    </p:spTree>
    <p:extLst>
      <p:ext uri="{BB962C8B-B14F-4D97-AF65-F5344CB8AC3E}">
        <p14:creationId xmlns:p14="http://schemas.microsoft.com/office/powerpoint/2010/main" val="15322047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3.gif"/><Relationship Id="rId2" Type="http://schemas.openxmlformats.org/officeDocument/2006/relationships/image" Target="../media/image22.png"/><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2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3.gif"/><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image" Target="../media/image42.png"/><Relationship Id="rId13" Type="http://schemas.openxmlformats.org/officeDocument/2006/relationships/image" Target="../media/image47.png"/><Relationship Id="rId18" Type="http://schemas.openxmlformats.org/officeDocument/2006/relationships/image" Target="../media/image52.png"/><Relationship Id="rId26" Type="http://schemas.openxmlformats.org/officeDocument/2006/relationships/image" Target="../media/image60.png"/><Relationship Id="rId3" Type="http://schemas.openxmlformats.org/officeDocument/2006/relationships/image" Target="../media/image29.jpeg"/><Relationship Id="rId21" Type="http://schemas.openxmlformats.org/officeDocument/2006/relationships/image" Target="../media/image55.png"/><Relationship Id="rId7" Type="http://schemas.openxmlformats.org/officeDocument/2006/relationships/image" Target="../media/image41.png"/><Relationship Id="rId12" Type="http://schemas.openxmlformats.org/officeDocument/2006/relationships/image" Target="../media/image46.png"/><Relationship Id="rId17" Type="http://schemas.openxmlformats.org/officeDocument/2006/relationships/image" Target="../media/image51.png"/><Relationship Id="rId25" Type="http://schemas.openxmlformats.org/officeDocument/2006/relationships/image" Target="../media/image59.png"/><Relationship Id="rId2" Type="http://schemas.openxmlformats.org/officeDocument/2006/relationships/image" Target="../media/image28.jpeg"/><Relationship Id="rId16" Type="http://schemas.openxmlformats.org/officeDocument/2006/relationships/image" Target="../media/image50.png"/><Relationship Id="rId20" Type="http://schemas.openxmlformats.org/officeDocument/2006/relationships/image" Target="../media/image54.png"/><Relationship Id="rId1" Type="http://schemas.openxmlformats.org/officeDocument/2006/relationships/slideLayout" Target="../slideLayouts/slideLayout2.xml"/><Relationship Id="rId6" Type="http://schemas.openxmlformats.org/officeDocument/2006/relationships/image" Target="../media/image40.png"/><Relationship Id="rId11" Type="http://schemas.openxmlformats.org/officeDocument/2006/relationships/image" Target="../media/image45.png"/><Relationship Id="rId24" Type="http://schemas.openxmlformats.org/officeDocument/2006/relationships/image" Target="../media/image58.png"/><Relationship Id="rId5" Type="http://schemas.openxmlformats.org/officeDocument/2006/relationships/image" Target="../media/image39.png"/><Relationship Id="rId15" Type="http://schemas.openxmlformats.org/officeDocument/2006/relationships/image" Target="../media/image49.png"/><Relationship Id="rId23" Type="http://schemas.openxmlformats.org/officeDocument/2006/relationships/image" Target="../media/image57.png"/><Relationship Id="rId10" Type="http://schemas.openxmlformats.org/officeDocument/2006/relationships/image" Target="../media/image44.png"/><Relationship Id="rId19" Type="http://schemas.openxmlformats.org/officeDocument/2006/relationships/image" Target="../media/image53.png"/><Relationship Id="rId4" Type="http://schemas.openxmlformats.org/officeDocument/2006/relationships/image" Target="../media/image38.png"/><Relationship Id="rId9" Type="http://schemas.openxmlformats.org/officeDocument/2006/relationships/image" Target="../media/image43.png"/><Relationship Id="rId14" Type="http://schemas.openxmlformats.org/officeDocument/2006/relationships/image" Target="../media/image48.png"/><Relationship Id="rId22" Type="http://schemas.openxmlformats.org/officeDocument/2006/relationships/image" Target="../media/image56.png"/><Relationship Id="rId27" Type="http://schemas.openxmlformats.org/officeDocument/2006/relationships/image" Target="../media/image61.png"/></Relationships>
</file>

<file path=ppt/slides/_rels/slide31.xml.rels><?xml version="1.0" encoding="UTF-8" standalone="yes"?>
<Relationships xmlns="http://schemas.openxmlformats.org/package/2006/relationships"><Relationship Id="rId3" Type="http://schemas.openxmlformats.org/officeDocument/2006/relationships/image" Target="../media/image30.gif"/><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slideLayout" Target="../slideLayouts/slideLayout2.xml"/><Relationship Id="rId5" Type="http://schemas.openxmlformats.org/officeDocument/2006/relationships/image" Target="../media/image69.png"/><Relationship Id="rId4" Type="http://schemas.openxmlformats.org/officeDocument/2006/relationships/image" Target="../media/image68.png"/></Relationships>
</file>

<file path=ppt/slides/_rels/slide34.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70.png"/><Relationship Id="rId1" Type="http://schemas.openxmlformats.org/officeDocument/2006/relationships/slideLayout" Target="../slideLayouts/slideLayout2.xml"/><Relationship Id="rId6" Type="http://schemas.openxmlformats.org/officeDocument/2006/relationships/image" Target="../media/image74.png"/><Relationship Id="rId5" Type="http://schemas.openxmlformats.org/officeDocument/2006/relationships/image" Target="../media/image73.png"/><Relationship Id="rId4" Type="http://schemas.openxmlformats.org/officeDocument/2006/relationships/image" Target="../media/image72.png"/></Relationships>
</file>

<file path=ppt/slides/_rels/slide35.xml.rels><?xml version="1.0" encoding="UTF-8" standalone="yes"?>
<Relationships xmlns="http://schemas.openxmlformats.org/package/2006/relationships"><Relationship Id="rId8" Type="http://schemas.openxmlformats.org/officeDocument/2006/relationships/image" Target="../media/image80.png"/><Relationship Id="rId3" Type="http://schemas.openxmlformats.org/officeDocument/2006/relationships/image" Target="../media/image28.jpeg"/><Relationship Id="rId7" Type="http://schemas.openxmlformats.org/officeDocument/2006/relationships/image" Target="../media/image79.png"/><Relationship Id="rId12" Type="http://schemas.openxmlformats.org/officeDocument/2006/relationships/image" Target="../media/image84.png"/><Relationship Id="rId2" Type="http://schemas.openxmlformats.org/officeDocument/2006/relationships/image" Target="../media/image75.png"/><Relationship Id="rId1" Type="http://schemas.openxmlformats.org/officeDocument/2006/relationships/slideLayout" Target="../slideLayouts/slideLayout2.xml"/><Relationship Id="rId6" Type="http://schemas.openxmlformats.org/officeDocument/2006/relationships/image" Target="../media/image78.png"/><Relationship Id="rId11" Type="http://schemas.openxmlformats.org/officeDocument/2006/relationships/image" Target="../media/image83.png"/><Relationship Id="rId5" Type="http://schemas.openxmlformats.org/officeDocument/2006/relationships/image" Target="../media/image77.png"/><Relationship Id="rId10" Type="http://schemas.openxmlformats.org/officeDocument/2006/relationships/image" Target="../media/image82.png"/><Relationship Id="rId4" Type="http://schemas.openxmlformats.org/officeDocument/2006/relationships/image" Target="../media/image76.png"/><Relationship Id="rId9" Type="http://schemas.openxmlformats.org/officeDocument/2006/relationships/image" Target="../media/image81.png"/></Relationships>
</file>

<file path=ppt/slides/_rels/slide36.xml.rels><?xml version="1.0" encoding="UTF-8" standalone="yes"?>
<Relationships xmlns="http://schemas.openxmlformats.org/package/2006/relationships"><Relationship Id="rId8" Type="http://schemas.openxmlformats.org/officeDocument/2006/relationships/image" Target="../media/image90.png"/><Relationship Id="rId13" Type="http://schemas.openxmlformats.org/officeDocument/2006/relationships/image" Target="../media/image95.png"/><Relationship Id="rId3" Type="http://schemas.openxmlformats.org/officeDocument/2006/relationships/image" Target="../media/image85.png"/><Relationship Id="rId7" Type="http://schemas.openxmlformats.org/officeDocument/2006/relationships/image" Target="../media/image89.png"/><Relationship Id="rId12" Type="http://schemas.openxmlformats.org/officeDocument/2006/relationships/image" Target="../media/image94.png"/><Relationship Id="rId2" Type="http://schemas.openxmlformats.org/officeDocument/2006/relationships/image" Target="../media/image28.jpeg"/><Relationship Id="rId1" Type="http://schemas.openxmlformats.org/officeDocument/2006/relationships/slideLayout" Target="../slideLayouts/slideLayout2.xml"/><Relationship Id="rId6" Type="http://schemas.openxmlformats.org/officeDocument/2006/relationships/image" Target="../media/image88.png"/><Relationship Id="rId11" Type="http://schemas.openxmlformats.org/officeDocument/2006/relationships/image" Target="../media/image93.png"/><Relationship Id="rId5" Type="http://schemas.openxmlformats.org/officeDocument/2006/relationships/image" Target="../media/image87.png"/><Relationship Id="rId10" Type="http://schemas.openxmlformats.org/officeDocument/2006/relationships/image" Target="../media/image92.png"/><Relationship Id="rId4" Type="http://schemas.openxmlformats.org/officeDocument/2006/relationships/image" Target="../media/image86.png"/><Relationship Id="rId9" Type="http://schemas.openxmlformats.org/officeDocument/2006/relationships/image" Target="../media/image91.png"/></Relationships>
</file>

<file path=ppt/slides/_rels/slide37.xml.rels><?xml version="1.0" encoding="UTF-8" standalone="yes"?>
<Relationships xmlns="http://schemas.openxmlformats.org/package/2006/relationships"><Relationship Id="rId8" Type="http://schemas.openxmlformats.org/officeDocument/2006/relationships/image" Target="../media/image90.png"/><Relationship Id="rId13" Type="http://schemas.openxmlformats.org/officeDocument/2006/relationships/image" Target="../media/image99.png"/><Relationship Id="rId3" Type="http://schemas.openxmlformats.org/officeDocument/2006/relationships/image" Target="../media/image96.png"/><Relationship Id="rId7" Type="http://schemas.openxmlformats.org/officeDocument/2006/relationships/image" Target="../media/image89.png"/><Relationship Id="rId12" Type="http://schemas.openxmlformats.org/officeDocument/2006/relationships/image" Target="../media/image98.png"/><Relationship Id="rId2" Type="http://schemas.openxmlformats.org/officeDocument/2006/relationships/image" Target="../media/image28.jpeg"/><Relationship Id="rId1" Type="http://schemas.openxmlformats.org/officeDocument/2006/relationships/slideLayout" Target="../slideLayouts/slideLayout2.xml"/><Relationship Id="rId6" Type="http://schemas.openxmlformats.org/officeDocument/2006/relationships/image" Target="../media/image88.png"/><Relationship Id="rId11" Type="http://schemas.openxmlformats.org/officeDocument/2006/relationships/image" Target="../media/image97.png"/><Relationship Id="rId5" Type="http://schemas.openxmlformats.org/officeDocument/2006/relationships/image" Target="../media/image87.png"/><Relationship Id="rId10" Type="http://schemas.openxmlformats.org/officeDocument/2006/relationships/image" Target="../media/image92.png"/><Relationship Id="rId4" Type="http://schemas.openxmlformats.org/officeDocument/2006/relationships/image" Target="../media/image86.png"/><Relationship Id="rId9" Type="http://schemas.openxmlformats.org/officeDocument/2006/relationships/image" Target="../media/image91.png"/></Relationships>
</file>

<file path=ppt/slides/_rels/slide38.xml.rels><?xml version="1.0" encoding="UTF-8" standalone="yes"?>
<Relationships xmlns="http://schemas.openxmlformats.org/package/2006/relationships"><Relationship Id="rId8" Type="http://schemas.openxmlformats.org/officeDocument/2006/relationships/image" Target="../media/image104.png"/><Relationship Id="rId13" Type="http://schemas.openxmlformats.org/officeDocument/2006/relationships/image" Target="../media/image109.png"/><Relationship Id="rId3" Type="http://schemas.openxmlformats.org/officeDocument/2006/relationships/image" Target="../media/image29.jpeg"/><Relationship Id="rId7" Type="http://schemas.openxmlformats.org/officeDocument/2006/relationships/image" Target="../media/image103.png"/><Relationship Id="rId12" Type="http://schemas.openxmlformats.org/officeDocument/2006/relationships/image" Target="../media/image108.png"/><Relationship Id="rId2" Type="http://schemas.openxmlformats.org/officeDocument/2006/relationships/image" Target="../media/image28.jpeg"/><Relationship Id="rId16" Type="http://schemas.openxmlformats.org/officeDocument/2006/relationships/image" Target="../media/image112.png"/><Relationship Id="rId1" Type="http://schemas.openxmlformats.org/officeDocument/2006/relationships/slideLayout" Target="../slideLayouts/slideLayout2.xml"/><Relationship Id="rId6" Type="http://schemas.openxmlformats.org/officeDocument/2006/relationships/image" Target="../media/image102.png"/><Relationship Id="rId11" Type="http://schemas.openxmlformats.org/officeDocument/2006/relationships/image" Target="../media/image107.png"/><Relationship Id="rId5" Type="http://schemas.openxmlformats.org/officeDocument/2006/relationships/image" Target="../media/image101.png"/><Relationship Id="rId15" Type="http://schemas.openxmlformats.org/officeDocument/2006/relationships/image" Target="../media/image111.png"/><Relationship Id="rId10" Type="http://schemas.openxmlformats.org/officeDocument/2006/relationships/image" Target="../media/image106.png"/><Relationship Id="rId4" Type="http://schemas.openxmlformats.org/officeDocument/2006/relationships/image" Target="../media/image100.png"/><Relationship Id="rId9" Type="http://schemas.openxmlformats.org/officeDocument/2006/relationships/image" Target="../media/image105.png"/><Relationship Id="rId14" Type="http://schemas.openxmlformats.org/officeDocument/2006/relationships/image" Target="../media/image110.png"/></Relationships>
</file>

<file path=ppt/slides/_rels/slide39.xml.rels><?xml version="1.0" encoding="UTF-8" standalone="yes"?>
<Relationships xmlns="http://schemas.openxmlformats.org/package/2006/relationships"><Relationship Id="rId8" Type="http://schemas.openxmlformats.org/officeDocument/2006/relationships/image" Target="../media/image104.png"/><Relationship Id="rId13" Type="http://schemas.openxmlformats.org/officeDocument/2006/relationships/image" Target="../media/image109.png"/><Relationship Id="rId3" Type="http://schemas.openxmlformats.org/officeDocument/2006/relationships/image" Target="../media/image29.jpeg"/><Relationship Id="rId7" Type="http://schemas.openxmlformats.org/officeDocument/2006/relationships/image" Target="../media/image103.png"/><Relationship Id="rId12" Type="http://schemas.openxmlformats.org/officeDocument/2006/relationships/image" Target="../media/image108.png"/><Relationship Id="rId2" Type="http://schemas.openxmlformats.org/officeDocument/2006/relationships/image" Target="../media/image28.jpeg"/><Relationship Id="rId16" Type="http://schemas.openxmlformats.org/officeDocument/2006/relationships/image" Target="../media/image112.png"/><Relationship Id="rId1" Type="http://schemas.openxmlformats.org/officeDocument/2006/relationships/slideLayout" Target="../slideLayouts/slideLayout2.xml"/><Relationship Id="rId6" Type="http://schemas.openxmlformats.org/officeDocument/2006/relationships/image" Target="../media/image102.png"/><Relationship Id="rId11" Type="http://schemas.openxmlformats.org/officeDocument/2006/relationships/image" Target="../media/image107.png"/><Relationship Id="rId5" Type="http://schemas.openxmlformats.org/officeDocument/2006/relationships/image" Target="../media/image101.png"/><Relationship Id="rId15" Type="http://schemas.openxmlformats.org/officeDocument/2006/relationships/image" Target="../media/image111.png"/><Relationship Id="rId10" Type="http://schemas.openxmlformats.org/officeDocument/2006/relationships/image" Target="../media/image106.png"/><Relationship Id="rId4" Type="http://schemas.openxmlformats.org/officeDocument/2006/relationships/image" Target="../media/image100.png"/><Relationship Id="rId9" Type="http://schemas.openxmlformats.org/officeDocument/2006/relationships/image" Target="../media/image105.png"/><Relationship Id="rId14" Type="http://schemas.openxmlformats.org/officeDocument/2006/relationships/image" Target="../media/image110.png"/></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40.xml.rels><?xml version="1.0" encoding="UTF-8" standalone="yes"?>
<Relationships xmlns="http://schemas.openxmlformats.org/package/2006/relationships"><Relationship Id="rId8" Type="http://schemas.openxmlformats.org/officeDocument/2006/relationships/image" Target="../media/image117.png"/><Relationship Id="rId13" Type="http://schemas.openxmlformats.org/officeDocument/2006/relationships/image" Target="../media/image122.png"/><Relationship Id="rId18" Type="http://schemas.openxmlformats.org/officeDocument/2006/relationships/image" Target="../media/image127.png"/><Relationship Id="rId26" Type="http://schemas.openxmlformats.org/officeDocument/2006/relationships/image" Target="../media/image135.png"/><Relationship Id="rId3" Type="http://schemas.openxmlformats.org/officeDocument/2006/relationships/image" Target="../media/image29.jpeg"/><Relationship Id="rId21" Type="http://schemas.openxmlformats.org/officeDocument/2006/relationships/image" Target="../media/image130.png"/><Relationship Id="rId7" Type="http://schemas.openxmlformats.org/officeDocument/2006/relationships/image" Target="../media/image116.png"/><Relationship Id="rId12" Type="http://schemas.openxmlformats.org/officeDocument/2006/relationships/image" Target="../media/image121.png"/><Relationship Id="rId17" Type="http://schemas.openxmlformats.org/officeDocument/2006/relationships/image" Target="../media/image126.png"/><Relationship Id="rId25" Type="http://schemas.openxmlformats.org/officeDocument/2006/relationships/image" Target="../media/image134.png"/><Relationship Id="rId2" Type="http://schemas.openxmlformats.org/officeDocument/2006/relationships/image" Target="../media/image28.jpeg"/><Relationship Id="rId16" Type="http://schemas.openxmlformats.org/officeDocument/2006/relationships/image" Target="../media/image125.png"/><Relationship Id="rId20" Type="http://schemas.openxmlformats.org/officeDocument/2006/relationships/image" Target="../media/image129.png"/><Relationship Id="rId1" Type="http://schemas.openxmlformats.org/officeDocument/2006/relationships/slideLayout" Target="../slideLayouts/slideLayout2.xml"/><Relationship Id="rId6" Type="http://schemas.openxmlformats.org/officeDocument/2006/relationships/image" Target="../media/image115.png"/><Relationship Id="rId11" Type="http://schemas.openxmlformats.org/officeDocument/2006/relationships/image" Target="../media/image120.png"/><Relationship Id="rId24" Type="http://schemas.openxmlformats.org/officeDocument/2006/relationships/image" Target="../media/image133.png"/><Relationship Id="rId5" Type="http://schemas.openxmlformats.org/officeDocument/2006/relationships/image" Target="../media/image114.png"/><Relationship Id="rId15" Type="http://schemas.openxmlformats.org/officeDocument/2006/relationships/image" Target="../media/image124.png"/><Relationship Id="rId23" Type="http://schemas.openxmlformats.org/officeDocument/2006/relationships/image" Target="../media/image132.png"/><Relationship Id="rId28" Type="http://schemas.openxmlformats.org/officeDocument/2006/relationships/image" Target="../media/image137.png"/><Relationship Id="rId10" Type="http://schemas.openxmlformats.org/officeDocument/2006/relationships/image" Target="../media/image119.png"/><Relationship Id="rId19" Type="http://schemas.openxmlformats.org/officeDocument/2006/relationships/image" Target="../media/image128.png"/><Relationship Id="rId4" Type="http://schemas.openxmlformats.org/officeDocument/2006/relationships/image" Target="../media/image113.png"/><Relationship Id="rId9" Type="http://schemas.openxmlformats.org/officeDocument/2006/relationships/image" Target="../media/image118.png"/><Relationship Id="rId14" Type="http://schemas.openxmlformats.org/officeDocument/2006/relationships/image" Target="../media/image123.png"/><Relationship Id="rId22" Type="http://schemas.openxmlformats.org/officeDocument/2006/relationships/image" Target="../media/image131.png"/><Relationship Id="rId27" Type="http://schemas.openxmlformats.org/officeDocument/2006/relationships/image" Target="../media/image136.png"/></Relationships>
</file>

<file path=ppt/slides/_rels/slide41.xml.rels><?xml version="1.0" encoding="UTF-8" standalone="yes"?>
<Relationships xmlns="http://schemas.openxmlformats.org/package/2006/relationships"><Relationship Id="rId8" Type="http://schemas.openxmlformats.org/officeDocument/2006/relationships/image" Target="../media/image117.png"/><Relationship Id="rId13" Type="http://schemas.openxmlformats.org/officeDocument/2006/relationships/image" Target="../media/image122.png"/><Relationship Id="rId18" Type="http://schemas.openxmlformats.org/officeDocument/2006/relationships/image" Target="../media/image141.png"/><Relationship Id="rId3" Type="http://schemas.openxmlformats.org/officeDocument/2006/relationships/image" Target="../media/image29.jpeg"/><Relationship Id="rId7" Type="http://schemas.openxmlformats.org/officeDocument/2006/relationships/image" Target="../media/image116.png"/><Relationship Id="rId12" Type="http://schemas.openxmlformats.org/officeDocument/2006/relationships/image" Target="../media/image121.png"/><Relationship Id="rId17" Type="http://schemas.openxmlformats.org/officeDocument/2006/relationships/image" Target="../media/image140.png"/><Relationship Id="rId2" Type="http://schemas.openxmlformats.org/officeDocument/2006/relationships/image" Target="../media/image28.jpeg"/><Relationship Id="rId16" Type="http://schemas.openxmlformats.org/officeDocument/2006/relationships/image" Target="../media/image139.png"/><Relationship Id="rId20" Type="http://schemas.openxmlformats.org/officeDocument/2006/relationships/image" Target="../media/image143.png"/><Relationship Id="rId1" Type="http://schemas.openxmlformats.org/officeDocument/2006/relationships/slideLayout" Target="../slideLayouts/slideLayout2.xml"/><Relationship Id="rId6" Type="http://schemas.openxmlformats.org/officeDocument/2006/relationships/image" Target="../media/image115.png"/><Relationship Id="rId11" Type="http://schemas.openxmlformats.org/officeDocument/2006/relationships/image" Target="../media/image120.png"/><Relationship Id="rId5" Type="http://schemas.openxmlformats.org/officeDocument/2006/relationships/image" Target="../media/image114.png"/><Relationship Id="rId15" Type="http://schemas.openxmlformats.org/officeDocument/2006/relationships/image" Target="../media/image124.png"/><Relationship Id="rId10" Type="http://schemas.openxmlformats.org/officeDocument/2006/relationships/image" Target="../media/image119.png"/><Relationship Id="rId19" Type="http://schemas.openxmlformats.org/officeDocument/2006/relationships/image" Target="../media/image142.png"/><Relationship Id="rId4" Type="http://schemas.openxmlformats.org/officeDocument/2006/relationships/image" Target="../media/image138.png"/><Relationship Id="rId9" Type="http://schemas.openxmlformats.org/officeDocument/2006/relationships/image" Target="../media/image118.png"/><Relationship Id="rId14" Type="http://schemas.openxmlformats.org/officeDocument/2006/relationships/image" Target="../media/image123.png"/></Relationships>
</file>

<file path=ppt/slides/_rels/slide42.xml.rels><?xml version="1.0" encoding="UTF-8" standalone="yes"?>
<Relationships xmlns="http://schemas.openxmlformats.org/package/2006/relationships"><Relationship Id="rId8" Type="http://schemas.openxmlformats.org/officeDocument/2006/relationships/image" Target="../media/image145.png"/><Relationship Id="rId3" Type="http://schemas.openxmlformats.org/officeDocument/2006/relationships/image" Target="../media/image29.jpeg"/><Relationship Id="rId7" Type="http://schemas.openxmlformats.org/officeDocument/2006/relationships/image" Target="../media/image48.png"/><Relationship Id="rId12" Type="http://schemas.openxmlformats.org/officeDocument/2006/relationships/image" Target="../media/image147.png"/><Relationship Id="rId2" Type="http://schemas.openxmlformats.org/officeDocument/2006/relationships/image" Target="../media/image28.jpeg"/><Relationship Id="rId1" Type="http://schemas.openxmlformats.org/officeDocument/2006/relationships/slideLayout" Target="../slideLayouts/slideLayout2.xml"/><Relationship Id="rId6" Type="http://schemas.openxmlformats.org/officeDocument/2006/relationships/image" Target="../media/image144.png"/><Relationship Id="rId11" Type="http://schemas.openxmlformats.org/officeDocument/2006/relationships/image" Target="../media/image146.png"/><Relationship Id="rId5" Type="http://schemas.openxmlformats.org/officeDocument/2006/relationships/image" Target="../media/image43.png"/><Relationship Id="rId10" Type="http://schemas.openxmlformats.org/officeDocument/2006/relationships/image" Target="../media/image61.png"/><Relationship Id="rId4" Type="http://schemas.openxmlformats.org/officeDocument/2006/relationships/image" Target="../media/image41.png"/><Relationship Id="rId9" Type="http://schemas.openxmlformats.org/officeDocument/2006/relationships/image" Target="../media/image57.png"/></Relationships>
</file>

<file path=ppt/slides/_rels/slide43.xml.rels><?xml version="1.0" encoding="UTF-8" standalone="yes"?>
<Relationships xmlns="http://schemas.openxmlformats.org/package/2006/relationships"><Relationship Id="rId8" Type="http://schemas.openxmlformats.org/officeDocument/2006/relationships/image" Target="../media/image152.png"/><Relationship Id="rId13" Type="http://schemas.openxmlformats.org/officeDocument/2006/relationships/image" Target="../media/image157.png"/><Relationship Id="rId18" Type="http://schemas.openxmlformats.org/officeDocument/2006/relationships/image" Target="../media/image162.png"/><Relationship Id="rId3" Type="http://schemas.openxmlformats.org/officeDocument/2006/relationships/image" Target="../media/image29.jpeg"/><Relationship Id="rId7" Type="http://schemas.openxmlformats.org/officeDocument/2006/relationships/image" Target="../media/image151.png"/><Relationship Id="rId12" Type="http://schemas.openxmlformats.org/officeDocument/2006/relationships/image" Target="../media/image156.png"/><Relationship Id="rId17" Type="http://schemas.openxmlformats.org/officeDocument/2006/relationships/image" Target="../media/image161.png"/><Relationship Id="rId2" Type="http://schemas.openxmlformats.org/officeDocument/2006/relationships/image" Target="../media/image28.jpeg"/><Relationship Id="rId16" Type="http://schemas.openxmlformats.org/officeDocument/2006/relationships/image" Target="../media/image160.png"/><Relationship Id="rId20" Type="http://schemas.openxmlformats.org/officeDocument/2006/relationships/image" Target="../media/image164.png"/><Relationship Id="rId1" Type="http://schemas.openxmlformats.org/officeDocument/2006/relationships/slideLayout" Target="../slideLayouts/slideLayout2.xml"/><Relationship Id="rId6" Type="http://schemas.openxmlformats.org/officeDocument/2006/relationships/image" Target="../media/image150.png"/><Relationship Id="rId11" Type="http://schemas.openxmlformats.org/officeDocument/2006/relationships/image" Target="../media/image155.png"/><Relationship Id="rId5" Type="http://schemas.openxmlformats.org/officeDocument/2006/relationships/image" Target="../media/image149.png"/><Relationship Id="rId15" Type="http://schemas.openxmlformats.org/officeDocument/2006/relationships/image" Target="../media/image159.png"/><Relationship Id="rId10" Type="http://schemas.openxmlformats.org/officeDocument/2006/relationships/image" Target="../media/image154.png"/><Relationship Id="rId19" Type="http://schemas.openxmlformats.org/officeDocument/2006/relationships/image" Target="../media/image163.png"/><Relationship Id="rId4" Type="http://schemas.openxmlformats.org/officeDocument/2006/relationships/image" Target="../media/image148.png"/><Relationship Id="rId9" Type="http://schemas.openxmlformats.org/officeDocument/2006/relationships/image" Target="../media/image153.png"/><Relationship Id="rId14" Type="http://schemas.openxmlformats.org/officeDocument/2006/relationships/image" Target="../media/image158.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493948" y="2699953"/>
            <a:ext cx="6595183" cy="1458091"/>
          </a:xfrm>
          <a:prstGeom prst="rect">
            <a:avLst/>
          </a:prstGeom>
        </p:spPr>
        <p:txBody>
          <a:bodyPr vert="horz" wrap="square" lIns="0" tIns="97790" rIns="0" bIns="0" rtlCol="0" anchor="ctr">
            <a:spAutoFit/>
          </a:bodyPr>
          <a:lstStyle/>
          <a:p>
            <a:pPr marL="12700" marR="5080">
              <a:lnSpc>
                <a:spcPts val="5290"/>
              </a:lnSpc>
              <a:spcBef>
                <a:spcPts val="770"/>
              </a:spcBef>
            </a:pPr>
            <a:r>
              <a:rPr lang="en-US" sz="4900" spc="-10" dirty="0">
                <a:latin typeface="Calibri"/>
                <a:cs typeface="Calibri"/>
              </a:rPr>
              <a:t>Time Series Forecasting with LSTM</a:t>
            </a:r>
            <a:endParaRPr lang="en-US" sz="4900" dirty="0">
              <a:latin typeface="Times New Roman"/>
              <a:cs typeface="Times New Roman"/>
            </a:endParaRPr>
          </a:p>
        </p:txBody>
      </p:sp>
      <p:sp>
        <p:nvSpPr>
          <p:cNvPr id="3" name="object 3"/>
          <p:cNvSpPr txBox="1"/>
          <p:nvPr/>
        </p:nvSpPr>
        <p:spPr>
          <a:xfrm>
            <a:off x="5493948" y="5264148"/>
            <a:ext cx="4125595" cy="591187"/>
          </a:xfrm>
          <a:prstGeom prst="rect">
            <a:avLst/>
          </a:prstGeom>
        </p:spPr>
        <p:txBody>
          <a:bodyPr vert="horz" wrap="square" lIns="0" tIns="97790" rIns="0" bIns="0" rtlCol="0">
            <a:spAutoFit/>
          </a:bodyPr>
          <a:lstStyle/>
          <a:p>
            <a:pPr marL="12700">
              <a:spcBef>
                <a:spcPts val="439"/>
              </a:spcBef>
            </a:pPr>
            <a:r>
              <a:rPr sz="3200" spc="-120" dirty="0">
                <a:solidFill>
                  <a:srgbClr val="888888"/>
                </a:solidFill>
                <a:latin typeface="Calibri"/>
                <a:cs typeface="Calibri"/>
              </a:rPr>
              <a:t>Dr.</a:t>
            </a:r>
            <a:r>
              <a:rPr sz="3200" spc="-80" dirty="0">
                <a:solidFill>
                  <a:srgbClr val="888888"/>
                </a:solidFill>
                <a:latin typeface="Times New Roman"/>
                <a:cs typeface="Times New Roman"/>
              </a:rPr>
              <a:t> </a:t>
            </a:r>
            <a:r>
              <a:rPr lang="en-US" sz="3200" dirty="0">
                <a:solidFill>
                  <a:srgbClr val="888888"/>
                </a:solidFill>
                <a:latin typeface="Calibri"/>
                <a:cs typeface="Calibri"/>
              </a:rPr>
              <a:t>Amir Yavariabdi</a:t>
            </a:r>
            <a:endParaRPr sz="3200" dirty="0">
              <a:latin typeface="Calibri"/>
              <a:cs typeface="Calibri"/>
            </a:endParaRPr>
          </a:p>
        </p:txBody>
      </p:sp>
      <p:pic>
        <p:nvPicPr>
          <p:cNvPr id="4" name="object 4"/>
          <p:cNvPicPr/>
          <p:nvPr/>
        </p:nvPicPr>
        <p:blipFill>
          <a:blip r:embed="rId2" cstate="print"/>
          <a:stretch>
            <a:fillRect/>
          </a:stretch>
        </p:blipFill>
        <p:spPr>
          <a:xfrm>
            <a:off x="851180" y="1905381"/>
            <a:ext cx="3054857" cy="3047237"/>
          </a:xfrm>
          <a:prstGeom prst="rect">
            <a:avLst/>
          </a:prstGeom>
        </p:spPr>
      </p:pic>
      <p:sp>
        <p:nvSpPr>
          <p:cNvPr id="5" name="object 5"/>
          <p:cNvSpPr/>
          <p:nvPr/>
        </p:nvSpPr>
        <p:spPr>
          <a:xfrm>
            <a:off x="5493948" y="746759"/>
            <a:ext cx="843915" cy="847090"/>
          </a:xfrm>
          <a:custGeom>
            <a:avLst/>
            <a:gdLst/>
            <a:ahLst/>
            <a:cxnLst/>
            <a:rect l="l" t="t" r="r" b="b"/>
            <a:pathLst>
              <a:path w="843914" h="847090">
                <a:moveTo>
                  <a:pt x="143570" y="846582"/>
                </a:moveTo>
                <a:lnTo>
                  <a:pt x="112633" y="823366"/>
                </a:lnTo>
                <a:lnTo>
                  <a:pt x="4352" y="573100"/>
                </a:lnTo>
                <a:lnTo>
                  <a:pt x="0" y="549021"/>
                </a:lnTo>
                <a:lnTo>
                  <a:pt x="1088" y="536334"/>
                </a:lnTo>
                <a:lnTo>
                  <a:pt x="112633" y="274675"/>
                </a:lnTo>
                <a:lnTo>
                  <a:pt x="143570" y="251460"/>
                </a:lnTo>
                <a:lnTo>
                  <a:pt x="360143" y="251460"/>
                </a:lnTo>
                <a:lnTo>
                  <a:pt x="391080" y="274675"/>
                </a:lnTo>
                <a:lnTo>
                  <a:pt x="499360" y="524941"/>
                </a:lnTo>
                <a:lnTo>
                  <a:pt x="503227" y="549021"/>
                </a:lnTo>
                <a:lnTo>
                  <a:pt x="502261" y="561707"/>
                </a:lnTo>
                <a:lnTo>
                  <a:pt x="391080" y="823366"/>
                </a:lnTo>
                <a:lnTo>
                  <a:pt x="360143" y="846582"/>
                </a:lnTo>
                <a:lnTo>
                  <a:pt x="143570" y="846582"/>
                </a:lnTo>
                <a:close/>
              </a:path>
              <a:path w="843914" h="847090">
                <a:moveTo>
                  <a:pt x="549741" y="484632"/>
                </a:moveTo>
                <a:lnTo>
                  <a:pt x="436102" y="261924"/>
                </a:lnTo>
                <a:lnTo>
                  <a:pt x="432549" y="242316"/>
                </a:lnTo>
                <a:lnTo>
                  <a:pt x="433437" y="231985"/>
                </a:lnTo>
                <a:lnTo>
                  <a:pt x="524494" y="18910"/>
                </a:lnTo>
                <a:lnTo>
                  <a:pt x="549741" y="0"/>
                </a:lnTo>
                <a:lnTo>
                  <a:pt x="726513" y="0"/>
                </a:lnTo>
                <a:lnTo>
                  <a:pt x="840165" y="222707"/>
                </a:lnTo>
                <a:lnTo>
                  <a:pt x="843318" y="242316"/>
                </a:lnTo>
                <a:lnTo>
                  <a:pt x="842529" y="252646"/>
                </a:lnTo>
                <a:lnTo>
                  <a:pt x="751773" y="465721"/>
                </a:lnTo>
                <a:lnTo>
                  <a:pt x="726513" y="484632"/>
                </a:lnTo>
                <a:lnTo>
                  <a:pt x="549741" y="484632"/>
                </a:lnTo>
                <a:close/>
              </a:path>
            </a:pathLst>
          </a:custGeom>
          <a:ln w="28575">
            <a:solidFill>
              <a:srgbClr val="000000"/>
            </a:solidFill>
          </a:ln>
        </p:spPr>
        <p:txBody>
          <a:bodyPr wrap="square" lIns="0" tIns="0" rIns="0" bIns="0" rtlCol="0"/>
          <a:lstStyle/>
          <a:p>
            <a:endParaRPr/>
          </a:p>
        </p:txBody>
      </p:sp>
      <p:sp>
        <p:nvSpPr>
          <p:cNvPr id="7" name="object 7"/>
          <p:cNvSpPr txBox="1"/>
          <p:nvPr/>
        </p:nvSpPr>
        <p:spPr>
          <a:xfrm>
            <a:off x="10038245" y="6195312"/>
            <a:ext cx="102870" cy="197490"/>
          </a:xfrm>
          <a:prstGeom prst="rect">
            <a:avLst/>
          </a:prstGeom>
        </p:spPr>
        <p:txBody>
          <a:bodyPr vert="horz" wrap="square" lIns="0" tIns="12700" rIns="0" bIns="0" rtlCol="0">
            <a:spAutoFit/>
          </a:bodyPr>
          <a:lstStyle/>
          <a:p>
            <a:pPr marL="12700">
              <a:spcBef>
                <a:spcPts val="100"/>
              </a:spcBef>
            </a:pPr>
            <a:r>
              <a:rPr sz="1200" spc="-50" dirty="0">
                <a:solidFill>
                  <a:srgbClr val="FFFFFF"/>
                </a:solidFill>
                <a:latin typeface="Calibri"/>
                <a:cs typeface="Calibri"/>
              </a:rPr>
              <a:t>1</a:t>
            </a:r>
            <a:endParaRPr sz="1200">
              <a:latin typeface="Calibri"/>
              <a:cs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B3A365-6F60-09D3-2343-EE15618251F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CB71FDC-B1F4-261D-DB40-3E22D331F9FA}"/>
              </a:ext>
            </a:extLst>
          </p:cNvPr>
          <p:cNvSpPr>
            <a:spLocks noGrp="1"/>
          </p:cNvSpPr>
          <p:nvPr>
            <p:ph type="title"/>
          </p:nvPr>
        </p:nvSpPr>
        <p:spPr/>
        <p:txBody>
          <a:bodyPr/>
          <a:lstStyle/>
          <a:p>
            <a:r>
              <a:rPr lang="en-US" b="1" dirty="0"/>
              <a:t>Importance of Time Series Analysis</a:t>
            </a:r>
          </a:p>
        </p:txBody>
      </p:sp>
      <p:sp>
        <p:nvSpPr>
          <p:cNvPr id="3" name="Content Placeholder 2">
            <a:extLst>
              <a:ext uri="{FF2B5EF4-FFF2-40B4-BE49-F238E27FC236}">
                <a16:creationId xmlns:a16="http://schemas.microsoft.com/office/drawing/2014/main" id="{C1F632F9-0EFC-9C13-A74D-EE83C48371FB}"/>
              </a:ext>
            </a:extLst>
          </p:cNvPr>
          <p:cNvSpPr>
            <a:spLocks noGrp="1"/>
          </p:cNvSpPr>
          <p:nvPr>
            <p:ph idx="1"/>
          </p:nvPr>
        </p:nvSpPr>
        <p:spPr/>
        <p:txBody>
          <a:bodyPr>
            <a:noAutofit/>
          </a:bodyPr>
          <a:lstStyle/>
          <a:p>
            <a:pPr algn="just"/>
            <a:r>
              <a:rPr lang="en-US" sz="2200" dirty="0">
                <a:solidFill>
                  <a:srgbClr val="0D0D0D"/>
                </a:solidFill>
              </a:rPr>
              <a:t>Time series analysis can be divided into two primary tasks:</a:t>
            </a:r>
          </a:p>
          <a:p>
            <a:pPr lvl="1" algn="just"/>
            <a:r>
              <a:rPr lang="en-US" sz="2000" b="1" dirty="0">
                <a:solidFill>
                  <a:srgbClr val="0D0D0D"/>
                </a:solidFill>
              </a:rPr>
              <a:t>Predictive Analytics </a:t>
            </a:r>
          </a:p>
          <a:p>
            <a:pPr lvl="2" algn="just"/>
            <a:r>
              <a:rPr lang="en-US" sz="1800" dirty="0">
                <a:solidFill>
                  <a:srgbClr val="0D0D0D"/>
                </a:solidFill>
              </a:rPr>
              <a:t>Time series analysis enables </a:t>
            </a:r>
            <a:r>
              <a:rPr lang="en-US" sz="1800" u="sng" dirty="0">
                <a:solidFill>
                  <a:srgbClr val="0D0D0D"/>
                </a:solidFill>
              </a:rPr>
              <a:t>predictive modeling </a:t>
            </a:r>
            <a:r>
              <a:rPr lang="en-US" sz="1800" dirty="0">
                <a:solidFill>
                  <a:srgbClr val="0D0D0D"/>
                </a:solidFill>
              </a:rPr>
              <a:t>and </a:t>
            </a:r>
            <a:r>
              <a:rPr lang="en-US" sz="1800" b="1" u="sng" dirty="0">
                <a:solidFill>
                  <a:srgbClr val="0D0D0D"/>
                </a:solidFill>
              </a:rPr>
              <a:t>forecasting</a:t>
            </a:r>
            <a:r>
              <a:rPr lang="en-US" sz="1800" dirty="0">
                <a:solidFill>
                  <a:srgbClr val="0D0D0D"/>
                </a:solidFill>
              </a:rPr>
              <a:t>, allowing businesses to anticipate future trends and make informed decisions. </a:t>
            </a:r>
          </a:p>
          <a:p>
            <a:pPr lvl="2" algn="just"/>
            <a:r>
              <a:rPr lang="en-US" sz="1800" dirty="0">
                <a:solidFill>
                  <a:srgbClr val="0D0D0D"/>
                </a:solidFill>
              </a:rPr>
              <a:t>Examples: Predicting stock prices, weather forecasts, demand forecasting for products. </a:t>
            </a:r>
          </a:p>
          <a:p>
            <a:pPr lvl="3" algn="just"/>
            <a:endParaRPr lang="en-US" sz="1200" dirty="0">
              <a:solidFill>
                <a:srgbClr val="0D0D0D"/>
              </a:solidFill>
            </a:endParaRPr>
          </a:p>
          <a:p>
            <a:pPr lvl="1" algn="just"/>
            <a:r>
              <a:rPr lang="en-US" sz="2000" b="1" dirty="0">
                <a:solidFill>
                  <a:srgbClr val="0D0D0D"/>
                </a:solidFill>
              </a:rPr>
              <a:t>Pattern Recognition </a:t>
            </a:r>
          </a:p>
          <a:p>
            <a:pPr lvl="2" algn="just"/>
            <a:r>
              <a:rPr lang="en-US" sz="1800" dirty="0">
                <a:solidFill>
                  <a:srgbClr val="0D0D0D"/>
                </a:solidFill>
              </a:rPr>
              <a:t>By analyzing historical time series data, patterns, anomalies, and recurring behaviors can be identified, leading to valuable insights and actionable strategies. </a:t>
            </a:r>
          </a:p>
          <a:p>
            <a:pPr lvl="2" algn="just"/>
            <a:r>
              <a:rPr lang="en-US" sz="1800" dirty="0">
                <a:solidFill>
                  <a:srgbClr val="0D0D0D"/>
                </a:solidFill>
              </a:rPr>
              <a:t>Examples: Identifying seasonal sales trends, detecting anomalies in sensor data for predictive maintenance.</a:t>
            </a:r>
            <a:endParaRPr lang="en-US" sz="1800" dirty="0"/>
          </a:p>
        </p:txBody>
      </p:sp>
    </p:spTree>
    <p:extLst>
      <p:ext uri="{BB962C8B-B14F-4D97-AF65-F5344CB8AC3E}">
        <p14:creationId xmlns:p14="http://schemas.microsoft.com/office/powerpoint/2010/main" val="21490984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8B8E0E-DC1F-E1E5-B554-C2A9D2E795EA}"/>
              </a:ext>
            </a:extLst>
          </p:cNvPr>
          <p:cNvSpPr>
            <a:spLocks noGrp="1"/>
          </p:cNvSpPr>
          <p:nvPr>
            <p:ph type="title"/>
          </p:nvPr>
        </p:nvSpPr>
        <p:spPr/>
        <p:txBody>
          <a:bodyPr/>
          <a:lstStyle/>
          <a:p>
            <a:r>
              <a:rPr lang="en-GB" b="1" dirty="0"/>
              <a:t>Time Series Forecasting</a:t>
            </a:r>
          </a:p>
        </p:txBody>
      </p:sp>
      <p:sp>
        <p:nvSpPr>
          <p:cNvPr id="3" name="Content Placeholder 2">
            <a:extLst>
              <a:ext uri="{FF2B5EF4-FFF2-40B4-BE49-F238E27FC236}">
                <a16:creationId xmlns:a16="http://schemas.microsoft.com/office/drawing/2014/main" id="{F1B9C6FC-8B80-BB3F-2D32-28F6913170B6}"/>
              </a:ext>
            </a:extLst>
          </p:cNvPr>
          <p:cNvSpPr>
            <a:spLocks noGrp="1"/>
          </p:cNvSpPr>
          <p:nvPr>
            <p:ph idx="1"/>
          </p:nvPr>
        </p:nvSpPr>
        <p:spPr>
          <a:xfrm>
            <a:off x="838200" y="1825625"/>
            <a:ext cx="10515600" cy="4834948"/>
          </a:xfrm>
        </p:spPr>
        <p:txBody>
          <a:bodyPr>
            <a:noAutofit/>
          </a:bodyPr>
          <a:lstStyle/>
          <a:p>
            <a:pPr algn="just"/>
            <a:r>
              <a:rPr lang="en-US" sz="2200" dirty="0"/>
              <a:t>Time series forecasting is the process of </a:t>
            </a:r>
            <a:r>
              <a:rPr lang="en-US" sz="2200" u="sng" dirty="0"/>
              <a:t>predicting future values</a:t>
            </a:r>
            <a:r>
              <a:rPr lang="en-US" sz="2200" dirty="0"/>
              <a:t> or events based on historical data points collected at regular time intervals. </a:t>
            </a:r>
          </a:p>
          <a:p>
            <a:pPr marL="0" indent="0" algn="just">
              <a:buNone/>
            </a:pPr>
            <a:endParaRPr lang="en-US" sz="2200" i="0" dirty="0">
              <a:effectLst/>
            </a:endParaRPr>
          </a:p>
          <a:p>
            <a:pPr algn="just"/>
            <a:r>
              <a:rPr lang="en-US" sz="2200" i="0" dirty="0">
                <a:effectLst/>
              </a:rPr>
              <a:t>Key Components of Time Series Forecasting:</a:t>
            </a:r>
          </a:p>
          <a:p>
            <a:pPr lvl="1" algn="just"/>
            <a:r>
              <a:rPr lang="en-US" sz="2000" b="1" i="0" dirty="0">
                <a:solidFill>
                  <a:srgbClr val="0D0D0D"/>
                </a:solidFill>
                <a:effectLst/>
              </a:rPr>
              <a:t>Time Series Data:</a:t>
            </a:r>
            <a:r>
              <a:rPr lang="en-US" sz="2000" b="0" i="0" dirty="0">
                <a:solidFill>
                  <a:srgbClr val="0D0D0D"/>
                </a:solidFill>
                <a:effectLst/>
              </a:rPr>
              <a:t> Sequential observations or measurements recorded at regular intervals.</a:t>
            </a:r>
          </a:p>
          <a:p>
            <a:pPr lvl="1" algn="just"/>
            <a:r>
              <a:rPr lang="en-US" sz="2000" b="1" i="0" dirty="0">
                <a:solidFill>
                  <a:srgbClr val="0D0D0D"/>
                </a:solidFill>
                <a:effectLst/>
              </a:rPr>
              <a:t>Forecast Horizon:</a:t>
            </a:r>
            <a:r>
              <a:rPr lang="en-US" sz="2000" b="0" i="0" dirty="0">
                <a:solidFill>
                  <a:srgbClr val="0D0D0D"/>
                </a:solidFill>
                <a:effectLst/>
              </a:rPr>
              <a:t> Time period into the future for which predictions are made.</a:t>
            </a:r>
          </a:p>
          <a:p>
            <a:pPr lvl="1" algn="just"/>
            <a:r>
              <a:rPr lang="en-US" sz="2000" b="1" i="0" dirty="0">
                <a:solidFill>
                  <a:srgbClr val="0D0D0D"/>
                </a:solidFill>
                <a:effectLst/>
              </a:rPr>
              <a:t>Forecasting Model:</a:t>
            </a:r>
            <a:r>
              <a:rPr lang="en-US" sz="2000" b="0" i="0" dirty="0">
                <a:solidFill>
                  <a:srgbClr val="0D0D0D"/>
                </a:solidFill>
                <a:effectLst/>
              </a:rPr>
              <a:t> Statistical or machine learning </a:t>
            </a:r>
            <a:r>
              <a:rPr lang="en-US" sz="2000" dirty="0">
                <a:solidFill>
                  <a:srgbClr val="0D0D0D"/>
                </a:solidFill>
              </a:rPr>
              <a:t>methods</a:t>
            </a:r>
            <a:r>
              <a:rPr lang="en-US" sz="2000" b="0" i="0" dirty="0">
                <a:solidFill>
                  <a:srgbClr val="0D0D0D"/>
                </a:solidFill>
                <a:effectLst/>
              </a:rPr>
              <a:t> for generating forecasts.</a:t>
            </a:r>
          </a:p>
          <a:p>
            <a:pPr lvl="1" algn="just"/>
            <a:r>
              <a:rPr lang="en-US" sz="2000" b="1" i="0" dirty="0">
                <a:solidFill>
                  <a:srgbClr val="0D0D0D"/>
                </a:solidFill>
                <a:effectLst/>
              </a:rPr>
              <a:t>Evaluation Metrics:</a:t>
            </a:r>
            <a:r>
              <a:rPr lang="en-US" sz="2000" b="0" i="0" dirty="0">
                <a:solidFill>
                  <a:srgbClr val="0D0D0D"/>
                </a:solidFill>
                <a:effectLst/>
              </a:rPr>
              <a:t> Measures used to assess the accuracy and reliability of forecasts.</a:t>
            </a:r>
          </a:p>
        </p:txBody>
      </p:sp>
    </p:spTree>
    <p:extLst>
      <p:ext uri="{BB962C8B-B14F-4D97-AF65-F5344CB8AC3E}">
        <p14:creationId xmlns:p14="http://schemas.microsoft.com/office/powerpoint/2010/main" val="14403803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49AC56-6658-BF3D-0419-6D9353AD6E1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7D4B40C-FB39-1E12-DF32-95AA3C0CA359}"/>
              </a:ext>
            </a:extLst>
          </p:cNvPr>
          <p:cNvSpPr>
            <a:spLocks noGrp="1"/>
          </p:cNvSpPr>
          <p:nvPr>
            <p:ph type="title"/>
          </p:nvPr>
        </p:nvSpPr>
        <p:spPr/>
        <p:txBody>
          <a:bodyPr/>
          <a:lstStyle/>
          <a:p>
            <a:r>
              <a:rPr lang="en-GB" b="1" dirty="0"/>
              <a:t>Time Series Forecasting</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DE063B8-D9B6-9438-CD9C-D064FB8E64A2}"/>
                  </a:ext>
                </a:extLst>
              </p:cNvPr>
              <p:cNvSpPr>
                <a:spLocks noGrp="1"/>
              </p:cNvSpPr>
              <p:nvPr>
                <p:ph idx="1"/>
              </p:nvPr>
            </p:nvSpPr>
            <p:spPr>
              <a:xfrm>
                <a:off x="838200" y="1825625"/>
                <a:ext cx="10515600" cy="4834948"/>
              </a:xfrm>
            </p:spPr>
            <p:txBody>
              <a:bodyPr>
                <a:normAutofit fontScale="92500"/>
              </a:bodyPr>
              <a:lstStyle/>
              <a:p>
                <a:pPr algn="just"/>
                <a:r>
                  <a:rPr lang="en-US" sz="2400" i="0" dirty="0">
                    <a:effectLst/>
                  </a:rPr>
                  <a:t>Key Components of Time Series Forecasting:</a:t>
                </a:r>
              </a:p>
              <a:p>
                <a:pPr lvl="1" algn="just"/>
                <a:r>
                  <a:rPr lang="en-US" sz="2200" b="1" i="0" dirty="0">
                    <a:solidFill>
                      <a:srgbClr val="0D0D0D"/>
                    </a:solidFill>
                    <a:effectLst/>
                  </a:rPr>
                  <a:t>Time Series Data:</a:t>
                </a:r>
                <a:r>
                  <a:rPr lang="en-US" sz="2200" b="0" i="0" dirty="0">
                    <a:solidFill>
                      <a:srgbClr val="0D0D0D"/>
                    </a:solidFill>
                    <a:effectLst/>
                  </a:rPr>
                  <a:t> Sequential observations or measurements recorded at regular intervals.</a:t>
                </a:r>
              </a:p>
              <a:p>
                <a:pPr lvl="1" algn="just"/>
                <a:r>
                  <a:rPr lang="en-US" sz="2200" b="1" i="0" dirty="0">
                    <a:solidFill>
                      <a:srgbClr val="0D0D0D"/>
                    </a:solidFill>
                    <a:effectLst/>
                  </a:rPr>
                  <a:t>Historical Data:</a:t>
                </a:r>
                <a:r>
                  <a:rPr lang="en-US" sz="2200" b="0" i="0" dirty="0">
                    <a:solidFill>
                      <a:srgbClr val="0D0D0D"/>
                    </a:solidFill>
                    <a:effectLst/>
                  </a:rPr>
                  <a:t> Past data points used to train and validate forecasting models.</a:t>
                </a:r>
              </a:p>
              <a:p>
                <a:pPr lvl="1" algn="just"/>
                <a:r>
                  <a:rPr lang="en-US" sz="2200" b="1" i="0" dirty="0">
                    <a:solidFill>
                      <a:srgbClr val="0D0D0D"/>
                    </a:solidFill>
                    <a:effectLst/>
                  </a:rPr>
                  <a:t>Forecast Horizon:</a:t>
                </a:r>
                <a:r>
                  <a:rPr lang="en-US" sz="2200" b="0" i="0" dirty="0">
                    <a:solidFill>
                      <a:srgbClr val="0D0D0D"/>
                    </a:solidFill>
                    <a:effectLst/>
                  </a:rPr>
                  <a:t> Time period into the future for which predictions are made.</a:t>
                </a:r>
              </a:p>
              <a:p>
                <a:pPr lvl="1" algn="just"/>
                <a:r>
                  <a:rPr lang="en-US" sz="2200" b="1" i="0" dirty="0">
                    <a:solidFill>
                      <a:srgbClr val="0D0D0D"/>
                    </a:solidFill>
                    <a:effectLst/>
                  </a:rPr>
                  <a:t>Forecasting Model:</a:t>
                </a:r>
                <a:r>
                  <a:rPr lang="en-US" sz="2200" b="0" i="0" dirty="0">
                    <a:solidFill>
                      <a:srgbClr val="0D0D0D"/>
                    </a:solidFill>
                    <a:effectLst/>
                  </a:rPr>
                  <a:t> Statistical or machine learning </a:t>
                </a:r>
                <a:r>
                  <a:rPr lang="en-US" sz="2200" dirty="0">
                    <a:solidFill>
                      <a:srgbClr val="0D0D0D"/>
                    </a:solidFill>
                  </a:rPr>
                  <a:t>methods</a:t>
                </a:r>
                <a:r>
                  <a:rPr lang="en-US" sz="2200" b="0" i="0" dirty="0">
                    <a:solidFill>
                      <a:srgbClr val="0D0D0D"/>
                    </a:solidFill>
                    <a:effectLst/>
                  </a:rPr>
                  <a:t> for generating forecasts.</a:t>
                </a:r>
              </a:p>
              <a:p>
                <a:pPr lvl="1" algn="just"/>
                <a:r>
                  <a:rPr lang="en-US" sz="2200" b="1" i="0" dirty="0">
                    <a:solidFill>
                      <a:srgbClr val="0D0D0D"/>
                    </a:solidFill>
                    <a:effectLst/>
                  </a:rPr>
                  <a:t>Evaluation Metrics:</a:t>
                </a:r>
                <a:r>
                  <a:rPr lang="en-US" sz="2200" b="0" i="0" dirty="0">
                    <a:solidFill>
                      <a:srgbClr val="0D0D0D"/>
                    </a:solidFill>
                    <a:effectLst/>
                  </a:rPr>
                  <a:t> Measures used to assess the accuracy and reliability of forecasts.</a:t>
                </a:r>
              </a:p>
              <a:p>
                <a:pPr lvl="2" algn="just"/>
                <a:r>
                  <a:rPr lang="en-US" sz="1900" b="0" i="0" dirty="0">
                    <a:solidFill>
                      <a:srgbClr val="0D0D0D"/>
                    </a:solidFill>
                    <a:effectLst/>
                  </a:rPr>
                  <a:t>Mean Absolute Error </a:t>
                </a:r>
                <a14:m>
                  <m:oMath xmlns:m="http://schemas.openxmlformats.org/officeDocument/2006/math">
                    <m:r>
                      <a:rPr lang="en-GB" sz="1900" b="0" i="0" smtClean="0">
                        <a:solidFill>
                          <a:srgbClr val="0D0D0D"/>
                        </a:solidFill>
                        <a:effectLst/>
                        <a:latin typeface="Cambria Math" panose="02040503050406030204" pitchFamily="18" charset="0"/>
                      </a:rPr>
                      <m:t> </m:t>
                    </m:r>
                    <m:r>
                      <a:rPr lang="en-GB" sz="1900" b="0" i="1" smtClean="0">
                        <a:solidFill>
                          <a:srgbClr val="0D0D0D"/>
                        </a:solidFill>
                        <a:effectLst/>
                        <a:latin typeface="Cambria Math" panose="02040503050406030204" pitchFamily="18" charset="0"/>
                      </a:rPr>
                      <m:t>                                                                                       </m:t>
                    </m:r>
                  </m:oMath>
                </a14:m>
                <a:endParaRPr lang="en-GB" sz="1900" b="0" i="1" dirty="0">
                  <a:solidFill>
                    <a:srgbClr val="0D0D0D"/>
                  </a:solidFill>
                  <a:effectLst/>
                  <a:latin typeface="Cambria Math" panose="02040503050406030204" pitchFamily="18" charset="0"/>
                </a:endParaRPr>
              </a:p>
              <a:p>
                <a:pPr marL="914400" lvl="2" indent="0" algn="just">
                  <a:buNone/>
                </a:pPr>
                <a14:m>
                  <m:oMathPara xmlns:m="http://schemas.openxmlformats.org/officeDocument/2006/math">
                    <m:oMathParaPr>
                      <m:jc m:val="centerGroup"/>
                    </m:oMathParaPr>
                    <m:oMath xmlns:m="http://schemas.openxmlformats.org/officeDocument/2006/math">
                      <m:r>
                        <a:rPr lang="en-GB" sz="1900" b="0" i="1" smtClean="0">
                          <a:solidFill>
                            <a:srgbClr val="0D0D0D"/>
                          </a:solidFill>
                          <a:effectLst/>
                          <a:latin typeface="Cambria Math" panose="02040503050406030204" pitchFamily="18" charset="0"/>
                        </a:rPr>
                        <m:t>𝑀𝐴𝐸</m:t>
                      </m:r>
                      <m:r>
                        <a:rPr lang="en-GB" sz="1900" b="0" i="1" smtClean="0">
                          <a:solidFill>
                            <a:srgbClr val="0D0D0D"/>
                          </a:solidFill>
                          <a:effectLst/>
                          <a:latin typeface="Cambria Math" panose="02040503050406030204" pitchFamily="18" charset="0"/>
                        </a:rPr>
                        <m:t>=</m:t>
                      </m:r>
                      <m:f>
                        <m:fPr>
                          <m:ctrlPr>
                            <a:rPr lang="en-GB" sz="1900" b="0" i="1" smtClean="0">
                              <a:solidFill>
                                <a:srgbClr val="0D0D0D"/>
                              </a:solidFill>
                              <a:effectLst/>
                              <a:latin typeface="Cambria Math" panose="02040503050406030204" pitchFamily="18" charset="0"/>
                            </a:rPr>
                          </m:ctrlPr>
                        </m:fPr>
                        <m:num>
                          <m:nary>
                            <m:naryPr>
                              <m:chr m:val="∑"/>
                              <m:ctrlPr>
                                <a:rPr lang="en-GB" sz="1900" b="0" i="1" smtClean="0">
                                  <a:solidFill>
                                    <a:srgbClr val="0D0D0D"/>
                                  </a:solidFill>
                                  <a:effectLst/>
                                  <a:latin typeface="Cambria Math" panose="02040503050406030204" pitchFamily="18" charset="0"/>
                                </a:rPr>
                              </m:ctrlPr>
                            </m:naryPr>
                            <m:sub>
                              <m:r>
                                <m:rPr>
                                  <m:brk m:alnAt="23"/>
                                </m:rPr>
                                <a:rPr lang="en-GB" sz="1900" b="0" i="1" smtClean="0">
                                  <a:solidFill>
                                    <a:srgbClr val="0D0D0D"/>
                                  </a:solidFill>
                                  <a:effectLst/>
                                  <a:latin typeface="Cambria Math" panose="02040503050406030204" pitchFamily="18" charset="0"/>
                                </a:rPr>
                                <m:t>𝑖</m:t>
                              </m:r>
                              <m:r>
                                <a:rPr lang="en-GB" sz="1900" b="0" i="1" smtClean="0">
                                  <a:solidFill>
                                    <a:srgbClr val="0D0D0D"/>
                                  </a:solidFill>
                                  <a:effectLst/>
                                  <a:latin typeface="Cambria Math" panose="02040503050406030204" pitchFamily="18" charset="0"/>
                                </a:rPr>
                                <m:t>=1</m:t>
                              </m:r>
                            </m:sub>
                            <m:sup>
                              <m:r>
                                <a:rPr lang="en-GB" sz="1900" b="0" i="1" smtClean="0">
                                  <a:solidFill>
                                    <a:srgbClr val="0D0D0D"/>
                                  </a:solidFill>
                                  <a:effectLst/>
                                  <a:latin typeface="Cambria Math" panose="02040503050406030204" pitchFamily="18" charset="0"/>
                                </a:rPr>
                                <m:t>𝑛</m:t>
                              </m:r>
                            </m:sup>
                            <m:e>
                              <m:d>
                                <m:dPr>
                                  <m:begChr m:val="|"/>
                                  <m:endChr m:val="|"/>
                                  <m:ctrlPr>
                                    <a:rPr lang="en-GB" sz="1900" b="0" i="1" smtClean="0">
                                      <a:solidFill>
                                        <a:srgbClr val="0D0D0D"/>
                                      </a:solidFill>
                                      <a:effectLst/>
                                      <a:latin typeface="Cambria Math" panose="02040503050406030204" pitchFamily="18" charset="0"/>
                                    </a:rPr>
                                  </m:ctrlPr>
                                </m:dPr>
                                <m:e>
                                  <m:r>
                                    <a:rPr lang="en-GB" sz="1900" b="0" i="1" smtClean="0">
                                      <a:solidFill>
                                        <a:srgbClr val="0D0D0D"/>
                                      </a:solidFill>
                                      <a:effectLst/>
                                      <a:latin typeface="Cambria Math" panose="02040503050406030204" pitchFamily="18" charset="0"/>
                                    </a:rPr>
                                    <m:t>𝑎𝑐𝑡𝑢𝑎</m:t>
                                  </m:r>
                                  <m:sSub>
                                    <m:sSubPr>
                                      <m:ctrlPr>
                                        <a:rPr lang="en-GB" sz="1900" b="0" i="1" smtClean="0">
                                          <a:solidFill>
                                            <a:srgbClr val="0D0D0D"/>
                                          </a:solidFill>
                                          <a:effectLst/>
                                          <a:latin typeface="Cambria Math" panose="02040503050406030204" pitchFamily="18" charset="0"/>
                                        </a:rPr>
                                      </m:ctrlPr>
                                    </m:sSubPr>
                                    <m:e>
                                      <m:r>
                                        <a:rPr lang="en-GB" sz="1900" b="0" i="1" smtClean="0">
                                          <a:solidFill>
                                            <a:srgbClr val="0D0D0D"/>
                                          </a:solidFill>
                                          <a:effectLst/>
                                          <a:latin typeface="Cambria Math" panose="02040503050406030204" pitchFamily="18" charset="0"/>
                                        </a:rPr>
                                        <m:t>𝑙</m:t>
                                      </m:r>
                                    </m:e>
                                    <m:sub>
                                      <m:r>
                                        <a:rPr lang="en-GB" sz="1900" b="0" i="1" smtClean="0">
                                          <a:solidFill>
                                            <a:srgbClr val="0D0D0D"/>
                                          </a:solidFill>
                                          <a:effectLst/>
                                          <a:latin typeface="Cambria Math" panose="02040503050406030204" pitchFamily="18" charset="0"/>
                                        </a:rPr>
                                        <m:t>𝑡</m:t>
                                      </m:r>
                                    </m:sub>
                                  </m:sSub>
                                  <m:r>
                                    <a:rPr lang="en-GB" sz="1900" b="0" i="1" smtClean="0">
                                      <a:solidFill>
                                        <a:srgbClr val="0D0D0D"/>
                                      </a:solidFill>
                                      <a:effectLst/>
                                      <a:latin typeface="Cambria Math" panose="02040503050406030204" pitchFamily="18" charset="0"/>
                                    </a:rPr>
                                    <m:t>−</m:t>
                                  </m:r>
                                  <m:r>
                                    <a:rPr lang="en-GB" sz="1900" b="0" i="1" smtClean="0">
                                      <a:solidFill>
                                        <a:srgbClr val="0D0D0D"/>
                                      </a:solidFill>
                                      <a:effectLst/>
                                      <a:latin typeface="Cambria Math" panose="02040503050406030204" pitchFamily="18" charset="0"/>
                                    </a:rPr>
                                    <m:t>𝑓𝑜𝑟𝑐𝑎𝑠</m:t>
                                  </m:r>
                                  <m:sSub>
                                    <m:sSubPr>
                                      <m:ctrlPr>
                                        <a:rPr lang="en-GB" sz="1900" b="0" i="1" smtClean="0">
                                          <a:solidFill>
                                            <a:srgbClr val="0D0D0D"/>
                                          </a:solidFill>
                                          <a:effectLst/>
                                          <a:latin typeface="Cambria Math" panose="02040503050406030204" pitchFamily="18" charset="0"/>
                                        </a:rPr>
                                      </m:ctrlPr>
                                    </m:sSubPr>
                                    <m:e>
                                      <m:r>
                                        <a:rPr lang="en-GB" sz="1900" b="0" i="1" smtClean="0">
                                          <a:solidFill>
                                            <a:srgbClr val="0D0D0D"/>
                                          </a:solidFill>
                                          <a:effectLst/>
                                          <a:latin typeface="Cambria Math" panose="02040503050406030204" pitchFamily="18" charset="0"/>
                                        </a:rPr>
                                        <m:t>𝑡</m:t>
                                      </m:r>
                                    </m:e>
                                    <m:sub>
                                      <m:r>
                                        <a:rPr lang="en-GB" sz="1900" b="0" i="1" smtClean="0">
                                          <a:solidFill>
                                            <a:srgbClr val="0D0D0D"/>
                                          </a:solidFill>
                                          <a:effectLst/>
                                          <a:latin typeface="Cambria Math" panose="02040503050406030204" pitchFamily="18" charset="0"/>
                                        </a:rPr>
                                        <m:t>𝑡</m:t>
                                      </m:r>
                                    </m:sub>
                                  </m:sSub>
                                </m:e>
                              </m:d>
                            </m:e>
                          </m:nary>
                        </m:num>
                        <m:den>
                          <m:r>
                            <a:rPr lang="en-GB" sz="1900" b="0" i="1" smtClean="0">
                              <a:solidFill>
                                <a:srgbClr val="0D0D0D"/>
                              </a:solidFill>
                              <a:effectLst/>
                              <a:latin typeface="Cambria Math" panose="02040503050406030204" pitchFamily="18" charset="0"/>
                            </a:rPr>
                            <m:t>𝑛</m:t>
                          </m:r>
                        </m:den>
                      </m:f>
                    </m:oMath>
                  </m:oMathPara>
                </a14:m>
                <a:endParaRPr lang="en-US" sz="1900" b="0" i="0" dirty="0">
                  <a:solidFill>
                    <a:srgbClr val="0D0D0D"/>
                  </a:solidFill>
                  <a:effectLst/>
                </a:endParaRPr>
              </a:p>
              <a:p>
                <a:pPr lvl="2" algn="just"/>
                <a:r>
                  <a:rPr lang="en-US" sz="1900" b="0" i="0" dirty="0">
                    <a:solidFill>
                      <a:srgbClr val="0D0D0D"/>
                    </a:solidFill>
                    <a:effectLst/>
                  </a:rPr>
                  <a:t>Root Mean Squared Error </a:t>
                </a:r>
                <a14:m>
                  <m:oMath xmlns:m="http://schemas.openxmlformats.org/officeDocument/2006/math">
                    <m:r>
                      <a:rPr lang="en-GB" sz="1900" b="0" i="0" smtClean="0">
                        <a:solidFill>
                          <a:srgbClr val="0D0D0D"/>
                        </a:solidFill>
                        <a:effectLst/>
                        <a:latin typeface="Cambria Math" panose="02040503050406030204" pitchFamily="18" charset="0"/>
                      </a:rPr>
                      <m:t>   </m:t>
                    </m:r>
                  </m:oMath>
                </a14:m>
                <a:endParaRPr lang="en-GB" sz="1900" b="0" i="0" dirty="0">
                  <a:solidFill>
                    <a:srgbClr val="0D0D0D"/>
                  </a:solidFill>
                  <a:effectLst/>
                  <a:latin typeface="Cambria Math" panose="02040503050406030204" pitchFamily="18" charset="0"/>
                </a:endParaRPr>
              </a:p>
              <a:p>
                <a:pPr marL="914400" lvl="2" indent="0" algn="just">
                  <a:buNone/>
                </a:pPr>
                <a14:m>
                  <m:oMathPara xmlns:m="http://schemas.openxmlformats.org/officeDocument/2006/math">
                    <m:oMathParaPr>
                      <m:jc m:val="centerGroup"/>
                    </m:oMathParaPr>
                    <m:oMath xmlns:m="http://schemas.openxmlformats.org/officeDocument/2006/math">
                      <m:r>
                        <a:rPr lang="en-GB" sz="1900" b="0" i="1" smtClean="0">
                          <a:solidFill>
                            <a:srgbClr val="0D0D0D"/>
                          </a:solidFill>
                          <a:effectLst/>
                          <a:latin typeface="Cambria Math" panose="02040503050406030204" pitchFamily="18" charset="0"/>
                        </a:rPr>
                        <m:t>𝑅𝑀𝑆𝐸</m:t>
                      </m:r>
                      <m:r>
                        <a:rPr lang="en-GB" sz="1900" b="0" i="1" smtClean="0">
                          <a:solidFill>
                            <a:srgbClr val="0D0D0D"/>
                          </a:solidFill>
                          <a:effectLst/>
                          <a:latin typeface="Cambria Math" panose="02040503050406030204" pitchFamily="18" charset="0"/>
                        </a:rPr>
                        <m:t>=</m:t>
                      </m:r>
                      <m:rad>
                        <m:radPr>
                          <m:degHide m:val="on"/>
                          <m:ctrlPr>
                            <a:rPr lang="en-GB" sz="1900" b="0" i="1" smtClean="0">
                              <a:solidFill>
                                <a:srgbClr val="0D0D0D"/>
                              </a:solidFill>
                              <a:effectLst/>
                              <a:latin typeface="Cambria Math" panose="02040503050406030204" pitchFamily="18" charset="0"/>
                            </a:rPr>
                          </m:ctrlPr>
                        </m:radPr>
                        <m:deg/>
                        <m:e>
                          <m:f>
                            <m:fPr>
                              <m:ctrlPr>
                                <a:rPr lang="en-GB" sz="1900" i="1">
                                  <a:solidFill>
                                    <a:srgbClr val="0D0D0D"/>
                                  </a:solidFill>
                                  <a:latin typeface="Cambria Math" panose="02040503050406030204" pitchFamily="18" charset="0"/>
                                </a:rPr>
                              </m:ctrlPr>
                            </m:fPr>
                            <m:num>
                              <m:nary>
                                <m:naryPr>
                                  <m:chr m:val="∑"/>
                                  <m:ctrlPr>
                                    <a:rPr lang="en-GB" sz="1900" i="1">
                                      <a:solidFill>
                                        <a:srgbClr val="0D0D0D"/>
                                      </a:solidFill>
                                      <a:latin typeface="Cambria Math" panose="02040503050406030204" pitchFamily="18" charset="0"/>
                                    </a:rPr>
                                  </m:ctrlPr>
                                </m:naryPr>
                                <m:sub>
                                  <m:r>
                                    <m:rPr>
                                      <m:brk m:alnAt="23"/>
                                    </m:rPr>
                                    <a:rPr lang="en-GB" sz="1900" i="1">
                                      <a:solidFill>
                                        <a:srgbClr val="0D0D0D"/>
                                      </a:solidFill>
                                      <a:latin typeface="Cambria Math" panose="02040503050406030204" pitchFamily="18" charset="0"/>
                                    </a:rPr>
                                    <m:t>𝑖</m:t>
                                  </m:r>
                                  <m:r>
                                    <a:rPr lang="en-GB" sz="1900" i="1">
                                      <a:solidFill>
                                        <a:srgbClr val="0D0D0D"/>
                                      </a:solidFill>
                                      <a:latin typeface="Cambria Math" panose="02040503050406030204" pitchFamily="18" charset="0"/>
                                    </a:rPr>
                                    <m:t>=1</m:t>
                                  </m:r>
                                </m:sub>
                                <m:sup>
                                  <m:r>
                                    <a:rPr lang="en-GB" sz="1900" i="1">
                                      <a:solidFill>
                                        <a:srgbClr val="0D0D0D"/>
                                      </a:solidFill>
                                      <a:latin typeface="Cambria Math" panose="02040503050406030204" pitchFamily="18" charset="0"/>
                                    </a:rPr>
                                    <m:t>𝑛</m:t>
                                  </m:r>
                                </m:sup>
                                <m:e>
                                  <m:sSup>
                                    <m:sSupPr>
                                      <m:ctrlPr>
                                        <a:rPr lang="en-GB" sz="1900" i="1">
                                          <a:solidFill>
                                            <a:srgbClr val="0D0D0D"/>
                                          </a:solidFill>
                                          <a:latin typeface="Cambria Math" panose="02040503050406030204" pitchFamily="18" charset="0"/>
                                        </a:rPr>
                                      </m:ctrlPr>
                                    </m:sSupPr>
                                    <m:e>
                                      <m:d>
                                        <m:dPr>
                                          <m:ctrlPr>
                                            <a:rPr lang="en-GB" sz="1900" i="1">
                                              <a:solidFill>
                                                <a:srgbClr val="0D0D0D"/>
                                              </a:solidFill>
                                              <a:latin typeface="Cambria Math" panose="02040503050406030204" pitchFamily="18" charset="0"/>
                                            </a:rPr>
                                          </m:ctrlPr>
                                        </m:dPr>
                                        <m:e>
                                          <m:r>
                                            <a:rPr lang="en-GB" sz="1900" i="1">
                                              <a:solidFill>
                                                <a:srgbClr val="0D0D0D"/>
                                              </a:solidFill>
                                              <a:latin typeface="Cambria Math" panose="02040503050406030204" pitchFamily="18" charset="0"/>
                                            </a:rPr>
                                            <m:t>𝑎𝑐𝑡𝑢𝑎</m:t>
                                          </m:r>
                                          <m:sSub>
                                            <m:sSubPr>
                                              <m:ctrlPr>
                                                <a:rPr lang="en-GB" sz="1900" i="1">
                                                  <a:solidFill>
                                                    <a:srgbClr val="0D0D0D"/>
                                                  </a:solidFill>
                                                  <a:latin typeface="Cambria Math" panose="02040503050406030204" pitchFamily="18" charset="0"/>
                                                </a:rPr>
                                              </m:ctrlPr>
                                            </m:sSubPr>
                                            <m:e>
                                              <m:r>
                                                <a:rPr lang="en-GB" sz="1900" i="1">
                                                  <a:solidFill>
                                                    <a:srgbClr val="0D0D0D"/>
                                                  </a:solidFill>
                                                  <a:latin typeface="Cambria Math" panose="02040503050406030204" pitchFamily="18" charset="0"/>
                                                </a:rPr>
                                                <m:t>𝑙</m:t>
                                              </m:r>
                                            </m:e>
                                            <m:sub>
                                              <m:r>
                                                <a:rPr lang="en-GB" sz="1900" i="1">
                                                  <a:solidFill>
                                                    <a:srgbClr val="0D0D0D"/>
                                                  </a:solidFill>
                                                  <a:latin typeface="Cambria Math" panose="02040503050406030204" pitchFamily="18" charset="0"/>
                                                </a:rPr>
                                                <m:t>𝑡</m:t>
                                              </m:r>
                                            </m:sub>
                                          </m:sSub>
                                          <m:r>
                                            <a:rPr lang="en-GB" sz="1900" i="1">
                                              <a:solidFill>
                                                <a:srgbClr val="0D0D0D"/>
                                              </a:solidFill>
                                              <a:latin typeface="Cambria Math" panose="02040503050406030204" pitchFamily="18" charset="0"/>
                                            </a:rPr>
                                            <m:t>−</m:t>
                                          </m:r>
                                          <m:r>
                                            <a:rPr lang="en-GB" sz="1900" i="1">
                                              <a:solidFill>
                                                <a:srgbClr val="0D0D0D"/>
                                              </a:solidFill>
                                              <a:latin typeface="Cambria Math" panose="02040503050406030204" pitchFamily="18" charset="0"/>
                                            </a:rPr>
                                            <m:t>𝑓𝑜𝑟𝑐𝑎𝑠</m:t>
                                          </m:r>
                                          <m:sSub>
                                            <m:sSubPr>
                                              <m:ctrlPr>
                                                <a:rPr lang="en-GB" sz="1900" i="1">
                                                  <a:solidFill>
                                                    <a:srgbClr val="0D0D0D"/>
                                                  </a:solidFill>
                                                  <a:latin typeface="Cambria Math" panose="02040503050406030204" pitchFamily="18" charset="0"/>
                                                </a:rPr>
                                              </m:ctrlPr>
                                            </m:sSubPr>
                                            <m:e>
                                              <m:r>
                                                <a:rPr lang="en-GB" sz="1900" i="1">
                                                  <a:solidFill>
                                                    <a:srgbClr val="0D0D0D"/>
                                                  </a:solidFill>
                                                  <a:latin typeface="Cambria Math" panose="02040503050406030204" pitchFamily="18" charset="0"/>
                                                </a:rPr>
                                                <m:t>𝑡</m:t>
                                              </m:r>
                                            </m:e>
                                            <m:sub>
                                              <m:r>
                                                <a:rPr lang="en-GB" sz="1900" i="1">
                                                  <a:solidFill>
                                                    <a:srgbClr val="0D0D0D"/>
                                                  </a:solidFill>
                                                  <a:latin typeface="Cambria Math" panose="02040503050406030204" pitchFamily="18" charset="0"/>
                                                </a:rPr>
                                                <m:t>𝑡</m:t>
                                              </m:r>
                                            </m:sub>
                                          </m:sSub>
                                        </m:e>
                                      </m:d>
                                    </m:e>
                                    <m:sup>
                                      <m:r>
                                        <a:rPr lang="en-GB" sz="1900" i="1">
                                          <a:solidFill>
                                            <a:srgbClr val="0D0D0D"/>
                                          </a:solidFill>
                                          <a:latin typeface="Cambria Math" panose="02040503050406030204" pitchFamily="18" charset="0"/>
                                        </a:rPr>
                                        <m:t>2</m:t>
                                      </m:r>
                                    </m:sup>
                                  </m:sSup>
                                </m:e>
                              </m:nary>
                            </m:num>
                            <m:den>
                              <m:r>
                                <a:rPr lang="en-GB" sz="1900" i="1">
                                  <a:solidFill>
                                    <a:srgbClr val="0D0D0D"/>
                                  </a:solidFill>
                                  <a:latin typeface="Cambria Math" panose="02040503050406030204" pitchFamily="18" charset="0"/>
                                </a:rPr>
                                <m:t>𝑛</m:t>
                              </m:r>
                            </m:den>
                          </m:f>
                        </m:e>
                      </m:rad>
                    </m:oMath>
                  </m:oMathPara>
                </a14:m>
                <a:endParaRPr lang="en-US" sz="1900" b="0" i="0" dirty="0">
                  <a:solidFill>
                    <a:srgbClr val="0D0D0D"/>
                  </a:solidFill>
                  <a:effectLst/>
                </a:endParaRPr>
              </a:p>
              <a:p>
                <a:pPr lvl="2" algn="just"/>
                <a:r>
                  <a:rPr lang="en-GB" sz="1900" dirty="0">
                    <a:solidFill>
                      <a:srgbClr val="0D0D0D"/>
                    </a:solidFill>
                  </a:rPr>
                  <a:t>Mean Absolute Percentage Error                                                    </a:t>
                </a:r>
              </a:p>
              <a:p>
                <a:pPr marL="914400" lvl="2" indent="0" algn="just">
                  <a:buNone/>
                </a:pPr>
                <a14:m>
                  <m:oMathPara xmlns:m="http://schemas.openxmlformats.org/officeDocument/2006/math">
                    <m:oMathParaPr>
                      <m:jc m:val="centerGroup"/>
                    </m:oMathParaPr>
                    <m:oMath xmlns:m="http://schemas.openxmlformats.org/officeDocument/2006/math">
                      <m:r>
                        <a:rPr lang="en-GB" sz="1900" b="0" i="1" smtClean="0">
                          <a:solidFill>
                            <a:srgbClr val="0D0D0D"/>
                          </a:solidFill>
                          <a:latin typeface="Cambria Math" panose="02040503050406030204" pitchFamily="18" charset="0"/>
                        </a:rPr>
                        <m:t>𝑀𝐴𝑃𝐸</m:t>
                      </m:r>
                      <m:r>
                        <a:rPr lang="en-GB" sz="1900" b="0" i="1" smtClean="0">
                          <a:solidFill>
                            <a:srgbClr val="0D0D0D"/>
                          </a:solidFill>
                          <a:latin typeface="Cambria Math" panose="02040503050406030204" pitchFamily="18" charset="0"/>
                        </a:rPr>
                        <m:t>=</m:t>
                      </m:r>
                      <m:r>
                        <a:rPr lang="en-GB" sz="1900" b="0" i="1" smtClean="0">
                          <a:solidFill>
                            <a:srgbClr val="0D0D0D"/>
                          </a:solidFill>
                          <a:latin typeface="Cambria Math" panose="02040503050406030204" pitchFamily="18" charset="0"/>
                        </a:rPr>
                        <m:t>𝑚𝑒𝑎𝑛</m:t>
                      </m:r>
                      <m:d>
                        <m:dPr>
                          <m:ctrlPr>
                            <a:rPr lang="en-GB" sz="1900" b="0" i="1" smtClean="0">
                              <a:solidFill>
                                <a:srgbClr val="0D0D0D"/>
                              </a:solidFill>
                              <a:latin typeface="Cambria Math" panose="02040503050406030204" pitchFamily="18" charset="0"/>
                            </a:rPr>
                          </m:ctrlPr>
                        </m:dPr>
                        <m:e>
                          <m:d>
                            <m:dPr>
                              <m:begChr m:val="|"/>
                              <m:endChr m:val="|"/>
                              <m:ctrlPr>
                                <a:rPr lang="en-GB" sz="1900" b="0" i="1" smtClean="0">
                                  <a:solidFill>
                                    <a:srgbClr val="0D0D0D"/>
                                  </a:solidFill>
                                  <a:latin typeface="Cambria Math" panose="02040503050406030204" pitchFamily="18" charset="0"/>
                                </a:rPr>
                              </m:ctrlPr>
                            </m:dPr>
                            <m:e>
                              <m:f>
                                <m:fPr>
                                  <m:ctrlPr>
                                    <a:rPr lang="en-GB" sz="1900" b="0" i="1" smtClean="0">
                                      <a:solidFill>
                                        <a:srgbClr val="0D0D0D"/>
                                      </a:solidFill>
                                      <a:latin typeface="Cambria Math" panose="02040503050406030204" pitchFamily="18" charset="0"/>
                                    </a:rPr>
                                  </m:ctrlPr>
                                </m:fPr>
                                <m:num>
                                  <m:r>
                                    <a:rPr lang="en-GB" sz="1900" b="0" i="1" smtClean="0">
                                      <a:solidFill>
                                        <a:srgbClr val="0D0D0D"/>
                                      </a:solidFill>
                                      <a:latin typeface="Cambria Math" panose="02040503050406030204" pitchFamily="18" charset="0"/>
                                    </a:rPr>
                                    <m:t>𝑎𝑐𝑡𝑢𝑎</m:t>
                                  </m:r>
                                  <m:sSub>
                                    <m:sSubPr>
                                      <m:ctrlPr>
                                        <a:rPr lang="en-GB" sz="1900" b="0" i="1" smtClean="0">
                                          <a:solidFill>
                                            <a:srgbClr val="0D0D0D"/>
                                          </a:solidFill>
                                          <a:latin typeface="Cambria Math" panose="02040503050406030204" pitchFamily="18" charset="0"/>
                                        </a:rPr>
                                      </m:ctrlPr>
                                    </m:sSubPr>
                                    <m:e>
                                      <m:r>
                                        <a:rPr lang="en-GB" sz="1900" b="0" i="1" smtClean="0">
                                          <a:solidFill>
                                            <a:srgbClr val="0D0D0D"/>
                                          </a:solidFill>
                                          <a:latin typeface="Cambria Math" panose="02040503050406030204" pitchFamily="18" charset="0"/>
                                        </a:rPr>
                                        <m:t>𝑙</m:t>
                                      </m:r>
                                    </m:e>
                                    <m:sub>
                                      <m:r>
                                        <a:rPr lang="en-GB" sz="1900" b="0" i="1" smtClean="0">
                                          <a:solidFill>
                                            <a:srgbClr val="0D0D0D"/>
                                          </a:solidFill>
                                          <a:latin typeface="Cambria Math" panose="02040503050406030204" pitchFamily="18" charset="0"/>
                                        </a:rPr>
                                        <m:t>𝑡</m:t>
                                      </m:r>
                                    </m:sub>
                                  </m:sSub>
                                  <m:r>
                                    <a:rPr lang="en-GB" sz="1900" b="0" i="1" smtClean="0">
                                      <a:solidFill>
                                        <a:srgbClr val="0D0D0D"/>
                                      </a:solidFill>
                                      <a:latin typeface="Cambria Math" panose="02040503050406030204" pitchFamily="18" charset="0"/>
                                    </a:rPr>
                                    <m:t>−</m:t>
                                  </m:r>
                                  <m:r>
                                    <a:rPr lang="en-GB" sz="1900" b="0" i="1" smtClean="0">
                                      <a:solidFill>
                                        <a:srgbClr val="0D0D0D"/>
                                      </a:solidFill>
                                      <a:latin typeface="Cambria Math" panose="02040503050406030204" pitchFamily="18" charset="0"/>
                                    </a:rPr>
                                    <m:t>𝑓𝑜𝑟𝑐𝑎𝑠</m:t>
                                  </m:r>
                                  <m:sSub>
                                    <m:sSubPr>
                                      <m:ctrlPr>
                                        <a:rPr lang="en-GB" sz="1900" b="0" i="1" smtClean="0">
                                          <a:solidFill>
                                            <a:srgbClr val="0D0D0D"/>
                                          </a:solidFill>
                                          <a:latin typeface="Cambria Math" panose="02040503050406030204" pitchFamily="18" charset="0"/>
                                        </a:rPr>
                                      </m:ctrlPr>
                                    </m:sSubPr>
                                    <m:e>
                                      <m:r>
                                        <a:rPr lang="en-GB" sz="1900" b="0" i="1" smtClean="0">
                                          <a:solidFill>
                                            <a:srgbClr val="0D0D0D"/>
                                          </a:solidFill>
                                          <a:latin typeface="Cambria Math" panose="02040503050406030204" pitchFamily="18" charset="0"/>
                                        </a:rPr>
                                        <m:t>𝑡</m:t>
                                      </m:r>
                                    </m:e>
                                    <m:sub>
                                      <m:r>
                                        <a:rPr lang="en-GB" sz="1900" b="0" i="1" smtClean="0">
                                          <a:solidFill>
                                            <a:srgbClr val="0D0D0D"/>
                                          </a:solidFill>
                                          <a:latin typeface="Cambria Math" panose="02040503050406030204" pitchFamily="18" charset="0"/>
                                        </a:rPr>
                                        <m:t>𝑡</m:t>
                                      </m:r>
                                    </m:sub>
                                  </m:sSub>
                                </m:num>
                                <m:den>
                                  <m:r>
                                    <a:rPr lang="en-GB" sz="1900" b="0" i="1" smtClean="0">
                                      <a:solidFill>
                                        <a:srgbClr val="0D0D0D"/>
                                      </a:solidFill>
                                      <a:latin typeface="Cambria Math" panose="02040503050406030204" pitchFamily="18" charset="0"/>
                                    </a:rPr>
                                    <m:t>𝑎𝑐𝑡𝑢𝑡𝑎</m:t>
                                  </m:r>
                                  <m:sSub>
                                    <m:sSubPr>
                                      <m:ctrlPr>
                                        <a:rPr lang="en-GB" sz="1900" b="0" i="1" smtClean="0">
                                          <a:solidFill>
                                            <a:srgbClr val="0D0D0D"/>
                                          </a:solidFill>
                                          <a:latin typeface="Cambria Math" panose="02040503050406030204" pitchFamily="18" charset="0"/>
                                        </a:rPr>
                                      </m:ctrlPr>
                                    </m:sSubPr>
                                    <m:e>
                                      <m:r>
                                        <a:rPr lang="en-GB" sz="1900" b="0" i="1" smtClean="0">
                                          <a:solidFill>
                                            <a:srgbClr val="0D0D0D"/>
                                          </a:solidFill>
                                          <a:latin typeface="Cambria Math" panose="02040503050406030204" pitchFamily="18" charset="0"/>
                                        </a:rPr>
                                        <m:t>𝑙</m:t>
                                      </m:r>
                                    </m:e>
                                    <m:sub>
                                      <m:r>
                                        <a:rPr lang="en-GB" sz="1900" b="0" i="1" smtClean="0">
                                          <a:solidFill>
                                            <a:srgbClr val="0D0D0D"/>
                                          </a:solidFill>
                                          <a:latin typeface="Cambria Math" panose="02040503050406030204" pitchFamily="18" charset="0"/>
                                        </a:rPr>
                                        <m:t>𝑡</m:t>
                                      </m:r>
                                    </m:sub>
                                  </m:sSub>
                                </m:den>
                              </m:f>
                            </m:e>
                          </m:d>
                        </m:e>
                      </m:d>
                    </m:oMath>
                  </m:oMathPara>
                </a14:m>
                <a:endParaRPr lang="sv-SE" sz="1900" dirty="0">
                  <a:solidFill>
                    <a:srgbClr val="0D0D0D"/>
                  </a:solidFill>
                </a:endParaRPr>
              </a:p>
              <a:p>
                <a:pPr lvl="2" algn="just"/>
                <a:endParaRPr lang="en-US" b="0" i="0" dirty="0">
                  <a:solidFill>
                    <a:srgbClr val="0D0D0D"/>
                  </a:solidFill>
                  <a:effectLst/>
                </a:endParaRPr>
              </a:p>
            </p:txBody>
          </p:sp>
        </mc:Choice>
        <mc:Fallback xmlns="">
          <p:sp>
            <p:nvSpPr>
              <p:cNvPr id="3" name="Content Placeholder 2">
                <a:extLst>
                  <a:ext uri="{FF2B5EF4-FFF2-40B4-BE49-F238E27FC236}">
                    <a16:creationId xmlns:a16="http://schemas.microsoft.com/office/drawing/2014/main" id="{BDE063B8-D9B6-9438-CD9C-D064FB8E64A2}"/>
                  </a:ext>
                </a:extLst>
              </p:cNvPr>
              <p:cNvSpPr>
                <a:spLocks noGrp="1" noRot="1" noChangeAspect="1" noMove="1" noResize="1" noEditPoints="1" noAdjustHandles="1" noChangeArrowheads="1" noChangeShapeType="1" noTextEdit="1"/>
              </p:cNvSpPr>
              <p:nvPr>
                <p:ph idx="1"/>
              </p:nvPr>
            </p:nvSpPr>
            <p:spPr>
              <a:xfrm>
                <a:off x="838200" y="1825625"/>
                <a:ext cx="10515600" cy="4834948"/>
              </a:xfrm>
              <a:blipFill>
                <a:blip r:embed="rId3"/>
                <a:stretch>
                  <a:fillRect l="-696" t="-1511"/>
                </a:stretch>
              </a:blipFill>
            </p:spPr>
            <p:txBody>
              <a:bodyPr/>
              <a:lstStyle/>
              <a:p>
                <a:r>
                  <a:rPr lang="en-GB">
                    <a:noFill/>
                  </a:rPr>
                  <a:t> </a:t>
                </a:r>
              </a:p>
            </p:txBody>
          </p:sp>
        </mc:Fallback>
      </mc:AlternateContent>
    </p:spTree>
    <p:extLst>
      <p:ext uri="{BB962C8B-B14F-4D97-AF65-F5344CB8AC3E}">
        <p14:creationId xmlns:p14="http://schemas.microsoft.com/office/powerpoint/2010/main" val="24450857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8EA4D5-0568-1FC4-CA73-3D1ABA54B5D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1609DD0-7820-42C9-CF27-F93C4452C03B}"/>
              </a:ext>
            </a:extLst>
          </p:cNvPr>
          <p:cNvSpPr>
            <a:spLocks noGrp="1"/>
          </p:cNvSpPr>
          <p:nvPr>
            <p:ph type="title"/>
          </p:nvPr>
        </p:nvSpPr>
        <p:spPr/>
        <p:txBody>
          <a:bodyPr/>
          <a:lstStyle/>
          <a:p>
            <a:r>
              <a:rPr lang="en-GB" b="1" dirty="0"/>
              <a:t>ML Methods for Time Series Forecasting</a:t>
            </a:r>
          </a:p>
        </p:txBody>
      </p:sp>
      <p:sp>
        <p:nvSpPr>
          <p:cNvPr id="3" name="Content Placeholder 2">
            <a:extLst>
              <a:ext uri="{FF2B5EF4-FFF2-40B4-BE49-F238E27FC236}">
                <a16:creationId xmlns:a16="http://schemas.microsoft.com/office/drawing/2014/main" id="{7E508FFD-99F7-E417-7CE7-956634F67321}"/>
              </a:ext>
            </a:extLst>
          </p:cNvPr>
          <p:cNvSpPr>
            <a:spLocks noGrp="1"/>
          </p:cNvSpPr>
          <p:nvPr>
            <p:ph idx="1"/>
          </p:nvPr>
        </p:nvSpPr>
        <p:spPr/>
        <p:txBody>
          <a:bodyPr>
            <a:normAutofit/>
          </a:bodyPr>
          <a:lstStyle/>
          <a:p>
            <a:pPr algn="just"/>
            <a:r>
              <a:rPr lang="en-US" sz="2200" dirty="0"/>
              <a:t>ML models can be categorized into two groups based on the independent variable: </a:t>
            </a:r>
          </a:p>
          <a:p>
            <a:pPr lvl="1" algn="just"/>
            <a:r>
              <a:rPr lang="en-US" sz="2000" b="1" dirty="0"/>
              <a:t>Univariate time series: </a:t>
            </a:r>
          </a:p>
          <a:p>
            <a:pPr lvl="2" algn="just"/>
            <a:r>
              <a:rPr lang="en-US" sz="1800" dirty="0"/>
              <a:t>focuses on a single variable or observation over time. </a:t>
            </a:r>
          </a:p>
          <a:p>
            <a:pPr lvl="2" algn="just"/>
            <a:r>
              <a:rPr lang="en-US" sz="1800" dirty="0"/>
              <a:t>In univariate time series analysis, the historical values of the variable itself are used to predict future values. </a:t>
            </a:r>
          </a:p>
          <a:p>
            <a:pPr lvl="2" algn="just"/>
            <a:r>
              <a:rPr lang="en-US" sz="1800" dirty="0"/>
              <a:t>Examples: analyzing stock prices, temperature trends, or monthly sales figures.</a:t>
            </a:r>
          </a:p>
          <a:p>
            <a:pPr lvl="1" algn="just"/>
            <a:r>
              <a:rPr lang="en-US" sz="2000" b="1" dirty="0"/>
              <a:t>Multivariate time series: </a:t>
            </a:r>
          </a:p>
          <a:p>
            <a:pPr lvl="2" algn="just"/>
            <a:r>
              <a:rPr lang="en-US" sz="1800" dirty="0"/>
              <a:t>involves analyzing and forecasting multiple variables simultaneously, where each variable is measured or recorded over time. </a:t>
            </a:r>
          </a:p>
          <a:p>
            <a:pPr lvl="2" algn="just"/>
            <a:r>
              <a:rPr lang="en-US" sz="1800" dirty="0"/>
              <a:t>considers the interrelationships and dependencies between multiple variables across time steps. </a:t>
            </a:r>
          </a:p>
          <a:p>
            <a:pPr lvl="2" algn="just"/>
            <a:r>
              <a:rPr lang="en-US" sz="1800" dirty="0"/>
              <a:t>Examples: analyzing economic indicators (e.g., GDP, inflation rates), weather forecasting (using variables like temperature, humidity, and pressure), or analyzing sensor data from IoT devices (multiple sensor readings over time).</a:t>
            </a:r>
            <a:endParaRPr lang="en-US" sz="1800" b="0" i="0" dirty="0">
              <a:solidFill>
                <a:srgbClr val="0D0D0D"/>
              </a:solidFill>
              <a:effectLst/>
            </a:endParaRPr>
          </a:p>
        </p:txBody>
      </p:sp>
    </p:spTree>
    <p:extLst>
      <p:ext uri="{BB962C8B-B14F-4D97-AF65-F5344CB8AC3E}">
        <p14:creationId xmlns:p14="http://schemas.microsoft.com/office/powerpoint/2010/main" val="38041567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B65C6A-B190-4DE3-B48B-0AD932C0D16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2DC2BC5-2EB6-C7AC-E97E-4CFF1A868A1B}"/>
              </a:ext>
            </a:extLst>
          </p:cNvPr>
          <p:cNvSpPr>
            <a:spLocks noGrp="1"/>
          </p:cNvSpPr>
          <p:nvPr>
            <p:ph type="title"/>
          </p:nvPr>
        </p:nvSpPr>
        <p:spPr/>
        <p:txBody>
          <a:bodyPr/>
          <a:lstStyle/>
          <a:p>
            <a:r>
              <a:rPr lang="en-GB" b="1" dirty="0"/>
              <a:t>ML Methods for Time Series Forecasting</a:t>
            </a:r>
          </a:p>
        </p:txBody>
      </p:sp>
      <p:sp>
        <p:nvSpPr>
          <p:cNvPr id="3" name="Content Placeholder 2">
            <a:extLst>
              <a:ext uri="{FF2B5EF4-FFF2-40B4-BE49-F238E27FC236}">
                <a16:creationId xmlns:a16="http://schemas.microsoft.com/office/drawing/2014/main" id="{AEAAC826-7FB9-8BE1-02B8-8F88EFDADD7D}"/>
              </a:ext>
            </a:extLst>
          </p:cNvPr>
          <p:cNvSpPr>
            <a:spLocks noGrp="1"/>
          </p:cNvSpPr>
          <p:nvPr>
            <p:ph idx="1"/>
          </p:nvPr>
        </p:nvSpPr>
        <p:spPr/>
        <p:txBody>
          <a:bodyPr>
            <a:normAutofit/>
          </a:bodyPr>
          <a:lstStyle/>
          <a:p>
            <a:pPr algn="just"/>
            <a:r>
              <a:rPr lang="en-US" sz="2200" dirty="0"/>
              <a:t>ML models can be categorized based on their types: </a:t>
            </a:r>
          </a:p>
          <a:p>
            <a:pPr lvl="1" algn="just"/>
            <a:r>
              <a:rPr lang="en-US" sz="2000" b="1" dirty="0"/>
              <a:t>Autoregression-based models: </a:t>
            </a:r>
            <a:r>
              <a:rPr lang="en-US" sz="2000" dirty="0"/>
              <a:t>They are regression models that use past values of a time series variable to predict future values, incorporating the time element into the modeling.</a:t>
            </a:r>
          </a:p>
          <a:p>
            <a:pPr lvl="2" algn="just"/>
            <a:r>
              <a:rPr lang="en-US" sz="1800" dirty="0"/>
              <a:t>Autoregressive Moving Average (ARMA) Model</a:t>
            </a:r>
          </a:p>
          <a:p>
            <a:pPr lvl="2" algn="just"/>
            <a:r>
              <a:rPr lang="en-US" sz="1800" dirty="0"/>
              <a:t>Autoregressive Integrated Moving Average (ARIMA) Model</a:t>
            </a:r>
          </a:p>
          <a:p>
            <a:pPr lvl="2" algn="just"/>
            <a:r>
              <a:rPr lang="en-US" sz="1800" dirty="0"/>
              <a:t>Seasonal Autoregressive Integrated Moving Average (SARIMA) Model</a:t>
            </a:r>
          </a:p>
          <a:p>
            <a:pPr lvl="2" algn="just"/>
            <a:r>
              <a:rPr lang="en-US" sz="1800" dirty="0"/>
              <a:t>Vector Autoregression (VAR) Model</a:t>
            </a:r>
          </a:p>
          <a:p>
            <a:pPr lvl="2" algn="just"/>
            <a:r>
              <a:rPr lang="en-US" sz="1800" dirty="0"/>
              <a:t>Vector Autoregression Moving-Average (VARMA) Model</a:t>
            </a:r>
          </a:p>
          <a:p>
            <a:pPr lvl="2" algn="just"/>
            <a:r>
              <a:rPr lang="en-US" sz="1800" dirty="0"/>
              <a:t>Etc.</a:t>
            </a:r>
            <a:endParaRPr lang="en-US" sz="1800" i="0" dirty="0">
              <a:solidFill>
                <a:srgbClr val="0D0D0D"/>
              </a:solidFill>
              <a:effectLst/>
            </a:endParaRPr>
          </a:p>
        </p:txBody>
      </p:sp>
      <p:pic>
        <p:nvPicPr>
          <p:cNvPr id="8194" name="Picture 2" descr="How To Forecast Time-Series Using Autoregression | by Egor Howell | Towards  Data Science">
            <a:extLst>
              <a:ext uri="{FF2B5EF4-FFF2-40B4-BE49-F238E27FC236}">
                <a16:creationId xmlns:a16="http://schemas.microsoft.com/office/drawing/2014/main" id="{C6664136-6168-4CC8-2497-31EE5F24B46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648"/>
          <a:stretch/>
        </p:blipFill>
        <p:spPr bwMode="auto">
          <a:xfrm>
            <a:off x="7944283" y="4506191"/>
            <a:ext cx="4138180" cy="23518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139864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C0C630-F35D-6B63-AF84-306AA961058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6A112F0-406D-461B-DF04-7FC9715BEC80}"/>
              </a:ext>
            </a:extLst>
          </p:cNvPr>
          <p:cNvSpPr>
            <a:spLocks noGrp="1"/>
          </p:cNvSpPr>
          <p:nvPr>
            <p:ph type="title"/>
          </p:nvPr>
        </p:nvSpPr>
        <p:spPr/>
        <p:txBody>
          <a:bodyPr/>
          <a:lstStyle/>
          <a:p>
            <a:r>
              <a:rPr lang="en-GB" b="1" dirty="0"/>
              <a:t>ML Methods for Time Series Forecasting</a:t>
            </a:r>
          </a:p>
        </p:txBody>
      </p:sp>
      <p:sp>
        <p:nvSpPr>
          <p:cNvPr id="3" name="Content Placeholder 2">
            <a:extLst>
              <a:ext uri="{FF2B5EF4-FFF2-40B4-BE49-F238E27FC236}">
                <a16:creationId xmlns:a16="http://schemas.microsoft.com/office/drawing/2014/main" id="{219B95F3-AB36-C3E1-8F2A-4AD0D0ADE320}"/>
              </a:ext>
            </a:extLst>
          </p:cNvPr>
          <p:cNvSpPr>
            <a:spLocks noGrp="1"/>
          </p:cNvSpPr>
          <p:nvPr>
            <p:ph idx="1"/>
          </p:nvPr>
        </p:nvSpPr>
        <p:spPr/>
        <p:txBody>
          <a:bodyPr>
            <a:normAutofit/>
          </a:bodyPr>
          <a:lstStyle/>
          <a:p>
            <a:pPr algn="just"/>
            <a:r>
              <a:rPr lang="en-US" sz="2200" dirty="0"/>
              <a:t>ML models can be categorized based on their types: </a:t>
            </a:r>
          </a:p>
          <a:p>
            <a:pPr lvl="1" algn="just"/>
            <a:r>
              <a:rPr lang="en-US" sz="2000" b="1" dirty="0"/>
              <a:t>Ensemble learning-based methods:</a:t>
            </a:r>
          </a:p>
          <a:p>
            <a:pPr lvl="2" algn="just"/>
            <a:r>
              <a:rPr lang="en-US" sz="1800" dirty="0"/>
              <a:t>Gradient Boosting Machines (GBM)</a:t>
            </a:r>
          </a:p>
          <a:p>
            <a:pPr lvl="2" algn="just"/>
            <a:r>
              <a:rPr lang="en-US" sz="1800" dirty="0"/>
              <a:t>Decision tree and Random Forests (RF) for time series forecasting</a:t>
            </a:r>
          </a:p>
          <a:p>
            <a:pPr lvl="2" algn="just"/>
            <a:r>
              <a:rPr lang="en-US" sz="1800" dirty="0" err="1"/>
              <a:t>XGBoost</a:t>
            </a:r>
            <a:r>
              <a:rPr lang="en-US" sz="1800" dirty="0"/>
              <a:t> (Extreme Gradient Boosting)</a:t>
            </a:r>
          </a:p>
          <a:p>
            <a:pPr lvl="2" algn="just"/>
            <a:r>
              <a:rPr lang="en-US" sz="1800" dirty="0"/>
              <a:t>AdaBoost</a:t>
            </a:r>
            <a:endParaRPr lang="en-US" sz="1800" i="0" dirty="0">
              <a:solidFill>
                <a:srgbClr val="0D0D0D"/>
              </a:solidFill>
              <a:effectLst/>
            </a:endParaRPr>
          </a:p>
        </p:txBody>
      </p:sp>
      <p:pic>
        <p:nvPicPr>
          <p:cNvPr id="11266" name="Picture 2">
            <a:extLst>
              <a:ext uri="{FF2B5EF4-FFF2-40B4-BE49-F238E27FC236}">
                <a16:creationId xmlns:a16="http://schemas.microsoft.com/office/drawing/2014/main" id="{B2FB35EF-412B-8A65-8B5F-3CF09B341D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1837" y="3804804"/>
            <a:ext cx="5648325" cy="2781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63735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DAAA7D-BF3C-80EB-4BCF-88F5A58CF50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8634FA8-50B3-6282-A623-748EB247D7DF}"/>
              </a:ext>
            </a:extLst>
          </p:cNvPr>
          <p:cNvSpPr>
            <a:spLocks noGrp="1"/>
          </p:cNvSpPr>
          <p:nvPr>
            <p:ph type="title"/>
          </p:nvPr>
        </p:nvSpPr>
        <p:spPr/>
        <p:txBody>
          <a:bodyPr/>
          <a:lstStyle/>
          <a:p>
            <a:r>
              <a:rPr lang="en-GB" b="1" dirty="0"/>
              <a:t>ML Methods for Time Series Forecasting</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64F1138-2A6C-18D5-9049-05F72B2B6704}"/>
                  </a:ext>
                </a:extLst>
              </p:cNvPr>
              <p:cNvSpPr>
                <a:spLocks noGrp="1"/>
              </p:cNvSpPr>
              <p:nvPr>
                <p:ph idx="1"/>
              </p:nvPr>
            </p:nvSpPr>
            <p:spPr/>
            <p:txBody>
              <a:bodyPr>
                <a:normAutofit/>
              </a:bodyPr>
              <a:lstStyle/>
              <a:p>
                <a:pPr algn="just"/>
                <a:r>
                  <a:rPr lang="en-US" sz="2200" dirty="0"/>
                  <a:t>ML models can be categorized based on their types: </a:t>
                </a:r>
              </a:p>
              <a:p>
                <a:pPr lvl="1" algn="just"/>
                <a:r>
                  <a:rPr lang="en-US" sz="2000" b="1" dirty="0"/>
                  <a:t>Exponential Smoothing-based methods: </a:t>
                </a:r>
                <a:r>
                  <a:rPr lang="en-US" sz="2000" dirty="0"/>
                  <a:t>They</a:t>
                </a:r>
                <a:r>
                  <a:rPr lang="en-US" sz="2000" b="1" dirty="0"/>
                  <a:t> </a:t>
                </a:r>
                <a:r>
                  <a:rPr lang="en-US" sz="2000" dirty="0"/>
                  <a:t>use weighted averages of past observations and previous forecasts to generate forecasts for future time periods.</a:t>
                </a:r>
              </a:p>
              <a:p>
                <a:pPr lvl="2" algn="just"/>
                <a:r>
                  <a:rPr lang="en-US" sz="1800" dirty="0"/>
                  <a:t>Simple Exponential Smoothing (SES)</a:t>
                </a:r>
              </a:p>
              <a:p>
                <a:pPr marL="914400" lvl="2" indent="0" algn="just">
                  <a:buNone/>
                </a:pPr>
                <a:endParaRPr lang="en-GB" b="0" i="1" dirty="0">
                  <a:latin typeface="Cambria Math" panose="02040503050406030204" pitchFamily="18" charset="0"/>
                </a:endParaRPr>
              </a:p>
              <a:p>
                <a:pPr marL="914400" lvl="2" indent="0" algn="just">
                  <a:buNone/>
                </a:pPr>
                <a14:m>
                  <m:oMathPara xmlns:m="http://schemas.openxmlformats.org/officeDocument/2006/math">
                    <m:oMathParaPr>
                      <m:jc m:val="centerGroup"/>
                    </m:oMathParaPr>
                    <m:oMath xmlns:m="http://schemas.openxmlformats.org/officeDocument/2006/math">
                      <m:sSup>
                        <m:sSupPr>
                          <m:ctrlPr>
                            <a:rPr lang="en-GB" b="0" i="1" smtClean="0">
                              <a:latin typeface="Cambria Math" panose="02040503050406030204" pitchFamily="18" charset="0"/>
                            </a:rPr>
                          </m:ctrlPr>
                        </m:sSupPr>
                        <m:e>
                          <m:r>
                            <a:rPr lang="en-GB" b="0" i="1" smtClean="0">
                              <a:latin typeface="Cambria Math" panose="02040503050406030204" pitchFamily="18" charset="0"/>
                            </a:rPr>
                            <m:t>𝑦</m:t>
                          </m:r>
                        </m:e>
                        <m:sup>
                          <m:r>
                            <a:rPr lang="en-GB" b="0" i="1" smtClean="0">
                              <a:latin typeface="Cambria Math" panose="02040503050406030204" pitchFamily="18" charset="0"/>
                            </a:rPr>
                            <m:t>𝑡</m:t>
                          </m:r>
                          <m:r>
                            <a:rPr lang="en-GB" b="0" i="1" smtClean="0">
                              <a:latin typeface="Cambria Math" panose="02040503050406030204" pitchFamily="18" charset="0"/>
                            </a:rPr>
                            <m:t>+1</m:t>
                          </m:r>
                        </m:sup>
                      </m:sSup>
                      <m:r>
                        <a:rPr lang="en-GB" b="0" i="1" smtClean="0">
                          <a:latin typeface="Cambria Math" panose="02040503050406030204" pitchFamily="18" charset="0"/>
                        </a:rPr>
                        <m:t>=</m:t>
                      </m:r>
                      <m:r>
                        <a:rPr lang="en-GB" b="0" i="1" smtClean="0">
                          <a:latin typeface="Cambria Math" panose="02040503050406030204" pitchFamily="18" charset="0"/>
                        </a:rPr>
                        <m:t>𝛼</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𝑦</m:t>
                          </m:r>
                        </m:e>
                        <m:sup>
                          <m:r>
                            <a:rPr lang="en-GB" b="0" i="1" smtClean="0">
                              <a:latin typeface="Cambria Math" panose="02040503050406030204" pitchFamily="18" charset="0"/>
                            </a:rPr>
                            <m:t>𝑡</m:t>
                          </m:r>
                        </m:sup>
                      </m:sSup>
                      <m:r>
                        <a:rPr lang="en-GB" b="0" i="1" smtClean="0">
                          <a:latin typeface="Cambria Math" panose="02040503050406030204" pitchFamily="18" charset="0"/>
                        </a:rPr>
                        <m:t>+</m:t>
                      </m:r>
                      <m:d>
                        <m:dPr>
                          <m:ctrlPr>
                            <a:rPr lang="en-GB" b="0" i="1" smtClean="0">
                              <a:latin typeface="Cambria Math" panose="02040503050406030204" pitchFamily="18" charset="0"/>
                            </a:rPr>
                          </m:ctrlPr>
                        </m:dPr>
                        <m:e>
                          <m:r>
                            <a:rPr lang="en-GB" b="0" i="1" smtClean="0">
                              <a:latin typeface="Cambria Math" panose="02040503050406030204" pitchFamily="18" charset="0"/>
                            </a:rPr>
                            <m:t>1−</m:t>
                          </m:r>
                          <m:r>
                            <a:rPr lang="en-GB" b="0" i="1" smtClean="0">
                              <a:latin typeface="Cambria Math" panose="02040503050406030204" pitchFamily="18" charset="0"/>
                            </a:rPr>
                            <m:t>𝛼</m:t>
                          </m:r>
                        </m:e>
                      </m:d>
                      <m:sSup>
                        <m:sSupPr>
                          <m:ctrlPr>
                            <a:rPr lang="en-GB" b="0" i="1" smtClean="0">
                              <a:latin typeface="Cambria Math" panose="02040503050406030204" pitchFamily="18" charset="0"/>
                            </a:rPr>
                          </m:ctrlPr>
                        </m:sSupPr>
                        <m:e>
                          <m:acc>
                            <m:accPr>
                              <m:chr m:val="̂"/>
                              <m:ctrlPr>
                                <a:rPr lang="en-GB" b="0" i="1" smtClean="0">
                                  <a:latin typeface="Cambria Math" panose="02040503050406030204" pitchFamily="18" charset="0"/>
                                </a:rPr>
                              </m:ctrlPr>
                            </m:accPr>
                            <m:e>
                              <m:r>
                                <a:rPr lang="en-GB" b="0" i="1" smtClean="0">
                                  <a:latin typeface="Cambria Math" panose="02040503050406030204" pitchFamily="18" charset="0"/>
                                </a:rPr>
                                <m:t>𝑦</m:t>
                              </m:r>
                            </m:e>
                          </m:acc>
                        </m:e>
                        <m:sup>
                          <m:r>
                            <a:rPr lang="en-GB" b="0" i="1" smtClean="0">
                              <a:latin typeface="Cambria Math" panose="02040503050406030204" pitchFamily="18" charset="0"/>
                            </a:rPr>
                            <m:t>𝑡</m:t>
                          </m:r>
                        </m:sup>
                      </m:sSup>
                    </m:oMath>
                  </m:oMathPara>
                </a14:m>
                <a:br>
                  <a:rPr lang="sv-SE" dirty="0"/>
                </a:br>
                <a:endParaRPr lang="en-US" sz="1800" dirty="0"/>
              </a:p>
            </p:txBody>
          </p:sp>
        </mc:Choice>
        <mc:Fallback xmlns="">
          <p:sp>
            <p:nvSpPr>
              <p:cNvPr id="3" name="Content Placeholder 2">
                <a:extLst>
                  <a:ext uri="{FF2B5EF4-FFF2-40B4-BE49-F238E27FC236}">
                    <a16:creationId xmlns:a16="http://schemas.microsoft.com/office/drawing/2014/main" id="{264F1138-2A6C-18D5-9049-05F72B2B6704}"/>
                  </a:ext>
                </a:extLst>
              </p:cNvPr>
              <p:cNvSpPr>
                <a:spLocks noGrp="1" noRot="1" noChangeAspect="1" noMove="1" noResize="1" noEditPoints="1" noAdjustHandles="1" noChangeArrowheads="1" noChangeShapeType="1" noTextEdit="1"/>
              </p:cNvSpPr>
              <p:nvPr>
                <p:ph idx="1"/>
              </p:nvPr>
            </p:nvSpPr>
            <p:spPr>
              <a:blipFill>
                <a:blip r:embed="rId2"/>
                <a:stretch>
                  <a:fillRect l="-696" t="-1681" r="-580"/>
                </a:stretch>
              </a:blipFill>
            </p:spPr>
            <p:txBody>
              <a:bodyPr/>
              <a:lstStyle/>
              <a:p>
                <a:r>
                  <a:rPr lang="en-GB">
                    <a:noFill/>
                  </a:rPr>
                  <a:t> </a:t>
                </a:r>
              </a:p>
            </p:txBody>
          </p:sp>
        </mc:Fallback>
      </mc:AlternateContent>
    </p:spTree>
    <p:extLst>
      <p:ext uri="{BB962C8B-B14F-4D97-AF65-F5344CB8AC3E}">
        <p14:creationId xmlns:p14="http://schemas.microsoft.com/office/powerpoint/2010/main" val="12946495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98DF50-A521-66BD-FCB3-A352B3A5BDC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3F24673-CA39-FFE6-10E5-2D26E6C72100}"/>
              </a:ext>
            </a:extLst>
          </p:cNvPr>
          <p:cNvSpPr>
            <a:spLocks noGrp="1"/>
          </p:cNvSpPr>
          <p:nvPr>
            <p:ph type="title"/>
          </p:nvPr>
        </p:nvSpPr>
        <p:spPr/>
        <p:txBody>
          <a:bodyPr/>
          <a:lstStyle/>
          <a:p>
            <a:r>
              <a:rPr lang="en-GB" b="1" dirty="0"/>
              <a:t>ML Methods for Time Series Forecasting</a:t>
            </a:r>
          </a:p>
        </p:txBody>
      </p:sp>
      <p:sp>
        <p:nvSpPr>
          <p:cNvPr id="3" name="Content Placeholder 2">
            <a:extLst>
              <a:ext uri="{FF2B5EF4-FFF2-40B4-BE49-F238E27FC236}">
                <a16:creationId xmlns:a16="http://schemas.microsoft.com/office/drawing/2014/main" id="{B0F133DF-6E8F-483B-E971-6C8DD1C6B187}"/>
              </a:ext>
            </a:extLst>
          </p:cNvPr>
          <p:cNvSpPr>
            <a:spLocks noGrp="1"/>
          </p:cNvSpPr>
          <p:nvPr>
            <p:ph idx="1"/>
          </p:nvPr>
        </p:nvSpPr>
        <p:spPr/>
        <p:txBody>
          <a:bodyPr>
            <a:normAutofit/>
          </a:bodyPr>
          <a:lstStyle/>
          <a:p>
            <a:pPr algn="just"/>
            <a:r>
              <a:rPr lang="en-US" sz="2200" dirty="0"/>
              <a:t>ML models can be categorized based on their types: </a:t>
            </a:r>
          </a:p>
          <a:p>
            <a:pPr lvl="1" algn="just"/>
            <a:r>
              <a:rPr lang="en-US" sz="2000" b="1" dirty="0"/>
              <a:t>Exponential Smoothing-based methods: </a:t>
            </a:r>
            <a:r>
              <a:rPr lang="en-US" sz="2000" dirty="0"/>
              <a:t>They</a:t>
            </a:r>
            <a:r>
              <a:rPr lang="en-US" sz="2000" b="1" dirty="0"/>
              <a:t> </a:t>
            </a:r>
            <a:r>
              <a:rPr lang="en-US" sz="2000" dirty="0"/>
              <a:t>use weighted averages of past observations and previous forecasts to generate forecasts for future time periods.</a:t>
            </a:r>
          </a:p>
          <a:p>
            <a:pPr lvl="2" algn="just"/>
            <a:r>
              <a:rPr lang="en-US" sz="1800" dirty="0"/>
              <a:t>Simple Exponential Smoothing (SES)</a:t>
            </a:r>
          </a:p>
          <a:p>
            <a:pPr lvl="2" algn="just"/>
            <a:r>
              <a:rPr lang="en-US" sz="1800" dirty="0"/>
              <a:t>Double Exponential Smoothing (Holt's Method)</a:t>
            </a:r>
          </a:p>
        </p:txBody>
      </p:sp>
      <p:grpSp>
        <p:nvGrpSpPr>
          <p:cNvPr id="9" name="Group 8">
            <a:extLst>
              <a:ext uri="{FF2B5EF4-FFF2-40B4-BE49-F238E27FC236}">
                <a16:creationId xmlns:a16="http://schemas.microsoft.com/office/drawing/2014/main" id="{0B132610-5479-A3AD-28A7-81D99C34F0D5}"/>
              </a:ext>
            </a:extLst>
          </p:cNvPr>
          <p:cNvGrpSpPr/>
          <p:nvPr/>
        </p:nvGrpSpPr>
        <p:grpSpPr>
          <a:xfrm>
            <a:off x="8497083" y="3240832"/>
            <a:ext cx="3694917" cy="3617168"/>
            <a:chOff x="4080588" y="3615110"/>
            <a:chExt cx="3335874" cy="3242890"/>
          </a:xfrm>
        </p:grpSpPr>
        <p:pic>
          <p:nvPicPr>
            <p:cNvPr id="5" name="Picture 4">
              <a:extLst>
                <a:ext uri="{FF2B5EF4-FFF2-40B4-BE49-F238E27FC236}">
                  <a16:creationId xmlns:a16="http://schemas.microsoft.com/office/drawing/2014/main" id="{EC6D9F25-EFE7-5607-6E7B-202F661F6B05}"/>
                </a:ext>
              </a:extLst>
            </p:cNvPr>
            <p:cNvPicPr>
              <a:picLocks noChangeAspect="1"/>
            </p:cNvPicPr>
            <p:nvPr/>
          </p:nvPicPr>
          <p:blipFill rotWithShape="1">
            <a:blip r:embed="rId2"/>
            <a:srcRect l="42669" t="35426" r="37881" b="16183"/>
            <a:stretch/>
          </p:blipFill>
          <p:spPr>
            <a:xfrm>
              <a:off x="4080588" y="3615110"/>
              <a:ext cx="3335874" cy="3242890"/>
            </a:xfrm>
            <a:prstGeom prst="rect">
              <a:avLst/>
            </a:prstGeom>
          </p:spPr>
        </p:pic>
        <p:sp>
          <p:nvSpPr>
            <p:cNvPr id="6" name="Rectangle 5">
              <a:extLst>
                <a:ext uri="{FF2B5EF4-FFF2-40B4-BE49-F238E27FC236}">
                  <a16:creationId xmlns:a16="http://schemas.microsoft.com/office/drawing/2014/main" id="{7DBA3558-8FC3-47D8-3259-AFAAB8742ACC}"/>
                </a:ext>
              </a:extLst>
            </p:cNvPr>
            <p:cNvSpPr/>
            <p:nvPr/>
          </p:nvSpPr>
          <p:spPr>
            <a:xfrm>
              <a:off x="4161453" y="3615110"/>
              <a:ext cx="174171" cy="173119"/>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6">
              <a:extLst>
                <a:ext uri="{FF2B5EF4-FFF2-40B4-BE49-F238E27FC236}">
                  <a16:creationId xmlns:a16="http://schemas.microsoft.com/office/drawing/2014/main" id="{15200A74-B4A8-4C70-5757-428B6ED0C829}"/>
                </a:ext>
              </a:extLst>
            </p:cNvPr>
            <p:cNvSpPr/>
            <p:nvPr/>
          </p:nvSpPr>
          <p:spPr>
            <a:xfrm>
              <a:off x="4155232" y="4896036"/>
              <a:ext cx="174171" cy="173119"/>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a:extLst>
                <a:ext uri="{FF2B5EF4-FFF2-40B4-BE49-F238E27FC236}">
                  <a16:creationId xmlns:a16="http://schemas.microsoft.com/office/drawing/2014/main" id="{0FDAC987-92AD-953D-E8E7-3866FA6D31F6}"/>
                </a:ext>
              </a:extLst>
            </p:cNvPr>
            <p:cNvSpPr/>
            <p:nvPr/>
          </p:nvSpPr>
          <p:spPr>
            <a:xfrm>
              <a:off x="4155232" y="6016620"/>
              <a:ext cx="174171" cy="173119"/>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4" name="TextBox 3">
            <a:extLst>
              <a:ext uri="{FF2B5EF4-FFF2-40B4-BE49-F238E27FC236}">
                <a16:creationId xmlns:a16="http://schemas.microsoft.com/office/drawing/2014/main" id="{013018A2-2B30-81E2-7B90-620294EA3F4C}"/>
              </a:ext>
            </a:extLst>
          </p:cNvPr>
          <p:cNvSpPr txBox="1"/>
          <p:nvPr/>
        </p:nvSpPr>
        <p:spPr>
          <a:xfrm>
            <a:off x="7030072" y="6537522"/>
            <a:ext cx="1582228" cy="276999"/>
          </a:xfrm>
          <a:prstGeom prst="rect">
            <a:avLst/>
          </a:prstGeom>
          <a:noFill/>
        </p:spPr>
        <p:txBody>
          <a:bodyPr wrap="none" rtlCol="0">
            <a:spAutoFit/>
          </a:bodyPr>
          <a:lstStyle/>
          <a:p>
            <a:r>
              <a:rPr lang="en-GB" sz="1200" dirty="0"/>
              <a:t>Taken from: Wikipedia</a:t>
            </a:r>
          </a:p>
        </p:txBody>
      </p:sp>
    </p:spTree>
    <p:extLst>
      <p:ext uri="{BB962C8B-B14F-4D97-AF65-F5344CB8AC3E}">
        <p14:creationId xmlns:p14="http://schemas.microsoft.com/office/powerpoint/2010/main" val="21959534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E34964-5F97-FEC4-5EEB-FD962A1ED79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C7447BF-ECF3-0A69-54D6-D2F4B1202B5B}"/>
              </a:ext>
            </a:extLst>
          </p:cNvPr>
          <p:cNvSpPr>
            <a:spLocks noGrp="1"/>
          </p:cNvSpPr>
          <p:nvPr>
            <p:ph type="title"/>
          </p:nvPr>
        </p:nvSpPr>
        <p:spPr/>
        <p:txBody>
          <a:bodyPr/>
          <a:lstStyle/>
          <a:p>
            <a:r>
              <a:rPr lang="en-GB" b="1" dirty="0"/>
              <a:t>ML Methods for Time Series Forecasting</a:t>
            </a:r>
          </a:p>
        </p:txBody>
      </p:sp>
      <p:sp>
        <p:nvSpPr>
          <p:cNvPr id="3" name="Content Placeholder 2">
            <a:extLst>
              <a:ext uri="{FF2B5EF4-FFF2-40B4-BE49-F238E27FC236}">
                <a16:creationId xmlns:a16="http://schemas.microsoft.com/office/drawing/2014/main" id="{B5E0DC55-B81C-AD74-3C49-B66411D77F96}"/>
              </a:ext>
            </a:extLst>
          </p:cNvPr>
          <p:cNvSpPr>
            <a:spLocks noGrp="1"/>
          </p:cNvSpPr>
          <p:nvPr>
            <p:ph idx="1"/>
          </p:nvPr>
        </p:nvSpPr>
        <p:spPr/>
        <p:txBody>
          <a:bodyPr>
            <a:normAutofit/>
          </a:bodyPr>
          <a:lstStyle/>
          <a:p>
            <a:pPr algn="just"/>
            <a:r>
              <a:rPr lang="en-US" sz="2200" dirty="0"/>
              <a:t>ML models can be categorized based on their types: </a:t>
            </a:r>
          </a:p>
          <a:p>
            <a:pPr lvl="1" algn="just"/>
            <a:r>
              <a:rPr lang="en-US" sz="2000" b="1" dirty="0"/>
              <a:t>Exponential Smoothing-based methods: </a:t>
            </a:r>
            <a:r>
              <a:rPr lang="en-US" sz="2000" dirty="0"/>
              <a:t>They</a:t>
            </a:r>
            <a:r>
              <a:rPr lang="en-US" sz="2000" b="1" dirty="0"/>
              <a:t> </a:t>
            </a:r>
            <a:r>
              <a:rPr lang="en-US" sz="2000" dirty="0"/>
              <a:t>use weighted averages of past observations and previous forecasts to generate forecasts for future time periods.</a:t>
            </a:r>
          </a:p>
          <a:p>
            <a:pPr lvl="2" algn="just"/>
            <a:r>
              <a:rPr lang="en-US" sz="1800" dirty="0"/>
              <a:t>Simple Exponential Smoothing (SES)</a:t>
            </a:r>
          </a:p>
          <a:p>
            <a:pPr lvl="2" algn="just"/>
            <a:r>
              <a:rPr lang="en-US" sz="1800" dirty="0"/>
              <a:t>Double Exponential Smoothing (Holt's Method)</a:t>
            </a:r>
          </a:p>
          <a:p>
            <a:pPr lvl="2" algn="just"/>
            <a:r>
              <a:rPr lang="en-US" sz="1800" dirty="0"/>
              <a:t>Triple Exponential Smoothing (Holt-Winters' Method)</a:t>
            </a:r>
          </a:p>
        </p:txBody>
      </p:sp>
      <p:grpSp>
        <p:nvGrpSpPr>
          <p:cNvPr id="11" name="Group 10">
            <a:extLst>
              <a:ext uri="{FF2B5EF4-FFF2-40B4-BE49-F238E27FC236}">
                <a16:creationId xmlns:a16="http://schemas.microsoft.com/office/drawing/2014/main" id="{E419FAE8-2EBB-A7C5-01AD-6C700A0D5D05}"/>
              </a:ext>
            </a:extLst>
          </p:cNvPr>
          <p:cNvGrpSpPr/>
          <p:nvPr/>
        </p:nvGrpSpPr>
        <p:grpSpPr>
          <a:xfrm>
            <a:off x="8918614" y="2797845"/>
            <a:ext cx="3273386" cy="4060155"/>
            <a:chOff x="8918614" y="2797845"/>
            <a:chExt cx="3273386" cy="4060155"/>
          </a:xfrm>
        </p:grpSpPr>
        <p:pic>
          <p:nvPicPr>
            <p:cNvPr id="6" name="Picture 5">
              <a:extLst>
                <a:ext uri="{FF2B5EF4-FFF2-40B4-BE49-F238E27FC236}">
                  <a16:creationId xmlns:a16="http://schemas.microsoft.com/office/drawing/2014/main" id="{F1ADC767-1B10-2C9A-9EC7-8E98E5A7C07D}"/>
                </a:ext>
              </a:extLst>
            </p:cNvPr>
            <p:cNvPicPr>
              <a:picLocks noChangeAspect="1"/>
            </p:cNvPicPr>
            <p:nvPr/>
          </p:nvPicPr>
          <p:blipFill rotWithShape="1">
            <a:blip r:embed="rId2"/>
            <a:srcRect l="43112" t="17686" r="34031" b="11545"/>
            <a:stretch/>
          </p:blipFill>
          <p:spPr>
            <a:xfrm>
              <a:off x="8969829" y="2797845"/>
              <a:ext cx="3222171" cy="4060155"/>
            </a:xfrm>
            <a:prstGeom prst="rect">
              <a:avLst/>
            </a:prstGeom>
          </p:spPr>
        </p:pic>
        <p:sp>
          <p:nvSpPr>
            <p:cNvPr id="7" name="Rectangle 6">
              <a:extLst>
                <a:ext uri="{FF2B5EF4-FFF2-40B4-BE49-F238E27FC236}">
                  <a16:creationId xmlns:a16="http://schemas.microsoft.com/office/drawing/2014/main" id="{A2562706-D763-1EB6-4F30-A9B69B8D5C44}"/>
                </a:ext>
              </a:extLst>
            </p:cNvPr>
            <p:cNvSpPr/>
            <p:nvPr/>
          </p:nvSpPr>
          <p:spPr>
            <a:xfrm>
              <a:off x="8918614" y="2797845"/>
              <a:ext cx="192917" cy="19310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a:extLst>
                <a:ext uri="{FF2B5EF4-FFF2-40B4-BE49-F238E27FC236}">
                  <a16:creationId xmlns:a16="http://schemas.microsoft.com/office/drawing/2014/main" id="{EB82755F-4F68-34ED-0619-40BDE9B4E64E}"/>
                </a:ext>
              </a:extLst>
            </p:cNvPr>
            <p:cNvSpPr/>
            <p:nvPr/>
          </p:nvSpPr>
          <p:spPr>
            <a:xfrm>
              <a:off x="8920691" y="3983707"/>
              <a:ext cx="192917" cy="19310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a:extLst>
                <a:ext uri="{FF2B5EF4-FFF2-40B4-BE49-F238E27FC236}">
                  <a16:creationId xmlns:a16="http://schemas.microsoft.com/office/drawing/2014/main" id="{5B6C5F18-BA52-36A3-FD46-CBDE5B1B3C1C}"/>
                </a:ext>
              </a:extLst>
            </p:cNvPr>
            <p:cNvSpPr/>
            <p:nvPr/>
          </p:nvSpPr>
          <p:spPr>
            <a:xfrm>
              <a:off x="8918614" y="4955927"/>
              <a:ext cx="192917" cy="19310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a:extLst>
                <a:ext uri="{FF2B5EF4-FFF2-40B4-BE49-F238E27FC236}">
                  <a16:creationId xmlns:a16="http://schemas.microsoft.com/office/drawing/2014/main" id="{283096FF-52D3-1A5E-AD5C-27FC46FADB27}"/>
                </a:ext>
              </a:extLst>
            </p:cNvPr>
            <p:cNvSpPr/>
            <p:nvPr/>
          </p:nvSpPr>
          <p:spPr>
            <a:xfrm>
              <a:off x="8918614" y="5983863"/>
              <a:ext cx="192917" cy="19310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5" name="TextBox 4">
            <a:extLst>
              <a:ext uri="{FF2B5EF4-FFF2-40B4-BE49-F238E27FC236}">
                <a16:creationId xmlns:a16="http://schemas.microsoft.com/office/drawing/2014/main" id="{7A58F36F-40BC-D4B0-02D1-B0C34F3B4298}"/>
              </a:ext>
            </a:extLst>
          </p:cNvPr>
          <p:cNvSpPr txBox="1"/>
          <p:nvPr/>
        </p:nvSpPr>
        <p:spPr>
          <a:xfrm>
            <a:off x="7485478" y="6581001"/>
            <a:ext cx="1763298" cy="276999"/>
          </a:xfrm>
          <a:prstGeom prst="rect">
            <a:avLst/>
          </a:prstGeom>
          <a:noFill/>
        </p:spPr>
        <p:txBody>
          <a:bodyPr wrap="square">
            <a:spAutoFit/>
          </a:bodyPr>
          <a:lstStyle/>
          <a:p>
            <a:r>
              <a:rPr lang="en-GB" sz="1200" dirty="0"/>
              <a:t>Taken from: Wikipedia</a:t>
            </a:r>
          </a:p>
        </p:txBody>
      </p:sp>
    </p:spTree>
    <p:extLst>
      <p:ext uri="{BB962C8B-B14F-4D97-AF65-F5344CB8AC3E}">
        <p14:creationId xmlns:p14="http://schemas.microsoft.com/office/powerpoint/2010/main" val="37671011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A28263-5282-6781-F015-7D803A7B868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1A44487-3FB1-92BC-2ADC-C908224CA307}"/>
              </a:ext>
            </a:extLst>
          </p:cNvPr>
          <p:cNvSpPr>
            <a:spLocks noGrp="1"/>
          </p:cNvSpPr>
          <p:nvPr>
            <p:ph type="title"/>
          </p:nvPr>
        </p:nvSpPr>
        <p:spPr/>
        <p:txBody>
          <a:bodyPr/>
          <a:lstStyle/>
          <a:p>
            <a:r>
              <a:rPr lang="en-GB" b="1" dirty="0"/>
              <a:t>ML Methods for Time Series Forecasting</a:t>
            </a:r>
          </a:p>
        </p:txBody>
      </p:sp>
      <p:sp>
        <p:nvSpPr>
          <p:cNvPr id="3" name="Content Placeholder 2">
            <a:extLst>
              <a:ext uri="{FF2B5EF4-FFF2-40B4-BE49-F238E27FC236}">
                <a16:creationId xmlns:a16="http://schemas.microsoft.com/office/drawing/2014/main" id="{6E9EF6FB-773C-F2C1-7FFE-BD01E26EC3D1}"/>
              </a:ext>
            </a:extLst>
          </p:cNvPr>
          <p:cNvSpPr>
            <a:spLocks noGrp="1"/>
          </p:cNvSpPr>
          <p:nvPr>
            <p:ph idx="1"/>
          </p:nvPr>
        </p:nvSpPr>
        <p:spPr/>
        <p:txBody>
          <a:bodyPr>
            <a:normAutofit/>
          </a:bodyPr>
          <a:lstStyle/>
          <a:p>
            <a:pPr algn="just"/>
            <a:r>
              <a:rPr lang="en-US" sz="2200" dirty="0"/>
              <a:t>ML models can be categorized based on their types: </a:t>
            </a:r>
          </a:p>
          <a:p>
            <a:pPr lvl="1" algn="just"/>
            <a:r>
              <a:rPr lang="en-US" sz="2000" b="1" dirty="0"/>
              <a:t>Exponential Smoothing-based methods: </a:t>
            </a:r>
            <a:r>
              <a:rPr lang="en-US" sz="2000" dirty="0"/>
              <a:t>They</a:t>
            </a:r>
            <a:r>
              <a:rPr lang="en-US" sz="2000" b="1" dirty="0"/>
              <a:t> </a:t>
            </a:r>
            <a:r>
              <a:rPr lang="en-US" sz="2000" dirty="0"/>
              <a:t>use weighted averages of past observations and previous forecasts to generate forecasts for future time periods.</a:t>
            </a:r>
          </a:p>
          <a:p>
            <a:pPr lvl="2" algn="just"/>
            <a:r>
              <a:rPr lang="en-US" sz="1800" dirty="0"/>
              <a:t>Simple Exponential Smoothing (SES)</a:t>
            </a:r>
          </a:p>
          <a:p>
            <a:pPr lvl="2" algn="just"/>
            <a:r>
              <a:rPr lang="en-US" sz="1800" dirty="0"/>
              <a:t>Double Exponential Smoothing (Holt's Method)</a:t>
            </a:r>
          </a:p>
          <a:p>
            <a:pPr lvl="2" algn="just"/>
            <a:r>
              <a:rPr lang="en-US" sz="1800" dirty="0"/>
              <a:t>Triple Exponential Smoothing (Holt-Winters' Method)</a:t>
            </a:r>
          </a:p>
        </p:txBody>
      </p:sp>
      <p:pic>
        <p:nvPicPr>
          <p:cNvPr id="12290" name="Picture 2" descr="Exponential Smoothing for Time Series Forecasting - ML Pills">
            <a:extLst>
              <a:ext uri="{FF2B5EF4-FFF2-40B4-BE49-F238E27FC236}">
                <a16:creationId xmlns:a16="http://schemas.microsoft.com/office/drawing/2014/main" id="{A92B03FC-C96D-D316-D207-6EE03AEB5D0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38246" y="3877245"/>
            <a:ext cx="6315508" cy="28041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97109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956EF-90EC-41C5-0B07-2BF3BDFDF1C1}"/>
              </a:ext>
            </a:extLst>
          </p:cNvPr>
          <p:cNvSpPr>
            <a:spLocks noGrp="1"/>
          </p:cNvSpPr>
          <p:nvPr>
            <p:ph type="title"/>
          </p:nvPr>
        </p:nvSpPr>
        <p:spPr/>
        <p:txBody>
          <a:bodyPr/>
          <a:lstStyle/>
          <a:p>
            <a:r>
              <a:rPr lang="en-GB" b="1" dirty="0"/>
              <a:t>Outline</a:t>
            </a:r>
          </a:p>
        </p:txBody>
      </p:sp>
      <p:sp>
        <p:nvSpPr>
          <p:cNvPr id="3" name="Content Placeholder 2">
            <a:extLst>
              <a:ext uri="{FF2B5EF4-FFF2-40B4-BE49-F238E27FC236}">
                <a16:creationId xmlns:a16="http://schemas.microsoft.com/office/drawing/2014/main" id="{B5437BC6-8141-6E7B-4F0B-8723719C7D5A}"/>
              </a:ext>
            </a:extLst>
          </p:cNvPr>
          <p:cNvSpPr>
            <a:spLocks noGrp="1"/>
          </p:cNvSpPr>
          <p:nvPr>
            <p:ph idx="1"/>
          </p:nvPr>
        </p:nvSpPr>
        <p:spPr/>
        <p:txBody>
          <a:bodyPr/>
          <a:lstStyle/>
          <a:p>
            <a:r>
              <a:rPr lang="en-US" sz="2200" dirty="0"/>
              <a:t>Types of Data Based on Temporal Characteristics</a:t>
            </a:r>
          </a:p>
          <a:p>
            <a:r>
              <a:rPr lang="en-US" sz="2200" dirty="0"/>
              <a:t>Characteristics of Time Series Data</a:t>
            </a:r>
          </a:p>
          <a:p>
            <a:r>
              <a:rPr lang="en-US" sz="2200" dirty="0"/>
              <a:t>Machine Learning Methods for Time Series Forecasting</a:t>
            </a:r>
          </a:p>
          <a:p>
            <a:r>
              <a:rPr lang="en-US" sz="2200" dirty="0"/>
              <a:t>Introduction to Recurrent Neural Networks (RNNs)</a:t>
            </a:r>
            <a:endParaRPr lang="en-GB" sz="2200" dirty="0"/>
          </a:p>
          <a:p>
            <a:r>
              <a:rPr lang="en-US" sz="2200" dirty="0"/>
              <a:t>Components of Long Short-Term Memory (LSTM) Networks</a:t>
            </a:r>
            <a:endParaRPr lang="en-GB" sz="2200" dirty="0"/>
          </a:p>
          <a:p>
            <a:endParaRPr lang="en-GB" dirty="0"/>
          </a:p>
          <a:p>
            <a:endParaRPr lang="en-GB" dirty="0"/>
          </a:p>
        </p:txBody>
      </p:sp>
    </p:spTree>
    <p:extLst>
      <p:ext uri="{BB962C8B-B14F-4D97-AF65-F5344CB8AC3E}">
        <p14:creationId xmlns:p14="http://schemas.microsoft.com/office/powerpoint/2010/main" val="5813291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1CF2D9-1AD1-3AE8-E9B3-FF52DE1B6EF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73F3915-D241-5100-5D7D-E15C1BE970F7}"/>
              </a:ext>
            </a:extLst>
          </p:cNvPr>
          <p:cNvSpPr>
            <a:spLocks noGrp="1"/>
          </p:cNvSpPr>
          <p:nvPr>
            <p:ph type="title"/>
          </p:nvPr>
        </p:nvSpPr>
        <p:spPr/>
        <p:txBody>
          <a:bodyPr/>
          <a:lstStyle/>
          <a:p>
            <a:r>
              <a:rPr lang="en-GB" b="1" dirty="0"/>
              <a:t>ML Methods for Time Series Forecasting</a:t>
            </a:r>
          </a:p>
        </p:txBody>
      </p:sp>
      <p:sp>
        <p:nvSpPr>
          <p:cNvPr id="3" name="Content Placeholder 2">
            <a:extLst>
              <a:ext uri="{FF2B5EF4-FFF2-40B4-BE49-F238E27FC236}">
                <a16:creationId xmlns:a16="http://schemas.microsoft.com/office/drawing/2014/main" id="{B928ED5F-A639-41ED-A1A7-7BB841E59EDD}"/>
              </a:ext>
            </a:extLst>
          </p:cNvPr>
          <p:cNvSpPr>
            <a:spLocks noGrp="1"/>
          </p:cNvSpPr>
          <p:nvPr>
            <p:ph idx="1"/>
          </p:nvPr>
        </p:nvSpPr>
        <p:spPr/>
        <p:txBody>
          <a:bodyPr>
            <a:normAutofit/>
          </a:bodyPr>
          <a:lstStyle/>
          <a:p>
            <a:pPr algn="just"/>
            <a:r>
              <a:rPr lang="en-US" sz="2200" dirty="0"/>
              <a:t>ML models can be categorized based on their types: </a:t>
            </a:r>
          </a:p>
          <a:p>
            <a:pPr lvl="1" algn="just"/>
            <a:r>
              <a:rPr lang="en-US" sz="2000" b="1" dirty="0">
                <a:solidFill>
                  <a:schemeClr val="accent6"/>
                </a:solidFill>
              </a:rPr>
              <a:t>RNN-based models:</a:t>
            </a:r>
          </a:p>
          <a:p>
            <a:pPr lvl="2" algn="just"/>
            <a:r>
              <a:rPr lang="en-US" sz="1800" dirty="0"/>
              <a:t>Recurrent Neural Network (RNN)</a:t>
            </a:r>
          </a:p>
          <a:p>
            <a:pPr lvl="2" algn="just"/>
            <a:r>
              <a:rPr lang="en-US" sz="1800" dirty="0"/>
              <a:t>Gated Recurrent Unit (GRU) Network</a:t>
            </a:r>
          </a:p>
          <a:p>
            <a:pPr lvl="2" algn="just"/>
            <a:r>
              <a:rPr lang="en-US" sz="1800" dirty="0">
                <a:solidFill>
                  <a:srgbClr val="0070C0"/>
                </a:solidFill>
              </a:rPr>
              <a:t>Long Short-Term Memory (LSTM) Network</a:t>
            </a:r>
          </a:p>
          <a:p>
            <a:pPr lvl="1" algn="just"/>
            <a:endParaRPr lang="en-US" sz="2000" b="1" dirty="0"/>
          </a:p>
          <a:p>
            <a:pPr lvl="1" algn="just"/>
            <a:r>
              <a:rPr lang="en-US" sz="2000" b="1" dirty="0"/>
              <a:t>Other specialized methods:</a:t>
            </a:r>
          </a:p>
          <a:p>
            <a:pPr lvl="2" algn="just"/>
            <a:r>
              <a:rPr lang="en-US" sz="1800" dirty="0"/>
              <a:t>Hidden Markov Models (HMM)</a:t>
            </a:r>
          </a:p>
          <a:p>
            <a:pPr lvl="2" algn="just"/>
            <a:r>
              <a:rPr lang="en-US" sz="1800" dirty="0"/>
              <a:t>Kalman Filters</a:t>
            </a:r>
          </a:p>
          <a:p>
            <a:pPr lvl="2" algn="just"/>
            <a:r>
              <a:rPr lang="en-US" sz="1800" dirty="0"/>
              <a:t>Facebook Prophet</a:t>
            </a:r>
          </a:p>
          <a:p>
            <a:pPr lvl="2" algn="just"/>
            <a:r>
              <a:rPr lang="en-US" sz="1800" dirty="0"/>
              <a:t>Dynamic Linear Models (DLM)</a:t>
            </a:r>
          </a:p>
          <a:p>
            <a:pPr lvl="2" algn="just"/>
            <a:r>
              <a:rPr lang="en-US" sz="1800" dirty="0"/>
              <a:t>Gaussian Process Regression</a:t>
            </a:r>
          </a:p>
        </p:txBody>
      </p:sp>
    </p:spTree>
    <p:extLst>
      <p:ext uri="{BB962C8B-B14F-4D97-AF65-F5344CB8AC3E}">
        <p14:creationId xmlns:p14="http://schemas.microsoft.com/office/powerpoint/2010/main" val="41941389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F36BF3-6002-D703-1265-D85F6DA85D3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7192AA7-1A4F-A8CA-D8BF-60FBCCDEA99F}"/>
              </a:ext>
            </a:extLst>
          </p:cNvPr>
          <p:cNvSpPr>
            <a:spLocks noGrp="1"/>
          </p:cNvSpPr>
          <p:nvPr>
            <p:ph type="title"/>
          </p:nvPr>
        </p:nvSpPr>
        <p:spPr/>
        <p:txBody>
          <a:bodyPr/>
          <a:lstStyle/>
          <a:p>
            <a:r>
              <a:rPr lang="en-US" b="1" dirty="0"/>
              <a:t>Recurrent Neural Networks</a:t>
            </a:r>
          </a:p>
        </p:txBody>
      </p:sp>
      <p:sp>
        <p:nvSpPr>
          <p:cNvPr id="3" name="Content Placeholder 2">
            <a:extLst>
              <a:ext uri="{FF2B5EF4-FFF2-40B4-BE49-F238E27FC236}">
                <a16:creationId xmlns:a16="http://schemas.microsoft.com/office/drawing/2014/main" id="{8A914EF9-2EA1-5FA1-321D-E64132DC786F}"/>
              </a:ext>
            </a:extLst>
          </p:cNvPr>
          <p:cNvSpPr>
            <a:spLocks noGrp="1"/>
          </p:cNvSpPr>
          <p:nvPr>
            <p:ph idx="1"/>
          </p:nvPr>
        </p:nvSpPr>
        <p:spPr/>
        <p:txBody>
          <a:bodyPr>
            <a:noAutofit/>
          </a:bodyPr>
          <a:lstStyle/>
          <a:p>
            <a:pPr algn="just"/>
            <a:r>
              <a:rPr lang="en-US" sz="2200" dirty="0">
                <a:solidFill>
                  <a:srgbClr val="0D0D0D"/>
                </a:solidFill>
              </a:rPr>
              <a:t>RNN is a type of artificial neural network which uses time series data.</a:t>
            </a:r>
          </a:p>
          <a:p>
            <a:pPr algn="just"/>
            <a:r>
              <a:rPr lang="en-US" sz="2200" dirty="0"/>
              <a:t>In traditional neural networks, all the inputs and outputs are independent of each other. </a:t>
            </a:r>
          </a:p>
        </p:txBody>
      </p:sp>
      <p:pic>
        <p:nvPicPr>
          <p:cNvPr id="1026" name="Picture 2" descr="None">
            <a:extLst>
              <a:ext uri="{FF2B5EF4-FFF2-40B4-BE49-F238E27FC236}">
                <a16:creationId xmlns:a16="http://schemas.microsoft.com/office/drawing/2014/main" id="{F934ECDA-05E7-F63F-CE80-C4032A667B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53400" y="2933700"/>
            <a:ext cx="3200400" cy="28194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BBE300C6-5155-C8F6-2C66-2E8C90E9263A}"/>
              </a:ext>
            </a:extLst>
          </p:cNvPr>
          <p:cNvSpPr txBox="1"/>
          <p:nvPr/>
        </p:nvSpPr>
        <p:spPr>
          <a:xfrm>
            <a:off x="2219325" y="3816628"/>
            <a:ext cx="7400925" cy="369332"/>
          </a:xfrm>
          <a:prstGeom prst="rect">
            <a:avLst/>
          </a:prstGeom>
          <a:noFill/>
        </p:spPr>
        <p:txBody>
          <a:bodyPr wrap="square">
            <a:spAutoFit/>
          </a:bodyPr>
          <a:lstStyle/>
          <a:p>
            <a:r>
              <a:rPr lang="en-US" dirty="0"/>
              <a:t>We might prepare different meals based on the weather:</a:t>
            </a:r>
            <a:endParaRPr lang="en-GB" dirty="0"/>
          </a:p>
        </p:txBody>
      </p:sp>
      <p:sp>
        <p:nvSpPr>
          <p:cNvPr id="6" name="TextBox 5">
            <a:extLst>
              <a:ext uri="{FF2B5EF4-FFF2-40B4-BE49-F238E27FC236}">
                <a16:creationId xmlns:a16="http://schemas.microsoft.com/office/drawing/2014/main" id="{BB2D1BD7-DE96-7B27-2034-8918FC847E76}"/>
              </a:ext>
            </a:extLst>
          </p:cNvPr>
          <p:cNvSpPr txBox="1"/>
          <p:nvPr/>
        </p:nvSpPr>
        <p:spPr>
          <a:xfrm>
            <a:off x="8258175" y="5992297"/>
            <a:ext cx="1069524" cy="369332"/>
          </a:xfrm>
          <a:prstGeom prst="rect">
            <a:avLst/>
          </a:prstGeom>
          <a:noFill/>
        </p:spPr>
        <p:txBody>
          <a:bodyPr wrap="none" rtlCol="0">
            <a:spAutoFit/>
          </a:bodyPr>
          <a:lstStyle/>
          <a:p>
            <a:r>
              <a:rPr lang="en-GB" dirty="0"/>
              <a:t>Apple Pie</a:t>
            </a:r>
          </a:p>
        </p:txBody>
      </p:sp>
      <p:sp>
        <p:nvSpPr>
          <p:cNvPr id="7" name="TextBox 6">
            <a:extLst>
              <a:ext uri="{FF2B5EF4-FFF2-40B4-BE49-F238E27FC236}">
                <a16:creationId xmlns:a16="http://schemas.microsoft.com/office/drawing/2014/main" id="{6B08AAAC-F18A-AE7C-F393-81E3574C4C37}"/>
              </a:ext>
            </a:extLst>
          </p:cNvPr>
          <p:cNvSpPr txBox="1"/>
          <p:nvPr/>
        </p:nvSpPr>
        <p:spPr>
          <a:xfrm>
            <a:off x="10236651" y="5992297"/>
            <a:ext cx="1245597" cy="369332"/>
          </a:xfrm>
          <a:prstGeom prst="rect">
            <a:avLst/>
          </a:prstGeom>
          <a:noFill/>
        </p:spPr>
        <p:txBody>
          <a:bodyPr wrap="none" rtlCol="0">
            <a:spAutoFit/>
          </a:bodyPr>
          <a:lstStyle/>
          <a:p>
            <a:r>
              <a:rPr lang="en-GB" dirty="0"/>
              <a:t>Hemberger</a:t>
            </a:r>
          </a:p>
        </p:txBody>
      </p:sp>
      <p:sp>
        <p:nvSpPr>
          <p:cNvPr id="8" name="TextBox 7">
            <a:extLst>
              <a:ext uri="{FF2B5EF4-FFF2-40B4-BE49-F238E27FC236}">
                <a16:creationId xmlns:a16="http://schemas.microsoft.com/office/drawing/2014/main" id="{51CB5703-3632-C7BD-7EC8-190C1225B072}"/>
              </a:ext>
            </a:extLst>
          </p:cNvPr>
          <p:cNvSpPr txBox="1"/>
          <p:nvPr/>
        </p:nvSpPr>
        <p:spPr>
          <a:xfrm>
            <a:off x="7648575" y="3447296"/>
            <a:ext cx="684803" cy="369332"/>
          </a:xfrm>
          <a:prstGeom prst="rect">
            <a:avLst/>
          </a:prstGeom>
          <a:noFill/>
        </p:spPr>
        <p:txBody>
          <a:bodyPr wrap="none" rtlCol="0">
            <a:spAutoFit/>
          </a:bodyPr>
          <a:lstStyle/>
          <a:p>
            <a:r>
              <a:rPr lang="en-GB" dirty="0"/>
              <a:t>Input</a:t>
            </a:r>
          </a:p>
        </p:txBody>
      </p:sp>
      <p:sp>
        <p:nvSpPr>
          <p:cNvPr id="9" name="TextBox 8">
            <a:extLst>
              <a:ext uri="{FF2B5EF4-FFF2-40B4-BE49-F238E27FC236}">
                <a16:creationId xmlns:a16="http://schemas.microsoft.com/office/drawing/2014/main" id="{9061A771-64DC-4995-F592-28A8E7452F2C}"/>
              </a:ext>
            </a:extLst>
          </p:cNvPr>
          <p:cNvSpPr txBox="1"/>
          <p:nvPr/>
        </p:nvSpPr>
        <p:spPr>
          <a:xfrm>
            <a:off x="7562813" y="5109369"/>
            <a:ext cx="856325" cy="369332"/>
          </a:xfrm>
          <a:prstGeom prst="rect">
            <a:avLst/>
          </a:prstGeom>
          <a:noFill/>
        </p:spPr>
        <p:txBody>
          <a:bodyPr wrap="none" rtlCol="0">
            <a:spAutoFit/>
          </a:bodyPr>
          <a:lstStyle/>
          <a:p>
            <a:r>
              <a:rPr lang="en-GB" dirty="0"/>
              <a:t>Output</a:t>
            </a:r>
          </a:p>
        </p:txBody>
      </p:sp>
    </p:spTree>
    <p:extLst>
      <p:ext uri="{BB962C8B-B14F-4D97-AF65-F5344CB8AC3E}">
        <p14:creationId xmlns:p14="http://schemas.microsoft.com/office/powerpoint/2010/main" val="9728519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641476-3308-832F-8259-2ACED6AB402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4817DFD-DA71-5EED-E0C8-E6175722DC6B}"/>
              </a:ext>
            </a:extLst>
          </p:cNvPr>
          <p:cNvSpPr>
            <a:spLocks noGrp="1"/>
          </p:cNvSpPr>
          <p:nvPr>
            <p:ph type="title"/>
          </p:nvPr>
        </p:nvSpPr>
        <p:spPr/>
        <p:txBody>
          <a:bodyPr/>
          <a:lstStyle/>
          <a:p>
            <a:r>
              <a:rPr lang="en-US" b="1" dirty="0"/>
              <a:t>Recurrent Neural Networks</a:t>
            </a:r>
          </a:p>
        </p:txBody>
      </p:sp>
      <p:sp>
        <p:nvSpPr>
          <p:cNvPr id="3" name="Content Placeholder 2">
            <a:extLst>
              <a:ext uri="{FF2B5EF4-FFF2-40B4-BE49-F238E27FC236}">
                <a16:creationId xmlns:a16="http://schemas.microsoft.com/office/drawing/2014/main" id="{23CA3A10-0EE1-86CD-B6C3-33C027754DFD}"/>
              </a:ext>
            </a:extLst>
          </p:cNvPr>
          <p:cNvSpPr>
            <a:spLocks noGrp="1"/>
          </p:cNvSpPr>
          <p:nvPr>
            <p:ph idx="1"/>
          </p:nvPr>
        </p:nvSpPr>
        <p:spPr/>
        <p:txBody>
          <a:bodyPr>
            <a:noAutofit/>
          </a:bodyPr>
          <a:lstStyle/>
          <a:p>
            <a:pPr algn="just"/>
            <a:r>
              <a:rPr lang="en-US" sz="2200" dirty="0">
                <a:solidFill>
                  <a:srgbClr val="0D0D0D"/>
                </a:solidFill>
              </a:rPr>
              <a:t>RNN is a type of artificial neural network which uses time series data.</a:t>
            </a:r>
          </a:p>
          <a:p>
            <a:pPr algn="just"/>
            <a:r>
              <a:rPr lang="en-US" sz="2200" dirty="0"/>
              <a:t>In traditional neural networks, all the inputs and outputs are independent of each other.</a:t>
            </a:r>
          </a:p>
          <a:p>
            <a:pPr lvl="1" algn="just"/>
            <a:r>
              <a:rPr lang="en-US" sz="2000" dirty="0"/>
              <a:t>Appropriate for image classification tasks, where input and output are independent. </a:t>
            </a:r>
          </a:p>
          <a:p>
            <a:pPr marL="914400" lvl="2" indent="0" algn="just">
              <a:buNone/>
            </a:pPr>
            <a:endParaRPr lang="en-US" sz="1800" dirty="0"/>
          </a:p>
        </p:txBody>
      </p:sp>
      <p:pic>
        <p:nvPicPr>
          <p:cNvPr id="2050" name="Picture 2" descr="None">
            <a:extLst>
              <a:ext uri="{FF2B5EF4-FFF2-40B4-BE49-F238E27FC236}">
                <a16:creationId xmlns:a16="http://schemas.microsoft.com/office/drawing/2014/main" id="{1ED5B2FD-99DC-B2E5-3136-55BC739CDB9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3667" y="3921125"/>
            <a:ext cx="4281474" cy="239077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None">
            <a:extLst>
              <a:ext uri="{FF2B5EF4-FFF2-40B4-BE49-F238E27FC236}">
                <a16:creationId xmlns:a16="http://schemas.microsoft.com/office/drawing/2014/main" id="{26FE6BC7-8672-C28E-0AA6-97C20BCACF9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38888" y="3921125"/>
            <a:ext cx="1798595" cy="278050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604627F1-0ED2-DE8C-094C-115A00C6EDF8}"/>
              </a:ext>
            </a:extLst>
          </p:cNvPr>
          <p:cNvSpPr txBox="1"/>
          <p:nvPr/>
        </p:nvSpPr>
        <p:spPr>
          <a:xfrm>
            <a:off x="5629275" y="5690434"/>
            <a:ext cx="1114425" cy="369332"/>
          </a:xfrm>
          <a:prstGeom prst="rect">
            <a:avLst/>
          </a:prstGeom>
          <a:noFill/>
        </p:spPr>
        <p:txBody>
          <a:bodyPr wrap="square">
            <a:spAutoFit/>
          </a:bodyPr>
          <a:lstStyle/>
          <a:p>
            <a:r>
              <a:rPr lang="en-US" b="0" i="0" dirty="0">
                <a:solidFill>
                  <a:srgbClr val="1F2937"/>
                </a:solidFill>
                <a:effectLst/>
                <a:latin typeface="source-serif-pro"/>
              </a:rPr>
              <a:t>Weight(s)</a:t>
            </a:r>
            <a:endParaRPr lang="en-GB" dirty="0"/>
          </a:p>
        </p:txBody>
      </p:sp>
      <p:pic>
        <p:nvPicPr>
          <p:cNvPr id="2056" name="Picture 8" descr="None">
            <a:extLst>
              <a:ext uri="{FF2B5EF4-FFF2-40B4-BE49-F238E27FC236}">
                <a16:creationId xmlns:a16="http://schemas.microsoft.com/office/drawing/2014/main" id="{14C04C80-F47E-936E-F9D7-967ADA6491A4}"/>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0046"/>
          <a:stretch/>
        </p:blipFill>
        <p:spPr bwMode="auto">
          <a:xfrm>
            <a:off x="8573294" y="4298084"/>
            <a:ext cx="2780506" cy="18788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873597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BFAC43-6B80-2F24-9354-467D2EAD03C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DD07836-F29E-27F9-86F7-C73C6EC25D28}"/>
              </a:ext>
            </a:extLst>
          </p:cNvPr>
          <p:cNvSpPr>
            <a:spLocks noGrp="1"/>
          </p:cNvSpPr>
          <p:nvPr>
            <p:ph type="title"/>
          </p:nvPr>
        </p:nvSpPr>
        <p:spPr/>
        <p:txBody>
          <a:bodyPr/>
          <a:lstStyle/>
          <a:p>
            <a:r>
              <a:rPr lang="en-US" b="1" dirty="0"/>
              <a:t>Recurrent Neural Networks</a:t>
            </a:r>
          </a:p>
        </p:txBody>
      </p:sp>
      <p:sp>
        <p:nvSpPr>
          <p:cNvPr id="3" name="Content Placeholder 2">
            <a:extLst>
              <a:ext uri="{FF2B5EF4-FFF2-40B4-BE49-F238E27FC236}">
                <a16:creationId xmlns:a16="http://schemas.microsoft.com/office/drawing/2014/main" id="{F000423E-A97C-CF0D-3EB0-2BC336D28462}"/>
              </a:ext>
            </a:extLst>
          </p:cNvPr>
          <p:cNvSpPr>
            <a:spLocks noGrp="1"/>
          </p:cNvSpPr>
          <p:nvPr>
            <p:ph idx="1"/>
          </p:nvPr>
        </p:nvSpPr>
        <p:spPr/>
        <p:txBody>
          <a:bodyPr>
            <a:noAutofit/>
          </a:bodyPr>
          <a:lstStyle/>
          <a:p>
            <a:pPr algn="just"/>
            <a:r>
              <a:rPr lang="en-US" sz="2200" dirty="0">
                <a:solidFill>
                  <a:srgbClr val="0D0D0D"/>
                </a:solidFill>
              </a:rPr>
              <a:t>RNN is a type of artificial neural network which uses time series data.</a:t>
            </a:r>
          </a:p>
          <a:p>
            <a:pPr algn="just"/>
            <a:r>
              <a:rPr lang="en-US" sz="2200" dirty="0"/>
              <a:t>In traditional neural networks, all the inputs and outputs are independent of each other. </a:t>
            </a:r>
          </a:p>
          <a:p>
            <a:pPr lvl="1" algn="just"/>
            <a:r>
              <a:rPr lang="en-US" sz="2000" dirty="0"/>
              <a:t>Appropriate for image classification tasks, where input and output are independent. </a:t>
            </a:r>
          </a:p>
          <a:p>
            <a:pPr algn="just"/>
            <a:endParaRPr lang="en-US" sz="2200" dirty="0"/>
          </a:p>
          <a:p>
            <a:pPr algn="just"/>
            <a:r>
              <a:rPr lang="en-US" sz="2200" b="1" dirty="0">
                <a:solidFill>
                  <a:srgbClr val="FF0000"/>
                </a:solidFill>
              </a:rPr>
              <a:t>Problem: </a:t>
            </a:r>
            <a:r>
              <a:rPr lang="en-US" sz="2200" dirty="0"/>
              <a:t>When predicting the next data in a time series, it is necessary to have access to the previous samples in time. </a:t>
            </a:r>
          </a:p>
          <a:p>
            <a:pPr lvl="1" algn="just"/>
            <a:r>
              <a:rPr lang="en-US" sz="2000" dirty="0"/>
              <a:t>This requirement arises from the need to remember the past data points.</a:t>
            </a:r>
          </a:p>
          <a:p>
            <a:pPr algn="just"/>
            <a:r>
              <a:rPr lang="en-US" sz="2200" b="1" dirty="0">
                <a:solidFill>
                  <a:schemeClr val="accent6">
                    <a:lumMod val="75000"/>
                  </a:schemeClr>
                </a:solidFill>
              </a:rPr>
              <a:t>Solution: </a:t>
            </a:r>
            <a:r>
              <a:rPr lang="en-US" sz="2200" dirty="0"/>
              <a:t>RNN came into existence, which solved this issue with the help of a hidden layer. </a:t>
            </a:r>
          </a:p>
        </p:txBody>
      </p:sp>
    </p:spTree>
    <p:extLst>
      <p:ext uri="{BB962C8B-B14F-4D97-AF65-F5344CB8AC3E}">
        <p14:creationId xmlns:p14="http://schemas.microsoft.com/office/powerpoint/2010/main" val="32797994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201ACC-3826-99BB-1586-8E4878FC9A5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7FF91BE-7A43-3B16-255A-972E091E74BF}"/>
              </a:ext>
            </a:extLst>
          </p:cNvPr>
          <p:cNvSpPr>
            <a:spLocks noGrp="1"/>
          </p:cNvSpPr>
          <p:nvPr>
            <p:ph type="title"/>
          </p:nvPr>
        </p:nvSpPr>
        <p:spPr/>
        <p:txBody>
          <a:bodyPr/>
          <a:lstStyle/>
          <a:p>
            <a:r>
              <a:rPr lang="en-US" b="1" dirty="0"/>
              <a:t>Recurrent Neural Networks</a:t>
            </a:r>
          </a:p>
        </p:txBody>
      </p:sp>
      <p:sp>
        <p:nvSpPr>
          <p:cNvPr id="3" name="Content Placeholder 2">
            <a:extLst>
              <a:ext uri="{FF2B5EF4-FFF2-40B4-BE49-F238E27FC236}">
                <a16:creationId xmlns:a16="http://schemas.microsoft.com/office/drawing/2014/main" id="{D1822CB9-5F97-0B62-124C-CF8977974EEB}"/>
              </a:ext>
            </a:extLst>
          </p:cNvPr>
          <p:cNvSpPr>
            <a:spLocks noGrp="1"/>
          </p:cNvSpPr>
          <p:nvPr>
            <p:ph idx="1"/>
          </p:nvPr>
        </p:nvSpPr>
        <p:spPr/>
        <p:txBody>
          <a:bodyPr>
            <a:noAutofit/>
          </a:bodyPr>
          <a:lstStyle/>
          <a:p>
            <a:pPr algn="just"/>
            <a:r>
              <a:rPr lang="en-US" sz="2200" dirty="0"/>
              <a:t>RNNs is a deep learning structure that uses past information to improve the performance of the network on current and future inputs. </a:t>
            </a:r>
          </a:p>
          <a:p>
            <a:pPr algn="just"/>
            <a:endParaRPr lang="en-US" sz="2200" dirty="0"/>
          </a:p>
          <a:p>
            <a:pPr algn="just"/>
            <a:r>
              <a:rPr lang="en-US" sz="2200" dirty="0"/>
              <a:t>The output of RNNs depend on the prior elements within the sequence.</a:t>
            </a:r>
          </a:p>
        </p:txBody>
      </p:sp>
      <p:pic>
        <p:nvPicPr>
          <p:cNvPr id="3074" name="Picture 2" descr="A diagram of the unrolling of a single cell of an RNN, showing how information moves through the network for a data sequence. Inputs are acted on by the hidden state of the cell to produce the output, and the hidden state is passed to the next time step.">
            <a:extLst>
              <a:ext uri="{FF2B5EF4-FFF2-40B4-BE49-F238E27FC236}">
                <a16:creationId xmlns:a16="http://schemas.microsoft.com/office/drawing/2014/main" id="{5A17DDEF-F440-CD97-D8ED-6BF84F6655C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50357" y="4474887"/>
            <a:ext cx="7062557" cy="1702076"/>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88D7B154-7C05-BAD9-4683-5EB0008532D0}"/>
              </a:ext>
            </a:extLst>
          </p:cNvPr>
          <p:cNvSpPr txBox="1"/>
          <p:nvPr/>
        </p:nvSpPr>
        <p:spPr>
          <a:xfrm>
            <a:off x="7086522" y="4116232"/>
            <a:ext cx="2795744" cy="369332"/>
          </a:xfrm>
          <a:prstGeom prst="rect">
            <a:avLst/>
          </a:prstGeom>
          <a:noFill/>
        </p:spPr>
        <p:txBody>
          <a:bodyPr wrap="square">
            <a:spAutoFit/>
          </a:bodyPr>
          <a:lstStyle/>
          <a:p>
            <a:r>
              <a:rPr lang="en-US" b="0" i="0" dirty="0">
                <a:solidFill>
                  <a:srgbClr val="222222"/>
                </a:solidFill>
                <a:effectLst/>
                <a:latin typeface="Roboto" panose="020F0502020204030204" pitchFamily="2" charset="0"/>
              </a:rPr>
              <a:t>predict the next element</a:t>
            </a:r>
            <a:endParaRPr lang="en-GB" dirty="0"/>
          </a:p>
        </p:txBody>
      </p:sp>
      <p:sp>
        <p:nvSpPr>
          <p:cNvPr id="4" name="Rectangle 3">
            <a:extLst>
              <a:ext uri="{FF2B5EF4-FFF2-40B4-BE49-F238E27FC236}">
                <a16:creationId xmlns:a16="http://schemas.microsoft.com/office/drawing/2014/main" id="{1516E0EF-2E5F-F725-DA50-63EEBC5201F5}"/>
              </a:ext>
            </a:extLst>
          </p:cNvPr>
          <p:cNvSpPr/>
          <p:nvPr/>
        </p:nvSpPr>
        <p:spPr>
          <a:xfrm>
            <a:off x="4590661" y="4522237"/>
            <a:ext cx="3663821" cy="511726"/>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5" name="Oval 4">
                <a:extLst>
                  <a:ext uri="{FF2B5EF4-FFF2-40B4-BE49-F238E27FC236}">
                    <a16:creationId xmlns:a16="http://schemas.microsoft.com/office/drawing/2014/main" id="{D6012574-758F-C1B1-0C9B-91A6C89FAB30}"/>
                  </a:ext>
                </a:extLst>
              </p:cNvPr>
              <p:cNvSpPr/>
              <p:nvPr/>
            </p:nvSpPr>
            <p:spPr>
              <a:xfrm>
                <a:off x="8215313" y="4522237"/>
                <a:ext cx="538162" cy="26776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GB" sz="1200" b="0" i="1" smtClean="0">
                              <a:latin typeface="Cambria Math" panose="02040503050406030204" pitchFamily="18" charset="0"/>
                            </a:rPr>
                          </m:ctrlPr>
                        </m:sSubPr>
                        <m:e>
                          <m:r>
                            <a:rPr lang="en-GB" sz="1200" b="0" i="1" smtClean="0">
                              <a:latin typeface="Cambria Math" panose="02040503050406030204" pitchFamily="18" charset="0"/>
                            </a:rPr>
                            <m:t>  </m:t>
                          </m:r>
                          <m:r>
                            <a:rPr lang="en-GB" sz="1200" b="0" i="1" smtClean="0">
                              <a:latin typeface="Cambria Math" panose="02040503050406030204" pitchFamily="18" charset="0"/>
                            </a:rPr>
                            <m:t>𝑦</m:t>
                          </m:r>
                        </m:e>
                        <m:sub>
                          <m:r>
                            <a:rPr lang="en-GB" sz="1200" b="0" i="1" smtClean="0">
                              <a:latin typeface="Cambria Math" panose="02040503050406030204" pitchFamily="18" charset="0"/>
                            </a:rPr>
                            <m:t>𝑡</m:t>
                          </m:r>
                          <m:r>
                            <a:rPr lang="en-GB" sz="1200" b="0" i="1" smtClean="0">
                              <a:latin typeface="Cambria Math" panose="02040503050406030204" pitchFamily="18" charset="0"/>
                            </a:rPr>
                            <m:t>+1</m:t>
                          </m:r>
                        </m:sub>
                      </m:sSub>
                      <m:r>
                        <a:rPr lang="en-GB" sz="1200" b="0" i="1" smtClean="0">
                          <a:latin typeface="Cambria Math" panose="02040503050406030204" pitchFamily="18" charset="0"/>
                        </a:rPr>
                        <m:t> </m:t>
                      </m:r>
                    </m:oMath>
                  </m:oMathPara>
                </a14:m>
                <a:endParaRPr lang="en-GB" sz="1200" dirty="0"/>
              </a:p>
            </p:txBody>
          </p:sp>
        </mc:Choice>
        <mc:Fallback xmlns="">
          <p:sp>
            <p:nvSpPr>
              <p:cNvPr id="5" name="Oval 4">
                <a:extLst>
                  <a:ext uri="{FF2B5EF4-FFF2-40B4-BE49-F238E27FC236}">
                    <a16:creationId xmlns:a16="http://schemas.microsoft.com/office/drawing/2014/main" id="{D6012574-758F-C1B1-0C9B-91A6C89FAB30}"/>
                  </a:ext>
                </a:extLst>
              </p:cNvPr>
              <p:cNvSpPr>
                <a:spLocks noRot="1" noChangeAspect="1" noMove="1" noResize="1" noEditPoints="1" noAdjustHandles="1" noChangeArrowheads="1" noChangeShapeType="1" noTextEdit="1"/>
              </p:cNvSpPr>
              <p:nvPr/>
            </p:nvSpPr>
            <p:spPr>
              <a:xfrm>
                <a:off x="8215313" y="4522237"/>
                <a:ext cx="538162" cy="267768"/>
              </a:xfrm>
              <a:prstGeom prst="ellipse">
                <a:avLst/>
              </a:prstGeom>
              <a:blipFill>
                <a:blip r:embed="rId3"/>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6" name="Oval 5">
                <a:extLst>
                  <a:ext uri="{FF2B5EF4-FFF2-40B4-BE49-F238E27FC236}">
                    <a16:creationId xmlns:a16="http://schemas.microsoft.com/office/drawing/2014/main" id="{025B95AD-BB36-5EE4-55B5-A97429168FA8}"/>
                  </a:ext>
                </a:extLst>
              </p:cNvPr>
              <p:cNvSpPr/>
              <p:nvPr/>
            </p:nvSpPr>
            <p:spPr>
              <a:xfrm>
                <a:off x="2387996" y="4485564"/>
                <a:ext cx="538162" cy="26776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GB" sz="1200" b="0" i="1" smtClean="0">
                              <a:latin typeface="Cambria Math" panose="02040503050406030204" pitchFamily="18" charset="0"/>
                            </a:rPr>
                          </m:ctrlPr>
                        </m:sSubPr>
                        <m:e>
                          <m:r>
                            <a:rPr lang="en-GB" sz="1200" b="0" i="1" smtClean="0">
                              <a:latin typeface="Cambria Math" panose="02040503050406030204" pitchFamily="18" charset="0"/>
                            </a:rPr>
                            <m:t>  </m:t>
                          </m:r>
                          <m:r>
                            <a:rPr lang="en-GB" sz="1200" b="0" i="1" smtClean="0">
                              <a:latin typeface="Cambria Math" panose="02040503050406030204" pitchFamily="18" charset="0"/>
                            </a:rPr>
                            <m:t>𝑦</m:t>
                          </m:r>
                        </m:e>
                        <m:sub>
                          <m:r>
                            <a:rPr lang="en-GB" sz="1200" b="0" i="1" smtClean="0">
                              <a:latin typeface="Cambria Math" panose="02040503050406030204" pitchFamily="18" charset="0"/>
                            </a:rPr>
                            <m:t>𝑡</m:t>
                          </m:r>
                          <m:r>
                            <a:rPr lang="en-GB" sz="1200" b="0" i="1" smtClean="0">
                              <a:latin typeface="Cambria Math" panose="02040503050406030204" pitchFamily="18" charset="0"/>
                            </a:rPr>
                            <m:t>+1</m:t>
                          </m:r>
                        </m:sub>
                      </m:sSub>
                      <m:r>
                        <a:rPr lang="en-GB" sz="1200" b="0" i="1" smtClean="0">
                          <a:latin typeface="Cambria Math" panose="02040503050406030204" pitchFamily="18" charset="0"/>
                        </a:rPr>
                        <m:t> </m:t>
                      </m:r>
                    </m:oMath>
                  </m:oMathPara>
                </a14:m>
                <a:endParaRPr lang="en-GB" sz="1200" dirty="0"/>
              </a:p>
            </p:txBody>
          </p:sp>
        </mc:Choice>
        <mc:Fallback xmlns="">
          <p:sp>
            <p:nvSpPr>
              <p:cNvPr id="6" name="Oval 5">
                <a:extLst>
                  <a:ext uri="{FF2B5EF4-FFF2-40B4-BE49-F238E27FC236}">
                    <a16:creationId xmlns:a16="http://schemas.microsoft.com/office/drawing/2014/main" id="{025B95AD-BB36-5EE4-55B5-A97429168FA8}"/>
                  </a:ext>
                </a:extLst>
              </p:cNvPr>
              <p:cNvSpPr>
                <a:spLocks noRot="1" noChangeAspect="1" noMove="1" noResize="1" noEditPoints="1" noAdjustHandles="1" noChangeArrowheads="1" noChangeShapeType="1" noTextEdit="1"/>
              </p:cNvSpPr>
              <p:nvPr/>
            </p:nvSpPr>
            <p:spPr>
              <a:xfrm>
                <a:off x="2387996" y="4485564"/>
                <a:ext cx="538162" cy="267768"/>
              </a:xfrm>
              <a:prstGeom prst="ellipse">
                <a:avLst/>
              </a:prstGeom>
              <a:blipFill>
                <a:blip r:embed="rId3"/>
                <a:stretch>
                  <a:fillRect/>
                </a:stretch>
              </a:blipFill>
            </p:spPr>
            <p:txBody>
              <a:bodyPr/>
              <a:lstStyle/>
              <a:p>
                <a:r>
                  <a:rPr lang="en-GB">
                    <a:noFill/>
                  </a:rPr>
                  <a:t> </a:t>
                </a:r>
              </a:p>
            </p:txBody>
          </p:sp>
        </mc:Fallback>
      </mc:AlternateContent>
    </p:spTree>
    <p:extLst>
      <p:ext uri="{BB962C8B-B14F-4D97-AF65-F5344CB8AC3E}">
        <p14:creationId xmlns:p14="http://schemas.microsoft.com/office/powerpoint/2010/main" val="40066354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332A5E-B118-2D78-E974-AC9CBE65AD0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8ABE00D-A47D-817F-D1CC-97FD215E9AB1}"/>
              </a:ext>
            </a:extLst>
          </p:cNvPr>
          <p:cNvSpPr>
            <a:spLocks noGrp="1"/>
          </p:cNvSpPr>
          <p:nvPr>
            <p:ph type="title"/>
          </p:nvPr>
        </p:nvSpPr>
        <p:spPr/>
        <p:txBody>
          <a:bodyPr/>
          <a:lstStyle/>
          <a:p>
            <a:r>
              <a:rPr lang="en-US" b="1" dirty="0"/>
              <a:t>Recurrent Neural Networks</a:t>
            </a:r>
          </a:p>
        </p:txBody>
      </p:sp>
      <p:sp>
        <p:nvSpPr>
          <p:cNvPr id="3" name="Content Placeholder 2">
            <a:extLst>
              <a:ext uri="{FF2B5EF4-FFF2-40B4-BE49-F238E27FC236}">
                <a16:creationId xmlns:a16="http://schemas.microsoft.com/office/drawing/2014/main" id="{B30E869B-CCB1-DCC5-C585-1C012788D5E5}"/>
              </a:ext>
            </a:extLst>
          </p:cNvPr>
          <p:cNvSpPr>
            <a:spLocks noGrp="1"/>
          </p:cNvSpPr>
          <p:nvPr>
            <p:ph idx="1"/>
          </p:nvPr>
        </p:nvSpPr>
        <p:spPr/>
        <p:txBody>
          <a:bodyPr>
            <a:noAutofit/>
          </a:bodyPr>
          <a:lstStyle/>
          <a:p>
            <a:pPr algn="just"/>
            <a:r>
              <a:rPr lang="en-US" sz="2200" dirty="0"/>
              <a:t>In RNNs, the looping structure allows the network to store past information in the hidden state and operate on sequences. </a:t>
            </a:r>
          </a:p>
          <a:p>
            <a:pPr algn="just"/>
            <a:endParaRPr lang="en-US" sz="2200" dirty="0"/>
          </a:p>
          <a:p>
            <a:pPr algn="just"/>
            <a:r>
              <a:rPr lang="en-US" sz="2200" dirty="0"/>
              <a:t>How does the RNN know how to apply the past information to the current input? </a:t>
            </a:r>
          </a:p>
          <a:p>
            <a:pPr lvl="1" algn="just"/>
            <a:r>
              <a:rPr lang="en-US" sz="2000" dirty="0"/>
              <a:t>The network has two sets of weights: </a:t>
            </a:r>
          </a:p>
          <a:p>
            <a:pPr lvl="2" algn="just"/>
            <a:r>
              <a:rPr lang="en-US" sz="1800" dirty="0"/>
              <a:t>one for the hidden state vector and </a:t>
            </a:r>
          </a:p>
          <a:p>
            <a:pPr lvl="2" algn="just"/>
            <a:r>
              <a:rPr lang="en-US" sz="1800" dirty="0"/>
              <a:t>one for the inputs. </a:t>
            </a:r>
          </a:p>
          <a:p>
            <a:pPr algn="just"/>
            <a:r>
              <a:rPr lang="en-US" sz="2200" dirty="0"/>
              <a:t>During training, the network learns weights for both the inputs and the hidden state. </a:t>
            </a:r>
          </a:p>
          <a:p>
            <a:pPr algn="just"/>
            <a:r>
              <a:rPr lang="en-US" sz="2200" dirty="0"/>
              <a:t>The output is based on the current input and the hidden state, which is based on previous inputs.</a:t>
            </a:r>
          </a:p>
        </p:txBody>
      </p:sp>
    </p:spTree>
    <p:extLst>
      <p:ext uri="{BB962C8B-B14F-4D97-AF65-F5344CB8AC3E}">
        <p14:creationId xmlns:p14="http://schemas.microsoft.com/office/powerpoint/2010/main" val="29827077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920C48-8C00-45B2-72A2-8AFC16EA4B5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25E5F29-4917-AE05-0804-ACCEE109A5C0}"/>
              </a:ext>
            </a:extLst>
          </p:cNvPr>
          <p:cNvSpPr>
            <a:spLocks noGrp="1"/>
          </p:cNvSpPr>
          <p:nvPr>
            <p:ph type="title"/>
          </p:nvPr>
        </p:nvSpPr>
        <p:spPr/>
        <p:txBody>
          <a:bodyPr/>
          <a:lstStyle/>
          <a:p>
            <a:r>
              <a:rPr lang="en-US" b="1" dirty="0"/>
              <a:t>Recurrent Neural Networks</a:t>
            </a:r>
          </a:p>
        </p:txBody>
      </p:sp>
      <p:sp>
        <p:nvSpPr>
          <p:cNvPr id="3" name="Content Placeholder 2">
            <a:extLst>
              <a:ext uri="{FF2B5EF4-FFF2-40B4-BE49-F238E27FC236}">
                <a16:creationId xmlns:a16="http://schemas.microsoft.com/office/drawing/2014/main" id="{B6F547FF-E6F5-79F1-ABAC-B265A20D088A}"/>
              </a:ext>
            </a:extLst>
          </p:cNvPr>
          <p:cNvSpPr>
            <a:spLocks noGrp="1"/>
          </p:cNvSpPr>
          <p:nvPr>
            <p:ph idx="1"/>
          </p:nvPr>
        </p:nvSpPr>
        <p:spPr/>
        <p:txBody>
          <a:bodyPr>
            <a:noAutofit/>
          </a:bodyPr>
          <a:lstStyle/>
          <a:p>
            <a:pPr algn="just"/>
            <a:r>
              <a:rPr lang="en-US" sz="2200" b="0" i="0" dirty="0">
                <a:solidFill>
                  <a:srgbClr val="1F2937"/>
                </a:solidFill>
                <a:effectLst/>
              </a:rPr>
              <a:t>Example: we decide to cook based on what we </a:t>
            </a:r>
            <a:r>
              <a:rPr lang="en-US" sz="2200" b="0" i="0" u="sng" dirty="0">
                <a:solidFill>
                  <a:srgbClr val="1F2937"/>
                </a:solidFill>
                <a:effectLst/>
              </a:rPr>
              <a:t>cooked yesterday </a:t>
            </a:r>
            <a:r>
              <a:rPr lang="en-US" sz="2200" b="0" i="0" dirty="0">
                <a:solidFill>
                  <a:srgbClr val="1F2937"/>
                </a:solidFill>
                <a:effectLst/>
              </a:rPr>
              <a:t>and the </a:t>
            </a:r>
            <a:r>
              <a:rPr lang="en-US" sz="2200" b="0" i="0" u="sng" dirty="0">
                <a:solidFill>
                  <a:srgbClr val="1F2937"/>
                </a:solidFill>
                <a:effectLst/>
              </a:rPr>
              <a:t>weather</a:t>
            </a:r>
            <a:r>
              <a:rPr lang="en-US" sz="2200" b="0" i="0" dirty="0">
                <a:solidFill>
                  <a:srgbClr val="1F2937"/>
                </a:solidFill>
                <a:effectLst/>
              </a:rPr>
              <a:t>.</a:t>
            </a:r>
          </a:p>
        </p:txBody>
      </p:sp>
      <p:pic>
        <p:nvPicPr>
          <p:cNvPr id="7170" name="Picture 2" descr="None">
            <a:extLst>
              <a:ext uri="{FF2B5EF4-FFF2-40B4-BE49-F238E27FC236}">
                <a16:creationId xmlns:a16="http://schemas.microsoft.com/office/drawing/2014/main" id="{807270F5-55B3-CD9E-7420-6805BDBA5BB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6500" y="2439107"/>
            <a:ext cx="4619625" cy="1689463"/>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330D00DD-7D98-A10C-0B98-465A609FD641}"/>
              </a:ext>
            </a:extLst>
          </p:cNvPr>
          <p:cNvSpPr txBox="1"/>
          <p:nvPr/>
        </p:nvSpPr>
        <p:spPr>
          <a:xfrm>
            <a:off x="7248525" y="2960672"/>
            <a:ext cx="4381500" cy="646331"/>
          </a:xfrm>
          <a:prstGeom prst="rect">
            <a:avLst/>
          </a:prstGeom>
          <a:noFill/>
        </p:spPr>
        <p:txBody>
          <a:bodyPr wrap="square">
            <a:spAutoFit/>
          </a:bodyPr>
          <a:lstStyle/>
          <a:p>
            <a:pPr algn="l"/>
            <a:r>
              <a:rPr lang="en-US" b="0" i="0" dirty="0">
                <a:solidFill>
                  <a:srgbClr val="1F2937"/>
                </a:solidFill>
                <a:effectLst/>
                <a:latin typeface="source-serif-pro"/>
              </a:rPr>
              <a:t>Sunny, we cook the same thing as yesterday. </a:t>
            </a:r>
          </a:p>
          <a:p>
            <a:pPr algn="l"/>
            <a:r>
              <a:rPr lang="en-US" b="0" i="0" dirty="0">
                <a:solidFill>
                  <a:srgbClr val="1F2937"/>
                </a:solidFill>
                <a:effectLst/>
                <a:latin typeface="source-serif-pro"/>
              </a:rPr>
              <a:t>Rainy, we cook the next food.</a:t>
            </a:r>
          </a:p>
        </p:txBody>
      </p:sp>
      <p:sp>
        <p:nvSpPr>
          <p:cNvPr id="7" name="Rectangle 6">
            <a:extLst>
              <a:ext uri="{FF2B5EF4-FFF2-40B4-BE49-F238E27FC236}">
                <a16:creationId xmlns:a16="http://schemas.microsoft.com/office/drawing/2014/main" id="{6250536B-88EE-A2D3-A73F-6FCCD0A2E9AE}"/>
              </a:ext>
            </a:extLst>
          </p:cNvPr>
          <p:cNvSpPr/>
          <p:nvPr/>
        </p:nvSpPr>
        <p:spPr>
          <a:xfrm>
            <a:off x="2886075" y="4899024"/>
            <a:ext cx="1371600" cy="81915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RNN</a:t>
            </a:r>
          </a:p>
        </p:txBody>
      </p:sp>
      <p:pic>
        <p:nvPicPr>
          <p:cNvPr id="11" name="Picture 2" descr="None">
            <a:extLst>
              <a:ext uri="{FF2B5EF4-FFF2-40B4-BE49-F238E27FC236}">
                <a16:creationId xmlns:a16="http://schemas.microsoft.com/office/drawing/2014/main" id="{677065E0-5451-2ED4-B42B-3D788490871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6286" t="16015" r="70214" b="50392"/>
          <a:stretch/>
        </p:blipFill>
        <p:spPr bwMode="auto">
          <a:xfrm>
            <a:off x="4432245" y="5063508"/>
            <a:ext cx="900112" cy="81915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None">
            <a:extLst>
              <a:ext uri="{FF2B5EF4-FFF2-40B4-BE49-F238E27FC236}">
                <a16:creationId xmlns:a16="http://schemas.microsoft.com/office/drawing/2014/main" id="{CE7DD174-D8CC-ADD6-66E6-A27062AEF16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7893" t="16015" r="36571" b="50392"/>
          <a:stretch/>
        </p:blipFill>
        <p:spPr bwMode="auto">
          <a:xfrm>
            <a:off x="1631228" y="4369094"/>
            <a:ext cx="1035844" cy="819150"/>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2" descr="None">
            <a:extLst>
              <a:ext uri="{FF2B5EF4-FFF2-40B4-BE49-F238E27FC236}">
                <a16:creationId xmlns:a16="http://schemas.microsoft.com/office/drawing/2014/main" id="{4738810C-7678-B710-54C6-97694BEE1AB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6286" t="16015" r="70214" b="50392"/>
          <a:stretch/>
        </p:blipFill>
        <p:spPr bwMode="auto">
          <a:xfrm>
            <a:off x="9633943" y="4441743"/>
            <a:ext cx="900112" cy="81915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a:extLst>
              <a:ext uri="{FF2B5EF4-FFF2-40B4-BE49-F238E27FC236}">
                <a16:creationId xmlns:a16="http://schemas.microsoft.com/office/drawing/2014/main" id="{4C2BFABB-0C53-0298-19BA-3302FFF7524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6857" t="32527" r="33507"/>
          <a:stretch/>
        </p:blipFill>
        <p:spPr bwMode="auto">
          <a:xfrm>
            <a:off x="2698100" y="4441743"/>
            <a:ext cx="1681163" cy="1443979"/>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descr="None">
            <a:extLst>
              <a:ext uri="{FF2B5EF4-FFF2-40B4-BE49-F238E27FC236}">
                <a16:creationId xmlns:a16="http://schemas.microsoft.com/office/drawing/2014/main" id="{955086F0-D692-1FAD-1A3D-F9D7102B6DC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6006" t="68854" r="67912"/>
          <a:stretch/>
        </p:blipFill>
        <p:spPr bwMode="auto">
          <a:xfrm>
            <a:off x="2779165" y="5819606"/>
            <a:ext cx="742946" cy="526199"/>
          </a:xfrm>
          <a:prstGeom prst="rect">
            <a:avLst/>
          </a:prstGeom>
          <a:noFill/>
          <a:extLst>
            <a:ext uri="{909E8E84-426E-40DD-AFC4-6F175D3DCCD1}">
              <a14:hiddenFill xmlns:a14="http://schemas.microsoft.com/office/drawing/2010/main">
                <a:solidFill>
                  <a:srgbClr val="FFFFFF"/>
                </a:solidFill>
              </a14:hiddenFill>
            </a:ext>
          </a:extLst>
        </p:spPr>
      </p:pic>
      <p:cxnSp>
        <p:nvCxnSpPr>
          <p:cNvPr id="21" name="Straight Arrow Connector 20">
            <a:extLst>
              <a:ext uri="{FF2B5EF4-FFF2-40B4-BE49-F238E27FC236}">
                <a16:creationId xmlns:a16="http://schemas.microsoft.com/office/drawing/2014/main" id="{639686B7-1401-EDBB-F265-57C62175FA9E}"/>
              </a:ext>
            </a:extLst>
          </p:cNvPr>
          <p:cNvCxnSpPr>
            <a:cxnSpLocks/>
          </p:cNvCxnSpPr>
          <p:nvPr/>
        </p:nvCxnSpPr>
        <p:spPr>
          <a:xfrm>
            <a:off x="4721290" y="4702629"/>
            <a:ext cx="0" cy="33946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8277F87C-D5B7-F299-E68B-048695E786C3}"/>
                  </a:ext>
                </a:extLst>
              </p:cNvPr>
              <p:cNvSpPr txBox="1"/>
              <p:nvPr/>
            </p:nvSpPr>
            <p:spPr>
              <a:xfrm>
                <a:off x="3036135" y="5448296"/>
                <a:ext cx="645818" cy="29129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GB" sz="1200" i="1" dirty="0" smtClean="0">
                              <a:latin typeface="Cambria Math" panose="02040503050406030204" pitchFamily="18" charset="0"/>
                            </a:rPr>
                          </m:ctrlPr>
                        </m:sSubPr>
                        <m:e>
                          <m:r>
                            <a:rPr lang="en-GB" sz="1200" i="1" dirty="0" smtClean="0">
                              <a:latin typeface="Cambria Math" panose="02040503050406030204" pitchFamily="18" charset="0"/>
                            </a:rPr>
                            <m:t>𝑤</m:t>
                          </m:r>
                        </m:e>
                        <m:sub>
                          <m:r>
                            <a:rPr lang="en-GB" sz="1200" i="1" dirty="0" err="1" smtClean="0">
                              <a:latin typeface="Cambria Math" panose="02040503050406030204" pitchFamily="18" charset="0"/>
                            </a:rPr>
                            <m:t>𝑖𝑛𝑝𝑢𝑡</m:t>
                          </m:r>
                        </m:sub>
                      </m:sSub>
                    </m:oMath>
                  </m:oMathPara>
                </a14:m>
                <a:endParaRPr lang="en-GB" sz="1200" dirty="0"/>
              </a:p>
            </p:txBody>
          </p:sp>
        </mc:Choice>
        <mc:Fallback xmlns="">
          <p:sp>
            <p:nvSpPr>
              <p:cNvPr id="24" name="TextBox 23">
                <a:extLst>
                  <a:ext uri="{FF2B5EF4-FFF2-40B4-BE49-F238E27FC236}">
                    <a16:creationId xmlns:a16="http://schemas.microsoft.com/office/drawing/2014/main" id="{8277F87C-D5B7-F299-E68B-048695E786C3}"/>
                  </a:ext>
                </a:extLst>
              </p:cNvPr>
              <p:cNvSpPr txBox="1">
                <a:spLocks noRot="1" noChangeAspect="1" noMove="1" noResize="1" noEditPoints="1" noAdjustHandles="1" noChangeArrowheads="1" noChangeShapeType="1" noTextEdit="1"/>
              </p:cNvSpPr>
              <p:nvPr/>
            </p:nvSpPr>
            <p:spPr>
              <a:xfrm>
                <a:off x="3036135" y="5448296"/>
                <a:ext cx="645818" cy="291298"/>
              </a:xfrm>
              <a:prstGeom prst="rect">
                <a:avLst/>
              </a:prstGeom>
              <a:blipFill>
                <a:blip r:embed="rId4"/>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2BB599C7-C51A-086F-21D1-2E955138CB09}"/>
                  </a:ext>
                </a:extLst>
              </p:cNvPr>
              <p:cNvSpPr txBox="1"/>
              <p:nvPr/>
            </p:nvSpPr>
            <p:spPr>
              <a:xfrm>
                <a:off x="2779165" y="4458063"/>
                <a:ext cx="408382"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GB" sz="1200" i="1" dirty="0" smtClean="0">
                              <a:latin typeface="Cambria Math" panose="02040503050406030204" pitchFamily="18" charset="0"/>
                            </a:rPr>
                          </m:ctrlPr>
                        </m:sSubPr>
                        <m:e>
                          <m:r>
                            <a:rPr lang="en-GB" sz="1200" i="1" dirty="0" smtClean="0">
                              <a:latin typeface="Cambria Math" panose="02040503050406030204" pitchFamily="18" charset="0"/>
                            </a:rPr>
                            <m:t>𝑤</m:t>
                          </m:r>
                        </m:e>
                        <m:sub>
                          <m:r>
                            <a:rPr lang="en-GB" sz="1200" b="0" i="1" dirty="0" smtClean="0">
                              <a:latin typeface="Cambria Math" panose="02040503050406030204" pitchFamily="18" charset="0"/>
                            </a:rPr>
                            <m:t>h</m:t>
                          </m:r>
                        </m:sub>
                      </m:sSub>
                    </m:oMath>
                  </m:oMathPara>
                </a14:m>
                <a:endParaRPr lang="en-GB" sz="1200" dirty="0"/>
              </a:p>
            </p:txBody>
          </p:sp>
        </mc:Choice>
        <mc:Fallback xmlns="">
          <p:sp>
            <p:nvSpPr>
              <p:cNvPr id="25" name="TextBox 24">
                <a:extLst>
                  <a:ext uri="{FF2B5EF4-FFF2-40B4-BE49-F238E27FC236}">
                    <a16:creationId xmlns:a16="http://schemas.microsoft.com/office/drawing/2014/main" id="{2BB599C7-C51A-086F-21D1-2E955138CB09}"/>
                  </a:ext>
                </a:extLst>
              </p:cNvPr>
              <p:cNvSpPr txBox="1">
                <a:spLocks noRot="1" noChangeAspect="1" noMove="1" noResize="1" noEditPoints="1" noAdjustHandles="1" noChangeArrowheads="1" noChangeShapeType="1" noTextEdit="1"/>
              </p:cNvSpPr>
              <p:nvPr/>
            </p:nvSpPr>
            <p:spPr>
              <a:xfrm>
                <a:off x="2779165" y="4458063"/>
                <a:ext cx="408382" cy="276999"/>
              </a:xfrm>
              <a:prstGeom prst="rect">
                <a:avLst/>
              </a:prstGeom>
              <a:blipFill>
                <a:blip r:embed="rId5"/>
                <a:stretch>
                  <a:fillRect/>
                </a:stretch>
              </a:blipFill>
            </p:spPr>
            <p:txBody>
              <a:bodyPr/>
              <a:lstStyle/>
              <a:p>
                <a:r>
                  <a:rPr lang="en-GB">
                    <a:noFill/>
                  </a:rPr>
                  <a:t> </a:t>
                </a:r>
              </a:p>
            </p:txBody>
          </p:sp>
        </mc:Fallback>
      </mc:AlternateContent>
      <p:pic>
        <p:nvPicPr>
          <p:cNvPr id="5" name="Picture 2">
            <a:extLst>
              <a:ext uri="{FF2B5EF4-FFF2-40B4-BE49-F238E27FC236}">
                <a16:creationId xmlns:a16="http://schemas.microsoft.com/office/drawing/2014/main" id="{8602FBAE-45D5-821E-A76F-D0D8A142816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6857" t="32527" r="33507"/>
          <a:stretch/>
        </p:blipFill>
        <p:spPr bwMode="auto">
          <a:xfrm>
            <a:off x="7952780" y="4458063"/>
            <a:ext cx="1681163" cy="1443979"/>
          </a:xfrm>
          <a:prstGeom prst="rect">
            <a:avLst/>
          </a:prstGeom>
          <a:noFill/>
          <a:extLst>
            <a:ext uri="{909E8E84-426E-40DD-AFC4-6F175D3DCCD1}">
              <a14:hiddenFill xmlns:a14="http://schemas.microsoft.com/office/drawing/2010/main">
                <a:solidFill>
                  <a:srgbClr val="FFFFFF"/>
                </a:solidFill>
              </a14:hiddenFill>
            </a:ext>
          </a:extLst>
        </p:spPr>
      </p:pic>
      <p:sp>
        <p:nvSpPr>
          <p:cNvPr id="17" name="Rectangle 16">
            <a:extLst>
              <a:ext uri="{FF2B5EF4-FFF2-40B4-BE49-F238E27FC236}">
                <a16:creationId xmlns:a16="http://schemas.microsoft.com/office/drawing/2014/main" id="{48BBCFD0-1E00-16D1-8F5A-CD634C15B570}"/>
              </a:ext>
            </a:extLst>
          </p:cNvPr>
          <p:cNvSpPr/>
          <p:nvPr/>
        </p:nvSpPr>
        <p:spPr>
          <a:xfrm>
            <a:off x="4181475" y="4640492"/>
            <a:ext cx="109538" cy="126771"/>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14" name="Straight Arrow Connector 13">
            <a:extLst>
              <a:ext uri="{FF2B5EF4-FFF2-40B4-BE49-F238E27FC236}">
                <a16:creationId xmlns:a16="http://schemas.microsoft.com/office/drawing/2014/main" id="{5C0544C6-FFA6-AD7B-1657-0480BB2B089B}"/>
              </a:ext>
            </a:extLst>
          </p:cNvPr>
          <p:cNvCxnSpPr>
            <a:cxnSpLocks/>
          </p:cNvCxnSpPr>
          <p:nvPr/>
        </p:nvCxnSpPr>
        <p:spPr>
          <a:xfrm>
            <a:off x="4145972" y="4697866"/>
            <a:ext cx="3912177" cy="27671"/>
          </a:xfrm>
          <a:prstGeom prst="straightConnector1">
            <a:avLst/>
          </a:prstGeom>
          <a:ln w="28575">
            <a:tailEnd type="triangle"/>
          </a:ln>
        </p:spPr>
        <p:style>
          <a:lnRef idx="2">
            <a:schemeClr val="dk1"/>
          </a:lnRef>
          <a:fillRef idx="0">
            <a:schemeClr val="dk1"/>
          </a:fillRef>
          <a:effectRef idx="1">
            <a:schemeClr val="dk1"/>
          </a:effectRef>
          <a:fontRef idx="minor">
            <a:schemeClr val="tx1"/>
          </a:fontRef>
        </p:style>
      </p:cxnSp>
      <p:pic>
        <p:nvPicPr>
          <p:cNvPr id="36" name="Picture 2" descr="None">
            <a:extLst>
              <a:ext uri="{FF2B5EF4-FFF2-40B4-BE49-F238E27FC236}">
                <a16:creationId xmlns:a16="http://schemas.microsoft.com/office/drawing/2014/main" id="{046E79EE-F27D-A728-FDF9-553082756E4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68488" r="86598"/>
          <a:stretch/>
        </p:blipFill>
        <p:spPr bwMode="auto">
          <a:xfrm>
            <a:off x="7985545" y="5766389"/>
            <a:ext cx="619125" cy="5323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788891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0420FC-536E-56DE-AC3E-A19EF8721C5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AB98912-B060-495D-44EE-FB24CBAAEBDD}"/>
              </a:ext>
            </a:extLst>
          </p:cNvPr>
          <p:cNvSpPr>
            <a:spLocks noGrp="1"/>
          </p:cNvSpPr>
          <p:nvPr>
            <p:ph type="title"/>
          </p:nvPr>
        </p:nvSpPr>
        <p:spPr/>
        <p:txBody>
          <a:bodyPr/>
          <a:lstStyle/>
          <a:p>
            <a:r>
              <a:rPr lang="en-US" b="1" dirty="0"/>
              <a:t>Challenges in Recurrent Neural Networks </a:t>
            </a:r>
          </a:p>
        </p:txBody>
      </p:sp>
      <p:sp>
        <p:nvSpPr>
          <p:cNvPr id="3" name="Content Placeholder 2">
            <a:extLst>
              <a:ext uri="{FF2B5EF4-FFF2-40B4-BE49-F238E27FC236}">
                <a16:creationId xmlns:a16="http://schemas.microsoft.com/office/drawing/2014/main" id="{F4394DAA-8598-7DBA-F880-D2A320E596FC}"/>
              </a:ext>
            </a:extLst>
          </p:cNvPr>
          <p:cNvSpPr>
            <a:spLocks noGrp="1"/>
          </p:cNvSpPr>
          <p:nvPr>
            <p:ph idx="1"/>
          </p:nvPr>
        </p:nvSpPr>
        <p:spPr/>
        <p:txBody>
          <a:bodyPr>
            <a:noAutofit/>
          </a:bodyPr>
          <a:lstStyle/>
          <a:p>
            <a:pPr algn="just"/>
            <a:r>
              <a:rPr lang="en-US" sz="2200" dirty="0">
                <a:solidFill>
                  <a:srgbClr val="0D0D0D"/>
                </a:solidFill>
              </a:rPr>
              <a:t>Simple RNNs struggle to capture long-term dependencies in time series data. </a:t>
            </a:r>
          </a:p>
          <a:p>
            <a:pPr algn="just"/>
            <a:r>
              <a:rPr lang="en-US" sz="2200" dirty="0">
                <a:solidFill>
                  <a:srgbClr val="0D0D0D"/>
                </a:solidFill>
              </a:rPr>
              <a:t>When trying to include long memories, which involve considering many previous samples or time steps in the sequence, the gradients in the network can behave in undesirable ways.</a:t>
            </a:r>
          </a:p>
          <a:p>
            <a:pPr lvl="1" algn="just"/>
            <a:r>
              <a:rPr lang="en-US" sz="2000" dirty="0">
                <a:solidFill>
                  <a:srgbClr val="0D0D0D"/>
                </a:solidFill>
              </a:rPr>
              <a:t>Vanishing Gradient:</a:t>
            </a:r>
          </a:p>
          <a:p>
            <a:pPr lvl="2" algn="just"/>
            <a:r>
              <a:rPr lang="en-US" sz="1800" dirty="0">
                <a:solidFill>
                  <a:srgbClr val="0D0D0D"/>
                </a:solidFill>
              </a:rPr>
              <a:t>When gradients are backpropagated through many time steps in a simple RNN, they can become very small. </a:t>
            </a:r>
          </a:p>
          <a:p>
            <a:pPr lvl="2" algn="just"/>
            <a:r>
              <a:rPr lang="en-US" sz="1800" dirty="0">
                <a:solidFill>
                  <a:srgbClr val="0D0D0D"/>
                </a:solidFill>
              </a:rPr>
              <a:t>Consequently, the network has difficulty learning from distant past information, impacting its ability to capture long-term dependencies.</a:t>
            </a:r>
          </a:p>
        </p:txBody>
      </p:sp>
      <p:pic>
        <p:nvPicPr>
          <p:cNvPr id="1026" name="Picture 2">
            <a:extLst>
              <a:ext uri="{FF2B5EF4-FFF2-40B4-BE49-F238E27FC236}">
                <a16:creationId xmlns:a16="http://schemas.microsoft.com/office/drawing/2014/main" id="{84D6C82E-461E-3ED2-380A-FE286528F51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60141" y="5184361"/>
            <a:ext cx="3587732" cy="1000465"/>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14463D11-F8DF-D289-A97A-842010B67121}"/>
              </a:ext>
            </a:extLst>
          </p:cNvPr>
          <p:cNvSpPr txBox="1"/>
          <p:nvPr/>
        </p:nvSpPr>
        <p:spPr>
          <a:xfrm>
            <a:off x="7097464" y="6104021"/>
            <a:ext cx="2113085" cy="523220"/>
          </a:xfrm>
          <a:prstGeom prst="rect">
            <a:avLst/>
          </a:prstGeom>
          <a:noFill/>
        </p:spPr>
        <p:txBody>
          <a:bodyPr wrap="square">
            <a:spAutoFit/>
          </a:bodyPr>
          <a:lstStyle/>
          <a:p>
            <a:r>
              <a:rPr lang="en-US" sz="1400" dirty="0"/>
              <a:t>Gradient Update Rule</a:t>
            </a:r>
            <a:br>
              <a:rPr lang="en-US" sz="1400" dirty="0"/>
            </a:br>
            <a:endParaRPr lang="en-US" sz="1400" dirty="0"/>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67ABD4C0-ABB7-E624-CB6A-11E13A812D21}"/>
                  </a:ext>
                </a:extLst>
              </p:cNvPr>
              <p:cNvSpPr txBox="1"/>
              <p:nvPr/>
            </p:nvSpPr>
            <p:spPr>
              <a:xfrm>
                <a:off x="2058461" y="5569545"/>
                <a:ext cx="4556066" cy="923330"/>
              </a:xfrm>
              <a:prstGeom prst="rect">
                <a:avLst/>
              </a:prstGeom>
              <a:noFill/>
            </p:spPr>
            <p:txBody>
              <a:bodyPr wrap="square">
                <a:spAutoFit/>
              </a:bodyPr>
              <a:lstStyle/>
              <a:p>
                <a:r>
                  <a:rPr lang="en-US" dirty="0"/>
                  <a:t>Usually, the earlier layers get a small gradient update </a:t>
                </a:r>
                <a14:m>
                  <m:oMath xmlns:m="http://schemas.openxmlformats.org/officeDocument/2006/math">
                    <m:r>
                      <a:rPr lang="en-US" i="1" smtClean="0">
                        <a:latin typeface="Cambria Math" panose="02040503050406030204" pitchFamily="18" charset="0"/>
                        <a:ea typeface="Cambria Math" panose="02040503050406030204" pitchFamily="18" charset="0"/>
                      </a:rPr>
                      <m:t>→</m:t>
                    </m:r>
                  </m:oMath>
                </a14:m>
                <a:r>
                  <a:rPr lang="en-US" dirty="0"/>
                  <a:t> stops learning</a:t>
                </a:r>
              </a:p>
              <a:p>
                <a:endParaRPr lang="en-US" dirty="0"/>
              </a:p>
            </p:txBody>
          </p:sp>
        </mc:Choice>
        <mc:Fallback xmlns="">
          <p:sp>
            <p:nvSpPr>
              <p:cNvPr id="9" name="TextBox 8">
                <a:extLst>
                  <a:ext uri="{FF2B5EF4-FFF2-40B4-BE49-F238E27FC236}">
                    <a16:creationId xmlns:a16="http://schemas.microsoft.com/office/drawing/2014/main" id="{67ABD4C0-ABB7-E624-CB6A-11E13A812D21}"/>
                  </a:ext>
                </a:extLst>
              </p:cNvPr>
              <p:cNvSpPr txBox="1">
                <a:spLocks noRot="1" noChangeAspect="1" noMove="1" noResize="1" noEditPoints="1" noAdjustHandles="1" noChangeArrowheads="1" noChangeShapeType="1" noTextEdit="1"/>
              </p:cNvSpPr>
              <p:nvPr/>
            </p:nvSpPr>
            <p:spPr>
              <a:xfrm>
                <a:off x="2058461" y="5569545"/>
                <a:ext cx="4556066" cy="923330"/>
              </a:xfrm>
              <a:prstGeom prst="rect">
                <a:avLst/>
              </a:prstGeom>
              <a:blipFill>
                <a:blip r:embed="rId3"/>
                <a:stretch>
                  <a:fillRect l="-1205" t="-3974"/>
                </a:stretch>
              </a:blipFill>
            </p:spPr>
            <p:txBody>
              <a:bodyPr/>
              <a:lstStyle/>
              <a:p>
                <a:r>
                  <a:rPr lang="en-GB">
                    <a:noFill/>
                  </a:rPr>
                  <a:t> </a:t>
                </a:r>
              </a:p>
            </p:txBody>
          </p:sp>
        </mc:Fallback>
      </mc:AlternateContent>
    </p:spTree>
    <p:extLst>
      <p:ext uri="{BB962C8B-B14F-4D97-AF65-F5344CB8AC3E}">
        <p14:creationId xmlns:p14="http://schemas.microsoft.com/office/powerpoint/2010/main" val="152766721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123132-DF04-7E4C-6D05-5CAA8A2710A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2C152BF-D055-132C-59A6-FDE46B7119B2}"/>
              </a:ext>
            </a:extLst>
          </p:cNvPr>
          <p:cNvSpPr>
            <a:spLocks noGrp="1"/>
          </p:cNvSpPr>
          <p:nvPr>
            <p:ph type="title"/>
          </p:nvPr>
        </p:nvSpPr>
        <p:spPr/>
        <p:txBody>
          <a:bodyPr/>
          <a:lstStyle/>
          <a:p>
            <a:r>
              <a:rPr lang="en-US" b="1" dirty="0"/>
              <a:t>Challenges in Recurrent Neural Networks </a:t>
            </a:r>
          </a:p>
        </p:txBody>
      </p:sp>
      <p:sp>
        <p:nvSpPr>
          <p:cNvPr id="3" name="Content Placeholder 2">
            <a:extLst>
              <a:ext uri="{FF2B5EF4-FFF2-40B4-BE49-F238E27FC236}">
                <a16:creationId xmlns:a16="http://schemas.microsoft.com/office/drawing/2014/main" id="{1B1E49C3-DD52-67C3-72E1-B3AB469105AF}"/>
              </a:ext>
            </a:extLst>
          </p:cNvPr>
          <p:cNvSpPr>
            <a:spLocks noGrp="1"/>
          </p:cNvSpPr>
          <p:nvPr>
            <p:ph idx="1"/>
          </p:nvPr>
        </p:nvSpPr>
        <p:spPr/>
        <p:txBody>
          <a:bodyPr>
            <a:noAutofit/>
          </a:bodyPr>
          <a:lstStyle/>
          <a:p>
            <a:pPr algn="just"/>
            <a:r>
              <a:rPr lang="en-US" sz="2200" dirty="0">
                <a:solidFill>
                  <a:srgbClr val="0D0D0D"/>
                </a:solidFill>
              </a:rPr>
              <a:t>When trying to include long memories, which involve considering many previous samples or time steps in the sequence, the gradients in the network can behave in undesirable ways.</a:t>
            </a:r>
          </a:p>
          <a:p>
            <a:pPr lvl="1" algn="just"/>
            <a:r>
              <a:rPr lang="en-US" sz="2000" dirty="0">
                <a:solidFill>
                  <a:srgbClr val="0D0D0D"/>
                </a:solidFill>
              </a:rPr>
              <a:t>Vanishing Gradient</a:t>
            </a:r>
          </a:p>
          <a:p>
            <a:pPr marL="457200" lvl="1" indent="0" algn="just">
              <a:buNone/>
            </a:pPr>
            <a:endParaRPr lang="en-US" sz="2000" dirty="0">
              <a:solidFill>
                <a:srgbClr val="0D0D0D"/>
              </a:solidFill>
            </a:endParaRPr>
          </a:p>
          <a:p>
            <a:pPr algn="just"/>
            <a:r>
              <a:rPr lang="en-US" sz="2200" dirty="0">
                <a:solidFill>
                  <a:srgbClr val="0D0D0D"/>
                </a:solidFill>
              </a:rPr>
              <a:t>Due to this, simple RNNs are limited in their ability to incorporate long memories into their computations. </a:t>
            </a:r>
          </a:p>
          <a:p>
            <a:pPr algn="just"/>
            <a:endParaRPr lang="en-US" sz="2200" dirty="0">
              <a:solidFill>
                <a:srgbClr val="0D0D0D"/>
              </a:solidFill>
            </a:endParaRPr>
          </a:p>
          <a:p>
            <a:pPr algn="just"/>
            <a:r>
              <a:rPr lang="en-US" sz="2200" dirty="0">
                <a:solidFill>
                  <a:srgbClr val="0D0D0D"/>
                </a:solidFill>
              </a:rPr>
              <a:t>This limitation is a significant drawback when dealing with tasks that require understanding context or relationships across long sequences of data.</a:t>
            </a:r>
          </a:p>
          <a:p>
            <a:pPr algn="just"/>
            <a:endParaRPr lang="en-US" sz="2200" dirty="0">
              <a:solidFill>
                <a:srgbClr val="0D0D0D"/>
              </a:solidFill>
            </a:endParaRPr>
          </a:p>
          <a:p>
            <a:pPr algn="just"/>
            <a:r>
              <a:rPr lang="en-US" sz="2200" b="1" dirty="0">
                <a:solidFill>
                  <a:schemeClr val="accent6">
                    <a:lumMod val="75000"/>
                  </a:schemeClr>
                </a:solidFill>
              </a:rPr>
              <a:t>Solution: </a:t>
            </a:r>
            <a:r>
              <a:rPr lang="en-US" sz="2200" dirty="0">
                <a:solidFill>
                  <a:srgbClr val="0D0D0D"/>
                </a:solidFill>
              </a:rPr>
              <a:t>Long Short-Term Memory (LSTM) networks address the challenges faced by simple RNNs.</a:t>
            </a:r>
          </a:p>
          <a:p>
            <a:pPr algn="just"/>
            <a:endParaRPr lang="en-US" sz="2200" dirty="0">
              <a:solidFill>
                <a:srgbClr val="0D0D0D"/>
              </a:solidFill>
            </a:endParaRPr>
          </a:p>
          <a:p>
            <a:pPr algn="just"/>
            <a:endParaRPr lang="en-US" sz="2200" dirty="0">
              <a:solidFill>
                <a:srgbClr val="0D0D0D"/>
              </a:solidFill>
            </a:endParaRPr>
          </a:p>
        </p:txBody>
      </p:sp>
    </p:spTree>
    <p:extLst>
      <p:ext uri="{BB962C8B-B14F-4D97-AF65-F5344CB8AC3E}">
        <p14:creationId xmlns:p14="http://schemas.microsoft.com/office/powerpoint/2010/main" val="237177147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FA8066-6E03-2ECA-3201-FD29F440CA34}"/>
            </a:ext>
          </a:extLst>
        </p:cNvPr>
        <p:cNvGrpSpPr/>
        <p:nvPr/>
      </p:nvGrpSpPr>
      <p:grpSpPr>
        <a:xfrm>
          <a:off x="0" y="0"/>
          <a:ext cx="0" cy="0"/>
          <a:chOff x="0" y="0"/>
          <a:chExt cx="0" cy="0"/>
        </a:xfrm>
      </p:grpSpPr>
      <p:pic>
        <p:nvPicPr>
          <p:cNvPr id="3074" name="Picture 2">
            <a:extLst>
              <a:ext uri="{FF2B5EF4-FFF2-40B4-BE49-F238E27FC236}">
                <a16:creationId xmlns:a16="http://schemas.microsoft.com/office/drawing/2014/main" id="{5419D845-DC7E-CC02-63A8-044830C11D2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368" y="4568850"/>
            <a:ext cx="3788699" cy="2268889"/>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3B46A664-44ED-CAB6-0B5A-73EF4D38F8C4}"/>
              </a:ext>
            </a:extLst>
          </p:cNvPr>
          <p:cNvSpPr>
            <a:spLocks noGrp="1"/>
          </p:cNvSpPr>
          <p:nvPr>
            <p:ph type="title"/>
          </p:nvPr>
        </p:nvSpPr>
        <p:spPr/>
        <p:txBody>
          <a:bodyPr/>
          <a:lstStyle/>
          <a:p>
            <a:r>
              <a:rPr lang="en-US" b="1" dirty="0"/>
              <a:t>Long Short-Term Memory Networks</a:t>
            </a:r>
          </a:p>
        </p:txBody>
      </p:sp>
      <p:sp>
        <p:nvSpPr>
          <p:cNvPr id="3" name="Content Placeholder 2">
            <a:extLst>
              <a:ext uri="{FF2B5EF4-FFF2-40B4-BE49-F238E27FC236}">
                <a16:creationId xmlns:a16="http://schemas.microsoft.com/office/drawing/2014/main" id="{E65F76FC-B1C4-9D1C-ABD1-C2E2E0412D8A}"/>
              </a:ext>
            </a:extLst>
          </p:cNvPr>
          <p:cNvSpPr>
            <a:spLocks noGrp="1"/>
          </p:cNvSpPr>
          <p:nvPr>
            <p:ph idx="1"/>
          </p:nvPr>
        </p:nvSpPr>
        <p:spPr/>
        <p:txBody>
          <a:bodyPr>
            <a:noAutofit/>
          </a:bodyPr>
          <a:lstStyle/>
          <a:p>
            <a:pPr algn="just"/>
            <a:r>
              <a:rPr lang="en-US" sz="2200" dirty="0">
                <a:solidFill>
                  <a:srgbClr val="0D0D0D"/>
                </a:solidFill>
              </a:rPr>
              <a:t>Long Short-Term Memory (LSTM) networks are a special kind of RNN.</a:t>
            </a:r>
            <a:endParaRPr lang="en-US" sz="2200" dirty="0"/>
          </a:p>
          <a:p>
            <a:pPr algn="just"/>
            <a:endParaRPr lang="en-US" sz="2200" dirty="0"/>
          </a:p>
          <a:p>
            <a:pPr algn="just"/>
            <a:r>
              <a:rPr lang="en-US" sz="2200" dirty="0"/>
              <a:t>They can remember information for long periods of time.</a:t>
            </a:r>
          </a:p>
          <a:p>
            <a:pPr algn="just"/>
            <a:endParaRPr lang="en-US" sz="2200" dirty="0"/>
          </a:p>
          <a:p>
            <a:pPr algn="just"/>
            <a:r>
              <a:rPr lang="en-US" sz="2200" dirty="0"/>
              <a:t>An LSTM has a similar control flow as an RNN. </a:t>
            </a:r>
          </a:p>
          <a:p>
            <a:pPr algn="just"/>
            <a:endParaRPr lang="en-US" sz="2200" dirty="0"/>
          </a:p>
          <a:p>
            <a:pPr algn="just"/>
            <a:r>
              <a:rPr lang="en-US" sz="2200" dirty="0"/>
              <a:t>It processes data passing on information as it propagates forward. </a:t>
            </a:r>
          </a:p>
          <a:p>
            <a:pPr algn="just"/>
            <a:endParaRPr lang="en-US" sz="2200" dirty="0"/>
          </a:p>
          <a:p>
            <a:pPr algn="just"/>
            <a:r>
              <a:rPr lang="en-US" sz="2200" dirty="0">
                <a:solidFill>
                  <a:srgbClr val="0070C0"/>
                </a:solidFill>
              </a:rPr>
              <a:t>The differences are the operations within the LSTM’s cells.</a:t>
            </a:r>
          </a:p>
          <a:p>
            <a:pPr algn="just"/>
            <a:endParaRPr lang="en-US" sz="2200" dirty="0">
              <a:solidFill>
                <a:srgbClr val="0070C0"/>
              </a:solidFill>
            </a:endParaRPr>
          </a:p>
          <a:p>
            <a:pPr algn="just"/>
            <a:r>
              <a:rPr lang="en-US" sz="2200" dirty="0"/>
              <a:t>Operations are used to allow LSTM to keep or forget information.</a:t>
            </a:r>
          </a:p>
          <a:p>
            <a:pPr algn="just"/>
            <a:endParaRPr lang="en-US" sz="2200" dirty="0"/>
          </a:p>
        </p:txBody>
      </p:sp>
      <p:pic>
        <p:nvPicPr>
          <p:cNvPr id="3076" name="Picture 4">
            <a:extLst>
              <a:ext uri="{FF2B5EF4-FFF2-40B4-BE49-F238E27FC236}">
                <a16:creationId xmlns:a16="http://schemas.microsoft.com/office/drawing/2014/main" id="{CCD36691-3764-B9DB-4337-C5BD668F437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7267" t="30228" r="33764"/>
          <a:stretch/>
        </p:blipFill>
        <p:spPr bwMode="auto">
          <a:xfrm>
            <a:off x="9324453" y="2521236"/>
            <a:ext cx="1904528" cy="1815528"/>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02C0A86A-555C-AAE9-D29B-781A028AEA72}"/>
              </a:ext>
            </a:extLst>
          </p:cNvPr>
          <p:cNvSpPr txBox="1"/>
          <p:nvPr/>
        </p:nvSpPr>
        <p:spPr>
          <a:xfrm>
            <a:off x="11458504" y="3244334"/>
            <a:ext cx="607859" cy="369332"/>
          </a:xfrm>
          <a:prstGeom prst="rect">
            <a:avLst/>
          </a:prstGeom>
          <a:noFill/>
        </p:spPr>
        <p:txBody>
          <a:bodyPr wrap="none" rtlCol="0">
            <a:spAutoFit/>
          </a:bodyPr>
          <a:lstStyle/>
          <a:p>
            <a:r>
              <a:rPr lang="en-US" dirty="0"/>
              <a:t>RNN</a:t>
            </a:r>
          </a:p>
        </p:txBody>
      </p:sp>
      <p:sp>
        <p:nvSpPr>
          <p:cNvPr id="11" name="TextBox 10">
            <a:extLst>
              <a:ext uri="{FF2B5EF4-FFF2-40B4-BE49-F238E27FC236}">
                <a16:creationId xmlns:a16="http://schemas.microsoft.com/office/drawing/2014/main" id="{17C4ED2B-A8CC-7EF2-70A9-E42B4DC3B351}"/>
              </a:ext>
            </a:extLst>
          </p:cNvPr>
          <p:cNvSpPr txBox="1"/>
          <p:nvPr/>
        </p:nvSpPr>
        <p:spPr>
          <a:xfrm>
            <a:off x="11414421" y="5243527"/>
            <a:ext cx="696024" cy="369332"/>
          </a:xfrm>
          <a:prstGeom prst="rect">
            <a:avLst/>
          </a:prstGeom>
          <a:noFill/>
        </p:spPr>
        <p:txBody>
          <a:bodyPr wrap="none" rtlCol="0">
            <a:spAutoFit/>
          </a:bodyPr>
          <a:lstStyle/>
          <a:p>
            <a:r>
              <a:rPr lang="en-US" dirty="0"/>
              <a:t>LSTM</a:t>
            </a:r>
          </a:p>
        </p:txBody>
      </p:sp>
      <p:sp>
        <p:nvSpPr>
          <p:cNvPr id="4" name="TextBox 3">
            <a:extLst>
              <a:ext uri="{FF2B5EF4-FFF2-40B4-BE49-F238E27FC236}">
                <a16:creationId xmlns:a16="http://schemas.microsoft.com/office/drawing/2014/main" id="{E087697B-B42B-5361-084F-C4302FEDFA89}"/>
              </a:ext>
            </a:extLst>
          </p:cNvPr>
          <p:cNvSpPr txBox="1"/>
          <p:nvPr/>
        </p:nvSpPr>
        <p:spPr>
          <a:xfrm>
            <a:off x="8567771" y="4954152"/>
            <a:ext cx="756682" cy="276999"/>
          </a:xfrm>
          <a:prstGeom prst="rect">
            <a:avLst/>
          </a:prstGeom>
          <a:noFill/>
        </p:spPr>
        <p:txBody>
          <a:bodyPr wrap="none" rtlCol="0">
            <a:spAutoFit/>
          </a:bodyPr>
          <a:lstStyle/>
          <a:p>
            <a:r>
              <a:rPr lang="en-GB" sz="1200" dirty="0"/>
              <a:t>Cell state</a:t>
            </a:r>
          </a:p>
        </p:txBody>
      </p:sp>
      <p:sp>
        <p:nvSpPr>
          <p:cNvPr id="5" name="TextBox 4">
            <a:extLst>
              <a:ext uri="{FF2B5EF4-FFF2-40B4-BE49-F238E27FC236}">
                <a16:creationId xmlns:a16="http://schemas.microsoft.com/office/drawing/2014/main" id="{CAA72A89-25FD-F775-41F4-5752580D79DF}"/>
              </a:ext>
            </a:extLst>
          </p:cNvPr>
          <p:cNvSpPr txBox="1"/>
          <p:nvPr/>
        </p:nvSpPr>
        <p:spPr>
          <a:xfrm>
            <a:off x="8348160" y="5565557"/>
            <a:ext cx="976293" cy="276999"/>
          </a:xfrm>
          <a:prstGeom prst="rect">
            <a:avLst/>
          </a:prstGeom>
          <a:noFill/>
        </p:spPr>
        <p:txBody>
          <a:bodyPr wrap="none" rtlCol="0">
            <a:spAutoFit/>
          </a:bodyPr>
          <a:lstStyle/>
          <a:p>
            <a:r>
              <a:rPr lang="en-GB" sz="1200" dirty="0"/>
              <a:t>Hidden state</a:t>
            </a:r>
          </a:p>
        </p:txBody>
      </p:sp>
      <p:sp>
        <p:nvSpPr>
          <p:cNvPr id="6" name="TextBox 5">
            <a:extLst>
              <a:ext uri="{FF2B5EF4-FFF2-40B4-BE49-F238E27FC236}">
                <a16:creationId xmlns:a16="http://schemas.microsoft.com/office/drawing/2014/main" id="{FA9D45CA-DE0A-A364-EA4C-EDC0197A7389}"/>
              </a:ext>
            </a:extLst>
          </p:cNvPr>
          <p:cNvSpPr txBox="1"/>
          <p:nvPr/>
        </p:nvSpPr>
        <p:spPr>
          <a:xfrm>
            <a:off x="9392817" y="5899964"/>
            <a:ext cx="511679" cy="276999"/>
          </a:xfrm>
          <a:prstGeom prst="rect">
            <a:avLst/>
          </a:prstGeom>
          <a:noFill/>
        </p:spPr>
        <p:txBody>
          <a:bodyPr wrap="none" rtlCol="0">
            <a:spAutoFit/>
          </a:bodyPr>
          <a:lstStyle/>
          <a:p>
            <a:r>
              <a:rPr lang="en-GB" sz="1200" dirty="0"/>
              <a:t>input</a:t>
            </a:r>
          </a:p>
        </p:txBody>
      </p:sp>
    </p:spTree>
    <p:extLst>
      <p:ext uri="{BB962C8B-B14F-4D97-AF65-F5344CB8AC3E}">
        <p14:creationId xmlns:p14="http://schemas.microsoft.com/office/powerpoint/2010/main" val="14199022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E1519D2-4F2F-B853-F753-06BF320EF1F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03FAD15-69A8-DC26-5544-CC8C7F267961}"/>
              </a:ext>
            </a:extLst>
          </p:cNvPr>
          <p:cNvSpPr>
            <a:spLocks noGrp="1"/>
          </p:cNvSpPr>
          <p:nvPr>
            <p:ph type="title"/>
          </p:nvPr>
        </p:nvSpPr>
        <p:spPr/>
        <p:txBody>
          <a:bodyPr/>
          <a:lstStyle/>
          <a:p>
            <a:r>
              <a:rPr lang="en-US" b="1" dirty="0"/>
              <a:t>Data Types</a:t>
            </a:r>
          </a:p>
        </p:txBody>
      </p:sp>
      <p:sp>
        <p:nvSpPr>
          <p:cNvPr id="3" name="Content Placeholder 2">
            <a:extLst>
              <a:ext uri="{FF2B5EF4-FFF2-40B4-BE49-F238E27FC236}">
                <a16:creationId xmlns:a16="http://schemas.microsoft.com/office/drawing/2014/main" id="{D8E5BCF0-0B78-7739-DC19-2C4D22939C67}"/>
              </a:ext>
            </a:extLst>
          </p:cNvPr>
          <p:cNvSpPr>
            <a:spLocks noGrp="1"/>
          </p:cNvSpPr>
          <p:nvPr>
            <p:ph idx="1"/>
          </p:nvPr>
        </p:nvSpPr>
        <p:spPr/>
        <p:txBody>
          <a:bodyPr>
            <a:noAutofit/>
          </a:bodyPr>
          <a:lstStyle/>
          <a:p>
            <a:pPr algn="just"/>
            <a:r>
              <a:rPr lang="en-US" sz="2200" dirty="0"/>
              <a:t>Data in terms of temporal characteristics can be divided into 3 types:</a:t>
            </a:r>
          </a:p>
          <a:p>
            <a:pPr lvl="1" algn="just"/>
            <a:r>
              <a:rPr lang="en-US" sz="2000" b="1" dirty="0"/>
              <a:t>Time Series Data:</a:t>
            </a:r>
          </a:p>
          <a:p>
            <a:pPr lvl="2" algn="just"/>
            <a:r>
              <a:rPr lang="en-US" sz="1800" dirty="0"/>
              <a:t>Definition: Sequential observations or measurements recorded at </a:t>
            </a:r>
            <a:r>
              <a:rPr lang="en-US" sz="1800" u="sng" dirty="0"/>
              <a:t>regular time intervals</a:t>
            </a:r>
            <a:r>
              <a:rPr lang="en-US" sz="1800" dirty="0"/>
              <a:t>.</a:t>
            </a:r>
          </a:p>
          <a:p>
            <a:pPr lvl="2" algn="just"/>
            <a:r>
              <a:rPr lang="en-US" sz="1800" dirty="0"/>
              <a:t>Characteristics:</a:t>
            </a:r>
          </a:p>
          <a:p>
            <a:pPr lvl="3" algn="just"/>
            <a:r>
              <a:rPr lang="en-US" sz="1600" dirty="0"/>
              <a:t>Collecting observations for </a:t>
            </a:r>
            <a:r>
              <a:rPr lang="en-US" sz="1600" u="sng" dirty="0"/>
              <a:t>a single subject or entity</a:t>
            </a:r>
            <a:r>
              <a:rPr lang="en-US" sz="1600" dirty="0"/>
              <a:t> at different time intervals (generally equally spaced).</a:t>
            </a:r>
          </a:p>
          <a:p>
            <a:pPr lvl="3" algn="just"/>
            <a:r>
              <a:rPr lang="en-US" sz="1600" dirty="0"/>
              <a:t>Used for analyzing trends, patterns, and dependencies.</a:t>
            </a:r>
          </a:p>
          <a:p>
            <a:pPr lvl="3" algn="just"/>
            <a:r>
              <a:rPr lang="en-US" sz="1600" dirty="0"/>
              <a:t>Depending on the frequency, a time series can be of yearly, quarterly, monthly etc.</a:t>
            </a:r>
          </a:p>
          <a:p>
            <a:pPr lvl="1" algn="just"/>
            <a:r>
              <a:rPr lang="en-US" sz="2000" b="1" dirty="0"/>
              <a:t>Cross-Sectional Data:</a:t>
            </a:r>
          </a:p>
          <a:p>
            <a:pPr lvl="2" algn="just"/>
            <a:r>
              <a:rPr lang="en-US" sz="1800" dirty="0"/>
              <a:t>Definition: Observations or measurements taken </a:t>
            </a:r>
            <a:r>
              <a:rPr lang="en-US" sz="1800" u="sng" dirty="0"/>
              <a:t>at a single point in time</a:t>
            </a:r>
            <a:r>
              <a:rPr lang="en-US" sz="1800" dirty="0"/>
              <a:t> for </a:t>
            </a:r>
            <a:r>
              <a:rPr lang="en-US" sz="1800" u="sng" dirty="0"/>
              <a:t>multiple subjects or entities</a:t>
            </a:r>
            <a:r>
              <a:rPr lang="en-US" sz="1800" dirty="0"/>
              <a:t>.</a:t>
            </a:r>
          </a:p>
          <a:p>
            <a:pPr lvl="2" algn="just"/>
            <a:r>
              <a:rPr lang="en-US" sz="1800" dirty="0"/>
              <a:t>Characteristics:</a:t>
            </a:r>
          </a:p>
          <a:p>
            <a:pPr lvl="3" algn="just"/>
            <a:r>
              <a:rPr lang="en-US" sz="1600" dirty="0"/>
              <a:t>Represents a snapshot view at a specific moment.</a:t>
            </a:r>
          </a:p>
          <a:p>
            <a:pPr lvl="3" algn="just"/>
            <a:r>
              <a:rPr lang="en-US" sz="1600" dirty="0"/>
              <a:t>Does not consider temporal variations or trends.</a:t>
            </a:r>
          </a:p>
          <a:p>
            <a:pPr lvl="1" algn="just"/>
            <a:r>
              <a:rPr lang="en-US" sz="2000" b="1" dirty="0"/>
              <a:t>Panel Data (Longitudinal Data): </a:t>
            </a:r>
          </a:p>
          <a:p>
            <a:pPr lvl="2" algn="just"/>
            <a:r>
              <a:rPr lang="en-US" sz="1800" dirty="0"/>
              <a:t>It is usually called as Cross-sectional Time-series data as it a combination of above-mentioned types, i.e., collection of observations for multiple subjects at multiple instances.</a:t>
            </a:r>
          </a:p>
        </p:txBody>
      </p:sp>
    </p:spTree>
    <p:extLst>
      <p:ext uri="{BB962C8B-B14F-4D97-AF65-F5344CB8AC3E}">
        <p14:creationId xmlns:p14="http://schemas.microsoft.com/office/powerpoint/2010/main" val="41328369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BEA7F50-8276-319F-FE5E-5E0F74C0649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71C3A88-5D67-BEEB-D278-0149CE8DCDEA}"/>
              </a:ext>
            </a:extLst>
          </p:cNvPr>
          <p:cNvSpPr>
            <a:spLocks noGrp="1"/>
          </p:cNvSpPr>
          <p:nvPr>
            <p:ph type="title"/>
          </p:nvPr>
        </p:nvSpPr>
        <p:spPr/>
        <p:txBody>
          <a:bodyPr/>
          <a:lstStyle/>
          <a:p>
            <a:r>
              <a:rPr lang="en-US" b="1" dirty="0"/>
              <a:t>LSTM Architecture: Components</a:t>
            </a:r>
          </a:p>
        </p:txBody>
      </p:sp>
      <p:sp>
        <p:nvSpPr>
          <p:cNvPr id="4" name="Rectangle 3">
            <a:extLst>
              <a:ext uri="{FF2B5EF4-FFF2-40B4-BE49-F238E27FC236}">
                <a16:creationId xmlns:a16="http://schemas.microsoft.com/office/drawing/2014/main" id="{C95F1898-D985-93D5-3B54-AADAA45AEB07}"/>
              </a:ext>
            </a:extLst>
          </p:cNvPr>
          <p:cNvSpPr/>
          <p:nvPr/>
        </p:nvSpPr>
        <p:spPr>
          <a:xfrm>
            <a:off x="838200" y="2735386"/>
            <a:ext cx="1647929" cy="2552282"/>
          </a:xfrm>
          <a:prstGeom prst="rect">
            <a:avLst/>
          </a:prstGeom>
          <a:solidFill>
            <a:schemeClr val="accent2">
              <a:lumMod val="20000"/>
              <a:lumOff val="80000"/>
            </a:schemeClr>
          </a:solidFill>
          <a:ln>
            <a:prstDash val="dash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1348BA7D-9A0B-3F67-A6D9-89D73F8AC7C1}"/>
              </a:ext>
            </a:extLst>
          </p:cNvPr>
          <p:cNvSpPr/>
          <p:nvPr/>
        </p:nvSpPr>
        <p:spPr>
          <a:xfrm>
            <a:off x="3020367" y="2735386"/>
            <a:ext cx="1647929" cy="2552282"/>
          </a:xfrm>
          <a:prstGeom prst="rect">
            <a:avLst/>
          </a:prstGeom>
          <a:solidFill>
            <a:schemeClr val="accent5">
              <a:lumMod val="20000"/>
              <a:lumOff val="80000"/>
            </a:schemeClr>
          </a:solidFill>
          <a:ln>
            <a:prstDash val="dash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A5BA8A01-6915-B3D7-54C6-7D41060ACA96}"/>
              </a:ext>
            </a:extLst>
          </p:cNvPr>
          <p:cNvSpPr/>
          <p:nvPr/>
        </p:nvSpPr>
        <p:spPr>
          <a:xfrm>
            <a:off x="5202534" y="2735386"/>
            <a:ext cx="1647929" cy="2552282"/>
          </a:xfrm>
          <a:prstGeom prst="rect">
            <a:avLst/>
          </a:prstGeom>
          <a:solidFill>
            <a:schemeClr val="accent6">
              <a:lumMod val="20000"/>
              <a:lumOff val="80000"/>
            </a:schemeClr>
          </a:solidFill>
          <a:ln>
            <a:prstDash val="dash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205F8287-DC02-E5D6-2F03-DD15471E1E8F}"/>
              </a:ext>
            </a:extLst>
          </p:cNvPr>
          <p:cNvSpPr/>
          <p:nvPr/>
        </p:nvSpPr>
        <p:spPr>
          <a:xfrm>
            <a:off x="7384701" y="2735386"/>
            <a:ext cx="1647929" cy="2552282"/>
          </a:xfrm>
          <a:prstGeom prst="rect">
            <a:avLst/>
          </a:prstGeom>
          <a:solidFill>
            <a:schemeClr val="bg2">
              <a:lumMod val="90000"/>
            </a:schemeClr>
          </a:solidFill>
          <a:ln>
            <a:prstDash val="dash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8" name="Rectangle 7">
            <a:extLst>
              <a:ext uri="{FF2B5EF4-FFF2-40B4-BE49-F238E27FC236}">
                <a16:creationId xmlns:a16="http://schemas.microsoft.com/office/drawing/2014/main" id="{97C53B13-063C-0064-2BB6-7CEAB5CBE511}"/>
              </a:ext>
            </a:extLst>
          </p:cNvPr>
          <p:cNvSpPr/>
          <p:nvPr/>
        </p:nvSpPr>
        <p:spPr>
          <a:xfrm>
            <a:off x="9566868" y="2356059"/>
            <a:ext cx="1647929" cy="2552282"/>
          </a:xfrm>
          <a:prstGeom prst="rect">
            <a:avLst/>
          </a:prstGeom>
          <a:solidFill>
            <a:schemeClr val="accent4">
              <a:lumMod val="20000"/>
              <a:lumOff val="80000"/>
            </a:schemeClr>
          </a:solidFill>
          <a:ln>
            <a:prstDash val="dash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dirty="0"/>
          </a:p>
        </p:txBody>
      </p:sp>
      <p:cxnSp>
        <p:nvCxnSpPr>
          <p:cNvPr id="12" name="Straight Connector 11">
            <a:extLst>
              <a:ext uri="{FF2B5EF4-FFF2-40B4-BE49-F238E27FC236}">
                <a16:creationId xmlns:a16="http://schemas.microsoft.com/office/drawing/2014/main" id="{F87276B4-517E-5EC7-2C7B-D33484E34D60}"/>
              </a:ext>
            </a:extLst>
          </p:cNvPr>
          <p:cNvCxnSpPr/>
          <p:nvPr/>
        </p:nvCxnSpPr>
        <p:spPr>
          <a:xfrm>
            <a:off x="283865" y="2115737"/>
            <a:ext cx="1816240" cy="0"/>
          </a:xfrm>
          <a:prstGeom prst="line">
            <a:avLst/>
          </a:prstGeom>
          <a:ln w="38100">
            <a:solidFill>
              <a:srgbClr val="00B05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0A9A8A1-CC9F-E397-58E8-578DA2F7E9C1}"/>
              </a:ext>
            </a:extLst>
          </p:cNvPr>
          <p:cNvCxnSpPr>
            <a:cxnSpLocks/>
            <a:stCxn id="27" idx="3"/>
            <a:endCxn id="32" idx="1"/>
          </p:cNvCxnSpPr>
          <p:nvPr/>
        </p:nvCxnSpPr>
        <p:spPr>
          <a:xfrm>
            <a:off x="2679225" y="2115737"/>
            <a:ext cx="1976742" cy="6196"/>
          </a:xfrm>
          <a:prstGeom prst="line">
            <a:avLst/>
          </a:prstGeom>
          <a:ln w="38100">
            <a:solidFill>
              <a:srgbClr val="00B05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9A87C5C-A674-9E65-76A6-0342EB7B8553}"/>
              </a:ext>
            </a:extLst>
          </p:cNvPr>
          <p:cNvCxnSpPr>
            <a:cxnSpLocks/>
            <a:stCxn id="32" idx="3"/>
          </p:cNvCxnSpPr>
          <p:nvPr/>
        </p:nvCxnSpPr>
        <p:spPr>
          <a:xfrm flipV="1">
            <a:off x="5235087" y="2115737"/>
            <a:ext cx="6337153" cy="6196"/>
          </a:xfrm>
          <a:prstGeom prst="line">
            <a:avLst/>
          </a:prstGeom>
          <a:ln w="38100">
            <a:solidFill>
              <a:srgbClr val="00B05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pic>
        <p:nvPicPr>
          <p:cNvPr id="4100" name="Picture 4">
            <a:extLst>
              <a:ext uri="{FF2B5EF4-FFF2-40B4-BE49-F238E27FC236}">
                <a16:creationId xmlns:a16="http://schemas.microsoft.com/office/drawing/2014/main" id="{A8BB7F41-9CF0-2E0A-4AAA-1B9A59B145B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7334" t="31855" r="15214" b="3884"/>
          <a:stretch/>
        </p:blipFill>
        <p:spPr bwMode="auto">
          <a:xfrm>
            <a:off x="1662164" y="2966457"/>
            <a:ext cx="660307" cy="665743"/>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4">
            <a:extLst>
              <a:ext uri="{FF2B5EF4-FFF2-40B4-BE49-F238E27FC236}">
                <a16:creationId xmlns:a16="http://schemas.microsoft.com/office/drawing/2014/main" id="{A991DA4B-9C5D-2EDC-B23F-FDBFF2BF2AF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7334" t="31855" r="15214" b="3884"/>
          <a:stretch/>
        </p:blipFill>
        <p:spPr bwMode="auto">
          <a:xfrm>
            <a:off x="3184024" y="2967693"/>
            <a:ext cx="660307" cy="665743"/>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4">
            <a:extLst>
              <a:ext uri="{FF2B5EF4-FFF2-40B4-BE49-F238E27FC236}">
                <a16:creationId xmlns:a16="http://schemas.microsoft.com/office/drawing/2014/main" id="{9ADD2DE1-F722-7823-7298-9DEBFB35400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7334" t="31855" r="15214" b="3884"/>
          <a:stretch/>
        </p:blipFill>
        <p:spPr bwMode="auto">
          <a:xfrm>
            <a:off x="8208665" y="2966456"/>
            <a:ext cx="660307" cy="665743"/>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descr="Activation Functions in Neural Network – Study Machine Learning">
            <a:extLst>
              <a:ext uri="{FF2B5EF4-FFF2-40B4-BE49-F238E27FC236}">
                <a16:creationId xmlns:a16="http://schemas.microsoft.com/office/drawing/2014/main" id="{74634EF3-BF08-A54E-A4CF-B6B2D5F3D6B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9005" r="11483"/>
          <a:stretch/>
        </p:blipFill>
        <p:spPr bwMode="auto">
          <a:xfrm>
            <a:off x="6005062" y="2966455"/>
            <a:ext cx="685800" cy="665743"/>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8" descr="Activation Functions in Neural Network – Study Machine Learning">
            <a:extLst>
              <a:ext uri="{FF2B5EF4-FFF2-40B4-BE49-F238E27FC236}">
                <a16:creationId xmlns:a16="http://schemas.microsoft.com/office/drawing/2014/main" id="{7B919012-3935-74CB-8EB5-EED40A68345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9005" r="11483"/>
          <a:stretch/>
        </p:blipFill>
        <p:spPr bwMode="auto">
          <a:xfrm>
            <a:off x="10390832" y="2524495"/>
            <a:ext cx="685800" cy="665743"/>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25" name="Rectangle 24">
                <a:extLst>
                  <a:ext uri="{FF2B5EF4-FFF2-40B4-BE49-F238E27FC236}">
                    <a16:creationId xmlns:a16="http://schemas.microsoft.com/office/drawing/2014/main" id="{67BC6645-2F16-1519-A492-79BEE5CC85AF}"/>
                  </a:ext>
                </a:extLst>
              </p:cNvPr>
              <p:cNvSpPr/>
              <p:nvPr/>
            </p:nvSpPr>
            <p:spPr>
              <a:xfrm>
                <a:off x="1550357" y="5939136"/>
                <a:ext cx="883920" cy="70104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Input</a:t>
                </a:r>
              </a:p>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𝑡</m:t>
                          </m:r>
                        </m:sub>
                      </m:sSub>
                    </m:oMath>
                  </m:oMathPara>
                </a14:m>
                <a:endParaRPr lang="en-US" dirty="0"/>
              </a:p>
            </p:txBody>
          </p:sp>
        </mc:Choice>
        <mc:Fallback xmlns="">
          <p:sp>
            <p:nvSpPr>
              <p:cNvPr id="25" name="Rectangle 24">
                <a:extLst>
                  <a:ext uri="{FF2B5EF4-FFF2-40B4-BE49-F238E27FC236}">
                    <a16:creationId xmlns:a16="http://schemas.microsoft.com/office/drawing/2014/main" id="{67BC6645-2F16-1519-A492-79BEE5CC85AF}"/>
                  </a:ext>
                </a:extLst>
              </p:cNvPr>
              <p:cNvSpPr>
                <a:spLocks noRot="1" noChangeAspect="1" noMove="1" noResize="1" noEditPoints="1" noAdjustHandles="1" noChangeArrowheads="1" noChangeShapeType="1" noTextEdit="1"/>
              </p:cNvSpPr>
              <p:nvPr/>
            </p:nvSpPr>
            <p:spPr>
              <a:xfrm>
                <a:off x="1550357" y="5939136"/>
                <a:ext cx="883920" cy="701040"/>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Rectangle 25">
                <a:extLst>
                  <a:ext uri="{FF2B5EF4-FFF2-40B4-BE49-F238E27FC236}">
                    <a16:creationId xmlns:a16="http://schemas.microsoft.com/office/drawing/2014/main" id="{ACF86697-8CC4-A49E-89D3-1563FC5EA5E3}"/>
                  </a:ext>
                </a:extLst>
              </p:cNvPr>
              <p:cNvSpPr/>
              <p:nvPr/>
            </p:nvSpPr>
            <p:spPr>
              <a:xfrm>
                <a:off x="1702757" y="4251848"/>
                <a:ext cx="579120" cy="36576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oMath>
                  </m:oMathPara>
                </a14:m>
                <a:endParaRPr lang="en-US" dirty="0"/>
              </a:p>
            </p:txBody>
          </p:sp>
        </mc:Choice>
        <mc:Fallback xmlns="">
          <p:sp>
            <p:nvSpPr>
              <p:cNvPr id="26" name="Rectangle 25">
                <a:extLst>
                  <a:ext uri="{FF2B5EF4-FFF2-40B4-BE49-F238E27FC236}">
                    <a16:creationId xmlns:a16="http://schemas.microsoft.com/office/drawing/2014/main" id="{ACF86697-8CC4-A49E-89D3-1563FC5EA5E3}"/>
                  </a:ext>
                </a:extLst>
              </p:cNvPr>
              <p:cNvSpPr>
                <a:spLocks noRot="1" noChangeAspect="1" noMove="1" noResize="1" noEditPoints="1" noAdjustHandles="1" noChangeArrowheads="1" noChangeShapeType="1" noTextEdit="1"/>
              </p:cNvSpPr>
              <p:nvPr/>
            </p:nvSpPr>
            <p:spPr>
              <a:xfrm>
                <a:off x="1702757" y="4251848"/>
                <a:ext cx="579120" cy="365760"/>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Rectangle 26">
                <a:extLst>
                  <a:ext uri="{FF2B5EF4-FFF2-40B4-BE49-F238E27FC236}">
                    <a16:creationId xmlns:a16="http://schemas.microsoft.com/office/drawing/2014/main" id="{E53DDCF4-7250-2BE5-14C2-FC7918B35DDB}"/>
                  </a:ext>
                </a:extLst>
              </p:cNvPr>
              <p:cNvSpPr/>
              <p:nvPr/>
            </p:nvSpPr>
            <p:spPr>
              <a:xfrm>
                <a:off x="2100105" y="1932857"/>
                <a:ext cx="579120" cy="36576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oMath>
                  </m:oMathPara>
                </a14:m>
                <a:endParaRPr lang="en-US" dirty="0"/>
              </a:p>
            </p:txBody>
          </p:sp>
        </mc:Choice>
        <mc:Fallback xmlns="">
          <p:sp>
            <p:nvSpPr>
              <p:cNvPr id="27" name="Rectangle 26">
                <a:extLst>
                  <a:ext uri="{FF2B5EF4-FFF2-40B4-BE49-F238E27FC236}">
                    <a16:creationId xmlns:a16="http://schemas.microsoft.com/office/drawing/2014/main" id="{E53DDCF4-7250-2BE5-14C2-FC7918B35DDB}"/>
                  </a:ext>
                </a:extLst>
              </p:cNvPr>
              <p:cNvSpPr>
                <a:spLocks noRot="1" noChangeAspect="1" noMove="1" noResize="1" noEditPoints="1" noAdjustHandles="1" noChangeArrowheads="1" noChangeShapeType="1" noTextEdit="1"/>
              </p:cNvSpPr>
              <p:nvPr/>
            </p:nvSpPr>
            <p:spPr>
              <a:xfrm>
                <a:off x="2100105" y="1932857"/>
                <a:ext cx="579120" cy="365760"/>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Rectangle 27">
                <a:extLst>
                  <a:ext uri="{FF2B5EF4-FFF2-40B4-BE49-F238E27FC236}">
                    <a16:creationId xmlns:a16="http://schemas.microsoft.com/office/drawing/2014/main" id="{9874AFAB-2888-B41A-BBDD-57CFB6068E62}"/>
                  </a:ext>
                </a:extLst>
              </p:cNvPr>
              <p:cNvSpPr/>
              <p:nvPr/>
            </p:nvSpPr>
            <p:spPr>
              <a:xfrm>
                <a:off x="3238427" y="4246155"/>
                <a:ext cx="579120" cy="36576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oMath>
                  </m:oMathPara>
                </a14:m>
                <a:endParaRPr lang="en-US" dirty="0"/>
              </a:p>
            </p:txBody>
          </p:sp>
        </mc:Choice>
        <mc:Fallback xmlns="">
          <p:sp>
            <p:nvSpPr>
              <p:cNvPr id="28" name="Rectangle 27">
                <a:extLst>
                  <a:ext uri="{FF2B5EF4-FFF2-40B4-BE49-F238E27FC236}">
                    <a16:creationId xmlns:a16="http://schemas.microsoft.com/office/drawing/2014/main" id="{9874AFAB-2888-B41A-BBDD-57CFB6068E62}"/>
                  </a:ext>
                </a:extLst>
              </p:cNvPr>
              <p:cNvSpPr>
                <a:spLocks noRot="1" noChangeAspect="1" noMove="1" noResize="1" noEditPoints="1" noAdjustHandles="1" noChangeArrowheads="1" noChangeShapeType="1" noTextEdit="1"/>
              </p:cNvSpPr>
              <p:nvPr/>
            </p:nvSpPr>
            <p:spPr>
              <a:xfrm>
                <a:off x="3238427" y="4246155"/>
                <a:ext cx="579120" cy="365760"/>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Rectangle 28">
                <a:extLst>
                  <a:ext uri="{FF2B5EF4-FFF2-40B4-BE49-F238E27FC236}">
                    <a16:creationId xmlns:a16="http://schemas.microsoft.com/office/drawing/2014/main" id="{F724FA35-6A83-7306-0BC7-57856AA25797}"/>
                  </a:ext>
                </a:extLst>
              </p:cNvPr>
              <p:cNvSpPr/>
              <p:nvPr/>
            </p:nvSpPr>
            <p:spPr>
              <a:xfrm>
                <a:off x="6058402" y="4246155"/>
                <a:ext cx="579120" cy="36576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oMath>
                  </m:oMathPara>
                </a14:m>
                <a:endParaRPr lang="en-US" dirty="0"/>
              </a:p>
            </p:txBody>
          </p:sp>
        </mc:Choice>
        <mc:Fallback xmlns="">
          <p:sp>
            <p:nvSpPr>
              <p:cNvPr id="29" name="Rectangle 28">
                <a:extLst>
                  <a:ext uri="{FF2B5EF4-FFF2-40B4-BE49-F238E27FC236}">
                    <a16:creationId xmlns:a16="http://schemas.microsoft.com/office/drawing/2014/main" id="{F724FA35-6A83-7306-0BC7-57856AA25797}"/>
                  </a:ext>
                </a:extLst>
              </p:cNvPr>
              <p:cNvSpPr>
                <a:spLocks noRot="1" noChangeAspect="1" noMove="1" noResize="1" noEditPoints="1" noAdjustHandles="1" noChangeArrowheads="1" noChangeShapeType="1" noTextEdit="1"/>
              </p:cNvSpPr>
              <p:nvPr/>
            </p:nvSpPr>
            <p:spPr>
              <a:xfrm>
                <a:off x="6058402" y="4246155"/>
                <a:ext cx="579120" cy="365760"/>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Rectangle 29">
                <a:extLst>
                  <a:ext uri="{FF2B5EF4-FFF2-40B4-BE49-F238E27FC236}">
                    <a16:creationId xmlns:a16="http://schemas.microsoft.com/office/drawing/2014/main" id="{1B33A1B2-6B5F-3E23-A912-B062A425409D}"/>
                  </a:ext>
                </a:extLst>
              </p:cNvPr>
              <p:cNvSpPr/>
              <p:nvPr/>
            </p:nvSpPr>
            <p:spPr>
              <a:xfrm>
                <a:off x="8249258" y="4246155"/>
                <a:ext cx="579120" cy="36576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oMath>
                  </m:oMathPara>
                </a14:m>
                <a:endParaRPr lang="en-US" dirty="0"/>
              </a:p>
            </p:txBody>
          </p:sp>
        </mc:Choice>
        <mc:Fallback xmlns="">
          <p:sp>
            <p:nvSpPr>
              <p:cNvPr id="30" name="Rectangle 29">
                <a:extLst>
                  <a:ext uri="{FF2B5EF4-FFF2-40B4-BE49-F238E27FC236}">
                    <a16:creationId xmlns:a16="http://schemas.microsoft.com/office/drawing/2014/main" id="{1B33A1B2-6B5F-3E23-A912-B062A425409D}"/>
                  </a:ext>
                </a:extLst>
              </p:cNvPr>
              <p:cNvSpPr>
                <a:spLocks noRot="1" noChangeAspect="1" noMove="1" noResize="1" noEditPoints="1" noAdjustHandles="1" noChangeArrowheads="1" noChangeShapeType="1" noTextEdit="1"/>
              </p:cNvSpPr>
              <p:nvPr/>
            </p:nvSpPr>
            <p:spPr>
              <a:xfrm>
                <a:off x="8249258" y="4246155"/>
                <a:ext cx="579120" cy="365760"/>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Rectangle 30">
                <a:extLst>
                  <a:ext uri="{FF2B5EF4-FFF2-40B4-BE49-F238E27FC236}">
                    <a16:creationId xmlns:a16="http://schemas.microsoft.com/office/drawing/2014/main" id="{5FDF7FEA-B89B-50CC-1FF4-649B9D510B7C}"/>
                  </a:ext>
                </a:extLst>
              </p:cNvPr>
              <p:cNvSpPr/>
              <p:nvPr/>
            </p:nvSpPr>
            <p:spPr>
              <a:xfrm>
                <a:off x="10444172" y="3652409"/>
                <a:ext cx="579120" cy="36576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oMath>
                  </m:oMathPara>
                </a14:m>
                <a:endParaRPr lang="en-US" dirty="0"/>
              </a:p>
            </p:txBody>
          </p:sp>
        </mc:Choice>
        <mc:Fallback xmlns="">
          <p:sp>
            <p:nvSpPr>
              <p:cNvPr id="31" name="Rectangle 30">
                <a:extLst>
                  <a:ext uri="{FF2B5EF4-FFF2-40B4-BE49-F238E27FC236}">
                    <a16:creationId xmlns:a16="http://schemas.microsoft.com/office/drawing/2014/main" id="{5FDF7FEA-B89B-50CC-1FF4-649B9D510B7C}"/>
                  </a:ext>
                </a:extLst>
              </p:cNvPr>
              <p:cNvSpPr>
                <a:spLocks noRot="1" noChangeAspect="1" noMove="1" noResize="1" noEditPoints="1" noAdjustHandles="1" noChangeArrowheads="1" noChangeShapeType="1" noTextEdit="1"/>
              </p:cNvSpPr>
              <p:nvPr/>
            </p:nvSpPr>
            <p:spPr>
              <a:xfrm>
                <a:off x="10444172" y="3652409"/>
                <a:ext cx="579120" cy="365760"/>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Rectangle 31">
                <a:extLst>
                  <a:ext uri="{FF2B5EF4-FFF2-40B4-BE49-F238E27FC236}">
                    <a16:creationId xmlns:a16="http://schemas.microsoft.com/office/drawing/2014/main" id="{2BD17E20-A0A9-0906-3F50-2C7EE34762B0}"/>
                  </a:ext>
                </a:extLst>
              </p:cNvPr>
              <p:cNvSpPr/>
              <p:nvPr/>
            </p:nvSpPr>
            <p:spPr>
              <a:xfrm>
                <a:off x="4655967" y="1939053"/>
                <a:ext cx="579120" cy="36576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oMath>
                  </m:oMathPara>
                </a14:m>
                <a:endParaRPr lang="en-US" dirty="0"/>
              </a:p>
            </p:txBody>
          </p:sp>
        </mc:Choice>
        <mc:Fallback xmlns="">
          <p:sp>
            <p:nvSpPr>
              <p:cNvPr id="32" name="Rectangle 31">
                <a:extLst>
                  <a:ext uri="{FF2B5EF4-FFF2-40B4-BE49-F238E27FC236}">
                    <a16:creationId xmlns:a16="http://schemas.microsoft.com/office/drawing/2014/main" id="{2BD17E20-A0A9-0906-3F50-2C7EE34762B0}"/>
                  </a:ext>
                </a:extLst>
              </p:cNvPr>
              <p:cNvSpPr>
                <a:spLocks noRot="1" noChangeAspect="1" noMove="1" noResize="1" noEditPoints="1" noAdjustHandles="1" noChangeArrowheads="1" noChangeShapeType="1" noTextEdit="1"/>
              </p:cNvSpPr>
              <p:nvPr/>
            </p:nvSpPr>
            <p:spPr>
              <a:xfrm>
                <a:off x="4655967" y="1939053"/>
                <a:ext cx="579120" cy="365760"/>
              </a:xfrm>
              <a:prstGeom prst="rect">
                <a:avLst/>
              </a:prstGeom>
              <a:blipFill>
                <a:blip r:embed="rId10"/>
                <a:stretch>
                  <a:fillRect/>
                </a:stretch>
              </a:blipFill>
            </p:spPr>
            <p:txBody>
              <a:bodyPr/>
              <a:lstStyle/>
              <a:p>
                <a:r>
                  <a:rPr lang="en-US">
                    <a:noFill/>
                  </a:rPr>
                  <a:t> </a:t>
                </a:r>
              </a:p>
            </p:txBody>
          </p:sp>
        </mc:Fallback>
      </mc:AlternateContent>
      <p:cxnSp>
        <p:nvCxnSpPr>
          <p:cNvPr id="34" name="Straight Arrow Connector 33">
            <a:extLst>
              <a:ext uri="{FF2B5EF4-FFF2-40B4-BE49-F238E27FC236}">
                <a16:creationId xmlns:a16="http://schemas.microsoft.com/office/drawing/2014/main" id="{A71FB50F-2B49-C9E6-DEB4-426AF5FAEFCA}"/>
              </a:ext>
            </a:extLst>
          </p:cNvPr>
          <p:cNvCxnSpPr>
            <a:cxnSpLocks/>
            <a:stCxn id="25" idx="0"/>
          </p:cNvCxnSpPr>
          <p:nvPr/>
        </p:nvCxnSpPr>
        <p:spPr>
          <a:xfrm flipV="1">
            <a:off x="1992317" y="4611915"/>
            <a:ext cx="0" cy="132722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206FE839-6454-A752-26C6-D8FC0003121C}"/>
              </a:ext>
            </a:extLst>
          </p:cNvPr>
          <p:cNvCxnSpPr>
            <a:cxnSpLocks/>
          </p:cNvCxnSpPr>
          <p:nvPr/>
        </p:nvCxnSpPr>
        <p:spPr>
          <a:xfrm>
            <a:off x="1992317" y="5579872"/>
            <a:ext cx="6546501" cy="0"/>
          </a:xfrm>
          <a:prstGeom prst="straightConnector1">
            <a:avLst/>
          </a:prstGeom>
          <a:ln w="381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C54E4C8C-4C89-3896-4D3B-0A226FD9E945}"/>
              </a:ext>
            </a:extLst>
          </p:cNvPr>
          <p:cNvCxnSpPr/>
          <p:nvPr/>
        </p:nvCxnSpPr>
        <p:spPr>
          <a:xfrm flipV="1">
            <a:off x="3514177" y="4611915"/>
            <a:ext cx="0" cy="97100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87436A40-F03F-5598-0F38-57CEEC24A2B3}"/>
              </a:ext>
            </a:extLst>
          </p:cNvPr>
          <p:cNvCxnSpPr/>
          <p:nvPr/>
        </p:nvCxnSpPr>
        <p:spPr>
          <a:xfrm flipV="1">
            <a:off x="6347962" y="4611915"/>
            <a:ext cx="0" cy="97100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DC67C6A6-15E1-4636-8A70-E95A91240E87}"/>
              </a:ext>
            </a:extLst>
          </p:cNvPr>
          <p:cNvCxnSpPr/>
          <p:nvPr/>
        </p:nvCxnSpPr>
        <p:spPr>
          <a:xfrm flipV="1">
            <a:off x="8538818" y="4611915"/>
            <a:ext cx="0" cy="97100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65DB6947-03E0-B9FB-DC71-0B38C402A003}"/>
              </a:ext>
            </a:extLst>
          </p:cNvPr>
          <p:cNvCxnSpPr>
            <a:cxnSpLocks/>
          </p:cNvCxnSpPr>
          <p:nvPr/>
        </p:nvCxnSpPr>
        <p:spPr>
          <a:xfrm>
            <a:off x="111652" y="4951984"/>
            <a:ext cx="1759820" cy="0"/>
          </a:xfrm>
          <a:prstGeom prst="line">
            <a:avLst/>
          </a:prstGeom>
          <a:ln w="28575">
            <a:solidFill>
              <a:srgbClr val="C00000"/>
            </a:solidFill>
          </a:ln>
        </p:spPr>
        <p:style>
          <a:lnRef idx="2">
            <a:schemeClr val="accent2"/>
          </a:lnRef>
          <a:fillRef idx="0">
            <a:schemeClr val="accent2"/>
          </a:fillRef>
          <a:effectRef idx="1">
            <a:schemeClr val="accent2"/>
          </a:effectRef>
          <a:fontRef idx="minor">
            <a:schemeClr val="tx1"/>
          </a:fontRef>
        </p:style>
      </p:cxnSp>
      <p:cxnSp>
        <p:nvCxnSpPr>
          <p:cNvPr id="46" name="Connector: Elbow 45">
            <a:extLst>
              <a:ext uri="{FF2B5EF4-FFF2-40B4-BE49-F238E27FC236}">
                <a16:creationId xmlns:a16="http://schemas.microsoft.com/office/drawing/2014/main" id="{2AF07218-449C-9018-ECAD-7B41F72ED0E2}"/>
              </a:ext>
            </a:extLst>
          </p:cNvPr>
          <p:cNvCxnSpPr/>
          <p:nvPr/>
        </p:nvCxnSpPr>
        <p:spPr>
          <a:xfrm rot="5400000" flipH="1" flipV="1">
            <a:off x="1324472" y="4573700"/>
            <a:ext cx="522949" cy="233621"/>
          </a:xfrm>
          <a:prstGeom prst="bentConnector3">
            <a:avLst>
              <a:gd name="adj1" fmla="val 98959"/>
            </a:avLst>
          </a:prstGeom>
          <a:ln w="28575">
            <a:solidFill>
              <a:srgbClr val="C00000"/>
            </a:solidFill>
            <a:tailEnd type="triangle"/>
          </a:ln>
        </p:spPr>
        <p:style>
          <a:lnRef idx="2">
            <a:schemeClr val="accent2"/>
          </a:lnRef>
          <a:fillRef idx="0">
            <a:schemeClr val="accent2"/>
          </a:fillRef>
          <a:effectRef idx="1">
            <a:schemeClr val="accent2"/>
          </a:effectRef>
          <a:fontRef idx="minor">
            <a:schemeClr val="tx1"/>
          </a:fontRef>
        </p:style>
      </p:cxnSp>
      <p:cxnSp>
        <p:nvCxnSpPr>
          <p:cNvPr id="48" name="Straight Connector 47">
            <a:extLst>
              <a:ext uri="{FF2B5EF4-FFF2-40B4-BE49-F238E27FC236}">
                <a16:creationId xmlns:a16="http://schemas.microsoft.com/office/drawing/2014/main" id="{E171F41A-7E8D-D585-E447-FF4AC2C802BE}"/>
              </a:ext>
            </a:extLst>
          </p:cNvPr>
          <p:cNvCxnSpPr>
            <a:cxnSpLocks/>
          </p:cNvCxnSpPr>
          <p:nvPr/>
        </p:nvCxnSpPr>
        <p:spPr>
          <a:xfrm>
            <a:off x="2109216" y="4951984"/>
            <a:ext cx="1285033" cy="0"/>
          </a:xfrm>
          <a:prstGeom prst="line">
            <a:avLst/>
          </a:prstGeom>
          <a:ln w="28575">
            <a:solidFill>
              <a:srgbClr val="C00000"/>
            </a:solidFill>
          </a:ln>
        </p:spPr>
        <p:style>
          <a:lnRef idx="2">
            <a:schemeClr val="accent2"/>
          </a:lnRef>
          <a:fillRef idx="0">
            <a:schemeClr val="accent2"/>
          </a:fillRef>
          <a:effectRef idx="1">
            <a:schemeClr val="accent2"/>
          </a:effectRef>
          <a:fontRef idx="minor">
            <a:schemeClr val="tx1"/>
          </a:fontRef>
        </p:style>
      </p:cxnSp>
      <p:cxnSp>
        <p:nvCxnSpPr>
          <p:cNvPr id="51" name="Straight Connector 50">
            <a:extLst>
              <a:ext uri="{FF2B5EF4-FFF2-40B4-BE49-F238E27FC236}">
                <a16:creationId xmlns:a16="http://schemas.microsoft.com/office/drawing/2014/main" id="{FC32E357-5475-220F-8285-9B8FE9481900}"/>
              </a:ext>
            </a:extLst>
          </p:cNvPr>
          <p:cNvCxnSpPr>
            <a:cxnSpLocks/>
          </p:cNvCxnSpPr>
          <p:nvPr/>
        </p:nvCxnSpPr>
        <p:spPr>
          <a:xfrm>
            <a:off x="3613688" y="4951984"/>
            <a:ext cx="2677384" cy="0"/>
          </a:xfrm>
          <a:prstGeom prst="line">
            <a:avLst/>
          </a:prstGeom>
          <a:ln w="28575">
            <a:solidFill>
              <a:srgbClr val="C00000"/>
            </a:solidFill>
          </a:ln>
        </p:spPr>
        <p:style>
          <a:lnRef idx="2">
            <a:schemeClr val="accent2"/>
          </a:lnRef>
          <a:fillRef idx="0">
            <a:schemeClr val="accent2"/>
          </a:fillRef>
          <a:effectRef idx="1">
            <a:schemeClr val="accent2"/>
          </a:effectRef>
          <a:fontRef idx="minor">
            <a:schemeClr val="tx1"/>
          </a:fontRef>
        </p:style>
      </p:cxnSp>
      <p:cxnSp>
        <p:nvCxnSpPr>
          <p:cNvPr id="53" name="Straight Connector 52">
            <a:extLst>
              <a:ext uri="{FF2B5EF4-FFF2-40B4-BE49-F238E27FC236}">
                <a16:creationId xmlns:a16="http://schemas.microsoft.com/office/drawing/2014/main" id="{2C5E77DA-71DC-74C3-CBF8-8CC574FB2E6B}"/>
              </a:ext>
            </a:extLst>
          </p:cNvPr>
          <p:cNvCxnSpPr>
            <a:cxnSpLocks/>
          </p:cNvCxnSpPr>
          <p:nvPr/>
        </p:nvCxnSpPr>
        <p:spPr>
          <a:xfrm>
            <a:off x="6415076" y="4951984"/>
            <a:ext cx="1686508" cy="0"/>
          </a:xfrm>
          <a:prstGeom prst="line">
            <a:avLst/>
          </a:prstGeom>
          <a:ln w="28575">
            <a:solidFill>
              <a:srgbClr val="C00000"/>
            </a:solidFill>
          </a:ln>
        </p:spPr>
        <p:style>
          <a:lnRef idx="2">
            <a:schemeClr val="accent2"/>
          </a:lnRef>
          <a:fillRef idx="0">
            <a:schemeClr val="accent2"/>
          </a:fillRef>
          <a:effectRef idx="1">
            <a:schemeClr val="accent2"/>
          </a:effectRef>
          <a:fontRef idx="minor">
            <a:schemeClr val="tx1"/>
          </a:fontRef>
        </p:style>
      </p:cxnSp>
      <p:cxnSp>
        <p:nvCxnSpPr>
          <p:cNvPr id="59" name="Connector: Elbow 58">
            <a:extLst>
              <a:ext uri="{FF2B5EF4-FFF2-40B4-BE49-F238E27FC236}">
                <a16:creationId xmlns:a16="http://schemas.microsoft.com/office/drawing/2014/main" id="{BA477405-76B6-7072-CD85-8DC1ACCA72A3}"/>
              </a:ext>
            </a:extLst>
          </p:cNvPr>
          <p:cNvCxnSpPr>
            <a:cxnSpLocks/>
            <a:endCxn id="28" idx="1"/>
          </p:cNvCxnSpPr>
          <p:nvPr/>
        </p:nvCxnSpPr>
        <p:spPr>
          <a:xfrm rot="5400000" flipH="1" flipV="1">
            <a:off x="2894191" y="4602055"/>
            <a:ext cx="517256" cy="171216"/>
          </a:xfrm>
          <a:prstGeom prst="bentConnector2">
            <a:avLst/>
          </a:prstGeom>
          <a:ln w="28575">
            <a:solidFill>
              <a:srgbClr val="C00000"/>
            </a:solidFill>
            <a:tailEnd type="triangle"/>
          </a:ln>
        </p:spPr>
        <p:style>
          <a:lnRef idx="2">
            <a:schemeClr val="accent2"/>
          </a:lnRef>
          <a:fillRef idx="0">
            <a:schemeClr val="accent2"/>
          </a:fillRef>
          <a:effectRef idx="1">
            <a:schemeClr val="accent2"/>
          </a:effectRef>
          <a:fontRef idx="minor">
            <a:schemeClr val="tx1"/>
          </a:fontRef>
        </p:style>
      </p:cxnSp>
      <p:cxnSp>
        <p:nvCxnSpPr>
          <p:cNvPr id="61" name="Connector: Elbow 60">
            <a:extLst>
              <a:ext uri="{FF2B5EF4-FFF2-40B4-BE49-F238E27FC236}">
                <a16:creationId xmlns:a16="http://schemas.microsoft.com/office/drawing/2014/main" id="{0488320A-F37C-96D0-716C-0FF9CCC6C7C6}"/>
              </a:ext>
            </a:extLst>
          </p:cNvPr>
          <p:cNvCxnSpPr>
            <a:cxnSpLocks/>
            <a:endCxn id="29" idx="1"/>
          </p:cNvCxnSpPr>
          <p:nvPr/>
        </p:nvCxnSpPr>
        <p:spPr>
          <a:xfrm rot="5400000" flipH="1" flipV="1">
            <a:off x="5691336" y="4584919"/>
            <a:ext cx="522950" cy="211182"/>
          </a:xfrm>
          <a:prstGeom prst="bentConnector2">
            <a:avLst/>
          </a:prstGeom>
          <a:ln w="28575">
            <a:solidFill>
              <a:srgbClr val="C00000"/>
            </a:solidFill>
            <a:tailEnd type="triangle"/>
          </a:ln>
        </p:spPr>
        <p:style>
          <a:lnRef idx="2">
            <a:schemeClr val="accent2"/>
          </a:lnRef>
          <a:fillRef idx="0">
            <a:schemeClr val="accent2"/>
          </a:fillRef>
          <a:effectRef idx="1">
            <a:schemeClr val="accent2"/>
          </a:effectRef>
          <a:fontRef idx="minor">
            <a:schemeClr val="tx1"/>
          </a:fontRef>
        </p:style>
      </p:cxnSp>
      <p:cxnSp>
        <p:nvCxnSpPr>
          <p:cNvPr id="4097" name="Connector: Elbow 4096">
            <a:extLst>
              <a:ext uri="{FF2B5EF4-FFF2-40B4-BE49-F238E27FC236}">
                <a16:creationId xmlns:a16="http://schemas.microsoft.com/office/drawing/2014/main" id="{680F5770-F8AD-E564-AFC9-BABFE88E6500}"/>
              </a:ext>
            </a:extLst>
          </p:cNvPr>
          <p:cNvCxnSpPr>
            <a:cxnSpLocks/>
            <a:endCxn id="30" idx="1"/>
          </p:cNvCxnSpPr>
          <p:nvPr/>
        </p:nvCxnSpPr>
        <p:spPr>
          <a:xfrm rot="5400000" flipH="1" flipV="1">
            <a:off x="7907089" y="4623531"/>
            <a:ext cx="536665" cy="147674"/>
          </a:xfrm>
          <a:prstGeom prst="bentConnector2">
            <a:avLst/>
          </a:prstGeom>
          <a:ln w="28575">
            <a:solidFill>
              <a:srgbClr val="C00000"/>
            </a:solidFill>
            <a:tailEnd type="triangle"/>
          </a:ln>
        </p:spPr>
        <p:style>
          <a:lnRef idx="2">
            <a:schemeClr val="accent2"/>
          </a:lnRef>
          <a:fillRef idx="0">
            <a:schemeClr val="accent2"/>
          </a:fillRef>
          <a:effectRef idx="1">
            <a:schemeClr val="accent2"/>
          </a:effectRef>
          <a:fontRef idx="minor">
            <a:schemeClr val="tx1"/>
          </a:fontRef>
        </p:style>
      </p:cxnSp>
      <p:cxnSp>
        <p:nvCxnSpPr>
          <p:cNvPr id="4103" name="Straight Arrow Connector 4102">
            <a:extLst>
              <a:ext uri="{FF2B5EF4-FFF2-40B4-BE49-F238E27FC236}">
                <a16:creationId xmlns:a16="http://schemas.microsoft.com/office/drawing/2014/main" id="{7FEE6E82-9E6A-6643-4218-6EA215E72AF5}"/>
              </a:ext>
            </a:extLst>
          </p:cNvPr>
          <p:cNvCxnSpPr>
            <a:cxnSpLocks/>
            <a:stCxn id="26" idx="0"/>
            <a:endCxn id="4100" idx="2"/>
          </p:cNvCxnSpPr>
          <p:nvPr/>
        </p:nvCxnSpPr>
        <p:spPr>
          <a:xfrm flipV="1">
            <a:off x="1992317" y="3632200"/>
            <a:ext cx="1" cy="61964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108" name="Straight Arrow Connector 4107">
            <a:extLst>
              <a:ext uri="{FF2B5EF4-FFF2-40B4-BE49-F238E27FC236}">
                <a16:creationId xmlns:a16="http://schemas.microsoft.com/office/drawing/2014/main" id="{D2531124-EFB9-F3F3-7BAB-A3978F29DC08}"/>
              </a:ext>
            </a:extLst>
          </p:cNvPr>
          <p:cNvCxnSpPr>
            <a:cxnSpLocks/>
            <a:stCxn id="28" idx="0"/>
            <a:endCxn id="22" idx="2"/>
          </p:cNvCxnSpPr>
          <p:nvPr/>
        </p:nvCxnSpPr>
        <p:spPr>
          <a:xfrm flipH="1" flipV="1">
            <a:off x="3514178" y="3633436"/>
            <a:ext cx="13809" cy="61271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111" name="Straight Arrow Connector 4110">
            <a:extLst>
              <a:ext uri="{FF2B5EF4-FFF2-40B4-BE49-F238E27FC236}">
                <a16:creationId xmlns:a16="http://schemas.microsoft.com/office/drawing/2014/main" id="{CA35D2E1-C53F-B824-3DB7-0BFB23D83B52}"/>
              </a:ext>
            </a:extLst>
          </p:cNvPr>
          <p:cNvCxnSpPr>
            <a:cxnSpLocks/>
            <a:stCxn id="29" idx="0"/>
            <a:endCxn id="4104" idx="2"/>
          </p:cNvCxnSpPr>
          <p:nvPr/>
        </p:nvCxnSpPr>
        <p:spPr>
          <a:xfrm flipV="1">
            <a:off x="6347962" y="3632198"/>
            <a:ext cx="0" cy="61395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114" name="Straight Arrow Connector 4113">
            <a:extLst>
              <a:ext uri="{FF2B5EF4-FFF2-40B4-BE49-F238E27FC236}">
                <a16:creationId xmlns:a16="http://schemas.microsoft.com/office/drawing/2014/main" id="{493E67C8-AA5C-DAC3-B6D5-520BC6526459}"/>
              </a:ext>
            </a:extLst>
          </p:cNvPr>
          <p:cNvCxnSpPr>
            <a:cxnSpLocks/>
            <a:stCxn id="30" idx="0"/>
            <a:endCxn id="23" idx="2"/>
          </p:cNvCxnSpPr>
          <p:nvPr/>
        </p:nvCxnSpPr>
        <p:spPr>
          <a:xfrm flipV="1">
            <a:off x="8538818" y="3632199"/>
            <a:ext cx="1" cy="61395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123" name="Connector: Elbow 4122">
            <a:extLst>
              <a:ext uri="{FF2B5EF4-FFF2-40B4-BE49-F238E27FC236}">
                <a16:creationId xmlns:a16="http://schemas.microsoft.com/office/drawing/2014/main" id="{D610C3E6-9A93-4B44-CA7F-FA5F6BB826A2}"/>
              </a:ext>
            </a:extLst>
          </p:cNvPr>
          <p:cNvCxnSpPr>
            <a:cxnSpLocks/>
            <a:stCxn id="4100" idx="0"/>
            <a:endCxn id="27" idx="2"/>
          </p:cNvCxnSpPr>
          <p:nvPr/>
        </p:nvCxnSpPr>
        <p:spPr>
          <a:xfrm rot="5400000" flipH="1" flipV="1">
            <a:off x="1857071" y="2433864"/>
            <a:ext cx="667840" cy="397347"/>
          </a:xfrm>
          <a:prstGeom prst="bentConnector3">
            <a:avLst/>
          </a:prstGeom>
          <a:ln w="38100">
            <a:tailEnd type="triangle"/>
          </a:ln>
        </p:spPr>
        <p:style>
          <a:lnRef idx="2">
            <a:schemeClr val="dk1"/>
          </a:lnRef>
          <a:fillRef idx="0">
            <a:schemeClr val="dk1"/>
          </a:fillRef>
          <a:effectRef idx="1">
            <a:schemeClr val="dk1"/>
          </a:effectRef>
          <a:fontRef idx="minor">
            <a:schemeClr val="tx1"/>
          </a:fontRef>
        </p:style>
      </p:cxnSp>
      <mc:AlternateContent xmlns:mc="http://schemas.openxmlformats.org/markup-compatibility/2006" xmlns:a14="http://schemas.microsoft.com/office/drawing/2010/main">
        <mc:Choice Requires="a14">
          <p:sp>
            <p:nvSpPr>
              <p:cNvPr id="4128" name="Rectangle 4127">
                <a:extLst>
                  <a:ext uri="{FF2B5EF4-FFF2-40B4-BE49-F238E27FC236}">
                    <a16:creationId xmlns:a16="http://schemas.microsoft.com/office/drawing/2014/main" id="{C0C54D92-DBF6-8495-D372-CDA26517A561}"/>
                  </a:ext>
                </a:extLst>
              </p:cNvPr>
              <p:cNvSpPr/>
              <p:nvPr/>
            </p:nvSpPr>
            <p:spPr>
              <a:xfrm>
                <a:off x="4757601" y="3126033"/>
                <a:ext cx="377922" cy="36576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oMath>
                  </m:oMathPara>
                </a14:m>
                <a:endParaRPr lang="en-US" dirty="0"/>
              </a:p>
            </p:txBody>
          </p:sp>
        </mc:Choice>
        <mc:Fallback xmlns="">
          <p:sp>
            <p:nvSpPr>
              <p:cNvPr id="4128" name="Rectangle 4127">
                <a:extLst>
                  <a:ext uri="{FF2B5EF4-FFF2-40B4-BE49-F238E27FC236}">
                    <a16:creationId xmlns:a16="http://schemas.microsoft.com/office/drawing/2014/main" id="{C0C54D92-DBF6-8495-D372-CDA26517A561}"/>
                  </a:ext>
                </a:extLst>
              </p:cNvPr>
              <p:cNvSpPr>
                <a:spLocks noRot="1" noChangeAspect="1" noMove="1" noResize="1" noEditPoints="1" noAdjustHandles="1" noChangeArrowheads="1" noChangeShapeType="1" noTextEdit="1"/>
              </p:cNvSpPr>
              <p:nvPr/>
            </p:nvSpPr>
            <p:spPr>
              <a:xfrm>
                <a:off x="4757601" y="3126033"/>
                <a:ext cx="377922" cy="365760"/>
              </a:xfrm>
              <a:prstGeom prst="rect">
                <a:avLst/>
              </a:prstGeom>
              <a:blipFill>
                <a:blip r:embed="rId11"/>
                <a:stretch>
                  <a:fillRect/>
                </a:stretch>
              </a:blipFill>
            </p:spPr>
            <p:txBody>
              <a:bodyPr/>
              <a:lstStyle/>
              <a:p>
                <a:r>
                  <a:rPr lang="en-US">
                    <a:noFill/>
                  </a:rPr>
                  <a:t> </a:t>
                </a:r>
              </a:p>
            </p:txBody>
          </p:sp>
        </mc:Fallback>
      </mc:AlternateContent>
      <p:cxnSp>
        <p:nvCxnSpPr>
          <p:cNvPr id="4130" name="Straight Arrow Connector 4129">
            <a:extLst>
              <a:ext uri="{FF2B5EF4-FFF2-40B4-BE49-F238E27FC236}">
                <a16:creationId xmlns:a16="http://schemas.microsoft.com/office/drawing/2014/main" id="{2536F40A-AEFE-AD2F-5D52-2C4E576081D2}"/>
              </a:ext>
            </a:extLst>
          </p:cNvPr>
          <p:cNvCxnSpPr>
            <a:cxnSpLocks/>
            <a:endCxn id="4128" idx="1"/>
          </p:cNvCxnSpPr>
          <p:nvPr/>
        </p:nvCxnSpPr>
        <p:spPr>
          <a:xfrm>
            <a:off x="3844331" y="3308913"/>
            <a:ext cx="91327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35" name="Straight Arrow Connector 4134">
            <a:extLst>
              <a:ext uri="{FF2B5EF4-FFF2-40B4-BE49-F238E27FC236}">
                <a16:creationId xmlns:a16="http://schemas.microsoft.com/office/drawing/2014/main" id="{EB6CF821-1BE9-1B73-6E8C-F28FF47EF00C}"/>
              </a:ext>
            </a:extLst>
          </p:cNvPr>
          <p:cNvCxnSpPr>
            <a:cxnSpLocks/>
          </p:cNvCxnSpPr>
          <p:nvPr/>
        </p:nvCxnSpPr>
        <p:spPr>
          <a:xfrm>
            <a:off x="3869313" y="3307903"/>
            <a:ext cx="913270"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4137" name="Straight Arrow Connector 4136">
            <a:extLst>
              <a:ext uri="{FF2B5EF4-FFF2-40B4-BE49-F238E27FC236}">
                <a16:creationId xmlns:a16="http://schemas.microsoft.com/office/drawing/2014/main" id="{DC02224C-DA10-AE57-80F5-50681E63168B}"/>
              </a:ext>
            </a:extLst>
          </p:cNvPr>
          <p:cNvCxnSpPr>
            <a:cxnSpLocks/>
            <a:stCxn id="4104" idx="1"/>
            <a:endCxn id="4128" idx="3"/>
          </p:cNvCxnSpPr>
          <p:nvPr/>
        </p:nvCxnSpPr>
        <p:spPr>
          <a:xfrm flipH="1">
            <a:off x="5135523" y="3299327"/>
            <a:ext cx="869539" cy="958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4140" name="Connector: Elbow 4139">
            <a:extLst>
              <a:ext uri="{FF2B5EF4-FFF2-40B4-BE49-F238E27FC236}">
                <a16:creationId xmlns:a16="http://schemas.microsoft.com/office/drawing/2014/main" id="{EBD185C0-8DEB-6CF2-E63C-6C9AFF0B2C04}"/>
              </a:ext>
            </a:extLst>
          </p:cNvPr>
          <p:cNvCxnSpPr>
            <a:cxnSpLocks/>
            <a:stCxn id="4128" idx="0"/>
            <a:endCxn id="32" idx="2"/>
          </p:cNvCxnSpPr>
          <p:nvPr/>
        </p:nvCxnSpPr>
        <p:spPr>
          <a:xfrm rot="16200000" flipV="1">
            <a:off x="4535435" y="2714905"/>
            <a:ext cx="821220" cy="1035"/>
          </a:xfrm>
          <a:prstGeom prst="bentConnector3">
            <a:avLst>
              <a:gd name="adj1" fmla="val 50000"/>
            </a:avLst>
          </a:prstGeom>
          <a:ln w="38100">
            <a:tailEnd type="triangle"/>
          </a:ln>
        </p:spPr>
        <p:style>
          <a:lnRef idx="2">
            <a:schemeClr val="dk1"/>
          </a:lnRef>
          <a:fillRef idx="0">
            <a:schemeClr val="dk1"/>
          </a:fillRef>
          <a:effectRef idx="1">
            <a:schemeClr val="dk1"/>
          </a:effectRef>
          <a:fontRef idx="minor">
            <a:schemeClr val="tx1"/>
          </a:fontRef>
        </p:style>
      </p:cxnSp>
      <p:cxnSp>
        <p:nvCxnSpPr>
          <p:cNvPr id="4148" name="Connector: Elbow 4147">
            <a:extLst>
              <a:ext uri="{FF2B5EF4-FFF2-40B4-BE49-F238E27FC236}">
                <a16:creationId xmlns:a16="http://schemas.microsoft.com/office/drawing/2014/main" id="{34F57111-13F7-2127-0A88-69E143CF5B58}"/>
              </a:ext>
            </a:extLst>
          </p:cNvPr>
          <p:cNvCxnSpPr>
            <a:cxnSpLocks/>
            <a:endCxn id="24" idx="1"/>
          </p:cNvCxnSpPr>
          <p:nvPr/>
        </p:nvCxnSpPr>
        <p:spPr>
          <a:xfrm>
            <a:off x="9296400" y="2115737"/>
            <a:ext cx="1094432" cy="741630"/>
          </a:xfrm>
          <a:prstGeom prst="bentConnector3">
            <a:avLst>
              <a:gd name="adj1" fmla="val 50000"/>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4151" name="Connector: Elbow 4150">
            <a:extLst>
              <a:ext uri="{FF2B5EF4-FFF2-40B4-BE49-F238E27FC236}">
                <a16:creationId xmlns:a16="http://schemas.microsoft.com/office/drawing/2014/main" id="{B95E7169-13FD-2CF1-A4EB-95922B92E948}"/>
              </a:ext>
            </a:extLst>
          </p:cNvPr>
          <p:cNvCxnSpPr>
            <a:stCxn id="23" idx="3"/>
            <a:endCxn id="31" idx="1"/>
          </p:cNvCxnSpPr>
          <p:nvPr/>
        </p:nvCxnSpPr>
        <p:spPr>
          <a:xfrm>
            <a:off x="8868972" y="3299328"/>
            <a:ext cx="1575200" cy="535961"/>
          </a:xfrm>
          <a:prstGeom prst="bentConnector3">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153" name="Straight Arrow Connector 4152">
            <a:extLst>
              <a:ext uri="{FF2B5EF4-FFF2-40B4-BE49-F238E27FC236}">
                <a16:creationId xmlns:a16="http://schemas.microsoft.com/office/drawing/2014/main" id="{589FD9FC-6B65-B729-B3BE-321EAE7C513B}"/>
              </a:ext>
            </a:extLst>
          </p:cNvPr>
          <p:cNvCxnSpPr>
            <a:stCxn id="24" idx="2"/>
            <a:endCxn id="31" idx="0"/>
          </p:cNvCxnSpPr>
          <p:nvPr/>
        </p:nvCxnSpPr>
        <p:spPr>
          <a:xfrm>
            <a:off x="10733732" y="3190238"/>
            <a:ext cx="0" cy="46217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155" name="Connector: Elbow 4154">
            <a:extLst>
              <a:ext uri="{FF2B5EF4-FFF2-40B4-BE49-F238E27FC236}">
                <a16:creationId xmlns:a16="http://schemas.microsoft.com/office/drawing/2014/main" id="{F1A56BA3-790F-3E6F-EBD0-297F725651E9}"/>
              </a:ext>
            </a:extLst>
          </p:cNvPr>
          <p:cNvCxnSpPr>
            <a:cxnSpLocks/>
            <a:stCxn id="31" idx="2"/>
          </p:cNvCxnSpPr>
          <p:nvPr/>
        </p:nvCxnSpPr>
        <p:spPr>
          <a:xfrm rot="16200000" flipH="1">
            <a:off x="10947522" y="3804379"/>
            <a:ext cx="739284" cy="1166864"/>
          </a:xfrm>
          <a:prstGeom prst="bentConnector2">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3075" name="TextBox 3074">
            <a:extLst>
              <a:ext uri="{FF2B5EF4-FFF2-40B4-BE49-F238E27FC236}">
                <a16:creationId xmlns:a16="http://schemas.microsoft.com/office/drawing/2014/main" id="{E07E113E-6589-8658-EC3D-ACBFA588DAF3}"/>
              </a:ext>
            </a:extLst>
          </p:cNvPr>
          <p:cNvSpPr txBox="1"/>
          <p:nvPr/>
        </p:nvSpPr>
        <p:spPr>
          <a:xfrm>
            <a:off x="7253160" y="1759116"/>
            <a:ext cx="3029227" cy="369332"/>
          </a:xfrm>
          <a:prstGeom prst="rect">
            <a:avLst/>
          </a:prstGeom>
          <a:noFill/>
        </p:spPr>
        <p:txBody>
          <a:bodyPr wrap="none" rtlCol="0">
            <a:spAutoFit/>
          </a:bodyPr>
          <a:lstStyle/>
          <a:p>
            <a:r>
              <a:rPr lang="en-US" dirty="0"/>
              <a:t>Cell State (long-term memory)</a:t>
            </a:r>
          </a:p>
        </p:txBody>
      </p:sp>
      <mc:AlternateContent xmlns:mc="http://schemas.openxmlformats.org/markup-compatibility/2006" xmlns:a14="http://schemas.microsoft.com/office/drawing/2010/main">
        <mc:Choice Requires="a14">
          <p:sp>
            <p:nvSpPr>
              <p:cNvPr id="3078" name="TextBox 3077">
                <a:extLst>
                  <a:ext uri="{FF2B5EF4-FFF2-40B4-BE49-F238E27FC236}">
                    <a16:creationId xmlns:a16="http://schemas.microsoft.com/office/drawing/2014/main" id="{80377AF0-E3C4-1D10-B909-C67BEE82E168}"/>
                  </a:ext>
                </a:extLst>
              </p:cNvPr>
              <p:cNvSpPr txBox="1"/>
              <p:nvPr/>
            </p:nvSpPr>
            <p:spPr>
              <a:xfrm>
                <a:off x="10989960" y="1715168"/>
                <a:ext cx="44967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𝑡</m:t>
                          </m:r>
                        </m:sub>
                      </m:sSub>
                    </m:oMath>
                  </m:oMathPara>
                </a14:m>
                <a:endParaRPr lang="en-US" dirty="0"/>
              </a:p>
            </p:txBody>
          </p:sp>
        </mc:Choice>
        <mc:Fallback xmlns="">
          <p:sp>
            <p:nvSpPr>
              <p:cNvPr id="3078" name="TextBox 3077">
                <a:extLst>
                  <a:ext uri="{FF2B5EF4-FFF2-40B4-BE49-F238E27FC236}">
                    <a16:creationId xmlns:a16="http://schemas.microsoft.com/office/drawing/2014/main" id="{80377AF0-E3C4-1D10-B909-C67BEE82E168}"/>
                  </a:ext>
                </a:extLst>
              </p:cNvPr>
              <p:cNvSpPr txBox="1">
                <a:spLocks noRot="1" noChangeAspect="1" noMove="1" noResize="1" noEditPoints="1" noAdjustHandles="1" noChangeArrowheads="1" noChangeShapeType="1" noTextEdit="1"/>
              </p:cNvSpPr>
              <p:nvPr/>
            </p:nvSpPr>
            <p:spPr>
              <a:xfrm>
                <a:off x="10989960" y="1715168"/>
                <a:ext cx="449674" cy="369332"/>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79" name="TextBox 3078">
                <a:extLst>
                  <a:ext uri="{FF2B5EF4-FFF2-40B4-BE49-F238E27FC236}">
                    <a16:creationId xmlns:a16="http://schemas.microsoft.com/office/drawing/2014/main" id="{F8CBF1C3-EEAB-EE08-3FFF-C96C4727976B}"/>
                  </a:ext>
                </a:extLst>
              </p:cNvPr>
              <p:cNvSpPr txBox="1"/>
              <p:nvPr/>
            </p:nvSpPr>
            <p:spPr>
              <a:xfrm>
                <a:off x="111652" y="1709222"/>
                <a:ext cx="66928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𝑡</m:t>
                          </m:r>
                          <m:r>
                            <a:rPr lang="en-US" b="0" i="1" smtClean="0">
                              <a:latin typeface="Cambria Math" panose="02040503050406030204" pitchFamily="18" charset="0"/>
                            </a:rPr>
                            <m:t>−1</m:t>
                          </m:r>
                        </m:sub>
                      </m:sSub>
                    </m:oMath>
                  </m:oMathPara>
                </a14:m>
                <a:endParaRPr lang="en-US" dirty="0"/>
              </a:p>
            </p:txBody>
          </p:sp>
        </mc:Choice>
        <mc:Fallback xmlns="">
          <p:sp>
            <p:nvSpPr>
              <p:cNvPr id="3079" name="TextBox 3078">
                <a:extLst>
                  <a:ext uri="{FF2B5EF4-FFF2-40B4-BE49-F238E27FC236}">
                    <a16:creationId xmlns:a16="http://schemas.microsoft.com/office/drawing/2014/main" id="{F8CBF1C3-EEAB-EE08-3FFF-C96C4727976B}"/>
                  </a:ext>
                </a:extLst>
              </p:cNvPr>
              <p:cNvSpPr txBox="1">
                <a:spLocks noRot="1" noChangeAspect="1" noMove="1" noResize="1" noEditPoints="1" noAdjustHandles="1" noChangeArrowheads="1" noChangeShapeType="1" noTextEdit="1"/>
              </p:cNvSpPr>
              <p:nvPr/>
            </p:nvSpPr>
            <p:spPr>
              <a:xfrm>
                <a:off x="111652" y="1709222"/>
                <a:ext cx="669286" cy="369332"/>
              </a:xfrm>
              <a:prstGeom prst="rect">
                <a:avLst/>
              </a:prstGeom>
              <a:blipFill>
                <a:blip r:embed="rId13"/>
                <a:stretch>
                  <a:fillRect/>
                </a:stretch>
              </a:blipFill>
            </p:spPr>
            <p:txBody>
              <a:bodyPr/>
              <a:lstStyle/>
              <a:p>
                <a:r>
                  <a:rPr lang="en-US">
                    <a:noFill/>
                  </a:rPr>
                  <a:t> </a:t>
                </a:r>
              </a:p>
            </p:txBody>
          </p:sp>
        </mc:Fallback>
      </mc:AlternateContent>
      <p:sp>
        <p:nvSpPr>
          <p:cNvPr id="3080" name="TextBox 3079">
            <a:extLst>
              <a:ext uri="{FF2B5EF4-FFF2-40B4-BE49-F238E27FC236}">
                <a16:creationId xmlns:a16="http://schemas.microsoft.com/office/drawing/2014/main" id="{E78C0563-BFCA-49E0-9C70-9E8AB60BFC9F}"/>
              </a:ext>
            </a:extLst>
          </p:cNvPr>
          <p:cNvSpPr txBox="1"/>
          <p:nvPr/>
        </p:nvSpPr>
        <p:spPr>
          <a:xfrm>
            <a:off x="764235" y="2412930"/>
            <a:ext cx="1240340" cy="369332"/>
          </a:xfrm>
          <a:prstGeom prst="rect">
            <a:avLst/>
          </a:prstGeom>
          <a:noFill/>
        </p:spPr>
        <p:txBody>
          <a:bodyPr wrap="none" rtlCol="0">
            <a:spAutoFit/>
          </a:bodyPr>
          <a:lstStyle/>
          <a:p>
            <a:r>
              <a:rPr lang="en-US" dirty="0"/>
              <a:t>Forget gate</a:t>
            </a:r>
          </a:p>
        </p:txBody>
      </p:sp>
      <p:sp>
        <p:nvSpPr>
          <p:cNvPr id="3081" name="TextBox 3080">
            <a:extLst>
              <a:ext uri="{FF2B5EF4-FFF2-40B4-BE49-F238E27FC236}">
                <a16:creationId xmlns:a16="http://schemas.microsoft.com/office/drawing/2014/main" id="{23F02030-1BDB-DF2C-B149-0DFB96E22604}"/>
              </a:ext>
            </a:extLst>
          </p:cNvPr>
          <p:cNvSpPr txBox="1"/>
          <p:nvPr/>
        </p:nvSpPr>
        <p:spPr>
          <a:xfrm>
            <a:off x="2900912" y="2423764"/>
            <a:ext cx="1140762" cy="369332"/>
          </a:xfrm>
          <a:prstGeom prst="rect">
            <a:avLst/>
          </a:prstGeom>
          <a:noFill/>
        </p:spPr>
        <p:txBody>
          <a:bodyPr wrap="none" rtlCol="0">
            <a:spAutoFit/>
          </a:bodyPr>
          <a:lstStyle/>
          <a:p>
            <a:r>
              <a:rPr lang="en-US" dirty="0"/>
              <a:t>Input gate</a:t>
            </a:r>
          </a:p>
        </p:txBody>
      </p:sp>
      <p:sp>
        <p:nvSpPr>
          <p:cNvPr id="3082" name="TextBox 3081">
            <a:extLst>
              <a:ext uri="{FF2B5EF4-FFF2-40B4-BE49-F238E27FC236}">
                <a16:creationId xmlns:a16="http://schemas.microsoft.com/office/drawing/2014/main" id="{F2BA537F-C03B-260F-4B82-67986FCBE23D}"/>
              </a:ext>
            </a:extLst>
          </p:cNvPr>
          <p:cNvSpPr txBox="1"/>
          <p:nvPr/>
        </p:nvSpPr>
        <p:spPr>
          <a:xfrm>
            <a:off x="5132071" y="2434090"/>
            <a:ext cx="1140762" cy="369332"/>
          </a:xfrm>
          <a:prstGeom prst="rect">
            <a:avLst/>
          </a:prstGeom>
          <a:noFill/>
        </p:spPr>
        <p:txBody>
          <a:bodyPr wrap="none" rtlCol="0">
            <a:spAutoFit/>
          </a:bodyPr>
          <a:lstStyle/>
          <a:p>
            <a:r>
              <a:rPr lang="en-US" dirty="0"/>
              <a:t>Input gate</a:t>
            </a:r>
          </a:p>
        </p:txBody>
      </p:sp>
      <p:sp>
        <p:nvSpPr>
          <p:cNvPr id="3083" name="TextBox 3082">
            <a:extLst>
              <a:ext uri="{FF2B5EF4-FFF2-40B4-BE49-F238E27FC236}">
                <a16:creationId xmlns:a16="http://schemas.microsoft.com/office/drawing/2014/main" id="{8040086D-ED87-0549-96E9-87F6F5E4ABF7}"/>
              </a:ext>
            </a:extLst>
          </p:cNvPr>
          <p:cNvSpPr txBox="1"/>
          <p:nvPr/>
        </p:nvSpPr>
        <p:spPr>
          <a:xfrm>
            <a:off x="7287395" y="2412930"/>
            <a:ext cx="1312282" cy="369332"/>
          </a:xfrm>
          <a:prstGeom prst="rect">
            <a:avLst/>
          </a:prstGeom>
          <a:noFill/>
        </p:spPr>
        <p:txBody>
          <a:bodyPr wrap="none" rtlCol="0">
            <a:spAutoFit/>
          </a:bodyPr>
          <a:lstStyle/>
          <a:p>
            <a:r>
              <a:rPr lang="en-US" dirty="0"/>
              <a:t>Output gate</a:t>
            </a:r>
          </a:p>
        </p:txBody>
      </p:sp>
      <p:sp>
        <p:nvSpPr>
          <p:cNvPr id="3084" name="TextBox 3083">
            <a:extLst>
              <a:ext uri="{FF2B5EF4-FFF2-40B4-BE49-F238E27FC236}">
                <a16:creationId xmlns:a16="http://schemas.microsoft.com/office/drawing/2014/main" id="{62EB9F2A-5B2F-C3E4-01D1-BE8341909FDA}"/>
              </a:ext>
            </a:extLst>
          </p:cNvPr>
          <p:cNvSpPr txBox="1"/>
          <p:nvPr/>
        </p:nvSpPr>
        <p:spPr>
          <a:xfrm>
            <a:off x="9975773" y="2058435"/>
            <a:ext cx="1312282" cy="369332"/>
          </a:xfrm>
          <a:prstGeom prst="rect">
            <a:avLst/>
          </a:prstGeom>
          <a:noFill/>
        </p:spPr>
        <p:txBody>
          <a:bodyPr wrap="none" rtlCol="0">
            <a:spAutoFit/>
          </a:bodyPr>
          <a:lstStyle/>
          <a:p>
            <a:r>
              <a:rPr lang="en-US" dirty="0"/>
              <a:t>Output gate</a:t>
            </a:r>
          </a:p>
        </p:txBody>
      </p:sp>
      <mc:AlternateContent xmlns:mc="http://schemas.openxmlformats.org/markup-compatibility/2006" xmlns:a14="http://schemas.microsoft.com/office/drawing/2010/main">
        <mc:Choice Requires="a14">
          <p:sp>
            <p:nvSpPr>
              <p:cNvPr id="3085" name="TextBox 3084">
                <a:extLst>
                  <a:ext uri="{FF2B5EF4-FFF2-40B4-BE49-F238E27FC236}">
                    <a16:creationId xmlns:a16="http://schemas.microsoft.com/office/drawing/2014/main" id="{187CF0FA-B31A-AA14-C47A-C8FE8287EF29}"/>
                  </a:ext>
                </a:extLst>
              </p:cNvPr>
              <p:cNvSpPr txBox="1"/>
              <p:nvPr/>
            </p:nvSpPr>
            <p:spPr>
              <a:xfrm>
                <a:off x="10663148" y="4389766"/>
                <a:ext cx="1644233" cy="369332"/>
              </a:xfrm>
              <a:prstGeom prst="rect">
                <a:avLst/>
              </a:prstGeom>
              <a:noFill/>
            </p:spPr>
            <p:txBody>
              <a:bodyPr wrap="none" rtlCol="0">
                <a:spAutoFit/>
              </a:bodyPr>
              <a:lstStyle/>
              <a:p>
                <a:r>
                  <a:rPr lang="en-US" dirty="0"/>
                  <a:t>Hidden state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h</m:t>
                        </m:r>
                      </m:e>
                      <m:sub>
                        <m:r>
                          <a:rPr lang="en-US" b="0" i="1" smtClean="0">
                            <a:latin typeface="Cambria Math" panose="02040503050406030204" pitchFamily="18" charset="0"/>
                          </a:rPr>
                          <m:t>𝑡</m:t>
                        </m:r>
                      </m:sub>
                    </m:sSub>
                  </m:oMath>
                </a14:m>
                <a:endParaRPr lang="en-US" dirty="0"/>
              </a:p>
            </p:txBody>
          </p:sp>
        </mc:Choice>
        <mc:Fallback xmlns="">
          <p:sp>
            <p:nvSpPr>
              <p:cNvPr id="3085" name="TextBox 3084">
                <a:extLst>
                  <a:ext uri="{FF2B5EF4-FFF2-40B4-BE49-F238E27FC236}">
                    <a16:creationId xmlns:a16="http://schemas.microsoft.com/office/drawing/2014/main" id="{187CF0FA-B31A-AA14-C47A-C8FE8287EF29}"/>
                  </a:ext>
                </a:extLst>
              </p:cNvPr>
              <p:cNvSpPr txBox="1">
                <a:spLocks noRot="1" noChangeAspect="1" noMove="1" noResize="1" noEditPoints="1" noAdjustHandles="1" noChangeArrowheads="1" noChangeShapeType="1" noTextEdit="1"/>
              </p:cNvSpPr>
              <p:nvPr/>
            </p:nvSpPr>
            <p:spPr>
              <a:xfrm>
                <a:off x="10663148" y="4389766"/>
                <a:ext cx="1644233" cy="369332"/>
              </a:xfrm>
              <a:prstGeom prst="rect">
                <a:avLst/>
              </a:prstGeom>
              <a:blipFill>
                <a:blip r:embed="rId14"/>
                <a:stretch>
                  <a:fillRect l="-2963" t="-8197"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86" name="TextBox 3085">
                <a:extLst>
                  <a:ext uri="{FF2B5EF4-FFF2-40B4-BE49-F238E27FC236}">
                    <a16:creationId xmlns:a16="http://schemas.microsoft.com/office/drawing/2014/main" id="{86D1A58A-1AB0-BC38-4B95-62B64EF3487C}"/>
                  </a:ext>
                </a:extLst>
              </p:cNvPr>
              <p:cNvSpPr txBox="1"/>
              <p:nvPr/>
            </p:nvSpPr>
            <p:spPr>
              <a:xfrm>
                <a:off x="-50885" y="4582652"/>
                <a:ext cx="90430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h</m:t>
                          </m:r>
                        </m:e>
                        <m:sub>
                          <m:r>
                            <a:rPr lang="en-US" b="0" i="1" smtClean="0">
                              <a:latin typeface="Cambria Math" panose="02040503050406030204" pitchFamily="18" charset="0"/>
                            </a:rPr>
                            <m:t>𝑡</m:t>
                          </m:r>
                          <m:r>
                            <a:rPr lang="en-US" b="0" i="1" smtClean="0">
                              <a:latin typeface="Cambria Math" panose="02040503050406030204" pitchFamily="18" charset="0"/>
                            </a:rPr>
                            <m:t>−1</m:t>
                          </m:r>
                        </m:sub>
                      </m:sSub>
                    </m:oMath>
                  </m:oMathPara>
                </a14:m>
                <a:endParaRPr lang="en-US" dirty="0"/>
              </a:p>
            </p:txBody>
          </p:sp>
        </mc:Choice>
        <mc:Fallback xmlns="">
          <p:sp>
            <p:nvSpPr>
              <p:cNvPr id="3086" name="TextBox 3085">
                <a:extLst>
                  <a:ext uri="{FF2B5EF4-FFF2-40B4-BE49-F238E27FC236}">
                    <a16:creationId xmlns:a16="http://schemas.microsoft.com/office/drawing/2014/main" id="{86D1A58A-1AB0-BC38-4B95-62B64EF3487C}"/>
                  </a:ext>
                </a:extLst>
              </p:cNvPr>
              <p:cNvSpPr txBox="1">
                <a:spLocks noRot="1" noChangeAspect="1" noMove="1" noResize="1" noEditPoints="1" noAdjustHandles="1" noChangeArrowheads="1" noChangeShapeType="1" noTextEdit="1"/>
              </p:cNvSpPr>
              <p:nvPr/>
            </p:nvSpPr>
            <p:spPr>
              <a:xfrm>
                <a:off x="-50885" y="4582652"/>
                <a:ext cx="904306" cy="369332"/>
              </a:xfrm>
              <a:prstGeom prst="rect">
                <a:avLst/>
              </a:prstGeom>
              <a:blipFill>
                <a:blip r:embed="rId15"/>
                <a:stretch>
                  <a:fillRect/>
                </a:stretch>
              </a:blipFill>
            </p:spPr>
            <p:txBody>
              <a:bodyPr/>
              <a:lstStyle/>
              <a:p>
                <a:r>
                  <a:rPr lang="en-US">
                    <a:noFill/>
                  </a:rPr>
                  <a:t> </a:t>
                </a:r>
              </a:p>
            </p:txBody>
          </p:sp>
        </mc:Fallback>
      </mc:AlternateContent>
      <p:sp>
        <p:nvSpPr>
          <p:cNvPr id="3088" name="TextBox 3087">
            <a:extLst>
              <a:ext uri="{FF2B5EF4-FFF2-40B4-BE49-F238E27FC236}">
                <a16:creationId xmlns:a16="http://schemas.microsoft.com/office/drawing/2014/main" id="{851647DA-E3CD-ADF3-71C2-09BCCEC90BAA}"/>
              </a:ext>
            </a:extLst>
          </p:cNvPr>
          <p:cNvSpPr txBox="1"/>
          <p:nvPr/>
        </p:nvSpPr>
        <p:spPr>
          <a:xfrm>
            <a:off x="111652" y="1467400"/>
            <a:ext cx="9758753" cy="369332"/>
          </a:xfrm>
          <a:prstGeom prst="rect">
            <a:avLst/>
          </a:prstGeom>
          <a:noFill/>
        </p:spPr>
        <p:txBody>
          <a:bodyPr wrap="square">
            <a:spAutoFit/>
          </a:bodyPr>
          <a:lstStyle/>
          <a:p>
            <a:r>
              <a:rPr lang="en-US" b="0" i="0" dirty="0">
                <a:effectLst/>
              </a:rPr>
              <a:t>There are two states that are being transferred to the next cell; the </a:t>
            </a:r>
            <a:r>
              <a:rPr lang="en-US" b="1" i="0" dirty="0">
                <a:effectLst/>
              </a:rPr>
              <a:t>cell state</a:t>
            </a:r>
            <a:r>
              <a:rPr lang="en-US" b="0" i="0" dirty="0">
                <a:effectLst/>
              </a:rPr>
              <a:t> and the</a:t>
            </a:r>
            <a:r>
              <a:rPr lang="en-US" b="1" i="0" dirty="0">
                <a:effectLst/>
              </a:rPr>
              <a:t> hidden state</a:t>
            </a:r>
            <a:r>
              <a:rPr lang="en-US" b="0" i="0" dirty="0">
                <a:effectLst/>
              </a:rPr>
              <a:t>. </a:t>
            </a:r>
            <a:endParaRPr lang="en-US" dirty="0"/>
          </a:p>
        </p:txBody>
      </p:sp>
      <p:sp>
        <p:nvSpPr>
          <p:cNvPr id="3090" name="TextBox 3089">
            <a:extLst>
              <a:ext uri="{FF2B5EF4-FFF2-40B4-BE49-F238E27FC236}">
                <a16:creationId xmlns:a16="http://schemas.microsoft.com/office/drawing/2014/main" id="{C0D1B759-B1AE-E207-0581-DECF1DCF965C}"/>
              </a:ext>
            </a:extLst>
          </p:cNvPr>
          <p:cNvSpPr txBox="1"/>
          <p:nvPr/>
        </p:nvSpPr>
        <p:spPr>
          <a:xfrm>
            <a:off x="3871592" y="5699945"/>
            <a:ext cx="6162040" cy="923330"/>
          </a:xfrm>
          <a:prstGeom prst="rect">
            <a:avLst/>
          </a:prstGeom>
          <a:noFill/>
        </p:spPr>
        <p:txBody>
          <a:bodyPr wrap="square">
            <a:spAutoFit/>
          </a:bodyPr>
          <a:lstStyle/>
          <a:p>
            <a:r>
              <a:rPr lang="en-US" b="0" i="0" dirty="0">
                <a:effectLst/>
              </a:rPr>
              <a:t>The memory blocks are responsible for remembering things and manipulations to these memories are done through three major mechanisms, called </a:t>
            </a:r>
            <a:r>
              <a:rPr lang="en-US" b="1" i="0" dirty="0">
                <a:effectLst/>
              </a:rPr>
              <a:t>gates.</a:t>
            </a:r>
            <a:endParaRPr lang="en-US" dirty="0"/>
          </a:p>
        </p:txBody>
      </p:sp>
      <mc:AlternateContent xmlns:mc="http://schemas.openxmlformats.org/markup-compatibility/2006" xmlns:a14="http://schemas.microsoft.com/office/drawing/2010/main">
        <mc:Choice Requires="a14">
          <p:sp>
            <p:nvSpPr>
              <p:cNvPr id="4173" name="TextBox 4172">
                <a:extLst>
                  <a:ext uri="{FF2B5EF4-FFF2-40B4-BE49-F238E27FC236}">
                    <a16:creationId xmlns:a16="http://schemas.microsoft.com/office/drawing/2014/main" id="{23895508-7541-C64D-EE05-9E960754C497}"/>
                  </a:ext>
                </a:extLst>
              </p:cNvPr>
              <p:cNvSpPr txBox="1"/>
              <p:nvPr/>
            </p:nvSpPr>
            <p:spPr>
              <a:xfrm>
                <a:off x="843332" y="4256918"/>
                <a:ext cx="73424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m:t>
                          </m:r>
                          <m:r>
                            <a:rPr lang="en-US" b="0" i="1" smtClean="0">
                              <a:latin typeface="Cambria Math" panose="02040503050406030204" pitchFamily="18" charset="0"/>
                            </a:rPr>
                            <m:t>𝑤</m:t>
                          </m:r>
                        </m:e>
                        <m:sub>
                          <m:r>
                            <a:rPr lang="en-US" b="0" i="1" smtClean="0">
                              <a:latin typeface="Cambria Math" panose="02040503050406030204" pitchFamily="18" charset="0"/>
                            </a:rPr>
                            <m:t>h</m:t>
                          </m:r>
                        </m:sub>
                      </m:sSub>
                    </m:oMath>
                  </m:oMathPara>
                </a14:m>
                <a:endParaRPr lang="en-US" dirty="0"/>
              </a:p>
            </p:txBody>
          </p:sp>
        </mc:Choice>
        <mc:Fallback xmlns="">
          <p:sp>
            <p:nvSpPr>
              <p:cNvPr id="4173" name="TextBox 4172">
                <a:extLst>
                  <a:ext uri="{FF2B5EF4-FFF2-40B4-BE49-F238E27FC236}">
                    <a16:creationId xmlns:a16="http://schemas.microsoft.com/office/drawing/2014/main" id="{23895508-7541-C64D-EE05-9E960754C497}"/>
                  </a:ext>
                </a:extLst>
              </p:cNvPr>
              <p:cNvSpPr txBox="1">
                <a:spLocks noRot="1" noChangeAspect="1" noMove="1" noResize="1" noEditPoints="1" noAdjustHandles="1" noChangeArrowheads="1" noChangeShapeType="1" noTextEdit="1"/>
              </p:cNvSpPr>
              <p:nvPr/>
            </p:nvSpPr>
            <p:spPr>
              <a:xfrm>
                <a:off x="843332" y="4256918"/>
                <a:ext cx="734240" cy="369332"/>
              </a:xfrm>
              <a:prstGeom prst="rect">
                <a:avLst/>
              </a:prstGeom>
              <a:blipFill>
                <a:blip r:embed="rId1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78" name="TextBox 4177">
                <a:extLst>
                  <a:ext uri="{FF2B5EF4-FFF2-40B4-BE49-F238E27FC236}">
                    <a16:creationId xmlns:a16="http://schemas.microsoft.com/office/drawing/2014/main" id="{15ECAD60-F68B-6293-FA13-73F985A21D97}"/>
                  </a:ext>
                </a:extLst>
              </p:cNvPr>
              <p:cNvSpPr txBox="1"/>
              <p:nvPr/>
            </p:nvSpPr>
            <p:spPr>
              <a:xfrm>
                <a:off x="2448995" y="4250062"/>
                <a:ext cx="73424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m:t>
                          </m:r>
                          <m:r>
                            <a:rPr lang="en-US" b="0" i="1" smtClean="0">
                              <a:latin typeface="Cambria Math" panose="02040503050406030204" pitchFamily="18" charset="0"/>
                            </a:rPr>
                            <m:t>𝑤</m:t>
                          </m:r>
                        </m:e>
                        <m:sub>
                          <m:r>
                            <a:rPr lang="en-US" b="0" i="1" smtClean="0">
                              <a:latin typeface="Cambria Math" panose="02040503050406030204" pitchFamily="18" charset="0"/>
                            </a:rPr>
                            <m:t>h</m:t>
                          </m:r>
                        </m:sub>
                      </m:sSub>
                    </m:oMath>
                  </m:oMathPara>
                </a14:m>
                <a:endParaRPr lang="en-US" dirty="0"/>
              </a:p>
            </p:txBody>
          </p:sp>
        </mc:Choice>
        <mc:Fallback xmlns="">
          <p:sp>
            <p:nvSpPr>
              <p:cNvPr id="4178" name="TextBox 4177">
                <a:extLst>
                  <a:ext uri="{FF2B5EF4-FFF2-40B4-BE49-F238E27FC236}">
                    <a16:creationId xmlns:a16="http://schemas.microsoft.com/office/drawing/2014/main" id="{15ECAD60-F68B-6293-FA13-73F985A21D97}"/>
                  </a:ext>
                </a:extLst>
              </p:cNvPr>
              <p:cNvSpPr txBox="1">
                <a:spLocks noRot="1" noChangeAspect="1" noMove="1" noResize="1" noEditPoints="1" noAdjustHandles="1" noChangeArrowheads="1" noChangeShapeType="1" noTextEdit="1"/>
              </p:cNvSpPr>
              <p:nvPr/>
            </p:nvSpPr>
            <p:spPr>
              <a:xfrm>
                <a:off x="2448995" y="4250062"/>
                <a:ext cx="734240" cy="369332"/>
              </a:xfrm>
              <a:prstGeom prst="rect">
                <a:avLst/>
              </a:prstGeom>
              <a:blipFill>
                <a:blip r:embed="rId1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79" name="TextBox 4178">
                <a:extLst>
                  <a:ext uri="{FF2B5EF4-FFF2-40B4-BE49-F238E27FC236}">
                    <a16:creationId xmlns:a16="http://schemas.microsoft.com/office/drawing/2014/main" id="{240B444B-457D-5E17-12DF-3A6983345026}"/>
                  </a:ext>
                </a:extLst>
              </p:cNvPr>
              <p:cNvSpPr txBox="1"/>
              <p:nvPr/>
            </p:nvSpPr>
            <p:spPr>
              <a:xfrm>
                <a:off x="5188782" y="4275926"/>
                <a:ext cx="73424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m:t>
                          </m:r>
                          <m:r>
                            <a:rPr lang="en-US" b="0" i="1" smtClean="0">
                              <a:latin typeface="Cambria Math" panose="02040503050406030204" pitchFamily="18" charset="0"/>
                            </a:rPr>
                            <m:t>𝑤</m:t>
                          </m:r>
                        </m:e>
                        <m:sub>
                          <m:r>
                            <a:rPr lang="en-US" b="0" i="1" smtClean="0">
                              <a:latin typeface="Cambria Math" panose="02040503050406030204" pitchFamily="18" charset="0"/>
                            </a:rPr>
                            <m:t>h</m:t>
                          </m:r>
                        </m:sub>
                      </m:sSub>
                    </m:oMath>
                  </m:oMathPara>
                </a14:m>
                <a:endParaRPr lang="en-US" dirty="0"/>
              </a:p>
            </p:txBody>
          </p:sp>
        </mc:Choice>
        <mc:Fallback xmlns="">
          <p:sp>
            <p:nvSpPr>
              <p:cNvPr id="4179" name="TextBox 4178">
                <a:extLst>
                  <a:ext uri="{FF2B5EF4-FFF2-40B4-BE49-F238E27FC236}">
                    <a16:creationId xmlns:a16="http://schemas.microsoft.com/office/drawing/2014/main" id="{240B444B-457D-5E17-12DF-3A6983345026}"/>
                  </a:ext>
                </a:extLst>
              </p:cNvPr>
              <p:cNvSpPr txBox="1">
                <a:spLocks noRot="1" noChangeAspect="1" noMove="1" noResize="1" noEditPoints="1" noAdjustHandles="1" noChangeArrowheads="1" noChangeShapeType="1" noTextEdit="1"/>
              </p:cNvSpPr>
              <p:nvPr/>
            </p:nvSpPr>
            <p:spPr>
              <a:xfrm>
                <a:off x="5188782" y="4275926"/>
                <a:ext cx="734240" cy="369332"/>
              </a:xfrm>
              <a:prstGeom prst="rect">
                <a:avLst/>
              </a:prstGeom>
              <a:blipFill>
                <a:blip r:embed="rId1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81" name="TextBox 4180">
                <a:extLst>
                  <a:ext uri="{FF2B5EF4-FFF2-40B4-BE49-F238E27FC236}">
                    <a16:creationId xmlns:a16="http://schemas.microsoft.com/office/drawing/2014/main" id="{3DD4FC7E-6440-70B5-45AF-00AED03F7177}"/>
                  </a:ext>
                </a:extLst>
              </p:cNvPr>
              <p:cNvSpPr txBox="1"/>
              <p:nvPr/>
            </p:nvSpPr>
            <p:spPr>
              <a:xfrm>
                <a:off x="7467672" y="4257078"/>
                <a:ext cx="73424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m:t>
                          </m:r>
                          <m:r>
                            <a:rPr lang="en-US" b="0" i="1" smtClean="0">
                              <a:latin typeface="Cambria Math" panose="02040503050406030204" pitchFamily="18" charset="0"/>
                            </a:rPr>
                            <m:t>𝑤</m:t>
                          </m:r>
                        </m:e>
                        <m:sub>
                          <m:r>
                            <a:rPr lang="en-US" b="0" i="1" smtClean="0">
                              <a:latin typeface="Cambria Math" panose="02040503050406030204" pitchFamily="18" charset="0"/>
                            </a:rPr>
                            <m:t>h</m:t>
                          </m:r>
                        </m:sub>
                      </m:sSub>
                    </m:oMath>
                  </m:oMathPara>
                </a14:m>
                <a:endParaRPr lang="en-US" dirty="0"/>
              </a:p>
            </p:txBody>
          </p:sp>
        </mc:Choice>
        <mc:Fallback xmlns="">
          <p:sp>
            <p:nvSpPr>
              <p:cNvPr id="4181" name="TextBox 4180">
                <a:extLst>
                  <a:ext uri="{FF2B5EF4-FFF2-40B4-BE49-F238E27FC236}">
                    <a16:creationId xmlns:a16="http://schemas.microsoft.com/office/drawing/2014/main" id="{3DD4FC7E-6440-70B5-45AF-00AED03F7177}"/>
                  </a:ext>
                </a:extLst>
              </p:cNvPr>
              <p:cNvSpPr txBox="1">
                <a:spLocks noRot="1" noChangeAspect="1" noMove="1" noResize="1" noEditPoints="1" noAdjustHandles="1" noChangeArrowheads="1" noChangeShapeType="1" noTextEdit="1"/>
              </p:cNvSpPr>
              <p:nvPr/>
            </p:nvSpPr>
            <p:spPr>
              <a:xfrm>
                <a:off x="7467672" y="4257078"/>
                <a:ext cx="734240" cy="369332"/>
              </a:xfrm>
              <a:prstGeom prst="rect">
                <a:avLst/>
              </a:prstGeom>
              <a:blipFill>
                <a:blip r:embed="rId1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82" name="TextBox 4181">
                <a:extLst>
                  <a:ext uri="{FF2B5EF4-FFF2-40B4-BE49-F238E27FC236}">
                    <a16:creationId xmlns:a16="http://schemas.microsoft.com/office/drawing/2014/main" id="{FDA5F17F-ACE6-9616-9017-43319D30FED1}"/>
                  </a:ext>
                </a:extLst>
              </p:cNvPr>
              <p:cNvSpPr txBox="1"/>
              <p:nvPr/>
            </p:nvSpPr>
            <p:spPr>
              <a:xfrm>
                <a:off x="1940564" y="4572518"/>
                <a:ext cx="72263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m:t>
                          </m:r>
                          <m:r>
                            <a:rPr lang="en-US" b="0" i="1" smtClean="0">
                              <a:latin typeface="Cambria Math" panose="02040503050406030204" pitchFamily="18" charset="0"/>
                            </a:rPr>
                            <m:t>𝑤</m:t>
                          </m:r>
                        </m:e>
                        <m:sub>
                          <m:r>
                            <a:rPr lang="en-US" b="0" i="1" smtClean="0">
                              <a:latin typeface="Cambria Math" panose="02040503050406030204" pitchFamily="18" charset="0"/>
                            </a:rPr>
                            <m:t>𝑥</m:t>
                          </m:r>
                        </m:sub>
                      </m:sSub>
                    </m:oMath>
                  </m:oMathPara>
                </a14:m>
                <a:endParaRPr lang="en-US" dirty="0"/>
              </a:p>
            </p:txBody>
          </p:sp>
        </mc:Choice>
        <mc:Fallback xmlns="">
          <p:sp>
            <p:nvSpPr>
              <p:cNvPr id="4182" name="TextBox 4181">
                <a:extLst>
                  <a:ext uri="{FF2B5EF4-FFF2-40B4-BE49-F238E27FC236}">
                    <a16:creationId xmlns:a16="http://schemas.microsoft.com/office/drawing/2014/main" id="{FDA5F17F-ACE6-9616-9017-43319D30FED1}"/>
                  </a:ext>
                </a:extLst>
              </p:cNvPr>
              <p:cNvSpPr txBox="1">
                <a:spLocks noRot="1" noChangeAspect="1" noMove="1" noResize="1" noEditPoints="1" noAdjustHandles="1" noChangeArrowheads="1" noChangeShapeType="1" noTextEdit="1"/>
              </p:cNvSpPr>
              <p:nvPr/>
            </p:nvSpPr>
            <p:spPr>
              <a:xfrm>
                <a:off x="1940564" y="4572518"/>
                <a:ext cx="722634" cy="369332"/>
              </a:xfrm>
              <a:prstGeom prst="rect">
                <a:avLst/>
              </a:prstGeom>
              <a:blipFill>
                <a:blip r:embed="rId2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83" name="TextBox 4182">
                <a:extLst>
                  <a:ext uri="{FF2B5EF4-FFF2-40B4-BE49-F238E27FC236}">
                    <a16:creationId xmlns:a16="http://schemas.microsoft.com/office/drawing/2014/main" id="{C4756F84-A57C-67AD-22EB-E3FA4E605FFF}"/>
                  </a:ext>
                </a:extLst>
              </p:cNvPr>
              <p:cNvSpPr txBox="1"/>
              <p:nvPr/>
            </p:nvSpPr>
            <p:spPr>
              <a:xfrm>
                <a:off x="3483014" y="4582652"/>
                <a:ext cx="72263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m:t>
                          </m:r>
                          <m:r>
                            <a:rPr lang="en-US" b="0" i="1" smtClean="0">
                              <a:latin typeface="Cambria Math" panose="02040503050406030204" pitchFamily="18" charset="0"/>
                            </a:rPr>
                            <m:t>𝑤</m:t>
                          </m:r>
                        </m:e>
                        <m:sub>
                          <m:r>
                            <a:rPr lang="en-US" b="0" i="1" smtClean="0">
                              <a:latin typeface="Cambria Math" panose="02040503050406030204" pitchFamily="18" charset="0"/>
                            </a:rPr>
                            <m:t>𝑥</m:t>
                          </m:r>
                        </m:sub>
                      </m:sSub>
                    </m:oMath>
                  </m:oMathPara>
                </a14:m>
                <a:endParaRPr lang="en-US" dirty="0"/>
              </a:p>
            </p:txBody>
          </p:sp>
        </mc:Choice>
        <mc:Fallback xmlns="">
          <p:sp>
            <p:nvSpPr>
              <p:cNvPr id="4183" name="TextBox 4182">
                <a:extLst>
                  <a:ext uri="{FF2B5EF4-FFF2-40B4-BE49-F238E27FC236}">
                    <a16:creationId xmlns:a16="http://schemas.microsoft.com/office/drawing/2014/main" id="{C4756F84-A57C-67AD-22EB-E3FA4E605FFF}"/>
                  </a:ext>
                </a:extLst>
              </p:cNvPr>
              <p:cNvSpPr txBox="1">
                <a:spLocks noRot="1" noChangeAspect="1" noMove="1" noResize="1" noEditPoints="1" noAdjustHandles="1" noChangeArrowheads="1" noChangeShapeType="1" noTextEdit="1"/>
              </p:cNvSpPr>
              <p:nvPr/>
            </p:nvSpPr>
            <p:spPr>
              <a:xfrm>
                <a:off x="3483014" y="4582652"/>
                <a:ext cx="722634" cy="369332"/>
              </a:xfrm>
              <a:prstGeom prst="rect">
                <a:avLst/>
              </a:prstGeom>
              <a:blipFill>
                <a:blip r:embed="rId2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84" name="TextBox 4183">
                <a:extLst>
                  <a:ext uri="{FF2B5EF4-FFF2-40B4-BE49-F238E27FC236}">
                    <a16:creationId xmlns:a16="http://schemas.microsoft.com/office/drawing/2014/main" id="{DD479F7F-14DB-3234-4E74-B6B5255E7C83}"/>
                  </a:ext>
                </a:extLst>
              </p:cNvPr>
              <p:cNvSpPr txBox="1"/>
              <p:nvPr/>
            </p:nvSpPr>
            <p:spPr>
              <a:xfrm>
                <a:off x="6327334" y="4582652"/>
                <a:ext cx="72263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m:t>
                          </m:r>
                          <m:r>
                            <a:rPr lang="en-US" b="0" i="1" smtClean="0">
                              <a:latin typeface="Cambria Math" panose="02040503050406030204" pitchFamily="18" charset="0"/>
                            </a:rPr>
                            <m:t>𝑤</m:t>
                          </m:r>
                        </m:e>
                        <m:sub>
                          <m:r>
                            <a:rPr lang="en-US" b="0" i="1" smtClean="0">
                              <a:latin typeface="Cambria Math" panose="02040503050406030204" pitchFamily="18" charset="0"/>
                            </a:rPr>
                            <m:t>𝑥</m:t>
                          </m:r>
                        </m:sub>
                      </m:sSub>
                    </m:oMath>
                  </m:oMathPara>
                </a14:m>
                <a:endParaRPr lang="en-US" dirty="0"/>
              </a:p>
            </p:txBody>
          </p:sp>
        </mc:Choice>
        <mc:Fallback xmlns="">
          <p:sp>
            <p:nvSpPr>
              <p:cNvPr id="4184" name="TextBox 4183">
                <a:extLst>
                  <a:ext uri="{FF2B5EF4-FFF2-40B4-BE49-F238E27FC236}">
                    <a16:creationId xmlns:a16="http://schemas.microsoft.com/office/drawing/2014/main" id="{DD479F7F-14DB-3234-4E74-B6B5255E7C83}"/>
                  </a:ext>
                </a:extLst>
              </p:cNvPr>
              <p:cNvSpPr txBox="1">
                <a:spLocks noRot="1" noChangeAspect="1" noMove="1" noResize="1" noEditPoints="1" noAdjustHandles="1" noChangeArrowheads="1" noChangeShapeType="1" noTextEdit="1"/>
              </p:cNvSpPr>
              <p:nvPr/>
            </p:nvSpPr>
            <p:spPr>
              <a:xfrm>
                <a:off x="6327334" y="4582652"/>
                <a:ext cx="722634" cy="369332"/>
              </a:xfrm>
              <a:prstGeom prst="rect">
                <a:avLst/>
              </a:prstGeom>
              <a:blipFill>
                <a:blip r:embed="rId2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85" name="TextBox 4184">
                <a:extLst>
                  <a:ext uri="{FF2B5EF4-FFF2-40B4-BE49-F238E27FC236}">
                    <a16:creationId xmlns:a16="http://schemas.microsoft.com/office/drawing/2014/main" id="{1C6F0A67-7D42-D525-B8A8-37F2D5A5D18F}"/>
                  </a:ext>
                </a:extLst>
              </p:cNvPr>
              <p:cNvSpPr txBox="1"/>
              <p:nvPr/>
            </p:nvSpPr>
            <p:spPr>
              <a:xfrm>
                <a:off x="8463170" y="4624928"/>
                <a:ext cx="72263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m:t>
                          </m:r>
                          <m:r>
                            <a:rPr lang="en-US" b="0" i="1" smtClean="0">
                              <a:latin typeface="Cambria Math" panose="02040503050406030204" pitchFamily="18" charset="0"/>
                            </a:rPr>
                            <m:t>𝑤</m:t>
                          </m:r>
                        </m:e>
                        <m:sub>
                          <m:r>
                            <a:rPr lang="en-US" b="0" i="1" smtClean="0">
                              <a:latin typeface="Cambria Math" panose="02040503050406030204" pitchFamily="18" charset="0"/>
                            </a:rPr>
                            <m:t>𝑥</m:t>
                          </m:r>
                        </m:sub>
                      </m:sSub>
                    </m:oMath>
                  </m:oMathPara>
                </a14:m>
                <a:endParaRPr lang="en-US" dirty="0"/>
              </a:p>
            </p:txBody>
          </p:sp>
        </mc:Choice>
        <mc:Fallback xmlns="">
          <p:sp>
            <p:nvSpPr>
              <p:cNvPr id="4185" name="TextBox 4184">
                <a:extLst>
                  <a:ext uri="{FF2B5EF4-FFF2-40B4-BE49-F238E27FC236}">
                    <a16:creationId xmlns:a16="http://schemas.microsoft.com/office/drawing/2014/main" id="{1C6F0A67-7D42-D525-B8A8-37F2D5A5D18F}"/>
                  </a:ext>
                </a:extLst>
              </p:cNvPr>
              <p:cNvSpPr txBox="1">
                <a:spLocks noRot="1" noChangeAspect="1" noMove="1" noResize="1" noEditPoints="1" noAdjustHandles="1" noChangeArrowheads="1" noChangeShapeType="1" noTextEdit="1"/>
              </p:cNvSpPr>
              <p:nvPr/>
            </p:nvSpPr>
            <p:spPr>
              <a:xfrm>
                <a:off x="8463170" y="4624928"/>
                <a:ext cx="722634" cy="369332"/>
              </a:xfrm>
              <a:prstGeom prst="rect">
                <a:avLst/>
              </a:prstGeom>
              <a:blipFill>
                <a:blip r:embed="rId2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86" name="TextBox 4185">
                <a:extLst>
                  <a:ext uri="{FF2B5EF4-FFF2-40B4-BE49-F238E27FC236}">
                    <a16:creationId xmlns:a16="http://schemas.microsoft.com/office/drawing/2014/main" id="{153B89A3-525E-8C64-CB48-7034B91DE462}"/>
                  </a:ext>
                </a:extLst>
              </p:cNvPr>
              <p:cNvSpPr txBox="1"/>
              <p:nvPr/>
            </p:nvSpPr>
            <p:spPr>
              <a:xfrm>
                <a:off x="1536074" y="3699720"/>
                <a:ext cx="54078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m:t>
                      </m:r>
                      <m:r>
                        <a:rPr lang="en-US" i="1" dirty="0" smtClean="0">
                          <a:latin typeface="Cambria Math" panose="02040503050406030204" pitchFamily="18" charset="0"/>
                        </a:rPr>
                        <m:t>𝑏</m:t>
                      </m:r>
                    </m:oMath>
                  </m:oMathPara>
                </a14:m>
                <a:endParaRPr lang="en-US" dirty="0"/>
              </a:p>
            </p:txBody>
          </p:sp>
        </mc:Choice>
        <mc:Fallback xmlns="">
          <p:sp>
            <p:nvSpPr>
              <p:cNvPr id="4186" name="TextBox 4185">
                <a:extLst>
                  <a:ext uri="{FF2B5EF4-FFF2-40B4-BE49-F238E27FC236}">
                    <a16:creationId xmlns:a16="http://schemas.microsoft.com/office/drawing/2014/main" id="{153B89A3-525E-8C64-CB48-7034B91DE462}"/>
                  </a:ext>
                </a:extLst>
              </p:cNvPr>
              <p:cNvSpPr txBox="1">
                <a:spLocks noRot="1" noChangeAspect="1" noMove="1" noResize="1" noEditPoints="1" noAdjustHandles="1" noChangeArrowheads="1" noChangeShapeType="1" noTextEdit="1"/>
              </p:cNvSpPr>
              <p:nvPr/>
            </p:nvSpPr>
            <p:spPr>
              <a:xfrm>
                <a:off x="1536074" y="3699720"/>
                <a:ext cx="540789" cy="369332"/>
              </a:xfrm>
              <a:prstGeom prst="rect">
                <a:avLst/>
              </a:prstGeom>
              <a:blipFill>
                <a:blip r:embed="rId2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87" name="TextBox 4186">
                <a:extLst>
                  <a:ext uri="{FF2B5EF4-FFF2-40B4-BE49-F238E27FC236}">
                    <a16:creationId xmlns:a16="http://schemas.microsoft.com/office/drawing/2014/main" id="{E86E28DB-B308-DE39-8F71-6BC0C85560D1}"/>
                  </a:ext>
                </a:extLst>
              </p:cNvPr>
              <p:cNvSpPr txBox="1"/>
              <p:nvPr/>
            </p:nvSpPr>
            <p:spPr>
              <a:xfrm>
                <a:off x="3038675" y="3719226"/>
                <a:ext cx="54078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m:t>
                      </m:r>
                      <m:r>
                        <a:rPr lang="en-US" i="1" dirty="0" smtClean="0">
                          <a:latin typeface="Cambria Math" panose="02040503050406030204" pitchFamily="18" charset="0"/>
                        </a:rPr>
                        <m:t>𝑏</m:t>
                      </m:r>
                    </m:oMath>
                  </m:oMathPara>
                </a14:m>
                <a:endParaRPr lang="en-US" dirty="0"/>
              </a:p>
            </p:txBody>
          </p:sp>
        </mc:Choice>
        <mc:Fallback xmlns="">
          <p:sp>
            <p:nvSpPr>
              <p:cNvPr id="4187" name="TextBox 4186">
                <a:extLst>
                  <a:ext uri="{FF2B5EF4-FFF2-40B4-BE49-F238E27FC236}">
                    <a16:creationId xmlns:a16="http://schemas.microsoft.com/office/drawing/2014/main" id="{E86E28DB-B308-DE39-8F71-6BC0C85560D1}"/>
                  </a:ext>
                </a:extLst>
              </p:cNvPr>
              <p:cNvSpPr txBox="1">
                <a:spLocks noRot="1" noChangeAspect="1" noMove="1" noResize="1" noEditPoints="1" noAdjustHandles="1" noChangeArrowheads="1" noChangeShapeType="1" noTextEdit="1"/>
              </p:cNvSpPr>
              <p:nvPr/>
            </p:nvSpPr>
            <p:spPr>
              <a:xfrm>
                <a:off x="3038675" y="3719226"/>
                <a:ext cx="540789" cy="369332"/>
              </a:xfrm>
              <a:prstGeom prst="rect">
                <a:avLst/>
              </a:prstGeom>
              <a:blipFill>
                <a:blip r:embed="rId2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90" name="TextBox 4189">
                <a:extLst>
                  <a:ext uri="{FF2B5EF4-FFF2-40B4-BE49-F238E27FC236}">
                    <a16:creationId xmlns:a16="http://schemas.microsoft.com/office/drawing/2014/main" id="{2C54E527-1038-064E-CB06-A58C33A54254}"/>
                  </a:ext>
                </a:extLst>
              </p:cNvPr>
              <p:cNvSpPr txBox="1"/>
              <p:nvPr/>
            </p:nvSpPr>
            <p:spPr>
              <a:xfrm>
                <a:off x="6242672" y="3810838"/>
                <a:ext cx="54078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m:t>
                      </m:r>
                      <m:r>
                        <a:rPr lang="en-US" i="1" dirty="0" smtClean="0">
                          <a:latin typeface="Cambria Math" panose="02040503050406030204" pitchFamily="18" charset="0"/>
                        </a:rPr>
                        <m:t>𝑏</m:t>
                      </m:r>
                    </m:oMath>
                  </m:oMathPara>
                </a14:m>
                <a:endParaRPr lang="en-US" dirty="0"/>
              </a:p>
            </p:txBody>
          </p:sp>
        </mc:Choice>
        <mc:Fallback xmlns="">
          <p:sp>
            <p:nvSpPr>
              <p:cNvPr id="4190" name="TextBox 4189">
                <a:extLst>
                  <a:ext uri="{FF2B5EF4-FFF2-40B4-BE49-F238E27FC236}">
                    <a16:creationId xmlns:a16="http://schemas.microsoft.com/office/drawing/2014/main" id="{2C54E527-1038-064E-CB06-A58C33A54254}"/>
                  </a:ext>
                </a:extLst>
              </p:cNvPr>
              <p:cNvSpPr txBox="1">
                <a:spLocks noRot="1" noChangeAspect="1" noMove="1" noResize="1" noEditPoints="1" noAdjustHandles="1" noChangeArrowheads="1" noChangeShapeType="1" noTextEdit="1"/>
              </p:cNvSpPr>
              <p:nvPr/>
            </p:nvSpPr>
            <p:spPr>
              <a:xfrm>
                <a:off x="6242672" y="3810838"/>
                <a:ext cx="540789" cy="369332"/>
              </a:xfrm>
              <a:prstGeom prst="rect">
                <a:avLst/>
              </a:prstGeom>
              <a:blipFill>
                <a:blip r:embed="rId2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91" name="TextBox 4190">
                <a:extLst>
                  <a:ext uri="{FF2B5EF4-FFF2-40B4-BE49-F238E27FC236}">
                    <a16:creationId xmlns:a16="http://schemas.microsoft.com/office/drawing/2014/main" id="{34770131-3AE8-CBB8-0ED9-3E601682ED56}"/>
                  </a:ext>
                </a:extLst>
              </p:cNvPr>
              <p:cNvSpPr txBox="1"/>
              <p:nvPr/>
            </p:nvSpPr>
            <p:spPr>
              <a:xfrm>
                <a:off x="8447658" y="3818311"/>
                <a:ext cx="54078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m:t>
                      </m:r>
                      <m:r>
                        <a:rPr lang="en-US" i="1" dirty="0" smtClean="0">
                          <a:latin typeface="Cambria Math" panose="02040503050406030204" pitchFamily="18" charset="0"/>
                        </a:rPr>
                        <m:t>𝑏</m:t>
                      </m:r>
                    </m:oMath>
                  </m:oMathPara>
                </a14:m>
                <a:endParaRPr lang="en-US" dirty="0"/>
              </a:p>
            </p:txBody>
          </p:sp>
        </mc:Choice>
        <mc:Fallback xmlns="">
          <p:sp>
            <p:nvSpPr>
              <p:cNvPr id="4191" name="TextBox 4190">
                <a:extLst>
                  <a:ext uri="{FF2B5EF4-FFF2-40B4-BE49-F238E27FC236}">
                    <a16:creationId xmlns:a16="http://schemas.microsoft.com/office/drawing/2014/main" id="{34770131-3AE8-CBB8-0ED9-3E601682ED56}"/>
                  </a:ext>
                </a:extLst>
              </p:cNvPr>
              <p:cNvSpPr txBox="1">
                <a:spLocks noRot="1" noChangeAspect="1" noMove="1" noResize="1" noEditPoints="1" noAdjustHandles="1" noChangeArrowheads="1" noChangeShapeType="1" noTextEdit="1"/>
              </p:cNvSpPr>
              <p:nvPr/>
            </p:nvSpPr>
            <p:spPr>
              <a:xfrm>
                <a:off x="8447658" y="3818311"/>
                <a:ext cx="540789" cy="369332"/>
              </a:xfrm>
              <a:prstGeom prst="rect">
                <a:avLst/>
              </a:prstGeom>
              <a:blipFill>
                <a:blip r:embed="rId27"/>
                <a:stretch>
                  <a:fillRect/>
                </a:stretch>
              </a:blipFill>
            </p:spPr>
            <p:txBody>
              <a:bodyPr/>
              <a:lstStyle/>
              <a:p>
                <a:r>
                  <a:rPr lang="en-US">
                    <a:noFill/>
                  </a:rPr>
                  <a:t> </a:t>
                </a:r>
              </a:p>
            </p:txBody>
          </p:sp>
        </mc:Fallback>
      </mc:AlternateContent>
      <p:sp>
        <p:nvSpPr>
          <p:cNvPr id="4193" name="TextBox 4192">
            <a:extLst>
              <a:ext uri="{FF2B5EF4-FFF2-40B4-BE49-F238E27FC236}">
                <a16:creationId xmlns:a16="http://schemas.microsoft.com/office/drawing/2014/main" id="{0E24C30F-22A8-8276-08C4-96194DF64E2D}"/>
              </a:ext>
            </a:extLst>
          </p:cNvPr>
          <p:cNvSpPr txBox="1"/>
          <p:nvPr/>
        </p:nvSpPr>
        <p:spPr>
          <a:xfrm>
            <a:off x="10001089" y="4783594"/>
            <a:ext cx="2044406" cy="369332"/>
          </a:xfrm>
          <a:prstGeom prst="rect">
            <a:avLst/>
          </a:prstGeom>
          <a:noFill/>
        </p:spPr>
        <p:txBody>
          <a:bodyPr wrap="none" rtlCol="0">
            <a:spAutoFit/>
          </a:bodyPr>
          <a:lstStyle/>
          <a:p>
            <a:r>
              <a:rPr lang="en-US" dirty="0"/>
              <a:t>short-term memory</a:t>
            </a:r>
          </a:p>
        </p:txBody>
      </p:sp>
      <p:sp>
        <p:nvSpPr>
          <p:cNvPr id="3" name="TextBox 2">
            <a:extLst>
              <a:ext uri="{FF2B5EF4-FFF2-40B4-BE49-F238E27FC236}">
                <a16:creationId xmlns:a16="http://schemas.microsoft.com/office/drawing/2014/main" id="{BE1D3154-F955-10A0-DA0B-C754C7B79754}"/>
              </a:ext>
            </a:extLst>
          </p:cNvPr>
          <p:cNvSpPr txBox="1"/>
          <p:nvPr/>
        </p:nvSpPr>
        <p:spPr>
          <a:xfrm>
            <a:off x="24400" y="4879772"/>
            <a:ext cx="1375313" cy="369332"/>
          </a:xfrm>
          <a:prstGeom prst="rect">
            <a:avLst/>
          </a:prstGeom>
          <a:noFill/>
        </p:spPr>
        <p:txBody>
          <a:bodyPr wrap="none" rtlCol="0">
            <a:spAutoFit/>
          </a:bodyPr>
          <a:lstStyle/>
          <a:p>
            <a:r>
              <a:rPr lang="en-GB" dirty="0"/>
              <a:t>Hidden state</a:t>
            </a:r>
          </a:p>
        </p:txBody>
      </p:sp>
    </p:spTree>
    <p:extLst>
      <p:ext uri="{BB962C8B-B14F-4D97-AF65-F5344CB8AC3E}">
        <p14:creationId xmlns:p14="http://schemas.microsoft.com/office/powerpoint/2010/main" val="227246962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F80F3B-00F8-D4BF-3B67-B6DCBAE1A90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55B1B09-FCAD-430B-0298-F0294B686EBA}"/>
              </a:ext>
            </a:extLst>
          </p:cNvPr>
          <p:cNvSpPr>
            <a:spLocks noGrp="1"/>
          </p:cNvSpPr>
          <p:nvPr>
            <p:ph type="title"/>
          </p:nvPr>
        </p:nvSpPr>
        <p:spPr/>
        <p:txBody>
          <a:bodyPr/>
          <a:lstStyle/>
          <a:p>
            <a:r>
              <a:rPr lang="en-US" b="1" dirty="0"/>
              <a:t>LSTM Architecture: Sigmoid Activation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F1E4B24-5955-EB63-4694-3DC63B9529F9}"/>
                  </a:ext>
                </a:extLst>
              </p:cNvPr>
              <p:cNvSpPr>
                <a:spLocks noGrp="1"/>
              </p:cNvSpPr>
              <p:nvPr>
                <p:ph idx="1"/>
              </p:nvPr>
            </p:nvSpPr>
            <p:spPr/>
            <p:txBody>
              <a:bodyPr>
                <a:noAutofit/>
              </a:bodyPr>
              <a:lstStyle/>
              <a:p>
                <a:pPr algn="just"/>
                <a:r>
                  <a:rPr lang="en-US" sz="2200" dirty="0">
                    <a:solidFill>
                      <a:srgbClr val="0D0D0D"/>
                    </a:solidFill>
                  </a:rPr>
                  <a:t>Sigmoid activation function takes any x-axis coordinates and turns it into a y-axis coordinate between 0 and 1. </a:t>
                </a:r>
              </a:p>
              <a:p>
                <a:pPr algn="just"/>
                <a:endParaRPr lang="en-US" sz="2200" dirty="0">
                  <a:solidFill>
                    <a:srgbClr val="0D0D0D"/>
                  </a:solidFill>
                </a:endParaRPr>
              </a:p>
              <a:p>
                <a:pPr algn="just"/>
                <a:r>
                  <a:rPr lang="en-US" sz="2200" dirty="0">
                    <a:solidFill>
                      <a:srgbClr val="0D0D0D"/>
                    </a:solidFill>
                  </a:rPr>
                  <a:t>In LSTM, </a:t>
                </a:r>
                <a:r>
                  <a:rPr lang="en-US" sz="2200" dirty="0" err="1">
                    <a:solidFill>
                      <a:srgbClr val="0D0D0D"/>
                    </a:solidFill>
                  </a:rPr>
                  <a:t>Sigmoids</a:t>
                </a:r>
                <a:r>
                  <a:rPr lang="en-US" sz="2200" dirty="0">
                    <a:solidFill>
                      <a:srgbClr val="0D0D0D"/>
                    </a:solidFill>
                  </a:rPr>
                  <a:t> in forget, input, and output gates take same inputs (</a:t>
                </a:r>
                <a14:m>
                  <m:oMath xmlns:m="http://schemas.openxmlformats.org/officeDocument/2006/math">
                    <m:sSub>
                      <m:sSubPr>
                        <m:ctrlPr>
                          <a:rPr lang="en-US" sz="2200" i="1" dirty="0" smtClean="0">
                            <a:solidFill>
                              <a:srgbClr val="0D0D0D"/>
                            </a:solidFill>
                            <a:latin typeface="Cambria Math" panose="02040503050406030204" pitchFamily="18" charset="0"/>
                          </a:rPr>
                        </m:ctrlPr>
                      </m:sSubPr>
                      <m:e>
                        <m:r>
                          <a:rPr lang="en-US" sz="2200" i="1" dirty="0" smtClean="0">
                            <a:solidFill>
                              <a:srgbClr val="0D0D0D"/>
                            </a:solidFill>
                            <a:latin typeface="Cambria Math" panose="02040503050406030204" pitchFamily="18" charset="0"/>
                          </a:rPr>
                          <m:t>h</m:t>
                        </m:r>
                      </m:e>
                      <m:sub>
                        <m:r>
                          <a:rPr lang="en-US" sz="2200" i="1" dirty="0" smtClean="0">
                            <a:solidFill>
                              <a:srgbClr val="0D0D0D"/>
                            </a:solidFill>
                            <a:latin typeface="Cambria Math" panose="02040503050406030204" pitchFamily="18" charset="0"/>
                          </a:rPr>
                          <m:t>𝑡</m:t>
                        </m:r>
                        <m:r>
                          <a:rPr lang="en-US" sz="2200" b="0" i="1" dirty="0" smtClean="0">
                            <a:solidFill>
                              <a:srgbClr val="0D0D0D"/>
                            </a:solidFill>
                            <a:latin typeface="Cambria Math" panose="02040503050406030204" pitchFamily="18" charset="0"/>
                          </a:rPr>
                          <m:t>−1</m:t>
                        </m:r>
                      </m:sub>
                    </m:sSub>
                  </m:oMath>
                </a14:m>
                <a:r>
                  <a:rPr lang="en-US" sz="2200" dirty="0">
                    <a:solidFill>
                      <a:srgbClr val="0D0D0D"/>
                    </a:solidFill>
                  </a:rPr>
                  <a:t>, and </a:t>
                </a:r>
                <a14:m>
                  <m:oMath xmlns:m="http://schemas.openxmlformats.org/officeDocument/2006/math">
                    <m:sSub>
                      <m:sSubPr>
                        <m:ctrlPr>
                          <a:rPr lang="en-US" sz="2200" i="1" dirty="0" smtClean="0">
                            <a:solidFill>
                              <a:srgbClr val="0D0D0D"/>
                            </a:solidFill>
                            <a:latin typeface="Cambria Math" panose="02040503050406030204" pitchFamily="18" charset="0"/>
                          </a:rPr>
                        </m:ctrlPr>
                      </m:sSubPr>
                      <m:e>
                        <m:r>
                          <a:rPr lang="en-US" sz="2200" i="1" dirty="0" smtClean="0">
                            <a:solidFill>
                              <a:srgbClr val="0D0D0D"/>
                            </a:solidFill>
                            <a:latin typeface="Cambria Math" panose="02040503050406030204" pitchFamily="18" charset="0"/>
                          </a:rPr>
                          <m:t>𝑥</m:t>
                        </m:r>
                      </m:e>
                      <m:sub>
                        <m:r>
                          <a:rPr lang="en-US" sz="2200" i="1" dirty="0" smtClean="0">
                            <a:solidFill>
                              <a:srgbClr val="0D0D0D"/>
                            </a:solidFill>
                            <a:latin typeface="Cambria Math" panose="02040503050406030204" pitchFamily="18" charset="0"/>
                          </a:rPr>
                          <m:t>𝑡</m:t>
                        </m:r>
                      </m:sub>
                    </m:sSub>
                  </m:oMath>
                </a14:m>
                <a:r>
                  <a:rPr lang="en-US" sz="2200" dirty="0">
                    <a:solidFill>
                      <a:srgbClr val="0D0D0D"/>
                    </a:solidFill>
                  </a:rPr>
                  <a:t>) and squash the outcomes between </a:t>
                </a:r>
                <a14:m>
                  <m:oMath xmlns:m="http://schemas.openxmlformats.org/officeDocument/2006/math">
                    <m:r>
                      <a:rPr lang="en-US" sz="2200" i="1" dirty="0" smtClean="0">
                        <a:solidFill>
                          <a:srgbClr val="0D0D0D"/>
                        </a:solidFill>
                        <a:latin typeface="Cambria Math" panose="02040503050406030204" pitchFamily="18" charset="0"/>
                      </a:rPr>
                      <m:t>[0,1]</m:t>
                    </m:r>
                  </m:oMath>
                </a14:m>
                <a:r>
                  <a:rPr lang="en-US" sz="2200" dirty="0"/>
                  <a:t>.</a:t>
                </a:r>
              </a:p>
              <a:p>
                <a:pPr algn="just"/>
                <a:endParaRPr lang="en-US" sz="2200" dirty="0"/>
              </a:p>
            </p:txBody>
          </p:sp>
        </mc:Choice>
        <mc:Fallback xmlns="">
          <p:sp>
            <p:nvSpPr>
              <p:cNvPr id="3" name="Content Placeholder 2">
                <a:extLst>
                  <a:ext uri="{FF2B5EF4-FFF2-40B4-BE49-F238E27FC236}">
                    <a16:creationId xmlns:a16="http://schemas.microsoft.com/office/drawing/2014/main" id="{9F1E4B24-5955-EB63-4694-3DC63B9529F9}"/>
                  </a:ext>
                </a:extLst>
              </p:cNvPr>
              <p:cNvSpPr>
                <a:spLocks noGrp="1" noRot="1" noChangeAspect="1" noMove="1" noResize="1" noEditPoints="1" noAdjustHandles="1" noChangeArrowheads="1" noChangeShapeType="1" noTextEdit="1"/>
              </p:cNvSpPr>
              <p:nvPr>
                <p:ph idx="1"/>
              </p:nvPr>
            </p:nvSpPr>
            <p:spPr>
              <a:blipFill>
                <a:blip r:embed="rId2"/>
                <a:stretch>
                  <a:fillRect l="-696" t="-1681" r="-696"/>
                </a:stretch>
              </a:blipFill>
            </p:spPr>
            <p:txBody>
              <a:bodyPr/>
              <a:lstStyle/>
              <a:p>
                <a:r>
                  <a:rPr lang="en-GB">
                    <a:noFill/>
                  </a:rPr>
                  <a:t> </a:t>
                </a:r>
              </a:p>
            </p:txBody>
          </p:sp>
        </mc:Fallback>
      </mc:AlternateContent>
      <p:pic>
        <p:nvPicPr>
          <p:cNvPr id="5122" name="Picture 2" descr="Sigmoid Function Explained in Less than 5 Minutes | by Gabriel Mayers |  Medium">
            <a:extLst>
              <a:ext uri="{FF2B5EF4-FFF2-40B4-BE49-F238E27FC236}">
                <a16:creationId xmlns:a16="http://schemas.microsoft.com/office/drawing/2014/main" id="{7CB93C09-A4B0-8F61-F64A-C7B769AA405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24275" y="4119563"/>
            <a:ext cx="4743450" cy="2057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846353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A9FA34-3365-6031-3328-86FC4A08839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B9F5EB7-7100-9E8D-687E-E8CDC9C90F1D}"/>
              </a:ext>
            </a:extLst>
          </p:cNvPr>
          <p:cNvSpPr>
            <a:spLocks noGrp="1"/>
          </p:cNvSpPr>
          <p:nvPr>
            <p:ph type="title"/>
          </p:nvPr>
        </p:nvSpPr>
        <p:spPr/>
        <p:txBody>
          <a:bodyPr/>
          <a:lstStyle/>
          <a:p>
            <a:r>
              <a:rPr lang="en-US" b="1" dirty="0"/>
              <a:t>LSTM Architecture: Tanh Activation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3591678-46B8-6CAE-B3F1-1C6A3B28B529}"/>
                  </a:ext>
                </a:extLst>
              </p:cNvPr>
              <p:cNvSpPr>
                <a:spLocks noGrp="1"/>
              </p:cNvSpPr>
              <p:nvPr>
                <p:ph idx="1"/>
              </p:nvPr>
            </p:nvSpPr>
            <p:spPr/>
            <p:txBody>
              <a:bodyPr>
                <a:noAutofit/>
              </a:bodyPr>
              <a:lstStyle/>
              <a:p>
                <a:pPr algn="just"/>
                <a:r>
                  <a:rPr lang="en-US" sz="2200" dirty="0">
                    <a:solidFill>
                      <a:srgbClr val="0D0D0D"/>
                    </a:solidFill>
                  </a:rPr>
                  <a:t>Tanh activation function takes any x-axis coordinates and turns it into a y-axis coordinate between -1 and 1. </a:t>
                </a:r>
              </a:p>
              <a:p>
                <a:pPr algn="just"/>
                <a:endParaRPr lang="en-US" sz="2200" dirty="0">
                  <a:solidFill>
                    <a:srgbClr val="0D0D0D"/>
                  </a:solidFill>
                </a:endParaRPr>
              </a:p>
              <a:p>
                <a:pPr algn="just"/>
                <a:r>
                  <a:rPr lang="en-US" sz="2200" dirty="0">
                    <a:solidFill>
                      <a:srgbClr val="0D0D0D"/>
                    </a:solidFill>
                  </a:rPr>
                  <a:t>In LSTM, Tanh in input and gate takes same inputs (</a:t>
                </a:r>
                <a14:m>
                  <m:oMath xmlns:m="http://schemas.openxmlformats.org/officeDocument/2006/math">
                    <m:sSub>
                      <m:sSubPr>
                        <m:ctrlPr>
                          <a:rPr lang="en-US" sz="2200" i="1" dirty="0" smtClean="0">
                            <a:solidFill>
                              <a:srgbClr val="0D0D0D"/>
                            </a:solidFill>
                            <a:latin typeface="Cambria Math" panose="02040503050406030204" pitchFamily="18" charset="0"/>
                          </a:rPr>
                        </m:ctrlPr>
                      </m:sSubPr>
                      <m:e>
                        <m:r>
                          <a:rPr lang="en-US" sz="2200" i="1" dirty="0" smtClean="0">
                            <a:solidFill>
                              <a:srgbClr val="0D0D0D"/>
                            </a:solidFill>
                            <a:latin typeface="Cambria Math" panose="02040503050406030204" pitchFamily="18" charset="0"/>
                          </a:rPr>
                          <m:t>h</m:t>
                        </m:r>
                      </m:e>
                      <m:sub>
                        <m:r>
                          <a:rPr lang="en-US" sz="2200" i="1" dirty="0" smtClean="0">
                            <a:solidFill>
                              <a:srgbClr val="0D0D0D"/>
                            </a:solidFill>
                            <a:latin typeface="Cambria Math" panose="02040503050406030204" pitchFamily="18" charset="0"/>
                          </a:rPr>
                          <m:t>𝑡</m:t>
                        </m:r>
                        <m:r>
                          <a:rPr lang="en-US" sz="2200" b="0" i="1" dirty="0" smtClean="0">
                            <a:solidFill>
                              <a:srgbClr val="0D0D0D"/>
                            </a:solidFill>
                            <a:latin typeface="Cambria Math" panose="02040503050406030204" pitchFamily="18" charset="0"/>
                          </a:rPr>
                          <m:t>−1</m:t>
                        </m:r>
                      </m:sub>
                    </m:sSub>
                  </m:oMath>
                </a14:m>
                <a:r>
                  <a:rPr lang="en-US" sz="2200" dirty="0">
                    <a:solidFill>
                      <a:srgbClr val="0D0D0D"/>
                    </a:solidFill>
                  </a:rPr>
                  <a:t>, and </a:t>
                </a:r>
                <a14:m>
                  <m:oMath xmlns:m="http://schemas.openxmlformats.org/officeDocument/2006/math">
                    <m:sSub>
                      <m:sSubPr>
                        <m:ctrlPr>
                          <a:rPr lang="en-US" sz="2200" i="1" dirty="0" smtClean="0">
                            <a:solidFill>
                              <a:srgbClr val="0D0D0D"/>
                            </a:solidFill>
                            <a:latin typeface="Cambria Math" panose="02040503050406030204" pitchFamily="18" charset="0"/>
                          </a:rPr>
                        </m:ctrlPr>
                      </m:sSubPr>
                      <m:e>
                        <m:r>
                          <a:rPr lang="en-US" sz="2200" i="1" dirty="0" smtClean="0">
                            <a:solidFill>
                              <a:srgbClr val="0D0D0D"/>
                            </a:solidFill>
                            <a:latin typeface="Cambria Math" panose="02040503050406030204" pitchFamily="18" charset="0"/>
                          </a:rPr>
                          <m:t>𝑥</m:t>
                        </m:r>
                      </m:e>
                      <m:sub>
                        <m:r>
                          <a:rPr lang="en-US" sz="2200" i="1" dirty="0" smtClean="0">
                            <a:solidFill>
                              <a:srgbClr val="0D0D0D"/>
                            </a:solidFill>
                            <a:latin typeface="Cambria Math" panose="02040503050406030204" pitchFamily="18" charset="0"/>
                          </a:rPr>
                          <m:t>𝑡</m:t>
                        </m:r>
                      </m:sub>
                    </m:sSub>
                  </m:oMath>
                </a14:m>
                <a:r>
                  <a:rPr lang="en-US" sz="2200" dirty="0">
                    <a:solidFill>
                      <a:srgbClr val="0D0D0D"/>
                    </a:solidFill>
                  </a:rPr>
                  <a:t>) and squash the outcomes between </a:t>
                </a:r>
                <a14:m>
                  <m:oMath xmlns:m="http://schemas.openxmlformats.org/officeDocument/2006/math">
                    <m:r>
                      <a:rPr lang="en-US" sz="2200" i="1" dirty="0" smtClean="0">
                        <a:solidFill>
                          <a:srgbClr val="0D0D0D"/>
                        </a:solidFill>
                        <a:latin typeface="Cambria Math" panose="02040503050406030204" pitchFamily="18" charset="0"/>
                      </a:rPr>
                      <m:t>[</m:t>
                    </m:r>
                    <m:r>
                      <a:rPr lang="en-US" sz="2200" b="0" i="1" dirty="0" smtClean="0">
                        <a:solidFill>
                          <a:srgbClr val="0D0D0D"/>
                        </a:solidFill>
                        <a:latin typeface="Cambria Math" panose="02040503050406030204" pitchFamily="18" charset="0"/>
                      </a:rPr>
                      <m:t>−1</m:t>
                    </m:r>
                    <m:r>
                      <a:rPr lang="en-US" sz="2200" i="1" dirty="0" smtClean="0">
                        <a:solidFill>
                          <a:srgbClr val="0D0D0D"/>
                        </a:solidFill>
                        <a:latin typeface="Cambria Math" panose="02040503050406030204" pitchFamily="18" charset="0"/>
                      </a:rPr>
                      <m:t>,</m:t>
                    </m:r>
                    <m:r>
                      <a:rPr lang="en-GB" sz="2200" b="0" i="1" dirty="0" smtClean="0">
                        <a:solidFill>
                          <a:srgbClr val="0D0D0D"/>
                        </a:solidFill>
                        <a:latin typeface="Cambria Math" panose="02040503050406030204" pitchFamily="18" charset="0"/>
                      </a:rPr>
                      <m:t> </m:t>
                    </m:r>
                    <m:r>
                      <a:rPr lang="en-US" sz="2200" i="1" dirty="0" smtClean="0">
                        <a:solidFill>
                          <a:srgbClr val="0D0D0D"/>
                        </a:solidFill>
                        <a:latin typeface="Cambria Math" panose="02040503050406030204" pitchFamily="18" charset="0"/>
                      </a:rPr>
                      <m:t>1]</m:t>
                    </m:r>
                  </m:oMath>
                </a14:m>
                <a:r>
                  <a:rPr lang="en-US" sz="2200" dirty="0"/>
                  <a:t>.</a:t>
                </a:r>
              </a:p>
              <a:p>
                <a:pPr algn="just"/>
                <a:endParaRPr lang="en-US" sz="2200" dirty="0"/>
              </a:p>
            </p:txBody>
          </p:sp>
        </mc:Choice>
        <mc:Fallback xmlns="">
          <p:sp>
            <p:nvSpPr>
              <p:cNvPr id="3" name="Content Placeholder 2">
                <a:extLst>
                  <a:ext uri="{FF2B5EF4-FFF2-40B4-BE49-F238E27FC236}">
                    <a16:creationId xmlns:a16="http://schemas.microsoft.com/office/drawing/2014/main" id="{93591678-46B8-6CAE-B3F1-1C6A3B28B529}"/>
                  </a:ext>
                </a:extLst>
              </p:cNvPr>
              <p:cNvSpPr>
                <a:spLocks noGrp="1" noRot="1" noChangeAspect="1" noMove="1" noResize="1" noEditPoints="1" noAdjustHandles="1" noChangeArrowheads="1" noChangeShapeType="1" noTextEdit="1"/>
              </p:cNvSpPr>
              <p:nvPr>
                <p:ph idx="1"/>
              </p:nvPr>
            </p:nvSpPr>
            <p:spPr>
              <a:blipFill>
                <a:blip r:embed="rId2"/>
                <a:stretch>
                  <a:fillRect l="-696" t="-1681" r="-696"/>
                </a:stretch>
              </a:blipFill>
            </p:spPr>
            <p:txBody>
              <a:bodyPr/>
              <a:lstStyle/>
              <a:p>
                <a:r>
                  <a:rPr lang="en-GB">
                    <a:noFill/>
                  </a:rPr>
                  <a:t> </a:t>
                </a:r>
              </a:p>
            </p:txBody>
          </p:sp>
        </mc:Fallback>
      </mc:AlternateContent>
      <p:pic>
        <p:nvPicPr>
          <p:cNvPr id="6146" name="Picture 2" descr="Tanh Activation Explained | Papers With Code">
            <a:extLst>
              <a:ext uri="{FF2B5EF4-FFF2-40B4-BE49-F238E27FC236}">
                <a16:creationId xmlns:a16="http://schemas.microsoft.com/office/drawing/2014/main" id="{7064645F-62A4-AAB0-2CBF-F1106A31407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91635" y="3658471"/>
            <a:ext cx="3808730" cy="28344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592041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BA9090-5B24-027C-741F-997ECCC7EF4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21616EB-A241-442F-BD0A-2BA4A8D8847F}"/>
              </a:ext>
            </a:extLst>
          </p:cNvPr>
          <p:cNvSpPr>
            <a:spLocks noGrp="1"/>
          </p:cNvSpPr>
          <p:nvPr>
            <p:ph type="title"/>
          </p:nvPr>
        </p:nvSpPr>
        <p:spPr/>
        <p:txBody>
          <a:bodyPr/>
          <a:lstStyle/>
          <a:p>
            <a:r>
              <a:rPr lang="en-US" b="1" dirty="0"/>
              <a:t>LSTM Architecture: States</a:t>
            </a:r>
          </a:p>
        </p:txBody>
      </p:sp>
      <p:sp>
        <p:nvSpPr>
          <p:cNvPr id="3" name="Content Placeholder 2">
            <a:extLst>
              <a:ext uri="{FF2B5EF4-FFF2-40B4-BE49-F238E27FC236}">
                <a16:creationId xmlns:a16="http://schemas.microsoft.com/office/drawing/2014/main" id="{48A2D3A4-1926-2A3D-A61B-3C8697476370}"/>
              </a:ext>
            </a:extLst>
          </p:cNvPr>
          <p:cNvSpPr>
            <a:spLocks noGrp="1"/>
          </p:cNvSpPr>
          <p:nvPr>
            <p:ph idx="1"/>
          </p:nvPr>
        </p:nvSpPr>
        <p:spPr/>
        <p:txBody>
          <a:bodyPr>
            <a:noAutofit/>
          </a:bodyPr>
          <a:lstStyle/>
          <a:p>
            <a:pPr algn="just"/>
            <a:r>
              <a:rPr lang="en-US" sz="2200" dirty="0"/>
              <a:t>There are two states that are being transferred to the next cell; the cell state and the hidden state.</a:t>
            </a:r>
          </a:p>
        </p:txBody>
      </p:sp>
      <p:cxnSp>
        <p:nvCxnSpPr>
          <p:cNvPr id="4" name="Straight Connector 3">
            <a:extLst>
              <a:ext uri="{FF2B5EF4-FFF2-40B4-BE49-F238E27FC236}">
                <a16:creationId xmlns:a16="http://schemas.microsoft.com/office/drawing/2014/main" id="{CA81A90E-CBCE-4184-844B-399D8BC26770}"/>
              </a:ext>
            </a:extLst>
          </p:cNvPr>
          <p:cNvCxnSpPr/>
          <p:nvPr/>
        </p:nvCxnSpPr>
        <p:spPr>
          <a:xfrm>
            <a:off x="263545" y="3629577"/>
            <a:ext cx="1816240" cy="0"/>
          </a:xfrm>
          <a:prstGeom prst="line">
            <a:avLst/>
          </a:prstGeom>
          <a:ln w="38100">
            <a:solidFill>
              <a:srgbClr val="00B05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ADCCF25C-C232-76D6-FD4F-3A0E61F3747A}"/>
              </a:ext>
            </a:extLst>
          </p:cNvPr>
          <p:cNvCxnSpPr>
            <a:cxnSpLocks/>
            <a:stCxn id="7" idx="3"/>
            <a:endCxn id="8" idx="1"/>
          </p:cNvCxnSpPr>
          <p:nvPr/>
        </p:nvCxnSpPr>
        <p:spPr>
          <a:xfrm>
            <a:off x="2658905" y="3629577"/>
            <a:ext cx="1976742" cy="6196"/>
          </a:xfrm>
          <a:prstGeom prst="line">
            <a:avLst/>
          </a:prstGeom>
          <a:ln w="38100">
            <a:solidFill>
              <a:srgbClr val="00B05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7D261217-9581-660C-025B-EA31A2B10A6A}"/>
              </a:ext>
            </a:extLst>
          </p:cNvPr>
          <p:cNvCxnSpPr>
            <a:cxnSpLocks/>
            <a:stCxn id="8" idx="3"/>
          </p:cNvCxnSpPr>
          <p:nvPr/>
        </p:nvCxnSpPr>
        <p:spPr>
          <a:xfrm flipV="1">
            <a:off x="5214767" y="3629577"/>
            <a:ext cx="6337153" cy="6196"/>
          </a:xfrm>
          <a:prstGeom prst="line">
            <a:avLst/>
          </a:prstGeom>
          <a:ln w="38100">
            <a:solidFill>
              <a:srgbClr val="00B05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06D0B3A5-9A6C-2C89-3272-EB45056765F1}"/>
                  </a:ext>
                </a:extLst>
              </p:cNvPr>
              <p:cNvSpPr/>
              <p:nvPr/>
            </p:nvSpPr>
            <p:spPr>
              <a:xfrm>
                <a:off x="2079785" y="3446697"/>
                <a:ext cx="579120" cy="36576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oMath>
                  </m:oMathPara>
                </a14:m>
                <a:endParaRPr lang="en-US" dirty="0"/>
              </a:p>
            </p:txBody>
          </p:sp>
        </mc:Choice>
        <mc:Fallback xmlns="">
          <p:sp>
            <p:nvSpPr>
              <p:cNvPr id="7" name="Rectangle 6">
                <a:extLst>
                  <a:ext uri="{FF2B5EF4-FFF2-40B4-BE49-F238E27FC236}">
                    <a16:creationId xmlns:a16="http://schemas.microsoft.com/office/drawing/2014/main" id="{06D0B3A5-9A6C-2C89-3272-EB45056765F1}"/>
                  </a:ext>
                </a:extLst>
              </p:cNvPr>
              <p:cNvSpPr>
                <a:spLocks noRot="1" noChangeAspect="1" noMove="1" noResize="1" noEditPoints="1" noAdjustHandles="1" noChangeArrowheads="1" noChangeShapeType="1" noTextEdit="1"/>
              </p:cNvSpPr>
              <p:nvPr/>
            </p:nvSpPr>
            <p:spPr>
              <a:xfrm>
                <a:off x="2079785" y="3446697"/>
                <a:ext cx="579120" cy="365760"/>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Rectangle 7">
                <a:extLst>
                  <a:ext uri="{FF2B5EF4-FFF2-40B4-BE49-F238E27FC236}">
                    <a16:creationId xmlns:a16="http://schemas.microsoft.com/office/drawing/2014/main" id="{24A77DC0-CA2A-9A21-612A-7E8C7EB5FDA4}"/>
                  </a:ext>
                </a:extLst>
              </p:cNvPr>
              <p:cNvSpPr/>
              <p:nvPr/>
            </p:nvSpPr>
            <p:spPr>
              <a:xfrm>
                <a:off x="4635647" y="3452893"/>
                <a:ext cx="579120" cy="36576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oMath>
                  </m:oMathPara>
                </a14:m>
                <a:endParaRPr lang="en-US" dirty="0"/>
              </a:p>
            </p:txBody>
          </p:sp>
        </mc:Choice>
        <mc:Fallback xmlns="">
          <p:sp>
            <p:nvSpPr>
              <p:cNvPr id="8" name="Rectangle 7">
                <a:extLst>
                  <a:ext uri="{FF2B5EF4-FFF2-40B4-BE49-F238E27FC236}">
                    <a16:creationId xmlns:a16="http://schemas.microsoft.com/office/drawing/2014/main" id="{24A77DC0-CA2A-9A21-612A-7E8C7EB5FDA4}"/>
                  </a:ext>
                </a:extLst>
              </p:cNvPr>
              <p:cNvSpPr>
                <a:spLocks noRot="1" noChangeAspect="1" noMove="1" noResize="1" noEditPoints="1" noAdjustHandles="1" noChangeArrowheads="1" noChangeShapeType="1" noTextEdit="1"/>
              </p:cNvSpPr>
              <p:nvPr/>
            </p:nvSpPr>
            <p:spPr>
              <a:xfrm>
                <a:off x="4635647" y="3452893"/>
                <a:ext cx="579120" cy="365760"/>
              </a:xfrm>
              <a:prstGeom prst="rect">
                <a:avLst/>
              </a:prstGeom>
              <a:blipFill>
                <a:blip r:embed="rId3"/>
                <a:stretch>
                  <a:fillRect/>
                </a:stretch>
              </a:blipFill>
            </p:spPr>
            <p:txBody>
              <a:bodyPr/>
              <a:lstStyle/>
              <a:p>
                <a:r>
                  <a:rPr lang="en-US">
                    <a:noFill/>
                  </a:rPr>
                  <a:t> </a:t>
                </a:r>
              </a:p>
            </p:txBody>
          </p:sp>
        </mc:Fallback>
      </mc:AlternateContent>
      <p:sp>
        <p:nvSpPr>
          <p:cNvPr id="15" name="TextBox 14">
            <a:extLst>
              <a:ext uri="{FF2B5EF4-FFF2-40B4-BE49-F238E27FC236}">
                <a16:creationId xmlns:a16="http://schemas.microsoft.com/office/drawing/2014/main" id="{0F785F5F-026F-2911-BD95-3933FFD9F2A5}"/>
              </a:ext>
            </a:extLst>
          </p:cNvPr>
          <p:cNvSpPr txBox="1"/>
          <p:nvPr/>
        </p:nvSpPr>
        <p:spPr>
          <a:xfrm>
            <a:off x="7232840" y="3272956"/>
            <a:ext cx="3029227" cy="369332"/>
          </a:xfrm>
          <a:prstGeom prst="rect">
            <a:avLst/>
          </a:prstGeom>
          <a:noFill/>
        </p:spPr>
        <p:txBody>
          <a:bodyPr wrap="none" rtlCol="0">
            <a:spAutoFit/>
          </a:bodyPr>
          <a:lstStyle/>
          <a:p>
            <a:r>
              <a:rPr lang="en-US" dirty="0"/>
              <a:t>Cell State (long-term memory)</a:t>
            </a:r>
          </a:p>
        </p:txBody>
      </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1139BA01-2D3D-5FA3-1054-EE4EB66E0D78}"/>
                  </a:ext>
                </a:extLst>
              </p:cNvPr>
              <p:cNvSpPr txBox="1"/>
              <p:nvPr/>
            </p:nvSpPr>
            <p:spPr>
              <a:xfrm>
                <a:off x="10969640" y="3229008"/>
                <a:ext cx="44967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𝑡</m:t>
                          </m:r>
                        </m:sub>
                      </m:sSub>
                    </m:oMath>
                  </m:oMathPara>
                </a14:m>
                <a:endParaRPr lang="en-US" dirty="0"/>
              </a:p>
            </p:txBody>
          </p:sp>
        </mc:Choice>
        <mc:Fallback xmlns="">
          <p:sp>
            <p:nvSpPr>
              <p:cNvPr id="16" name="TextBox 15">
                <a:extLst>
                  <a:ext uri="{FF2B5EF4-FFF2-40B4-BE49-F238E27FC236}">
                    <a16:creationId xmlns:a16="http://schemas.microsoft.com/office/drawing/2014/main" id="{1139BA01-2D3D-5FA3-1054-EE4EB66E0D78}"/>
                  </a:ext>
                </a:extLst>
              </p:cNvPr>
              <p:cNvSpPr txBox="1">
                <a:spLocks noRot="1" noChangeAspect="1" noMove="1" noResize="1" noEditPoints="1" noAdjustHandles="1" noChangeArrowheads="1" noChangeShapeType="1" noTextEdit="1"/>
              </p:cNvSpPr>
              <p:nvPr/>
            </p:nvSpPr>
            <p:spPr>
              <a:xfrm>
                <a:off x="10969640" y="3229008"/>
                <a:ext cx="449674" cy="369332"/>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2C08A2D8-C803-E1A2-F674-9171B12546E0}"/>
                  </a:ext>
                </a:extLst>
              </p:cNvPr>
              <p:cNvSpPr txBox="1"/>
              <p:nvPr/>
            </p:nvSpPr>
            <p:spPr>
              <a:xfrm>
                <a:off x="91332" y="3223062"/>
                <a:ext cx="66928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𝑡</m:t>
                          </m:r>
                          <m:r>
                            <a:rPr lang="en-US" b="0" i="1" smtClean="0">
                              <a:latin typeface="Cambria Math" panose="02040503050406030204" pitchFamily="18" charset="0"/>
                            </a:rPr>
                            <m:t>−1</m:t>
                          </m:r>
                        </m:sub>
                      </m:sSub>
                    </m:oMath>
                  </m:oMathPara>
                </a14:m>
                <a:endParaRPr lang="en-US" dirty="0"/>
              </a:p>
            </p:txBody>
          </p:sp>
        </mc:Choice>
        <mc:Fallback xmlns="">
          <p:sp>
            <p:nvSpPr>
              <p:cNvPr id="17" name="TextBox 16">
                <a:extLst>
                  <a:ext uri="{FF2B5EF4-FFF2-40B4-BE49-F238E27FC236}">
                    <a16:creationId xmlns:a16="http://schemas.microsoft.com/office/drawing/2014/main" id="{2C08A2D8-C803-E1A2-F674-9171B12546E0}"/>
                  </a:ext>
                </a:extLst>
              </p:cNvPr>
              <p:cNvSpPr txBox="1">
                <a:spLocks noRot="1" noChangeAspect="1" noMove="1" noResize="1" noEditPoints="1" noAdjustHandles="1" noChangeArrowheads="1" noChangeShapeType="1" noTextEdit="1"/>
              </p:cNvSpPr>
              <p:nvPr/>
            </p:nvSpPr>
            <p:spPr>
              <a:xfrm>
                <a:off x="91332" y="3223062"/>
                <a:ext cx="669286" cy="369332"/>
              </a:xfrm>
              <a:prstGeom prst="rect">
                <a:avLst/>
              </a:prstGeom>
              <a:blipFill>
                <a:blip r:embed="rId5"/>
                <a:stretch>
                  <a:fillRect/>
                </a:stretch>
              </a:blipFill>
            </p:spPr>
            <p:txBody>
              <a:bodyPr/>
              <a:lstStyle/>
              <a:p>
                <a:r>
                  <a:rPr lang="en-US">
                    <a:noFill/>
                  </a:rPr>
                  <a:t> </a:t>
                </a:r>
              </a:p>
            </p:txBody>
          </p:sp>
        </mc:Fallback>
      </mc:AlternateContent>
      <p:sp>
        <p:nvSpPr>
          <p:cNvPr id="24" name="TextBox 23">
            <a:extLst>
              <a:ext uri="{FF2B5EF4-FFF2-40B4-BE49-F238E27FC236}">
                <a16:creationId xmlns:a16="http://schemas.microsoft.com/office/drawing/2014/main" id="{FEAE039A-2331-7527-954A-F614F75E86C7}"/>
              </a:ext>
            </a:extLst>
          </p:cNvPr>
          <p:cNvSpPr txBox="1"/>
          <p:nvPr/>
        </p:nvSpPr>
        <p:spPr>
          <a:xfrm>
            <a:off x="955040" y="3873730"/>
            <a:ext cx="3138869" cy="646331"/>
          </a:xfrm>
          <a:prstGeom prst="rect">
            <a:avLst/>
          </a:prstGeom>
          <a:noFill/>
        </p:spPr>
        <p:txBody>
          <a:bodyPr wrap="square" rtlCol="0">
            <a:spAutoFit/>
          </a:bodyPr>
          <a:lstStyle/>
          <a:p>
            <a:r>
              <a:rPr lang="en-US" dirty="0"/>
              <a:t>Long term memory can be modified by this multiplication</a:t>
            </a:r>
          </a:p>
        </p:txBody>
      </p:sp>
      <p:sp>
        <p:nvSpPr>
          <p:cNvPr id="25" name="TextBox 24">
            <a:extLst>
              <a:ext uri="{FF2B5EF4-FFF2-40B4-BE49-F238E27FC236}">
                <a16:creationId xmlns:a16="http://schemas.microsoft.com/office/drawing/2014/main" id="{7C49EB5D-8C67-97C1-6683-0CE7928D76C2}"/>
              </a:ext>
            </a:extLst>
          </p:cNvPr>
          <p:cNvSpPr txBox="1"/>
          <p:nvPr/>
        </p:nvSpPr>
        <p:spPr>
          <a:xfrm>
            <a:off x="3601228" y="3016093"/>
            <a:ext cx="3076745" cy="369332"/>
          </a:xfrm>
          <a:prstGeom prst="rect">
            <a:avLst/>
          </a:prstGeom>
          <a:noFill/>
        </p:spPr>
        <p:txBody>
          <a:bodyPr wrap="square" rtlCol="0">
            <a:spAutoFit/>
          </a:bodyPr>
          <a:lstStyle/>
          <a:p>
            <a:r>
              <a:rPr lang="en-US" dirty="0"/>
              <a:t>… and later by this summation</a:t>
            </a:r>
          </a:p>
        </p:txBody>
      </p:sp>
      <p:sp>
        <p:nvSpPr>
          <p:cNvPr id="26" name="TextBox 25">
            <a:extLst>
              <a:ext uri="{FF2B5EF4-FFF2-40B4-BE49-F238E27FC236}">
                <a16:creationId xmlns:a16="http://schemas.microsoft.com/office/drawing/2014/main" id="{B565D53C-CA7F-7DBD-09B2-85CD772ED88F}"/>
              </a:ext>
            </a:extLst>
          </p:cNvPr>
          <p:cNvSpPr txBox="1"/>
          <p:nvPr/>
        </p:nvSpPr>
        <p:spPr>
          <a:xfrm>
            <a:off x="2397367" y="4855819"/>
            <a:ext cx="6907888" cy="1200329"/>
          </a:xfrm>
          <a:prstGeom prst="rect">
            <a:avLst/>
          </a:prstGeom>
          <a:noFill/>
        </p:spPr>
        <p:txBody>
          <a:bodyPr wrap="square" rtlCol="0">
            <a:spAutoFit/>
          </a:bodyPr>
          <a:lstStyle/>
          <a:p>
            <a:r>
              <a:rPr lang="en-US" dirty="0"/>
              <a:t>There are </a:t>
            </a:r>
            <a:r>
              <a:rPr lang="en-US" b="1" dirty="0">
                <a:solidFill>
                  <a:srgbClr val="FF0000"/>
                </a:solidFill>
              </a:rPr>
              <a:t>no weights and biases </a:t>
            </a:r>
            <a:r>
              <a:rPr lang="en-US" dirty="0"/>
              <a:t>that can be modified directly.</a:t>
            </a:r>
          </a:p>
          <a:p>
            <a:endParaRPr lang="en-US" dirty="0"/>
          </a:p>
          <a:p>
            <a:r>
              <a:rPr lang="en-US" dirty="0"/>
              <a:t>The lack of weights allows long-term memory to follow through series of units without causing the gradients to explode or vanish.</a:t>
            </a:r>
          </a:p>
        </p:txBody>
      </p:sp>
    </p:spTree>
    <p:extLst>
      <p:ext uri="{BB962C8B-B14F-4D97-AF65-F5344CB8AC3E}">
        <p14:creationId xmlns:p14="http://schemas.microsoft.com/office/powerpoint/2010/main" val="252876190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771A13-A25B-7789-FA0A-2A63425D4B7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CB50632-C1EE-6C22-A0F6-7CEB13A6F5A5}"/>
              </a:ext>
            </a:extLst>
          </p:cNvPr>
          <p:cNvSpPr>
            <a:spLocks noGrp="1"/>
          </p:cNvSpPr>
          <p:nvPr>
            <p:ph type="title"/>
          </p:nvPr>
        </p:nvSpPr>
        <p:spPr/>
        <p:txBody>
          <a:bodyPr/>
          <a:lstStyle/>
          <a:p>
            <a:r>
              <a:rPr lang="en-US" b="1" dirty="0"/>
              <a:t>LSTM Architecture: States</a:t>
            </a:r>
          </a:p>
        </p:txBody>
      </p:sp>
      <p:sp>
        <p:nvSpPr>
          <p:cNvPr id="3" name="Content Placeholder 2">
            <a:extLst>
              <a:ext uri="{FF2B5EF4-FFF2-40B4-BE49-F238E27FC236}">
                <a16:creationId xmlns:a16="http://schemas.microsoft.com/office/drawing/2014/main" id="{96464202-46C1-75BF-57CC-B5CB30CC28E0}"/>
              </a:ext>
            </a:extLst>
          </p:cNvPr>
          <p:cNvSpPr>
            <a:spLocks noGrp="1"/>
          </p:cNvSpPr>
          <p:nvPr>
            <p:ph idx="1"/>
          </p:nvPr>
        </p:nvSpPr>
        <p:spPr/>
        <p:txBody>
          <a:bodyPr>
            <a:noAutofit/>
          </a:bodyPr>
          <a:lstStyle/>
          <a:p>
            <a:pPr algn="just"/>
            <a:r>
              <a:rPr lang="en-US" sz="2200" dirty="0"/>
              <a:t>There are two states that are being transferred to the next cell; the cell state and the hidden state.</a:t>
            </a:r>
          </a:p>
        </p:txBody>
      </p:sp>
      <p:cxnSp>
        <p:nvCxnSpPr>
          <p:cNvPr id="9" name="Straight Connector 8">
            <a:extLst>
              <a:ext uri="{FF2B5EF4-FFF2-40B4-BE49-F238E27FC236}">
                <a16:creationId xmlns:a16="http://schemas.microsoft.com/office/drawing/2014/main" id="{2047F43B-4A18-A70F-C67C-5E2432556267}"/>
              </a:ext>
            </a:extLst>
          </p:cNvPr>
          <p:cNvCxnSpPr>
            <a:cxnSpLocks/>
          </p:cNvCxnSpPr>
          <p:nvPr/>
        </p:nvCxnSpPr>
        <p:spPr>
          <a:xfrm>
            <a:off x="1879492" y="3973611"/>
            <a:ext cx="1997564" cy="0"/>
          </a:xfrm>
          <a:prstGeom prst="line">
            <a:avLst/>
          </a:prstGeom>
          <a:ln w="28575">
            <a:solidFill>
              <a:srgbClr val="C00000"/>
            </a:solidFill>
          </a:ln>
        </p:spPr>
        <p:style>
          <a:lnRef idx="2">
            <a:schemeClr val="accent2"/>
          </a:lnRef>
          <a:fillRef idx="0">
            <a:schemeClr val="accent2"/>
          </a:fillRef>
          <a:effectRef idx="1">
            <a:schemeClr val="accent2"/>
          </a:effectRef>
          <a:fontRef idx="minor">
            <a:schemeClr val="tx1"/>
          </a:fontRef>
        </p:style>
      </p:cxnSp>
      <p:cxnSp>
        <p:nvCxnSpPr>
          <p:cNvPr id="10" name="Connector: Elbow 9">
            <a:extLst>
              <a:ext uri="{FF2B5EF4-FFF2-40B4-BE49-F238E27FC236}">
                <a16:creationId xmlns:a16="http://schemas.microsoft.com/office/drawing/2014/main" id="{85EB4414-5682-AB00-CDFC-B90501E7B02E}"/>
              </a:ext>
            </a:extLst>
          </p:cNvPr>
          <p:cNvCxnSpPr/>
          <p:nvPr/>
        </p:nvCxnSpPr>
        <p:spPr>
          <a:xfrm rot="5400000" flipH="1" flipV="1">
            <a:off x="3092312" y="3595327"/>
            <a:ext cx="522949" cy="233621"/>
          </a:xfrm>
          <a:prstGeom prst="bentConnector3">
            <a:avLst>
              <a:gd name="adj1" fmla="val 98959"/>
            </a:avLst>
          </a:prstGeom>
          <a:ln w="28575">
            <a:solidFill>
              <a:srgbClr val="C00000"/>
            </a:solidFill>
            <a:tailEnd type="triangle"/>
          </a:ln>
        </p:spPr>
        <p:style>
          <a:lnRef idx="2">
            <a:schemeClr val="accent2"/>
          </a:lnRef>
          <a:fillRef idx="0">
            <a:schemeClr val="accent2"/>
          </a:fillRef>
          <a:effectRef idx="1">
            <a:schemeClr val="accent2"/>
          </a:effectRef>
          <a:fontRef idx="minor">
            <a:schemeClr val="tx1"/>
          </a:fontRef>
        </p:style>
      </p:cxnSp>
      <p:cxnSp>
        <p:nvCxnSpPr>
          <p:cNvPr id="11" name="Straight Connector 10">
            <a:extLst>
              <a:ext uri="{FF2B5EF4-FFF2-40B4-BE49-F238E27FC236}">
                <a16:creationId xmlns:a16="http://schemas.microsoft.com/office/drawing/2014/main" id="{CE3BACA8-78DF-9C3A-C5C7-7580C6F1B7E8}"/>
              </a:ext>
            </a:extLst>
          </p:cNvPr>
          <p:cNvCxnSpPr>
            <a:cxnSpLocks/>
          </p:cNvCxnSpPr>
          <p:nvPr/>
        </p:nvCxnSpPr>
        <p:spPr>
          <a:xfrm>
            <a:off x="3877056" y="3973611"/>
            <a:ext cx="1504472" cy="0"/>
          </a:xfrm>
          <a:prstGeom prst="line">
            <a:avLst/>
          </a:prstGeom>
          <a:ln w="28575">
            <a:solidFill>
              <a:srgbClr val="C00000"/>
            </a:solidFill>
          </a:ln>
        </p:spPr>
        <p:style>
          <a:lnRef idx="2">
            <a:schemeClr val="accent2"/>
          </a:lnRef>
          <a:fillRef idx="0">
            <a:schemeClr val="accent2"/>
          </a:fillRef>
          <a:effectRef idx="1">
            <a:schemeClr val="accent2"/>
          </a:effectRef>
          <a:fontRef idx="minor">
            <a:schemeClr val="tx1"/>
          </a:fontRef>
        </p:style>
      </p:cxnSp>
      <p:cxnSp>
        <p:nvCxnSpPr>
          <p:cNvPr id="12" name="Straight Connector 11">
            <a:extLst>
              <a:ext uri="{FF2B5EF4-FFF2-40B4-BE49-F238E27FC236}">
                <a16:creationId xmlns:a16="http://schemas.microsoft.com/office/drawing/2014/main" id="{CB84C317-1575-23A6-BCB1-6E1DD1F10C1E}"/>
              </a:ext>
            </a:extLst>
          </p:cNvPr>
          <p:cNvCxnSpPr>
            <a:cxnSpLocks/>
          </p:cNvCxnSpPr>
          <p:nvPr/>
        </p:nvCxnSpPr>
        <p:spPr>
          <a:xfrm>
            <a:off x="5381528" y="3973611"/>
            <a:ext cx="2801388" cy="0"/>
          </a:xfrm>
          <a:prstGeom prst="line">
            <a:avLst/>
          </a:prstGeom>
          <a:ln w="28575">
            <a:solidFill>
              <a:srgbClr val="C00000"/>
            </a:solidFill>
          </a:ln>
        </p:spPr>
        <p:style>
          <a:lnRef idx="2">
            <a:schemeClr val="accent2"/>
          </a:lnRef>
          <a:fillRef idx="0">
            <a:schemeClr val="accent2"/>
          </a:fillRef>
          <a:effectRef idx="1">
            <a:schemeClr val="accent2"/>
          </a:effectRef>
          <a:fontRef idx="minor">
            <a:schemeClr val="tx1"/>
          </a:fontRef>
        </p:style>
      </p:cxnSp>
      <p:cxnSp>
        <p:nvCxnSpPr>
          <p:cNvPr id="13" name="Straight Connector 12">
            <a:extLst>
              <a:ext uri="{FF2B5EF4-FFF2-40B4-BE49-F238E27FC236}">
                <a16:creationId xmlns:a16="http://schemas.microsoft.com/office/drawing/2014/main" id="{1DD3F192-68D3-EC9A-17BD-FBBB850777E9}"/>
              </a:ext>
            </a:extLst>
          </p:cNvPr>
          <p:cNvCxnSpPr>
            <a:cxnSpLocks/>
          </p:cNvCxnSpPr>
          <p:nvPr/>
        </p:nvCxnSpPr>
        <p:spPr>
          <a:xfrm>
            <a:off x="8182916" y="3973611"/>
            <a:ext cx="1686508" cy="0"/>
          </a:xfrm>
          <a:prstGeom prst="line">
            <a:avLst/>
          </a:prstGeom>
          <a:ln w="28575">
            <a:solidFill>
              <a:srgbClr val="C00000"/>
            </a:solidFill>
          </a:ln>
        </p:spPr>
        <p:style>
          <a:lnRef idx="2">
            <a:schemeClr val="accent2"/>
          </a:lnRef>
          <a:fillRef idx="0">
            <a:schemeClr val="accent2"/>
          </a:fillRef>
          <a:effectRef idx="1">
            <a:schemeClr val="accent2"/>
          </a:effectRef>
          <a:fontRef idx="minor">
            <a:schemeClr val="tx1"/>
          </a:fontRef>
        </p:style>
      </p:cxnSp>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DB86C7C0-EE84-BABA-3B4A-03EC7902665D}"/>
                  </a:ext>
                </a:extLst>
              </p:cNvPr>
              <p:cNvSpPr txBox="1"/>
              <p:nvPr/>
            </p:nvSpPr>
            <p:spPr>
              <a:xfrm>
                <a:off x="1716955" y="3604279"/>
                <a:ext cx="90430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h</m:t>
                          </m:r>
                        </m:e>
                        <m:sub>
                          <m:r>
                            <a:rPr lang="en-US" b="0" i="1" smtClean="0">
                              <a:latin typeface="Cambria Math" panose="02040503050406030204" pitchFamily="18" charset="0"/>
                            </a:rPr>
                            <m:t>𝑡</m:t>
                          </m:r>
                          <m:r>
                            <a:rPr lang="en-US" b="0" i="1" smtClean="0">
                              <a:latin typeface="Cambria Math" panose="02040503050406030204" pitchFamily="18" charset="0"/>
                            </a:rPr>
                            <m:t>−1</m:t>
                          </m:r>
                        </m:sub>
                      </m:sSub>
                    </m:oMath>
                  </m:oMathPara>
                </a14:m>
                <a:endParaRPr lang="en-US" dirty="0"/>
              </a:p>
            </p:txBody>
          </p:sp>
        </mc:Choice>
        <mc:Fallback xmlns="">
          <p:sp>
            <p:nvSpPr>
              <p:cNvPr id="19" name="TextBox 18">
                <a:extLst>
                  <a:ext uri="{FF2B5EF4-FFF2-40B4-BE49-F238E27FC236}">
                    <a16:creationId xmlns:a16="http://schemas.microsoft.com/office/drawing/2014/main" id="{DB86C7C0-EE84-BABA-3B4A-03EC7902665D}"/>
                  </a:ext>
                </a:extLst>
              </p:cNvPr>
              <p:cNvSpPr txBox="1">
                <a:spLocks noRot="1" noChangeAspect="1" noMove="1" noResize="1" noEditPoints="1" noAdjustHandles="1" noChangeArrowheads="1" noChangeShapeType="1" noTextEdit="1"/>
              </p:cNvSpPr>
              <p:nvPr/>
            </p:nvSpPr>
            <p:spPr>
              <a:xfrm>
                <a:off x="1716955" y="3604279"/>
                <a:ext cx="904306" cy="369332"/>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8552830A-FD57-9D82-6438-BF0ED1CFC693}"/>
                  </a:ext>
                </a:extLst>
              </p:cNvPr>
              <p:cNvSpPr txBox="1"/>
              <p:nvPr/>
            </p:nvSpPr>
            <p:spPr>
              <a:xfrm>
                <a:off x="2611172" y="3278545"/>
                <a:ext cx="73424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m:t>
                          </m:r>
                          <m:r>
                            <a:rPr lang="en-US" b="0" i="1" smtClean="0">
                              <a:latin typeface="Cambria Math" panose="02040503050406030204" pitchFamily="18" charset="0"/>
                            </a:rPr>
                            <m:t>𝑤</m:t>
                          </m:r>
                        </m:e>
                        <m:sub>
                          <m:r>
                            <a:rPr lang="en-US" b="0" i="1" smtClean="0">
                              <a:latin typeface="Cambria Math" panose="02040503050406030204" pitchFamily="18" charset="0"/>
                            </a:rPr>
                            <m:t>h</m:t>
                          </m:r>
                        </m:sub>
                      </m:sSub>
                    </m:oMath>
                  </m:oMathPara>
                </a14:m>
                <a:endParaRPr lang="en-US" dirty="0"/>
              </a:p>
            </p:txBody>
          </p:sp>
        </mc:Choice>
        <mc:Fallback xmlns="">
          <p:sp>
            <p:nvSpPr>
              <p:cNvPr id="20" name="TextBox 19">
                <a:extLst>
                  <a:ext uri="{FF2B5EF4-FFF2-40B4-BE49-F238E27FC236}">
                    <a16:creationId xmlns:a16="http://schemas.microsoft.com/office/drawing/2014/main" id="{8552830A-FD57-9D82-6438-BF0ED1CFC693}"/>
                  </a:ext>
                </a:extLst>
              </p:cNvPr>
              <p:cNvSpPr txBox="1">
                <a:spLocks noRot="1" noChangeAspect="1" noMove="1" noResize="1" noEditPoints="1" noAdjustHandles="1" noChangeArrowheads="1" noChangeShapeType="1" noTextEdit="1"/>
              </p:cNvSpPr>
              <p:nvPr/>
            </p:nvSpPr>
            <p:spPr>
              <a:xfrm>
                <a:off x="2611172" y="3278545"/>
                <a:ext cx="734240" cy="369332"/>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EF3D5EA4-BCBE-DA82-448E-769A935C7851}"/>
                  </a:ext>
                </a:extLst>
              </p:cNvPr>
              <p:cNvSpPr txBox="1"/>
              <p:nvPr/>
            </p:nvSpPr>
            <p:spPr>
              <a:xfrm>
                <a:off x="4216835" y="3271689"/>
                <a:ext cx="73424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m:t>
                          </m:r>
                          <m:r>
                            <a:rPr lang="en-US" b="0" i="1" smtClean="0">
                              <a:latin typeface="Cambria Math" panose="02040503050406030204" pitchFamily="18" charset="0"/>
                            </a:rPr>
                            <m:t>𝑤</m:t>
                          </m:r>
                        </m:e>
                        <m:sub>
                          <m:r>
                            <a:rPr lang="en-US" b="0" i="1" smtClean="0">
                              <a:latin typeface="Cambria Math" panose="02040503050406030204" pitchFamily="18" charset="0"/>
                            </a:rPr>
                            <m:t>h</m:t>
                          </m:r>
                        </m:sub>
                      </m:sSub>
                    </m:oMath>
                  </m:oMathPara>
                </a14:m>
                <a:endParaRPr lang="en-US" dirty="0"/>
              </a:p>
            </p:txBody>
          </p:sp>
        </mc:Choice>
        <mc:Fallback xmlns="">
          <p:sp>
            <p:nvSpPr>
              <p:cNvPr id="21" name="TextBox 20">
                <a:extLst>
                  <a:ext uri="{FF2B5EF4-FFF2-40B4-BE49-F238E27FC236}">
                    <a16:creationId xmlns:a16="http://schemas.microsoft.com/office/drawing/2014/main" id="{EF3D5EA4-BCBE-DA82-448E-769A935C7851}"/>
                  </a:ext>
                </a:extLst>
              </p:cNvPr>
              <p:cNvSpPr txBox="1">
                <a:spLocks noRot="1" noChangeAspect="1" noMove="1" noResize="1" noEditPoints="1" noAdjustHandles="1" noChangeArrowheads="1" noChangeShapeType="1" noTextEdit="1"/>
              </p:cNvSpPr>
              <p:nvPr/>
            </p:nvSpPr>
            <p:spPr>
              <a:xfrm>
                <a:off x="4216835" y="3271689"/>
                <a:ext cx="734240" cy="369332"/>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F6B4239C-321B-06E6-6E3E-607B10E43D0E}"/>
                  </a:ext>
                </a:extLst>
              </p:cNvPr>
              <p:cNvSpPr txBox="1"/>
              <p:nvPr/>
            </p:nvSpPr>
            <p:spPr>
              <a:xfrm>
                <a:off x="6956622" y="3297553"/>
                <a:ext cx="73424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m:t>
                          </m:r>
                          <m:r>
                            <a:rPr lang="en-US" b="0" i="1" smtClean="0">
                              <a:latin typeface="Cambria Math" panose="02040503050406030204" pitchFamily="18" charset="0"/>
                            </a:rPr>
                            <m:t>𝑤</m:t>
                          </m:r>
                        </m:e>
                        <m:sub>
                          <m:r>
                            <a:rPr lang="en-US" b="0" i="1" smtClean="0">
                              <a:latin typeface="Cambria Math" panose="02040503050406030204" pitchFamily="18" charset="0"/>
                            </a:rPr>
                            <m:t>h</m:t>
                          </m:r>
                        </m:sub>
                      </m:sSub>
                    </m:oMath>
                  </m:oMathPara>
                </a14:m>
                <a:endParaRPr lang="en-US" dirty="0"/>
              </a:p>
            </p:txBody>
          </p:sp>
        </mc:Choice>
        <mc:Fallback xmlns="">
          <p:sp>
            <p:nvSpPr>
              <p:cNvPr id="22" name="TextBox 21">
                <a:extLst>
                  <a:ext uri="{FF2B5EF4-FFF2-40B4-BE49-F238E27FC236}">
                    <a16:creationId xmlns:a16="http://schemas.microsoft.com/office/drawing/2014/main" id="{F6B4239C-321B-06E6-6E3E-607B10E43D0E}"/>
                  </a:ext>
                </a:extLst>
              </p:cNvPr>
              <p:cNvSpPr txBox="1">
                <a:spLocks noRot="1" noChangeAspect="1" noMove="1" noResize="1" noEditPoints="1" noAdjustHandles="1" noChangeArrowheads="1" noChangeShapeType="1" noTextEdit="1"/>
              </p:cNvSpPr>
              <p:nvPr/>
            </p:nvSpPr>
            <p:spPr>
              <a:xfrm>
                <a:off x="6956622" y="3297553"/>
                <a:ext cx="734240" cy="369332"/>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B934B6A9-ADF6-8193-FE9E-9A81191349E1}"/>
                  </a:ext>
                </a:extLst>
              </p:cNvPr>
              <p:cNvSpPr txBox="1"/>
              <p:nvPr/>
            </p:nvSpPr>
            <p:spPr>
              <a:xfrm>
                <a:off x="9235512" y="3278705"/>
                <a:ext cx="73424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m:t>
                          </m:r>
                          <m:r>
                            <a:rPr lang="en-US" b="0" i="1" smtClean="0">
                              <a:latin typeface="Cambria Math" panose="02040503050406030204" pitchFamily="18" charset="0"/>
                            </a:rPr>
                            <m:t>𝑤</m:t>
                          </m:r>
                        </m:e>
                        <m:sub>
                          <m:r>
                            <a:rPr lang="en-US" b="0" i="1" smtClean="0">
                              <a:latin typeface="Cambria Math" panose="02040503050406030204" pitchFamily="18" charset="0"/>
                            </a:rPr>
                            <m:t>h</m:t>
                          </m:r>
                        </m:sub>
                      </m:sSub>
                    </m:oMath>
                  </m:oMathPara>
                </a14:m>
                <a:endParaRPr lang="en-US" dirty="0"/>
              </a:p>
            </p:txBody>
          </p:sp>
        </mc:Choice>
        <mc:Fallback xmlns="">
          <p:sp>
            <p:nvSpPr>
              <p:cNvPr id="23" name="TextBox 22">
                <a:extLst>
                  <a:ext uri="{FF2B5EF4-FFF2-40B4-BE49-F238E27FC236}">
                    <a16:creationId xmlns:a16="http://schemas.microsoft.com/office/drawing/2014/main" id="{B934B6A9-ADF6-8193-FE9E-9A81191349E1}"/>
                  </a:ext>
                </a:extLst>
              </p:cNvPr>
              <p:cNvSpPr txBox="1">
                <a:spLocks noRot="1" noChangeAspect="1" noMove="1" noResize="1" noEditPoints="1" noAdjustHandles="1" noChangeArrowheads="1" noChangeShapeType="1" noTextEdit="1"/>
              </p:cNvSpPr>
              <p:nvPr/>
            </p:nvSpPr>
            <p:spPr>
              <a:xfrm>
                <a:off x="9235512" y="3278705"/>
                <a:ext cx="734240" cy="369332"/>
              </a:xfrm>
              <a:prstGeom prst="rect">
                <a:avLst/>
              </a:prstGeom>
              <a:blipFill>
                <a:blip r:embed="rId6"/>
                <a:stretch>
                  <a:fillRect/>
                </a:stretch>
              </a:blipFill>
            </p:spPr>
            <p:txBody>
              <a:bodyPr/>
              <a:lstStyle/>
              <a:p>
                <a:r>
                  <a:rPr lang="en-US">
                    <a:noFill/>
                  </a:rPr>
                  <a:t> </a:t>
                </a:r>
              </a:p>
            </p:txBody>
          </p:sp>
        </mc:Fallback>
      </mc:AlternateContent>
      <p:cxnSp>
        <p:nvCxnSpPr>
          <p:cNvPr id="29" name="Connector: Elbow 28">
            <a:extLst>
              <a:ext uri="{FF2B5EF4-FFF2-40B4-BE49-F238E27FC236}">
                <a16:creationId xmlns:a16="http://schemas.microsoft.com/office/drawing/2014/main" id="{C6412056-FF7D-4719-D933-A7ACCD24D833}"/>
              </a:ext>
            </a:extLst>
          </p:cNvPr>
          <p:cNvCxnSpPr/>
          <p:nvPr/>
        </p:nvCxnSpPr>
        <p:spPr>
          <a:xfrm rot="5400000" flipH="1" flipV="1">
            <a:off x="4745398" y="3589804"/>
            <a:ext cx="522949" cy="233621"/>
          </a:xfrm>
          <a:prstGeom prst="bentConnector3">
            <a:avLst>
              <a:gd name="adj1" fmla="val 98959"/>
            </a:avLst>
          </a:prstGeom>
          <a:ln w="28575">
            <a:solidFill>
              <a:srgbClr val="C00000"/>
            </a:solidFill>
            <a:tailEnd type="triangle"/>
          </a:ln>
        </p:spPr>
        <p:style>
          <a:lnRef idx="2">
            <a:schemeClr val="accent2"/>
          </a:lnRef>
          <a:fillRef idx="0">
            <a:schemeClr val="accent2"/>
          </a:fillRef>
          <a:effectRef idx="1">
            <a:schemeClr val="accent2"/>
          </a:effectRef>
          <a:fontRef idx="minor">
            <a:schemeClr val="tx1"/>
          </a:fontRef>
        </p:style>
      </p:cxnSp>
      <p:cxnSp>
        <p:nvCxnSpPr>
          <p:cNvPr id="30" name="Connector: Elbow 29">
            <a:extLst>
              <a:ext uri="{FF2B5EF4-FFF2-40B4-BE49-F238E27FC236}">
                <a16:creationId xmlns:a16="http://schemas.microsoft.com/office/drawing/2014/main" id="{691F0A2E-BFAC-034D-7A72-9085D4BFA9EC}"/>
              </a:ext>
            </a:extLst>
          </p:cNvPr>
          <p:cNvCxnSpPr/>
          <p:nvPr/>
        </p:nvCxnSpPr>
        <p:spPr>
          <a:xfrm rot="5400000" flipH="1" flipV="1">
            <a:off x="7429387" y="3619001"/>
            <a:ext cx="522949" cy="233621"/>
          </a:xfrm>
          <a:prstGeom prst="bentConnector3">
            <a:avLst>
              <a:gd name="adj1" fmla="val 98959"/>
            </a:avLst>
          </a:prstGeom>
          <a:ln w="28575">
            <a:solidFill>
              <a:srgbClr val="C00000"/>
            </a:solidFill>
            <a:tailEnd type="triangle"/>
          </a:ln>
        </p:spPr>
        <p:style>
          <a:lnRef idx="2">
            <a:schemeClr val="accent2"/>
          </a:lnRef>
          <a:fillRef idx="0">
            <a:schemeClr val="accent2"/>
          </a:fillRef>
          <a:effectRef idx="1">
            <a:schemeClr val="accent2"/>
          </a:effectRef>
          <a:fontRef idx="minor">
            <a:schemeClr val="tx1"/>
          </a:fontRef>
        </p:style>
      </p:cxnSp>
      <p:cxnSp>
        <p:nvCxnSpPr>
          <p:cNvPr id="31" name="Connector: Elbow 30">
            <a:extLst>
              <a:ext uri="{FF2B5EF4-FFF2-40B4-BE49-F238E27FC236}">
                <a16:creationId xmlns:a16="http://schemas.microsoft.com/office/drawing/2014/main" id="{ABC46D67-27C9-F099-4B8B-89159E550ADF}"/>
              </a:ext>
            </a:extLst>
          </p:cNvPr>
          <p:cNvCxnSpPr/>
          <p:nvPr/>
        </p:nvCxnSpPr>
        <p:spPr>
          <a:xfrm rot="5400000" flipH="1" flipV="1">
            <a:off x="9737894" y="3599993"/>
            <a:ext cx="522949" cy="233621"/>
          </a:xfrm>
          <a:prstGeom prst="bentConnector3">
            <a:avLst>
              <a:gd name="adj1" fmla="val 98959"/>
            </a:avLst>
          </a:prstGeom>
          <a:ln w="28575">
            <a:solidFill>
              <a:srgbClr val="C00000"/>
            </a:solidFill>
            <a:tailEnd type="triangle"/>
          </a:ln>
        </p:spPr>
        <p:style>
          <a:lnRef idx="2">
            <a:schemeClr val="accent2"/>
          </a:lnRef>
          <a:fillRef idx="0">
            <a:schemeClr val="accent2"/>
          </a:fillRef>
          <a:effectRef idx="1">
            <a:schemeClr val="accent2"/>
          </a:effectRef>
          <a:fontRef idx="minor">
            <a:schemeClr val="tx1"/>
          </a:fontRef>
        </p:style>
      </p:cxnSp>
      <p:sp>
        <p:nvSpPr>
          <p:cNvPr id="32" name="TextBox 31">
            <a:extLst>
              <a:ext uri="{FF2B5EF4-FFF2-40B4-BE49-F238E27FC236}">
                <a16:creationId xmlns:a16="http://schemas.microsoft.com/office/drawing/2014/main" id="{3F993218-1FA1-104B-939D-9B5FDEB2C650}"/>
              </a:ext>
            </a:extLst>
          </p:cNvPr>
          <p:cNvSpPr txBox="1"/>
          <p:nvPr/>
        </p:nvSpPr>
        <p:spPr>
          <a:xfrm>
            <a:off x="2898336" y="2637338"/>
            <a:ext cx="6407780" cy="369332"/>
          </a:xfrm>
          <a:prstGeom prst="rect">
            <a:avLst/>
          </a:prstGeom>
          <a:noFill/>
        </p:spPr>
        <p:txBody>
          <a:bodyPr wrap="none" rtlCol="0">
            <a:spAutoFit/>
          </a:bodyPr>
          <a:lstStyle/>
          <a:p>
            <a:r>
              <a:rPr lang="en-US" dirty="0"/>
              <a:t>This line is called hidden state, represents the short-term memory.</a:t>
            </a:r>
          </a:p>
        </p:txBody>
      </p:sp>
      <p:sp>
        <p:nvSpPr>
          <p:cNvPr id="33" name="TextBox 32">
            <a:extLst>
              <a:ext uri="{FF2B5EF4-FFF2-40B4-BE49-F238E27FC236}">
                <a16:creationId xmlns:a16="http://schemas.microsoft.com/office/drawing/2014/main" id="{68028E96-D478-AF53-FBAB-C945D5356867}"/>
              </a:ext>
            </a:extLst>
          </p:cNvPr>
          <p:cNvSpPr txBox="1"/>
          <p:nvPr/>
        </p:nvSpPr>
        <p:spPr>
          <a:xfrm>
            <a:off x="2023467" y="4406559"/>
            <a:ext cx="7975901" cy="369332"/>
          </a:xfrm>
          <a:prstGeom prst="rect">
            <a:avLst/>
          </a:prstGeom>
          <a:noFill/>
        </p:spPr>
        <p:txBody>
          <a:bodyPr wrap="none" rtlCol="0">
            <a:spAutoFit/>
          </a:bodyPr>
          <a:lstStyle/>
          <a:p>
            <a:r>
              <a:rPr lang="en-US" dirty="0"/>
              <a:t>The short-term memories are directly connected to weights that can modify them.</a:t>
            </a:r>
          </a:p>
        </p:txBody>
      </p:sp>
    </p:spTree>
    <p:extLst>
      <p:ext uri="{BB962C8B-B14F-4D97-AF65-F5344CB8AC3E}">
        <p14:creationId xmlns:p14="http://schemas.microsoft.com/office/powerpoint/2010/main" val="367058811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801D43-A0F7-A86C-1CF1-9C063B1A64C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2163EB7-6FBF-FE9E-2244-00256032DB79}"/>
              </a:ext>
            </a:extLst>
          </p:cNvPr>
          <p:cNvSpPr>
            <a:spLocks noGrp="1"/>
          </p:cNvSpPr>
          <p:nvPr>
            <p:ph type="title"/>
          </p:nvPr>
        </p:nvSpPr>
        <p:spPr/>
        <p:txBody>
          <a:bodyPr/>
          <a:lstStyle/>
          <a:p>
            <a:r>
              <a:rPr lang="en-US" b="1" dirty="0"/>
              <a:t>LSTM Architecture: Forget Gate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15B8CD0-932F-736E-9C06-594D743D66E2}"/>
                  </a:ext>
                </a:extLst>
              </p:cNvPr>
              <p:cNvSpPr>
                <a:spLocks noGrp="1"/>
              </p:cNvSpPr>
              <p:nvPr>
                <p:ph idx="1"/>
              </p:nvPr>
            </p:nvSpPr>
            <p:spPr/>
            <p:txBody>
              <a:bodyPr>
                <a:noAutofit/>
              </a:bodyPr>
              <a:lstStyle/>
              <a:p>
                <a:pPr algn="just"/>
                <a:r>
                  <a:rPr lang="en-US" sz="2200" dirty="0"/>
                  <a:t>A forget gate is responsible for removing information from the cell state.</a:t>
                </a:r>
              </a:p>
              <a:p>
                <a:pPr algn="just"/>
                <a:r>
                  <a:rPr lang="en-US" sz="2200" dirty="0"/>
                  <a:t>This gate takes in two inputs; </a:t>
                </a:r>
                <a14:m>
                  <m:oMath xmlns:m="http://schemas.openxmlformats.org/officeDocument/2006/math">
                    <m:sSub>
                      <m:sSubPr>
                        <m:ctrlPr>
                          <a:rPr lang="en-US" sz="2200" i="1" dirty="0" smtClean="0">
                            <a:latin typeface="Cambria Math" panose="02040503050406030204" pitchFamily="18" charset="0"/>
                          </a:rPr>
                        </m:ctrlPr>
                      </m:sSubPr>
                      <m:e>
                        <m:r>
                          <a:rPr lang="en-US" sz="2200" i="1" dirty="0" smtClean="0">
                            <a:latin typeface="Cambria Math" panose="02040503050406030204" pitchFamily="18" charset="0"/>
                          </a:rPr>
                          <m:t>h</m:t>
                        </m:r>
                      </m:e>
                      <m:sub>
                        <m:r>
                          <a:rPr lang="en-US" sz="2200" i="1" dirty="0" smtClean="0">
                            <a:latin typeface="Cambria Math" panose="02040503050406030204" pitchFamily="18" charset="0"/>
                          </a:rPr>
                          <m:t>𝑡</m:t>
                        </m:r>
                        <m:r>
                          <a:rPr lang="en-US" sz="2200" b="0" i="1" dirty="0" smtClean="0">
                            <a:latin typeface="Cambria Math" panose="02040503050406030204" pitchFamily="18" charset="0"/>
                          </a:rPr>
                          <m:t>−1</m:t>
                        </m:r>
                      </m:sub>
                    </m:sSub>
                    <m:r>
                      <a:rPr lang="en-US" sz="2200" i="1" dirty="0" smtClean="0">
                        <a:latin typeface="Cambria Math" panose="02040503050406030204" pitchFamily="18" charset="0"/>
                      </a:rPr>
                      <m:t> </m:t>
                    </m:r>
                  </m:oMath>
                </a14:m>
                <a:r>
                  <a:rPr lang="en-US" sz="2200" dirty="0"/>
                  <a:t>and</a:t>
                </a:r>
                <a14:m>
                  <m:oMath xmlns:m="http://schemas.openxmlformats.org/officeDocument/2006/math">
                    <m:r>
                      <a:rPr lang="en-US" sz="2200" i="1" dirty="0" smtClean="0">
                        <a:latin typeface="Cambria Math" panose="02040503050406030204" pitchFamily="18" charset="0"/>
                      </a:rPr>
                      <m:t> </m:t>
                    </m:r>
                    <m:sSub>
                      <m:sSubPr>
                        <m:ctrlPr>
                          <a:rPr lang="en-US" sz="2200" i="1" dirty="0" err="1">
                            <a:latin typeface="Cambria Math" panose="02040503050406030204" pitchFamily="18" charset="0"/>
                          </a:rPr>
                        </m:ctrlPr>
                      </m:sSubPr>
                      <m:e>
                        <m:r>
                          <a:rPr lang="en-US" sz="2200" i="1" dirty="0" err="1">
                            <a:latin typeface="Cambria Math" panose="02040503050406030204" pitchFamily="18" charset="0"/>
                          </a:rPr>
                          <m:t>𝑥</m:t>
                        </m:r>
                      </m:e>
                      <m:sub>
                        <m:r>
                          <a:rPr lang="en-US" sz="2200" i="1" dirty="0" err="1">
                            <a:latin typeface="Cambria Math" panose="02040503050406030204" pitchFamily="18" charset="0"/>
                          </a:rPr>
                          <m:t>𝑡</m:t>
                        </m:r>
                      </m:sub>
                    </m:sSub>
                  </m:oMath>
                </a14:m>
                <a:r>
                  <a:rPr lang="en-US" sz="2200" dirty="0"/>
                  <a:t>.</a:t>
                </a:r>
              </a:p>
              <a:p>
                <a:pPr lvl="1" algn="just"/>
                <a14:m>
                  <m:oMath xmlns:m="http://schemas.openxmlformats.org/officeDocument/2006/math">
                    <m:sSub>
                      <m:sSubPr>
                        <m:ctrlPr>
                          <a:rPr lang="en-US" sz="2000" i="1" dirty="0" smtClean="0">
                            <a:latin typeface="Cambria Math" panose="02040503050406030204" pitchFamily="18" charset="0"/>
                          </a:rPr>
                        </m:ctrlPr>
                      </m:sSubPr>
                      <m:e>
                        <m:r>
                          <a:rPr lang="en-US" sz="2000" i="1" dirty="0" smtClean="0">
                            <a:latin typeface="Cambria Math" panose="02040503050406030204" pitchFamily="18" charset="0"/>
                          </a:rPr>
                          <m:t>h</m:t>
                        </m:r>
                      </m:e>
                      <m:sub>
                        <m:r>
                          <a:rPr lang="en-US" sz="2000" i="1" dirty="0" smtClean="0">
                            <a:latin typeface="Cambria Math" panose="02040503050406030204" pitchFamily="18" charset="0"/>
                          </a:rPr>
                          <m:t>𝑡</m:t>
                        </m:r>
                        <m:r>
                          <a:rPr lang="en-US" sz="2000" b="0" i="1" dirty="0" smtClean="0">
                            <a:latin typeface="Cambria Math" panose="02040503050406030204" pitchFamily="18" charset="0"/>
                          </a:rPr>
                          <m:t>−1</m:t>
                        </m:r>
                      </m:sub>
                    </m:sSub>
                    <m:r>
                      <a:rPr lang="en-US" sz="2000" i="1" dirty="0" smtClean="0">
                        <a:latin typeface="Cambria Math" panose="02040503050406030204" pitchFamily="18" charset="0"/>
                      </a:rPr>
                      <m:t> </m:t>
                    </m:r>
                  </m:oMath>
                </a14:m>
                <a:r>
                  <a:rPr lang="en-US" sz="2000" dirty="0"/>
                  <a:t>is the hidden state from the previous cell, output of the previous cell. </a:t>
                </a:r>
              </a:p>
              <a:p>
                <a:pPr lvl="1" algn="just"/>
                <a14:m>
                  <m:oMath xmlns:m="http://schemas.openxmlformats.org/officeDocument/2006/math">
                    <m:sSub>
                      <m:sSubPr>
                        <m:ctrlPr>
                          <a:rPr lang="en-US" sz="2000" i="1" dirty="0" smtClean="0">
                            <a:latin typeface="Cambria Math" panose="02040503050406030204" pitchFamily="18" charset="0"/>
                          </a:rPr>
                        </m:ctrlPr>
                      </m:sSubPr>
                      <m:e>
                        <m:r>
                          <a:rPr lang="en-US" sz="2000" i="1" dirty="0" smtClean="0">
                            <a:latin typeface="Cambria Math" panose="02040503050406030204" pitchFamily="18" charset="0"/>
                          </a:rPr>
                          <m:t>𝑥</m:t>
                        </m:r>
                      </m:e>
                      <m:sub>
                        <m:r>
                          <a:rPr lang="en-US" sz="2000" i="1" dirty="0" smtClean="0">
                            <a:latin typeface="Cambria Math" panose="02040503050406030204" pitchFamily="18" charset="0"/>
                          </a:rPr>
                          <m:t>𝑡</m:t>
                        </m:r>
                      </m:sub>
                    </m:sSub>
                    <m:r>
                      <a:rPr lang="en-US" sz="2000" b="0" i="1" dirty="0" smtClean="0">
                        <a:latin typeface="Cambria Math" panose="02040503050406030204" pitchFamily="18" charset="0"/>
                      </a:rPr>
                      <m:t> </m:t>
                    </m:r>
                  </m:oMath>
                </a14:m>
                <a:r>
                  <a:rPr lang="en-US" sz="2000" dirty="0"/>
                  <a:t>is the input at that particular time step.</a:t>
                </a:r>
                <a:r>
                  <a:rPr lang="en-US" sz="1800" dirty="0"/>
                  <a:t> </a:t>
                </a:r>
              </a:p>
              <a:p>
                <a:pPr algn="just"/>
                <a:endParaRPr lang="en-US" sz="2200" dirty="0"/>
              </a:p>
              <a:p>
                <a:pPr algn="just"/>
                <a:r>
                  <a:rPr lang="en-US" sz="2200" dirty="0"/>
                  <a:t>The given inputs are multiplied by the weight matrices and a bias is added.</a:t>
                </a:r>
              </a:p>
              <a:p>
                <a:pPr algn="just"/>
                <a:endParaRPr lang="en-US" sz="2200" dirty="0"/>
              </a:p>
              <a:p>
                <a:pPr algn="just"/>
                <a:r>
                  <a:rPr lang="en-US" sz="2200" dirty="0"/>
                  <a:t>Following this, the sigmoid function is applied to this value. </a:t>
                </a:r>
              </a:p>
              <a:p>
                <a:pPr lvl="1" algn="just"/>
                <a:r>
                  <a:rPr lang="en-US" sz="2000" dirty="0"/>
                  <a:t>The sigmoid function outputs a vector, with values ranging from 0 to 1. </a:t>
                </a:r>
              </a:p>
              <a:p>
                <a:pPr lvl="1" algn="just"/>
                <a:r>
                  <a:rPr lang="en-US" sz="2000" dirty="0"/>
                  <a:t>It is responsible for deciding which values to keep and which to discard.</a:t>
                </a:r>
              </a:p>
              <a:p>
                <a:pPr marL="0" indent="0" algn="just">
                  <a:buNone/>
                </a:pPr>
                <a14:m>
                  <m:oMathPara xmlns:m="http://schemas.openxmlformats.org/officeDocument/2006/math">
                    <m:oMathParaPr>
                      <m:jc m:val="centerGroup"/>
                    </m:oMathParaPr>
                    <m:oMath xmlns:m="http://schemas.openxmlformats.org/officeDocument/2006/math">
                      <m:sSub>
                        <m:sSubPr>
                          <m:ctrlPr>
                            <a:rPr lang="en-US" sz="2200" i="1">
                              <a:latin typeface="Cambria Math" panose="02040503050406030204" pitchFamily="18" charset="0"/>
                            </a:rPr>
                          </m:ctrlPr>
                        </m:sSubPr>
                        <m:e>
                          <m:r>
                            <a:rPr lang="en-US" sz="2200" i="1">
                              <a:latin typeface="Cambria Math" panose="02040503050406030204" pitchFamily="18" charset="0"/>
                            </a:rPr>
                            <m:t>𝑓</m:t>
                          </m:r>
                        </m:e>
                        <m:sub>
                          <m:r>
                            <a:rPr lang="en-US" sz="2200" i="1">
                              <a:latin typeface="Cambria Math" panose="02040503050406030204" pitchFamily="18" charset="0"/>
                            </a:rPr>
                            <m:t>𝑡</m:t>
                          </m:r>
                        </m:sub>
                      </m:sSub>
                      <m:r>
                        <a:rPr lang="en-US" sz="2200" b="0" i="1" smtClean="0">
                          <a:latin typeface="Cambria Math" panose="02040503050406030204" pitchFamily="18" charset="0"/>
                        </a:rPr>
                        <m:t>=</m:t>
                      </m:r>
                      <m:r>
                        <a:rPr lang="en-US" sz="2200" b="0" i="1" smtClean="0">
                          <a:latin typeface="Cambria Math" panose="02040503050406030204" pitchFamily="18" charset="0"/>
                          <a:ea typeface="Cambria Math" panose="02040503050406030204" pitchFamily="18" charset="0"/>
                        </a:rPr>
                        <m:t>𝜎</m:t>
                      </m:r>
                      <m:r>
                        <a:rPr lang="en-US" sz="2200" b="0" i="1" smtClean="0">
                          <a:latin typeface="Cambria Math" panose="02040503050406030204" pitchFamily="18" charset="0"/>
                          <a:ea typeface="Cambria Math" panose="02040503050406030204" pitchFamily="18" charset="0"/>
                        </a:rPr>
                        <m:t>( </m:t>
                      </m:r>
                      <m:sSub>
                        <m:sSubPr>
                          <m:ctrlPr>
                            <a:rPr lang="en-US" sz="2200" b="0" i="1" smtClean="0">
                              <a:latin typeface="Cambria Math" panose="02040503050406030204" pitchFamily="18" charset="0"/>
                              <a:ea typeface="Cambria Math" panose="02040503050406030204" pitchFamily="18" charset="0"/>
                            </a:rPr>
                          </m:ctrlPr>
                        </m:sSubPr>
                        <m:e>
                          <m:r>
                            <a:rPr lang="en-US" sz="2200" b="0" i="1" smtClean="0">
                              <a:latin typeface="Cambria Math" panose="02040503050406030204" pitchFamily="18" charset="0"/>
                              <a:ea typeface="Cambria Math" panose="02040503050406030204" pitchFamily="18" charset="0"/>
                            </a:rPr>
                            <m:t>𝑤</m:t>
                          </m:r>
                        </m:e>
                        <m:sub>
                          <m:r>
                            <a:rPr lang="en-US" sz="2200" b="0" i="1" smtClean="0">
                              <a:latin typeface="Cambria Math" panose="02040503050406030204" pitchFamily="18" charset="0"/>
                              <a:ea typeface="Cambria Math" panose="02040503050406030204" pitchFamily="18" charset="0"/>
                            </a:rPr>
                            <m:t>𝑓</m:t>
                          </m:r>
                        </m:sub>
                      </m:sSub>
                      <m:r>
                        <a:rPr lang="en-US" sz="2200" b="0" i="1" smtClean="0">
                          <a:latin typeface="Cambria Math" panose="02040503050406030204" pitchFamily="18" charset="0"/>
                          <a:ea typeface="Cambria Math" panose="02040503050406030204" pitchFamily="18" charset="0"/>
                        </a:rPr>
                        <m:t>.</m:t>
                      </m:r>
                      <m:d>
                        <m:dPr>
                          <m:begChr m:val="["/>
                          <m:endChr m:val="]"/>
                          <m:ctrlPr>
                            <a:rPr lang="en-US" sz="2200" b="0" i="1" smtClean="0">
                              <a:latin typeface="Cambria Math" panose="02040503050406030204" pitchFamily="18" charset="0"/>
                              <a:ea typeface="Cambria Math" panose="02040503050406030204" pitchFamily="18" charset="0"/>
                            </a:rPr>
                          </m:ctrlPr>
                        </m:dPr>
                        <m:e>
                          <m:sSub>
                            <m:sSubPr>
                              <m:ctrlPr>
                                <a:rPr lang="en-US" sz="2200" b="0" i="1" smtClean="0">
                                  <a:latin typeface="Cambria Math" panose="02040503050406030204" pitchFamily="18" charset="0"/>
                                  <a:ea typeface="Cambria Math" panose="02040503050406030204" pitchFamily="18" charset="0"/>
                                </a:rPr>
                              </m:ctrlPr>
                            </m:sSubPr>
                            <m:e>
                              <m:r>
                                <a:rPr lang="en-US" sz="2200" b="0" i="1" smtClean="0">
                                  <a:latin typeface="Cambria Math" panose="02040503050406030204" pitchFamily="18" charset="0"/>
                                  <a:ea typeface="Cambria Math" panose="02040503050406030204" pitchFamily="18" charset="0"/>
                                </a:rPr>
                                <m:t>h</m:t>
                              </m:r>
                            </m:e>
                            <m:sub>
                              <m:r>
                                <a:rPr lang="en-US" sz="2200" b="0" i="1" smtClean="0">
                                  <a:latin typeface="Cambria Math" panose="02040503050406030204" pitchFamily="18" charset="0"/>
                                  <a:ea typeface="Cambria Math" panose="02040503050406030204" pitchFamily="18" charset="0"/>
                                </a:rPr>
                                <m:t>𝑡</m:t>
                              </m:r>
                              <m:r>
                                <a:rPr lang="en-US" sz="2200" b="0" i="1" smtClean="0">
                                  <a:latin typeface="Cambria Math" panose="02040503050406030204" pitchFamily="18" charset="0"/>
                                  <a:ea typeface="Cambria Math" panose="02040503050406030204" pitchFamily="18" charset="0"/>
                                </a:rPr>
                                <m:t>−1</m:t>
                              </m:r>
                            </m:sub>
                          </m:sSub>
                          <m:r>
                            <a:rPr lang="en-US" sz="2200" b="0" i="1" smtClean="0">
                              <a:latin typeface="Cambria Math" panose="02040503050406030204" pitchFamily="18" charset="0"/>
                              <a:ea typeface="Cambria Math" panose="02040503050406030204" pitchFamily="18" charset="0"/>
                            </a:rPr>
                            <m:t>,</m:t>
                          </m:r>
                          <m:sSub>
                            <m:sSubPr>
                              <m:ctrlPr>
                                <a:rPr lang="en-US" sz="2200" b="0" i="1" smtClean="0">
                                  <a:latin typeface="Cambria Math" panose="02040503050406030204" pitchFamily="18" charset="0"/>
                                  <a:ea typeface="Cambria Math" panose="02040503050406030204" pitchFamily="18" charset="0"/>
                                </a:rPr>
                              </m:ctrlPr>
                            </m:sSubPr>
                            <m:e>
                              <m:r>
                                <a:rPr lang="en-US" sz="2200" b="0" i="1" smtClean="0">
                                  <a:latin typeface="Cambria Math" panose="02040503050406030204" pitchFamily="18" charset="0"/>
                                  <a:ea typeface="Cambria Math" panose="02040503050406030204" pitchFamily="18" charset="0"/>
                                </a:rPr>
                                <m:t>𝑥</m:t>
                              </m:r>
                            </m:e>
                            <m:sub>
                              <m:r>
                                <a:rPr lang="en-US" sz="2200" b="0" i="1" smtClean="0">
                                  <a:latin typeface="Cambria Math" panose="02040503050406030204" pitchFamily="18" charset="0"/>
                                  <a:ea typeface="Cambria Math" panose="02040503050406030204" pitchFamily="18" charset="0"/>
                                </a:rPr>
                                <m:t>𝑡</m:t>
                              </m:r>
                            </m:sub>
                          </m:sSub>
                        </m:e>
                      </m:d>
                      <m:r>
                        <a:rPr lang="en-US" sz="2200" b="0" i="1" smtClean="0">
                          <a:latin typeface="Cambria Math" panose="02040503050406030204" pitchFamily="18" charset="0"/>
                          <a:ea typeface="Cambria Math" panose="02040503050406030204" pitchFamily="18" charset="0"/>
                        </a:rPr>
                        <m:t>+</m:t>
                      </m:r>
                      <m:sSub>
                        <m:sSubPr>
                          <m:ctrlPr>
                            <a:rPr lang="en-US" sz="2200" b="0" i="1" smtClean="0">
                              <a:latin typeface="Cambria Math" panose="02040503050406030204" pitchFamily="18" charset="0"/>
                              <a:ea typeface="Cambria Math" panose="02040503050406030204" pitchFamily="18" charset="0"/>
                            </a:rPr>
                          </m:ctrlPr>
                        </m:sSubPr>
                        <m:e>
                          <m:r>
                            <a:rPr lang="en-US" sz="2200" b="0" i="1" smtClean="0">
                              <a:latin typeface="Cambria Math" panose="02040503050406030204" pitchFamily="18" charset="0"/>
                              <a:ea typeface="Cambria Math" panose="02040503050406030204" pitchFamily="18" charset="0"/>
                            </a:rPr>
                            <m:t>𝑏</m:t>
                          </m:r>
                        </m:e>
                        <m:sub>
                          <m:r>
                            <a:rPr lang="en-US" sz="2200" b="0" i="1" smtClean="0">
                              <a:latin typeface="Cambria Math" panose="02040503050406030204" pitchFamily="18" charset="0"/>
                              <a:ea typeface="Cambria Math" panose="02040503050406030204" pitchFamily="18" charset="0"/>
                            </a:rPr>
                            <m:t>𝑓</m:t>
                          </m:r>
                        </m:sub>
                      </m:sSub>
                      <m:r>
                        <a:rPr lang="en-US" sz="2200" b="0" i="1" smtClean="0">
                          <a:latin typeface="Cambria Math" panose="02040503050406030204" pitchFamily="18" charset="0"/>
                          <a:ea typeface="Cambria Math" panose="02040503050406030204" pitchFamily="18" charset="0"/>
                        </a:rPr>
                        <m:t>)</m:t>
                      </m:r>
                    </m:oMath>
                  </m:oMathPara>
                </a14:m>
                <a:endParaRPr lang="en-US" sz="2200" dirty="0"/>
              </a:p>
              <a:p>
                <a:pPr algn="just"/>
                <a:r>
                  <a:rPr lang="en-US" sz="2200" dirty="0"/>
                  <a:t>This unit determines what percentages of long-term memory is remembered.</a:t>
                </a:r>
              </a:p>
              <a:p>
                <a:pPr marL="0" indent="0" algn="just">
                  <a:buNone/>
                </a:pPr>
                <a14:m>
                  <m:oMathPara xmlns:m="http://schemas.openxmlformats.org/officeDocument/2006/math">
                    <m:oMathParaPr>
                      <m:jc m:val="centerGroup"/>
                    </m:oMathParaPr>
                    <m:oMath xmlns:m="http://schemas.openxmlformats.org/officeDocument/2006/math">
                      <m:r>
                        <a:rPr lang="en-US" sz="2200" i="1" smtClean="0">
                          <a:latin typeface="Cambria Math" panose="02040503050406030204" pitchFamily="18" charset="0"/>
                          <a:ea typeface="Cambria Math" panose="02040503050406030204" pitchFamily="18" charset="0"/>
                        </a:rPr>
                        <m:t>𝜎</m:t>
                      </m:r>
                      <m:r>
                        <a:rPr lang="en-US" sz="2200" b="0" i="1" smtClean="0">
                          <a:latin typeface="Cambria Math" panose="02040503050406030204" pitchFamily="18" charset="0"/>
                          <a:ea typeface="Cambria Math" panose="02040503050406030204" pitchFamily="18" charset="0"/>
                        </a:rPr>
                        <m:t>=[0,1]</m:t>
                      </m:r>
                    </m:oMath>
                  </m:oMathPara>
                </a14:m>
                <a:endParaRPr lang="en-US" sz="2200" dirty="0"/>
              </a:p>
            </p:txBody>
          </p:sp>
        </mc:Choice>
        <mc:Fallback xmlns="">
          <p:sp>
            <p:nvSpPr>
              <p:cNvPr id="3" name="Content Placeholder 2">
                <a:extLst>
                  <a:ext uri="{FF2B5EF4-FFF2-40B4-BE49-F238E27FC236}">
                    <a16:creationId xmlns:a16="http://schemas.microsoft.com/office/drawing/2014/main" id="{015B8CD0-932F-736E-9C06-594D743D66E2}"/>
                  </a:ext>
                </a:extLst>
              </p:cNvPr>
              <p:cNvSpPr>
                <a:spLocks noGrp="1" noRot="1" noChangeAspect="1" noMove="1" noResize="1" noEditPoints="1" noAdjustHandles="1" noChangeArrowheads="1" noChangeShapeType="1" noTextEdit="1"/>
              </p:cNvSpPr>
              <p:nvPr>
                <p:ph idx="1"/>
              </p:nvPr>
            </p:nvSpPr>
            <p:spPr>
              <a:blipFill>
                <a:blip r:embed="rId2"/>
                <a:stretch>
                  <a:fillRect l="-696" t="-1681" b="-15406"/>
                </a:stretch>
              </a:blipFill>
            </p:spPr>
            <p:txBody>
              <a:bodyPr/>
              <a:lstStyle/>
              <a:p>
                <a:r>
                  <a:rPr lang="en-US">
                    <a:noFill/>
                  </a:rPr>
                  <a:t> </a:t>
                </a:r>
              </a:p>
            </p:txBody>
          </p:sp>
        </mc:Fallback>
      </mc:AlternateContent>
      <p:sp>
        <p:nvSpPr>
          <p:cNvPr id="4" name="Rectangle 3">
            <a:extLst>
              <a:ext uri="{FF2B5EF4-FFF2-40B4-BE49-F238E27FC236}">
                <a16:creationId xmlns:a16="http://schemas.microsoft.com/office/drawing/2014/main" id="{530ED4E8-796A-ADF7-3B44-360A02EEFFBC}"/>
              </a:ext>
            </a:extLst>
          </p:cNvPr>
          <p:cNvSpPr/>
          <p:nvPr/>
        </p:nvSpPr>
        <p:spPr>
          <a:xfrm>
            <a:off x="10256520" y="2953210"/>
            <a:ext cx="1647929" cy="2552282"/>
          </a:xfrm>
          <a:prstGeom prst="rect">
            <a:avLst/>
          </a:prstGeom>
          <a:solidFill>
            <a:schemeClr val="accent2">
              <a:lumMod val="20000"/>
              <a:lumOff val="80000"/>
            </a:schemeClr>
          </a:solidFill>
          <a:ln>
            <a:prstDash val="dash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AF6A9484-BFAF-5CDA-F36E-3765EC9795BA}"/>
              </a:ext>
            </a:extLst>
          </p:cNvPr>
          <p:cNvCxnSpPr/>
          <p:nvPr/>
        </p:nvCxnSpPr>
        <p:spPr>
          <a:xfrm>
            <a:off x="9702185" y="2333561"/>
            <a:ext cx="1816240" cy="0"/>
          </a:xfrm>
          <a:prstGeom prst="line">
            <a:avLst/>
          </a:prstGeom>
          <a:ln w="38100">
            <a:solidFill>
              <a:srgbClr val="00B05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pic>
        <p:nvPicPr>
          <p:cNvPr id="17" name="Picture 4">
            <a:extLst>
              <a:ext uri="{FF2B5EF4-FFF2-40B4-BE49-F238E27FC236}">
                <a16:creationId xmlns:a16="http://schemas.microsoft.com/office/drawing/2014/main" id="{BC329AB4-4A9E-1EC7-89D5-13F6F383A9A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7334" t="31855" r="15214" b="3884"/>
          <a:stretch/>
        </p:blipFill>
        <p:spPr bwMode="auto">
          <a:xfrm>
            <a:off x="11080484" y="3184281"/>
            <a:ext cx="660307" cy="665743"/>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27" name="Rectangle 26">
                <a:extLst>
                  <a:ext uri="{FF2B5EF4-FFF2-40B4-BE49-F238E27FC236}">
                    <a16:creationId xmlns:a16="http://schemas.microsoft.com/office/drawing/2014/main" id="{667FAEF0-72E2-3736-E28B-D127116AEBB1}"/>
                  </a:ext>
                </a:extLst>
              </p:cNvPr>
              <p:cNvSpPr/>
              <p:nvPr/>
            </p:nvSpPr>
            <p:spPr>
              <a:xfrm>
                <a:off x="10968677" y="6156960"/>
                <a:ext cx="883920" cy="70104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Input</a:t>
                </a:r>
              </a:p>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𝑡</m:t>
                          </m:r>
                        </m:sub>
                      </m:sSub>
                    </m:oMath>
                  </m:oMathPara>
                </a14:m>
                <a:endParaRPr lang="en-US" dirty="0"/>
              </a:p>
            </p:txBody>
          </p:sp>
        </mc:Choice>
        <mc:Fallback xmlns="">
          <p:sp>
            <p:nvSpPr>
              <p:cNvPr id="27" name="Rectangle 26">
                <a:extLst>
                  <a:ext uri="{FF2B5EF4-FFF2-40B4-BE49-F238E27FC236}">
                    <a16:creationId xmlns:a16="http://schemas.microsoft.com/office/drawing/2014/main" id="{667FAEF0-72E2-3736-E28B-D127116AEBB1}"/>
                  </a:ext>
                </a:extLst>
              </p:cNvPr>
              <p:cNvSpPr>
                <a:spLocks noRot="1" noChangeAspect="1" noMove="1" noResize="1" noEditPoints="1" noAdjustHandles="1" noChangeArrowheads="1" noChangeShapeType="1" noTextEdit="1"/>
              </p:cNvSpPr>
              <p:nvPr/>
            </p:nvSpPr>
            <p:spPr>
              <a:xfrm>
                <a:off x="10968677" y="6156960"/>
                <a:ext cx="883920" cy="701040"/>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Rectangle 27">
                <a:extLst>
                  <a:ext uri="{FF2B5EF4-FFF2-40B4-BE49-F238E27FC236}">
                    <a16:creationId xmlns:a16="http://schemas.microsoft.com/office/drawing/2014/main" id="{50C365F4-0E27-4485-737F-CDF5E84E835D}"/>
                  </a:ext>
                </a:extLst>
              </p:cNvPr>
              <p:cNvSpPr/>
              <p:nvPr/>
            </p:nvSpPr>
            <p:spPr>
              <a:xfrm>
                <a:off x="11121077" y="4469672"/>
                <a:ext cx="579120" cy="36576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oMath>
                  </m:oMathPara>
                </a14:m>
                <a:endParaRPr lang="en-US" dirty="0"/>
              </a:p>
            </p:txBody>
          </p:sp>
        </mc:Choice>
        <mc:Fallback xmlns="">
          <p:sp>
            <p:nvSpPr>
              <p:cNvPr id="28" name="Rectangle 27">
                <a:extLst>
                  <a:ext uri="{FF2B5EF4-FFF2-40B4-BE49-F238E27FC236}">
                    <a16:creationId xmlns:a16="http://schemas.microsoft.com/office/drawing/2014/main" id="{50C365F4-0E27-4485-737F-CDF5E84E835D}"/>
                  </a:ext>
                </a:extLst>
              </p:cNvPr>
              <p:cNvSpPr>
                <a:spLocks noRot="1" noChangeAspect="1" noMove="1" noResize="1" noEditPoints="1" noAdjustHandles="1" noChangeArrowheads="1" noChangeShapeType="1" noTextEdit="1"/>
              </p:cNvSpPr>
              <p:nvPr/>
            </p:nvSpPr>
            <p:spPr>
              <a:xfrm>
                <a:off x="11121077" y="4469672"/>
                <a:ext cx="579120" cy="365760"/>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Rectangle 33">
                <a:extLst>
                  <a:ext uri="{FF2B5EF4-FFF2-40B4-BE49-F238E27FC236}">
                    <a16:creationId xmlns:a16="http://schemas.microsoft.com/office/drawing/2014/main" id="{DFEB77E5-2973-D89B-61B8-069DE2AB28C9}"/>
                  </a:ext>
                </a:extLst>
              </p:cNvPr>
              <p:cNvSpPr/>
              <p:nvPr/>
            </p:nvSpPr>
            <p:spPr>
              <a:xfrm>
                <a:off x="11518425" y="2150681"/>
                <a:ext cx="579120" cy="36576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oMath>
                  </m:oMathPara>
                </a14:m>
                <a:endParaRPr lang="en-US" dirty="0"/>
              </a:p>
            </p:txBody>
          </p:sp>
        </mc:Choice>
        <mc:Fallback xmlns="">
          <p:sp>
            <p:nvSpPr>
              <p:cNvPr id="34" name="Rectangle 33">
                <a:extLst>
                  <a:ext uri="{FF2B5EF4-FFF2-40B4-BE49-F238E27FC236}">
                    <a16:creationId xmlns:a16="http://schemas.microsoft.com/office/drawing/2014/main" id="{DFEB77E5-2973-D89B-61B8-069DE2AB28C9}"/>
                  </a:ext>
                </a:extLst>
              </p:cNvPr>
              <p:cNvSpPr>
                <a:spLocks noRot="1" noChangeAspect="1" noMove="1" noResize="1" noEditPoints="1" noAdjustHandles="1" noChangeArrowheads="1" noChangeShapeType="1" noTextEdit="1"/>
              </p:cNvSpPr>
              <p:nvPr/>
            </p:nvSpPr>
            <p:spPr>
              <a:xfrm>
                <a:off x="11518425" y="2150681"/>
                <a:ext cx="579120" cy="365760"/>
              </a:xfrm>
              <a:prstGeom prst="rect">
                <a:avLst/>
              </a:prstGeom>
              <a:blipFill>
                <a:blip r:embed="rId6"/>
                <a:stretch>
                  <a:fillRect/>
                </a:stretch>
              </a:blipFill>
            </p:spPr>
            <p:txBody>
              <a:bodyPr/>
              <a:lstStyle/>
              <a:p>
                <a:r>
                  <a:rPr lang="en-US">
                    <a:noFill/>
                  </a:rPr>
                  <a:t> </a:t>
                </a:r>
              </a:p>
            </p:txBody>
          </p:sp>
        </mc:Fallback>
      </mc:AlternateContent>
      <p:cxnSp>
        <p:nvCxnSpPr>
          <p:cNvPr id="40" name="Straight Arrow Connector 39">
            <a:extLst>
              <a:ext uri="{FF2B5EF4-FFF2-40B4-BE49-F238E27FC236}">
                <a16:creationId xmlns:a16="http://schemas.microsoft.com/office/drawing/2014/main" id="{553BB5F5-970C-1C7A-960B-68E17F9E9ABD}"/>
              </a:ext>
            </a:extLst>
          </p:cNvPr>
          <p:cNvCxnSpPr>
            <a:cxnSpLocks/>
            <a:stCxn id="27" idx="0"/>
          </p:cNvCxnSpPr>
          <p:nvPr/>
        </p:nvCxnSpPr>
        <p:spPr>
          <a:xfrm flipV="1">
            <a:off x="11410637" y="4829739"/>
            <a:ext cx="0" cy="132722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77C724ED-3E94-7BC4-B4ED-F0524F46FFB9}"/>
              </a:ext>
            </a:extLst>
          </p:cNvPr>
          <p:cNvCxnSpPr>
            <a:cxnSpLocks/>
          </p:cNvCxnSpPr>
          <p:nvPr/>
        </p:nvCxnSpPr>
        <p:spPr>
          <a:xfrm>
            <a:off x="9529972" y="5169808"/>
            <a:ext cx="1759820" cy="0"/>
          </a:xfrm>
          <a:prstGeom prst="line">
            <a:avLst/>
          </a:prstGeom>
          <a:ln w="28575">
            <a:solidFill>
              <a:srgbClr val="C00000"/>
            </a:solidFill>
          </a:ln>
        </p:spPr>
        <p:style>
          <a:lnRef idx="2">
            <a:schemeClr val="accent2"/>
          </a:lnRef>
          <a:fillRef idx="0">
            <a:schemeClr val="accent2"/>
          </a:fillRef>
          <a:effectRef idx="1">
            <a:schemeClr val="accent2"/>
          </a:effectRef>
          <a:fontRef idx="minor">
            <a:schemeClr val="tx1"/>
          </a:fontRef>
        </p:style>
      </p:cxnSp>
      <p:cxnSp>
        <p:nvCxnSpPr>
          <p:cNvPr id="46" name="Connector: Elbow 45">
            <a:extLst>
              <a:ext uri="{FF2B5EF4-FFF2-40B4-BE49-F238E27FC236}">
                <a16:creationId xmlns:a16="http://schemas.microsoft.com/office/drawing/2014/main" id="{D0C9A460-8DC1-05E8-C442-048B43AB0709}"/>
              </a:ext>
            </a:extLst>
          </p:cNvPr>
          <p:cNvCxnSpPr/>
          <p:nvPr/>
        </p:nvCxnSpPr>
        <p:spPr>
          <a:xfrm rot="5400000" flipH="1" flipV="1">
            <a:off x="10742792" y="4791524"/>
            <a:ext cx="522949" cy="233621"/>
          </a:xfrm>
          <a:prstGeom prst="bentConnector3">
            <a:avLst>
              <a:gd name="adj1" fmla="val 98959"/>
            </a:avLst>
          </a:prstGeom>
          <a:ln w="28575">
            <a:solidFill>
              <a:srgbClr val="C00000"/>
            </a:solidFill>
            <a:tailEnd type="triangle"/>
          </a:ln>
        </p:spPr>
        <p:style>
          <a:lnRef idx="2">
            <a:schemeClr val="accent2"/>
          </a:lnRef>
          <a:fillRef idx="0">
            <a:schemeClr val="accent2"/>
          </a:fillRef>
          <a:effectRef idx="1">
            <a:schemeClr val="accent2"/>
          </a:effectRef>
          <a:fontRef idx="minor">
            <a:schemeClr val="tx1"/>
          </a:fontRef>
        </p:style>
      </p:cxnSp>
      <p:cxnSp>
        <p:nvCxnSpPr>
          <p:cNvPr id="53" name="Straight Arrow Connector 52">
            <a:extLst>
              <a:ext uri="{FF2B5EF4-FFF2-40B4-BE49-F238E27FC236}">
                <a16:creationId xmlns:a16="http://schemas.microsoft.com/office/drawing/2014/main" id="{F2E79025-1700-8A1A-9986-F04436F490D6}"/>
              </a:ext>
            </a:extLst>
          </p:cNvPr>
          <p:cNvCxnSpPr>
            <a:cxnSpLocks/>
            <a:stCxn id="28" idx="0"/>
            <a:endCxn id="17" idx="2"/>
          </p:cNvCxnSpPr>
          <p:nvPr/>
        </p:nvCxnSpPr>
        <p:spPr>
          <a:xfrm flipV="1">
            <a:off x="11410637" y="3850024"/>
            <a:ext cx="1" cy="61964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7" name="Connector: Elbow 56">
            <a:extLst>
              <a:ext uri="{FF2B5EF4-FFF2-40B4-BE49-F238E27FC236}">
                <a16:creationId xmlns:a16="http://schemas.microsoft.com/office/drawing/2014/main" id="{A37CAEF4-FFC0-7CF7-268A-60800FD721A7}"/>
              </a:ext>
            </a:extLst>
          </p:cNvPr>
          <p:cNvCxnSpPr>
            <a:cxnSpLocks/>
            <a:stCxn id="17" idx="0"/>
            <a:endCxn id="34" idx="2"/>
          </p:cNvCxnSpPr>
          <p:nvPr/>
        </p:nvCxnSpPr>
        <p:spPr>
          <a:xfrm rot="5400000" flipH="1" flipV="1">
            <a:off x="11275391" y="2651688"/>
            <a:ext cx="667840" cy="397347"/>
          </a:xfrm>
          <a:prstGeom prst="bentConnector3">
            <a:avLst/>
          </a:prstGeom>
          <a:ln w="38100">
            <a:tailEnd type="triangle"/>
          </a:ln>
        </p:spPr>
        <p:style>
          <a:lnRef idx="2">
            <a:schemeClr val="dk1"/>
          </a:lnRef>
          <a:fillRef idx="0">
            <a:schemeClr val="dk1"/>
          </a:fillRef>
          <a:effectRef idx="1">
            <a:schemeClr val="dk1"/>
          </a:effectRef>
          <a:fontRef idx="minor">
            <a:schemeClr val="tx1"/>
          </a:fontRef>
        </p:style>
      </p:cxnSp>
      <mc:AlternateContent xmlns:mc="http://schemas.openxmlformats.org/markup-compatibility/2006" xmlns:a14="http://schemas.microsoft.com/office/drawing/2010/main">
        <mc:Choice Requires="a14">
          <p:sp>
            <p:nvSpPr>
              <p:cNvPr id="68" name="TextBox 67">
                <a:extLst>
                  <a:ext uri="{FF2B5EF4-FFF2-40B4-BE49-F238E27FC236}">
                    <a16:creationId xmlns:a16="http://schemas.microsoft.com/office/drawing/2014/main" id="{2C16FAA2-6F0E-F2A4-0E60-918C408E43D9}"/>
                  </a:ext>
                </a:extLst>
              </p:cNvPr>
              <p:cNvSpPr txBox="1"/>
              <p:nvPr/>
            </p:nvSpPr>
            <p:spPr>
              <a:xfrm>
                <a:off x="9529972" y="1927046"/>
                <a:ext cx="66928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𝑡</m:t>
                          </m:r>
                          <m:r>
                            <a:rPr lang="en-US" b="0" i="1" smtClean="0">
                              <a:latin typeface="Cambria Math" panose="02040503050406030204" pitchFamily="18" charset="0"/>
                            </a:rPr>
                            <m:t>−1</m:t>
                          </m:r>
                        </m:sub>
                      </m:sSub>
                    </m:oMath>
                  </m:oMathPara>
                </a14:m>
                <a:endParaRPr lang="en-US" dirty="0"/>
              </a:p>
            </p:txBody>
          </p:sp>
        </mc:Choice>
        <mc:Fallback xmlns="">
          <p:sp>
            <p:nvSpPr>
              <p:cNvPr id="68" name="TextBox 67">
                <a:extLst>
                  <a:ext uri="{FF2B5EF4-FFF2-40B4-BE49-F238E27FC236}">
                    <a16:creationId xmlns:a16="http://schemas.microsoft.com/office/drawing/2014/main" id="{2C16FAA2-6F0E-F2A4-0E60-918C408E43D9}"/>
                  </a:ext>
                </a:extLst>
              </p:cNvPr>
              <p:cNvSpPr txBox="1">
                <a:spLocks noRot="1" noChangeAspect="1" noMove="1" noResize="1" noEditPoints="1" noAdjustHandles="1" noChangeArrowheads="1" noChangeShapeType="1" noTextEdit="1"/>
              </p:cNvSpPr>
              <p:nvPr/>
            </p:nvSpPr>
            <p:spPr>
              <a:xfrm>
                <a:off x="9529972" y="1927046"/>
                <a:ext cx="669286" cy="369332"/>
              </a:xfrm>
              <a:prstGeom prst="rect">
                <a:avLst/>
              </a:prstGeom>
              <a:blipFill>
                <a:blip r:embed="rId7"/>
                <a:stretch>
                  <a:fillRect/>
                </a:stretch>
              </a:blipFill>
            </p:spPr>
            <p:txBody>
              <a:bodyPr/>
              <a:lstStyle/>
              <a:p>
                <a:r>
                  <a:rPr lang="en-US">
                    <a:noFill/>
                  </a:rPr>
                  <a:t> </a:t>
                </a:r>
              </a:p>
            </p:txBody>
          </p:sp>
        </mc:Fallback>
      </mc:AlternateContent>
      <p:sp>
        <p:nvSpPr>
          <p:cNvPr id="69" name="TextBox 68">
            <a:extLst>
              <a:ext uri="{FF2B5EF4-FFF2-40B4-BE49-F238E27FC236}">
                <a16:creationId xmlns:a16="http://schemas.microsoft.com/office/drawing/2014/main" id="{36A187E4-6104-A66E-686A-FAAB5B0DEFAF}"/>
              </a:ext>
            </a:extLst>
          </p:cNvPr>
          <p:cNvSpPr txBox="1"/>
          <p:nvPr/>
        </p:nvSpPr>
        <p:spPr>
          <a:xfrm>
            <a:off x="10479861" y="1552427"/>
            <a:ext cx="1240340" cy="369332"/>
          </a:xfrm>
          <a:prstGeom prst="rect">
            <a:avLst/>
          </a:prstGeom>
          <a:noFill/>
        </p:spPr>
        <p:txBody>
          <a:bodyPr wrap="none" rtlCol="0">
            <a:spAutoFit/>
          </a:bodyPr>
          <a:lstStyle/>
          <a:p>
            <a:r>
              <a:rPr lang="en-US" dirty="0"/>
              <a:t>Forget gate</a:t>
            </a:r>
          </a:p>
        </p:txBody>
      </p:sp>
      <mc:AlternateContent xmlns:mc="http://schemas.openxmlformats.org/markup-compatibility/2006" xmlns:a14="http://schemas.microsoft.com/office/drawing/2010/main">
        <mc:Choice Requires="a14">
          <p:sp>
            <p:nvSpPr>
              <p:cNvPr id="75" name="TextBox 74">
                <a:extLst>
                  <a:ext uri="{FF2B5EF4-FFF2-40B4-BE49-F238E27FC236}">
                    <a16:creationId xmlns:a16="http://schemas.microsoft.com/office/drawing/2014/main" id="{DF8FC255-1733-000C-543F-FD571F30DE2F}"/>
                  </a:ext>
                </a:extLst>
              </p:cNvPr>
              <p:cNvSpPr txBox="1"/>
              <p:nvPr/>
            </p:nvSpPr>
            <p:spPr>
              <a:xfrm>
                <a:off x="9367435" y="4800476"/>
                <a:ext cx="90430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h</m:t>
                          </m:r>
                        </m:e>
                        <m:sub>
                          <m:r>
                            <a:rPr lang="en-US" b="0" i="1" smtClean="0">
                              <a:latin typeface="Cambria Math" panose="02040503050406030204" pitchFamily="18" charset="0"/>
                            </a:rPr>
                            <m:t>𝑡</m:t>
                          </m:r>
                          <m:r>
                            <a:rPr lang="en-US" b="0" i="1" smtClean="0">
                              <a:latin typeface="Cambria Math" panose="02040503050406030204" pitchFamily="18" charset="0"/>
                            </a:rPr>
                            <m:t>−1</m:t>
                          </m:r>
                        </m:sub>
                      </m:sSub>
                    </m:oMath>
                  </m:oMathPara>
                </a14:m>
                <a:endParaRPr lang="en-US" dirty="0"/>
              </a:p>
            </p:txBody>
          </p:sp>
        </mc:Choice>
        <mc:Fallback xmlns="">
          <p:sp>
            <p:nvSpPr>
              <p:cNvPr id="75" name="TextBox 74">
                <a:extLst>
                  <a:ext uri="{FF2B5EF4-FFF2-40B4-BE49-F238E27FC236}">
                    <a16:creationId xmlns:a16="http://schemas.microsoft.com/office/drawing/2014/main" id="{DF8FC255-1733-000C-543F-FD571F30DE2F}"/>
                  </a:ext>
                </a:extLst>
              </p:cNvPr>
              <p:cNvSpPr txBox="1">
                <a:spLocks noRot="1" noChangeAspect="1" noMove="1" noResize="1" noEditPoints="1" noAdjustHandles="1" noChangeArrowheads="1" noChangeShapeType="1" noTextEdit="1"/>
              </p:cNvSpPr>
              <p:nvPr/>
            </p:nvSpPr>
            <p:spPr>
              <a:xfrm>
                <a:off x="9367435" y="4800476"/>
                <a:ext cx="904306" cy="369332"/>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7" name="TextBox 76">
                <a:extLst>
                  <a:ext uri="{FF2B5EF4-FFF2-40B4-BE49-F238E27FC236}">
                    <a16:creationId xmlns:a16="http://schemas.microsoft.com/office/drawing/2014/main" id="{3A0815AD-7CFF-65E6-9199-A5021C676973}"/>
                  </a:ext>
                </a:extLst>
              </p:cNvPr>
              <p:cNvSpPr txBox="1"/>
              <p:nvPr/>
            </p:nvSpPr>
            <p:spPr>
              <a:xfrm>
                <a:off x="10261652" y="4474742"/>
                <a:ext cx="73424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m:t>
                          </m:r>
                          <m:r>
                            <a:rPr lang="en-US" b="0" i="1" smtClean="0">
                              <a:latin typeface="Cambria Math" panose="02040503050406030204" pitchFamily="18" charset="0"/>
                            </a:rPr>
                            <m:t>𝑤</m:t>
                          </m:r>
                        </m:e>
                        <m:sub>
                          <m:r>
                            <a:rPr lang="en-US" b="0" i="1" smtClean="0">
                              <a:latin typeface="Cambria Math" panose="02040503050406030204" pitchFamily="18" charset="0"/>
                            </a:rPr>
                            <m:t>h</m:t>
                          </m:r>
                        </m:sub>
                      </m:sSub>
                    </m:oMath>
                  </m:oMathPara>
                </a14:m>
                <a:endParaRPr lang="en-US" dirty="0"/>
              </a:p>
            </p:txBody>
          </p:sp>
        </mc:Choice>
        <mc:Fallback xmlns="">
          <p:sp>
            <p:nvSpPr>
              <p:cNvPr id="77" name="TextBox 76">
                <a:extLst>
                  <a:ext uri="{FF2B5EF4-FFF2-40B4-BE49-F238E27FC236}">
                    <a16:creationId xmlns:a16="http://schemas.microsoft.com/office/drawing/2014/main" id="{3A0815AD-7CFF-65E6-9199-A5021C676973}"/>
                  </a:ext>
                </a:extLst>
              </p:cNvPr>
              <p:cNvSpPr txBox="1">
                <a:spLocks noRot="1" noChangeAspect="1" noMove="1" noResize="1" noEditPoints="1" noAdjustHandles="1" noChangeArrowheads="1" noChangeShapeType="1" noTextEdit="1"/>
              </p:cNvSpPr>
              <p:nvPr/>
            </p:nvSpPr>
            <p:spPr>
              <a:xfrm>
                <a:off x="10261652" y="4474742"/>
                <a:ext cx="734240" cy="369332"/>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1" name="TextBox 80">
                <a:extLst>
                  <a:ext uri="{FF2B5EF4-FFF2-40B4-BE49-F238E27FC236}">
                    <a16:creationId xmlns:a16="http://schemas.microsoft.com/office/drawing/2014/main" id="{ED95FA21-F205-CEDD-F053-B0FA3F66DD68}"/>
                  </a:ext>
                </a:extLst>
              </p:cNvPr>
              <p:cNvSpPr txBox="1"/>
              <p:nvPr/>
            </p:nvSpPr>
            <p:spPr>
              <a:xfrm>
                <a:off x="11358884" y="4790342"/>
                <a:ext cx="72263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m:t>
                          </m:r>
                          <m:r>
                            <a:rPr lang="en-US" b="0" i="1" smtClean="0">
                              <a:latin typeface="Cambria Math" panose="02040503050406030204" pitchFamily="18" charset="0"/>
                            </a:rPr>
                            <m:t>𝑤</m:t>
                          </m:r>
                        </m:e>
                        <m:sub>
                          <m:r>
                            <a:rPr lang="en-US" b="0" i="1" smtClean="0">
                              <a:latin typeface="Cambria Math" panose="02040503050406030204" pitchFamily="18" charset="0"/>
                            </a:rPr>
                            <m:t>𝑥</m:t>
                          </m:r>
                        </m:sub>
                      </m:sSub>
                    </m:oMath>
                  </m:oMathPara>
                </a14:m>
                <a:endParaRPr lang="en-US" dirty="0"/>
              </a:p>
            </p:txBody>
          </p:sp>
        </mc:Choice>
        <mc:Fallback xmlns="">
          <p:sp>
            <p:nvSpPr>
              <p:cNvPr id="81" name="TextBox 80">
                <a:extLst>
                  <a:ext uri="{FF2B5EF4-FFF2-40B4-BE49-F238E27FC236}">
                    <a16:creationId xmlns:a16="http://schemas.microsoft.com/office/drawing/2014/main" id="{ED95FA21-F205-CEDD-F053-B0FA3F66DD68}"/>
                  </a:ext>
                </a:extLst>
              </p:cNvPr>
              <p:cNvSpPr txBox="1">
                <a:spLocks noRot="1" noChangeAspect="1" noMove="1" noResize="1" noEditPoints="1" noAdjustHandles="1" noChangeArrowheads="1" noChangeShapeType="1" noTextEdit="1"/>
              </p:cNvSpPr>
              <p:nvPr/>
            </p:nvSpPr>
            <p:spPr>
              <a:xfrm>
                <a:off x="11358884" y="4790342"/>
                <a:ext cx="722634" cy="369332"/>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5" name="TextBox 84">
                <a:extLst>
                  <a:ext uri="{FF2B5EF4-FFF2-40B4-BE49-F238E27FC236}">
                    <a16:creationId xmlns:a16="http://schemas.microsoft.com/office/drawing/2014/main" id="{F59BC3ED-AA04-6E68-96A3-F1F79DA37F7B}"/>
                  </a:ext>
                </a:extLst>
              </p:cNvPr>
              <p:cNvSpPr txBox="1"/>
              <p:nvPr/>
            </p:nvSpPr>
            <p:spPr>
              <a:xfrm>
                <a:off x="10954394" y="3917544"/>
                <a:ext cx="54078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m:t>
                      </m:r>
                      <m:r>
                        <a:rPr lang="en-US" i="1" dirty="0" smtClean="0">
                          <a:latin typeface="Cambria Math" panose="02040503050406030204" pitchFamily="18" charset="0"/>
                        </a:rPr>
                        <m:t>𝑏</m:t>
                      </m:r>
                    </m:oMath>
                  </m:oMathPara>
                </a14:m>
                <a:endParaRPr lang="en-US" dirty="0"/>
              </a:p>
            </p:txBody>
          </p:sp>
        </mc:Choice>
        <mc:Fallback xmlns="">
          <p:sp>
            <p:nvSpPr>
              <p:cNvPr id="85" name="TextBox 84">
                <a:extLst>
                  <a:ext uri="{FF2B5EF4-FFF2-40B4-BE49-F238E27FC236}">
                    <a16:creationId xmlns:a16="http://schemas.microsoft.com/office/drawing/2014/main" id="{F59BC3ED-AA04-6E68-96A3-F1F79DA37F7B}"/>
                  </a:ext>
                </a:extLst>
              </p:cNvPr>
              <p:cNvSpPr txBox="1">
                <a:spLocks noRot="1" noChangeAspect="1" noMove="1" noResize="1" noEditPoints="1" noAdjustHandles="1" noChangeArrowheads="1" noChangeShapeType="1" noTextEdit="1"/>
              </p:cNvSpPr>
              <p:nvPr/>
            </p:nvSpPr>
            <p:spPr>
              <a:xfrm>
                <a:off x="10954394" y="3917544"/>
                <a:ext cx="540789" cy="369332"/>
              </a:xfrm>
              <a:prstGeom prst="rect">
                <a:avLst/>
              </a:prstGeom>
              <a:blipFill>
                <a:blip r:embed="rId11"/>
                <a:stretch>
                  <a:fillRect/>
                </a:stretch>
              </a:blipFill>
            </p:spPr>
            <p:txBody>
              <a:bodyPr/>
              <a:lstStyle/>
              <a:p>
                <a:r>
                  <a:rPr lang="en-US">
                    <a:noFill/>
                  </a:rPr>
                  <a:t> </a:t>
                </a:r>
              </a:p>
            </p:txBody>
          </p:sp>
        </mc:Fallback>
      </mc:AlternateContent>
      <p:sp>
        <p:nvSpPr>
          <p:cNvPr id="90" name="TextBox 89">
            <a:extLst>
              <a:ext uri="{FF2B5EF4-FFF2-40B4-BE49-F238E27FC236}">
                <a16:creationId xmlns:a16="http://schemas.microsoft.com/office/drawing/2014/main" id="{6B309D9B-F8EF-D4C7-F01D-E6C27A8FCC92}"/>
              </a:ext>
            </a:extLst>
          </p:cNvPr>
          <p:cNvSpPr txBox="1"/>
          <p:nvPr/>
        </p:nvSpPr>
        <p:spPr>
          <a:xfrm flipH="1">
            <a:off x="9864615" y="2409981"/>
            <a:ext cx="2183614" cy="646331"/>
          </a:xfrm>
          <a:prstGeom prst="rect">
            <a:avLst/>
          </a:prstGeom>
          <a:noFill/>
        </p:spPr>
        <p:txBody>
          <a:bodyPr wrap="square" rtlCol="0">
            <a:spAutoFit/>
          </a:bodyPr>
          <a:lstStyle/>
          <a:p>
            <a:r>
              <a:rPr lang="en-US" dirty="0"/>
              <a:t>% long-term to remember </a:t>
            </a:r>
          </a:p>
        </p:txBody>
      </p:sp>
      <mc:AlternateContent xmlns:mc="http://schemas.openxmlformats.org/markup-compatibility/2006" xmlns:a14="http://schemas.microsoft.com/office/drawing/2010/main">
        <mc:Choice Requires="a14">
          <p:sp>
            <p:nvSpPr>
              <p:cNvPr id="92" name="TextBox 91">
                <a:extLst>
                  <a:ext uri="{FF2B5EF4-FFF2-40B4-BE49-F238E27FC236}">
                    <a16:creationId xmlns:a16="http://schemas.microsoft.com/office/drawing/2014/main" id="{6D6B062B-1FE7-0D44-D49B-490B8E201D06}"/>
                  </a:ext>
                </a:extLst>
              </p:cNvPr>
              <p:cNvSpPr txBox="1"/>
              <p:nvPr/>
            </p:nvSpPr>
            <p:spPr>
              <a:xfrm>
                <a:off x="11290846" y="2832427"/>
                <a:ext cx="53848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𝑓</m:t>
                          </m:r>
                        </m:e>
                        <m:sub>
                          <m:r>
                            <a:rPr lang="en-US" sz="1800" b="0" i="1" smtClean="0">
                              <a:latin typeface="Cambria Math" panose="02040503050406030204" pitchFamily="18" charset="0"/>
                            </a:rPr>
                            <m:t>𝑡</m:t>
                          </m:r>
                        </m:sub>
                      </m:sSub>
                    </m:oMath>
                  </m:oMathPara>
                </a14:m>
                <a:endParaRPr lang="en-US" dirty="0"/>
              </a:p>
            </p:txBody>
          </p:sp>
        </mc:Choice>
        <mc:Fallback xmlns="">
          <p:sp>
            <p:nvSpPr>
              <p:cNvPr id="92" name="TextBox 91">
                <a:extLst>
                  <a:ext uri="{FF2B5EF4-FFF2-40B4-BE49-F238E27FC236}">
                    <a16:creationId xmlns:a16="http://schemas.microsoft.com/office/drawing/2014/main" id="{6D6B062B-1FE7-0D44-D49B-490B8E201D06}"/>
                  </a:ext>
                </a:extLst>
              </p:cNvPr>
              <p:cNvSpPr txBox="1">
                <a:spLocks noRot="1" noChangeAspect="1" noMove="1" noResize="1" noEditPoints="1" noAdjustHandles="1" noChangeArrowheads="1" noChangeShapeType="1" noTextEdit="1"/>
              </p:cNvSpPr>
              <p:nvPr/>
            </p:nvSpPr>
            <p:spPr>
              <a:xfrm>
                <a:off x="11290846" y="2832427"/>
                <a:ext cx="538480" cy="369332"/>
              </a:xfrm>
              <a:prstGeom prst="rect">
                <a:avLst/>
              </a:prstGeom>
              <a:blipFill>
                <a:blip r:embed="rId12"/>
                <a:stretch>
                  <a:fillRect b="-13333"/>
                </a:stretch>
              </a:blipFill>
            </p:spPr>
            <p:txBody>
              <a:bodyPr/>
              <a:lstStyle/>
              <a:p>
                <a:r>
                  <a:rPr lang="en-US">
                    <a:noFill/>
                  </a:rPr>
                  <a:t> </a:t>
                </a:r>
              </a:p>
            </p:txBody>
          </p:sp>
        </mc:Fallback>
      </mc:AlternateContent>
    </p:spTree>
    <p:extLst>
      <p:ext uri="{BB962C8B-B14F-4D97-AF65-F5344CB8AC3E}">
        <p14:creationId xmlns:p14="http://schemas.microsoft.com/office/powerpoint/2010/main" val="338313795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8115BD-C8AB-183E-8D69-AA0B9AFD837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F0DFC50-F79F-8B51-4920-45F84D08E3CD}"/>
              </a:ext>
            </a:extLst>
          </p:cNvPr>
          <p:cNvSpPr>
            <a:spLocks noGrp="1"/>
          </p:cNvSpPr>
          <p:nvPr>
            <p:ph type="title"/>
          </p:nvPr>
        </p:nvSpPr>
        <p:spPr/>
        <p:txBody>
          <a:bodyPr/>
          <a:lstStyle/>
          <a:p>
            <a:r>
              <a:rPr lang="en-US" b="1" dirty="0"/>
              <a:t>LSTM Architecture: Forget Gate</a:t>
            </a:r>
          </a:p>
        </p:txBody>
      </p:sp>
      <p:sp>
        <p:nvSpPr>
          <p:cNvPr id="4" name="Rectangle 3">
            <a:extLst>
              <a:ext uri="{FF2B5EF4-FFF2-40B4-BE49-F238E27FC236}">
                <a16:creationId xmlns:a16="http://schemas.microsoft.com/office/drawing/2014/main" id="{24F7EC98-7BB7-3591-369D-5377C11E0C08}"/>
              </a:ext>
            </a:extLst>
          </p:cNvPr>
          <p:cNvSpPr/>
          <p:nvPr/>
        </p:nvSpPr>
        <p:spPr>
          <a:xfrm>
            <a:off x="4587240" y="2810970"/>
            <a:ext cx="1647929" cy="2552282"/>
          </a:xfrm>
          <a:prstGeom prst="rect">
            <a:avLst/>
          </a:prstGeom>
          <a:solidFill>
            <a:schemeClr val="accent2">
              <a:lumMod val="20000"/>
              <a:lumOff val="80000"/>
            </a:schemeClr>
          </a:solidFill>
          <a:ln>
            <a:prstDash val="dash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91DEA45E-04A6-9DD6-6745-57328DAC9F56}"/>
              </a:ext>
            </a:extLst>
          </p:cNvPr>
          <p:cNvCxnSpPr/>
          <p:nvPr/>
        </p:nvCxnSpPr>
        <p:spPr>
          <a:xfrm>
            <a:off x="4032905" y="2208402"/>
            <a:ext cx="1816240" cy="0"/>
          </a:xfrm>
          <a:prstGeom prst="line">
            <a:avLst/>
          </a:prstGeom>
          <a:ln w="38100">
            <a:solidFill>
              <a:srgbClr val="00B05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pic>
        <p:nvPicPr>
          <p:cNvPr id="17" name="Picture 4">
            <a:extLst>
              <a:ext uri="{FF2B5EF4-FFF2-40B4-BE49-F238E27FC236}">
                <a16:creationId xmlns:a16="http://schemas.microsoft.com/office/drawing/2014/main" id="{2E1899EF-AE0C-613C-800D-098F5BDD4FB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7334" t="31855" r="15214" b="3884"/>
          <a:stretch/>
        </p:blipFill>
        <p:spPr bwMode="auto">
          <a:xfrm>
            <a:off x="5411204" y="3042041"/>
            <a:ext cx="660307" cy="665743"/>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27" name="Rectangle 26">
                <a:extLst>
                  <a:ext uri="{FF2B5EF4-FFF2-40B4-BE49-F238E27FC236}">
                    <a16:creationId xmlns:a16="http://schemas.microsoft.com/office/drawing/2014/main" id="{C35C9EE1-AEAA-AE45-82B5-D7D4EF42D8E2}"/>
                  </a:ext>
                </a:extLst>
              </p:cNvPr>
              <p:cNvSpPr/>
              <p:nvPr/>
            </p:nvSpPr>
            <p:spPr>
              <a:xfrm>
                <a:off x="5299397" y="6014720"/>
                <a:ext cx="883920" cy="70104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Input</a:t>
                </a:r>
              </a:p>
              <a:p>
                <a:pPr algn="ct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𝑡</m:t>
                        </m:r>
                      </m:sub>
                    </m:sSub>
                  </m:oMath>
                </a14:m>
                <a:r>
                  <a:rPr lang="en-US" dirty="0"/>
                  <a:t>=1</a:t>
                </a:r>
              </a:p>
            </p:txBody>
          </p:sp>
        </mc:Choice>
        <mc:Fallback xmlns="">
          <p:sp>
            <p:nvSpPr>
              <p:cNvPr id="27" name="Rectangle 26">
                <a:extLst>
                  <a:ext uri="{FF2B5EF4-FFF2-40B4-BE49-F238E27FC236}">
                    <a16:creationId xmlns:a16="http://schemas.microsoft.com/office/drawing/2014/main" id="{C35C9EE1-AEAA-AE45-82B5-D7D4EF42D8E2}"/>
                  </a:ext>
                </a:extLst>
              </p:cNvPr>
              <p:cNvSpPr>
                <a:spLocks noRot="1" noChangeAspect="1" noMove="1" noResize="1" noEditPoints="1" noAdjustHandles="1" noChangeArrowheads="1" noChangeShapeType="1" noTextEdit="1"/>
              </p:cNvSpPr>
              <p:nvPr/>
            </p:nvSpPr>
            <p:spPr>
              <a:xfrm>
                <a:off x="5299397" y="6014720"/>
                <a:ext cx="883920" cy="701040"/>
              </a:xfrm>
              <a:prstGeom prst="rect">
                <a:avLst/>
              </a:prstGeom>
              <a:blipFill>
                <a:blip r:embed="rId3"/>
                <a:stretch>
                  <a:fillRect b="-854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Rectangle 27">
                <a:extLst>
                  <a:ext uri="{FF2B5EF4-FFF2-40B4-BE49-F238E27FC236}">
                    <a16:creationId xmlns:a16="http://schemas.microsoft.com/office/drawing/2014/main" id="{FC9D6DB6-D9B1-A5FE-0027-1311612C896F}"/>
                  </a:ext>
                </a:extLst>
              </p:cNvPr>
              <p:cNvSpPr/>
              <p:nvPr/>
            </p:nvSpPr>
            <p:spPr>
              <a:xfrm>
                <a:off x="5451797" y="4327432"/>
                <a:ext cx="579120" cy="36576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oMath>
                  </m:oMathPara>
                </a14:m>
                <a:endParaRPr lang="en-US" dirty="0"/>
              </a:p>
            </p:txBody>
          </p:sp>
        </mc:Choice>
        <mc:Fallback xmlns="">
          <p:sp>
            <p:nvSpPr>
              <p:cNvPr id="28" name="Rectangle 27">
                <a:extLst>
                  <a:ext uri="{FF2B5EF4-FFF2-40B4-BE49-F238E27FC236}">
                    <a16:creationId xmlns:a16="http://schemas.microsoft.com/office/drawing/2014/main" id="{FC9D6DB6-D9B1-A5FE-0027-1311612C896F}"/>
                  </a:ext>
                </a:extLst>
              </p:cNvPr>
              <p:cNvSpPr>
                <a:spLocks noRot="1" noChangeAspect="1" noMove="1" noResize="1" noEditPoints="1" noAdjustHandles="1" noChangeArrowheads="1" noChangeShapeType="1" noTextEdit="1"/>
              </p:cNvSpPr>
              <p:nvPr/>
            </p:nvSpPr>
            <p:spPr>
              <a:xfrm>
                <a:off x="5451797" y="4327432"/>
                <a:ext cx="579120" cy="365760"/>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Rectangle 33">
                <a:extLst>
                  <a:ext uri="{FF2B5EF4-FFF2-40B4-BE49-F238E27FC236}">
                    <a16:creationId xmlns:a16="http://schemas.microsoft.com/office/drawing/2014/main" id="{D8856A13-7FD3-18B8-53DD-44588AF3BE63}"/>
                  </a:ext>
                </a:extLst>
              </p:cNvPr>
              <p:cNvSpPr/>
              <p:nvPr/>
            </p:nvSpPr>
            <p:spPr>
              <a:xfrm>
                <a:off x="5849145" y="2008441"/>
                <a:ext cx="579120" cy="36576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oMath>
                  </m:oMathPara>
                </a14:m>
                <a:endParaRPr lang="en-US" dirty="0"/>
              </a:p>
            </p:txBody>
          </p:sp>
        </mc:Choice>
        <mc:Fallback xmlns="">
          <p:sp>
            <p:nvSpPr>
              <p:cNvPr id="34" name="Rectangle 33">
                <a:extLst>
                  <a:ext uri="{FF2B5EF4-FFF2-40B4-BE49-F238E27FC236}">
                    <a16:creationId xmlns:a16="http://schemas.microsoft.com/office/drawing/2014/main" id="{D8856A13-7FD3-18B8-53DD-44588AF3BE63}"/>
                  </a:ext>
                </a:extLst>
              </p:cNvPr>
              <p:cNvSpPr>
                <a:spLocks noRot="1" noChangeAspect="1" noMove="1" noResize="1" noEditPoints="1" noAdjustHandles="1" noChangeArrowheads="1" noChangeShapeType="1" noTextEdit="1"/>
              </p:cNvSpPr>
              <p:nvPr/>
            </p:nvSpPr>
            <p:spPr>
              <a:xfrm>
                <a:off x="5849145" y="2008441"/>
                <a:ext cx="579120" cy="365760"/>
              </a:xfrm>
              <a:prstGeom prst="rect">
                <a:avLst/>
              </a:prstGeom>
              <a:blipFill>
                <a:blip r:embed="rId5"/>
                <a:stretch>
                  <a:fillRect/>
                </a:stretch>
              </a:blipFill>
            </p:spPr>
            <p:txBody>
              <a:bodyPr/>
              <a:lstStyle/>
              <a:p>
                <a:r>
                  <a:rPr lang="en-US">
                    <a:noFill/>
                  </a:rPr>
                  <a:t> </a:t>
                </a:r>
              </a:p>
            </p:txBody>
          </p:sp>
        </mc:Fallback>
      </mc:AlternateContent>
      <p:cxnSp>
        <p:nvCxnSpPr>
          <p:cNvPr id="40" name="Straight Arrow Connector 39">
            <a:extLst>
              <a:ext uri="{FF2B5EF4-FFF2-40B4-BE49-F238E27FC236}">
                <a16:creationId xmlns:a16="http://schemas.microsoft.com/office/drawing/2014/main" id="{964DB536-9C67-1319-DC66-88E66D4AF0F6}"/>
              </a:ext>
            </a:extLst>
          </p:cNvPr>
          <p:cNvCxnSpPr>
            <a:cxnSpLocks/>
            <a:stCxn id="27" idx="0"/>
          </p:cNvCxnSpPr>
          <p:nvPr/>
        </p:nvCxnSpPr>
        <p:spPr>
          <a:xfrm flipV="1">
            <a:off x="5741357" y="4687499"/>
            <a:ext cx="0" cy="132722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B4036439-A2F7-4D35-6D23-C26613BDA8B0}"/>
              </a:ext>
            </a:extLst>
          </p:cNvPr>
          <p:cNvCxnSpPr>
            <a:cxnSpLocks/>
          </p:cNvCxnSpPr>
          <p:nvPr/>
        </p:nvCxnSpPr>
        <p:spPr>
          <a:xfrm>
            <a:off x="3860692" y="5027568"/>
            <a:ext cx="1759820" cy="0"/>
          </a:xfrm>
          <a:prstGeom prst="line">
            <a:avLst/>
          </a:prstGeom>
          <a:ln w="28575">
            <a:solidFill>
              <a:srgbClr val="C00000"/>
            </a:solidFill>
          </a:ln>
        </p:spPr>
        <p:style>
          <a:lnRef idx="2">
            <a:schemeClr val="accent2"/>
          </a:lnRef>
          <a:fillRef idx="0">
            <a:schemeClr val="accent2"/>
          </a:fillRef>
          <a:effectRef idx="1">
            <a:schemeClr val="accent2"/>
          </a:effectRef>
          <a:fontRef idx="minor">
            <a:schemeClr val="tx1"/>
          </a:fontRef>
        </p:style>
      </p:cxnSp>
      <p:cxnSp>
        <p:nvCxnSpPr>
          <p:cNvPr id="46" name="Connector: Elbow 45">
            <a:extLst>
              <a:ext uri="{FF2B5EF4-FFF2-40B4-BE49-F238E27FC236}">
                <a16:creationId xmlns:a16="http://schemas.microsoft.com/office/drawing/2014/main" id="{2E21998F-4901-BEB8-E20F-11709CD3BF67}"/>
              </a:ext>
            </a:extLst>
          </p:cNvPr>
          <p:cNvCxnSpPr/>
          <p:nvPr/>
        </p:nvCxnSpPr>
        <p:spPr>
          <a:xfrm rot="5400000" flipH="1" flipV="1">
            <a:off x="5073512" y="4649284"/>
            <a:ext cx="522949" cy="233621"/>
          </a:xfrm>
          <a:prstGeom prst="bentConnector3">
            <a:avLst>
              <a:gd name="adj1" fmla="val 98959"/>
            </a:avLst>
          </a:prstGeom>
          <a:ln w="28575">
            <a:solidFill>
              <a:srgbClr val="C00000"/>
            </a:solidFill>
            <a:tailEnd type="triangle"/>
          </a:ln>
        </p:spPr>
        <p:style>
          <a:lnRef idx="2">
            <a:schemeClr val="accent2"/>
          </a:lnRef>
          <a:fillRef idx="0">
            <a:schemeClr val="accent2"/>
          </a:fillRef>
          <a:effectRef idx="1">
            <a:schemeClr val="accent2"/>
          </a:effectRef>
          <a:fontRef idx="minor">
            <a:schemeClr val="tx1"/>
          </a:fontRef>
        </p:style>
      </p:cxnSp>
      <p:cxnSp>
        <p:nvCxnSpPr>
          <p:cNvPr id="53" name="Straight Arrow Connector 52">
            <a:extLst>
              <a:ext uri="{FF2B5EF4-FFF2-40B4-BE49-F238E27FC236}">
                <a16:creationId xmlns:a16="http://schemas.microsoft.com/office/drawing/2014/main" id="{77537EB5-1C7B-0D75-E231-F6E95927409E}"/>
              </a:ext>
            </a:extLst>
          </p:cNvPr>
          <p:cNvCxnSpPr>
            <a:cxnSpLocks/>
            <a:stCxn id="28" idx="0"/>
            <a:endCxn id="17" idx="2"/>
          </p:cNvCxnSpPr>
          <p:nvPr/>
        </p:nvCxnSpPr>
        <p:spPr>
          <a:xfrm flipV="1">
            <a:off x="5741357" y="3707784"/>
            <a:ext cx="1" cy="61964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7" name="Connector: Elbow 56">
            <a:extLst>
              <a:ext uri="{FF2B5EF4-FFF2-40B4-BE49-F238E27FC236}">
                <a16:creationId xmlns:a16="http://schemas.microsoft.com/office/drawing/2014/main" id="{63614C67-670F-BEA2-ADB3-4E630C90B62C}"/>
              </a:ext>
            </a:extLst>
          </p:cNvPr>
          <p:cNvCxnSpPr>
            <a:cxnSpLocks/>
            <a:stCxn id="17" idx="0"/>
            <a:endCxn id="34" idx="2"/>
          </p:cNvCxnSpPr>
          <p:nvPr/>
        </p:nvCxnSpPr>
        <p:spPr>
          <a:xfrm rot="5400000" flipH="1" flipV="1">
            <a:off x="5606111" y="2509448"/>
            <a:ext cx="667840" cy="397347"/>
          </a:xfrm>
          <a:prstGeom prst="bentConnector3">
            <a:avLst/>
          </a:prstGeom>
          <a:ln w="38100">
            <a:tailEnd type="triangle"/>
          </a:ln>
        </p:spPr>
        <p:style>
          <a:lnRef idx="2">
            <a:schemeClr val="dk1"/>
          </a:lnRef>
          <a:fillRef idx="0">
            <a:schemeClr val="dk1"/>
          </a:fillRef>
          <a:effectRef idx="1">
            <a:schemeClr val="dk1"/>
          </a:effectRef>
          <a:fontRef idx="minor">
            <a:schemeClr val="tx1"/>
          </a:fontRef>
        </p:style>
      </p:cxnSp>
      <mc:AlternateContent xmlns:mc="http://schemas.openxmlformats.org/markup-compatibility/2006" xmlns:a14="http://schemas.microsoft.com/office/drawing/2010/main">
        <mc:Choice Requires="a14">
          <p:sp>
            <p:nvSpPr>
              <p:cNvPr id="68" name="TextBox 67">
                <a:extLst>
                  <a:ext uri="{FF2B5EF4-FFF2-40B4-BE49-F238E27FC236}">
                    <a16:creationId xmlns:a16="http://schemas.microsoft.com/office/drawing/2014/main" id="{469C8EDA-7AA2-5ACF-6B0A-E0FAD7C96BB1}"/>
                  </a:ext>
                </a:extLst>
              </p:cNvPr>
              <p:cNvSpPr txBox="1"/>
              <p:nvPr/>
            </p:nvSpPr>
            <p:spPr>
              <a:xfrm>
                <a:off x="3860692" y="1784806"/>
                <a:ext cx="109889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𝑡</m:t>
                          </m:r>
                          <m:r>
                            <a:rPr lang="en-US" b="0" i="1" smtClean="0">
                              <a:latin typeface="Cambria Math" panose="02040503050406030204" pitchFamily="18" charset="0"/>
                            </a:rPr>
                            <m:t>−1</m:t>
                          </m:r>
                        </m:sub>
                      </m:sSub>
                      <m:r>
                        <a:rPr lang="en-US" b="0" i="1" smtClean="0">
                          <a:latin typeface="Cambria Math" panose="02040503050406030204" pitchFamily="18" charset="0"/>
                        </a:rPr>
                        <m:t>=2</m:t>
                      </m:r>
                    </m:oMath>
                  </m:oMathPara>
                </a14:m>
                <a:endParaRPr lang="en-US" dirty="0"/>
              </a:p>
            </p:txBody>
          </p:sp>
        </mc:Choice>
        <mc:Fallback xmlns="">
          <p:sp>
            <p:nvSpPr>
              <p:cNvPr id="68" name="TextBox 67">
                <a:extLst>
                  <a:ext uri="{FF2B5EF4-FFF2-40B4-BE49-F238E27FC236}">
                    <a16:creationId xmlns:a16="http://schemas.microsoft.com/office/drawing/2014/main" id="{469C8EDA-7AA2-5ACF-6B0A-E0FAD7C96BB1}"/>
                  </a:ext>
                </a:extLst>
              </p:cNvPr>
              <p:cNvSpPr txBox="1">
                <a:spLocks noRot="1" noChangeAspect="1" noMove="1" noResize="1" noEditPoints="1" noAdjustHandles="1" noChangeArrowheads="1" noChangeShapeType="1" noTextEdit="1"/>
              </p:cNvSpPr>
              <p:nvPr/>
            </p:nvSpPr>
            <p:spPr>
              <a:xfrm>
                <a:off x="3860692" y="1784806"/>
                <a:ext cx="1098891" cy="369332"/>
              </a:xfrm>
              <a:prstGeom prst="rect">
                <a:avLst/>
              </a:prstGeom>
              <a:blipFill>
                <a:blip r:embed="rId6"/>
                <a:stretch>
                  <a:fillRect/>
                </a:stretch>
              </a:blipFill>
            </p:spPr>
            <p:txBody>
              <a:bodyPr/>
              <a:lstStyle/>
              <a:p>
                <a:r>
                  <a:rPr lang="en-US">
                    <a:noFill/>
                  </a:rPr>
                  <a:t> </a:t>
                </a:r>
              </a:p>
            </p:txBody>
          </p:sp>
        </mc:Fallback>
      </mc:AlternateContent>
      <p:sp>
        <p:nvSpPr>
          <p:cNvPr id="69" name="TextBox 68">
            <a:extLst>
              <a:ext uri="{FF2B5EF4-FFF2-40B4-BE49-F238E27FC236}">
                <a16:creationId xmlns:a16="http://schemas.microsoft.com/office/drawing/2014/main" id="{DFBCDF10-4863-3A16-5AAA-350451C06D08}"/>
              </a:ext>
            </a:extLst>
          </p:cNvPr>
          <p:cNvSpPr txBox="1"/>
          <p:nvPr/>
        </p:nvSpPr>
        <p:spPr>
          <a:xfrm>
            <a:off x="4810581" y="1410187"/>
            <a:ext cx="1240340" cy="369332"/>
          </a:xfrm>
          <a:prstGeom prst="rect">
            <a:avLst/>
          </a:prstGeom>
          <a:noFill/>
        </p:spPr>
        <p:txBody>
          <a:bodyPr wrap="none" rtlCol="0">
            <a:spAutoFit/>
          </a:bodyPr>
          <a:lstStyle/>
          <a:p>
            <a:r>
              <a:rPr lang="en-US" dirty="0"/>
              <a:t>Forget gate</a:t>
            </a:r>
          </a:p>
        </p:txBody>
      </p:sp>
      <mc:AlternateContent xmlns:mc="http://schemas.openxmlformats.org/markup-compatibility/2006" xmlns:a14="http://schemas.microsoft.com/office/drawing/2010/main">
        <mc:Choice Requires="a14">
          <p:sp>
            <p:nvSpPr>
              <p:cNvPr id="75" name="TextBox 74">
                <a:extLst>
                  <a:ext uri="{FF2B5EF4-FFF2-40B4-BE49-F238E27FC236}">
                    <a16:creationId xmlns:a16="http://schemas.microsoft.com/office/drawing/2014/main" id="{06801229-B7A8-5CB2-793F-B7B524FA8344}"/>
                  </a:ext>
                </a:extLst>
              </p:cNvPr>
              <p:cNvSpPr txBox="1"/>
              <p:nvPr/>
            </p:nvSpPr>
            <p:spPr>
              <a:xfrm>
                <a:off x="3418733" y="4658236"/>
                <a:ext cx="118372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h</m:t>
                          </m:r>
                        </m:e>
                        <m:sub>
                          <m:r>
                            <a:rPr lang="en-US" b="0" i="1" smtClean="0">
                              <a:latin typeface="Cambria Math" panose="02040503050406030204" pitchFamily="18" charset="0"/>
                            </a:rPr>
                            <m:t>𝑡</m:t>
                          </m:r>
                          <m:r>
                            <a:rPr lang="en-US" b="0" i="1" smtClean="0">
                              <a:latin typeface="Cambria Math" panose="02040503050406030204" pitchFamily="18" charset="0"/>
                            </a:rPr>
                            <m:t>−1</m:t>
                          </m:r>
                        </m:sub>
                      </m:sSub>
                      <m:r>
                        <a:rPr lang="en-US" b="0" i="1" smtClean="0">
                          <a:latin typeface="Cambria Math" panose="02040503050406030204" pitchFamily="18" charset="0"/>
                        </a:rPr>
                        <m:t>=1</m:t>
                      </m:r>
                    </m:oMath>
                  </m:oMathPara>
                </a14:m>
                <a:endParaRPr lang="en-US" dirty="0"/>
              </a:p>
            </p:txBody>
          </p:sp>
        </mc:Choice>
        <mc:Fallback xmlns="">
          <p:sp>
            <p:nvSpPr>
              <p:cNvPr id="75" name="TextBox 74">
                <a:extLst>
                  <a:ext uri="{FF2B5EF4-FFF2-40B4-BE49-F238E27FC236}">
                    <a16:creationId xmlns:a16="http://schemas.microsoft.com/office/drawing/2014/main" id="{06801229-B7A8-5CB2-793F-B7B524FA8344}"/>
                  </a:ext>
                </a:extLst>
              </p:cNvPr>
              <p:cNvSpPr txBox="1">
                <a:spLocks noRot="1" noChangeAspect="1" noMove="1" noResize="1" noEditPoints="1" noAdjustHandles="1" noChangeArrowheads="1" noChangeShapeType="1" noTextEdit="1"/>
              </p:cNvSpPr>
              <p:nvPr/>
            </p:nvSpPr>
            <p:spPr>
              <a:xfrm>
                <a:off x="3418733" y="4658236"/>
                <a:ext cx="1183728" cy="369332"/>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7" name="TextBox 76">
                <a:extLst>
                  <a:ext uri="{FF2B5EF4-FFF2-40B4-BE49-F238E27FC236}">
                    <a16:creationId xmlns:a16="http://schemas.microsoft.com/office/drawing/2014/main" id="{54A0AE6D-D598-6411-0F7B-E963563A46F0}"/>
                  </a:ext>
                </a:extLst>
              </p:cNvPr>
              <p:cNvSpPr txBox="1"/>
              <p:nvPr/>
            </p:nvSpPr>
            <p:spPr>
              <a:xfrm>
                <a:off x="4577913" y="4191434"/>
                <a:ext cx="872098" cy="369332"/>
              </a:xfrm>
              <a:prstGeom prst="rect">
                <a:avLst/>
              </a:prstGeom>
              <a:noFill/>
            </p:spPr>
            <p:txBody>
              <a:bodyPr wrap="none" rtlCol="0">
                <a:spAutoFit/>
              </a:bodyPr>
              <a:lstStyle/>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h</m:t>
                        </m:r>
                      </m:sub>
                    </m:sSub>
                  </m:oMath>
                </a14:m>
                <a:r>
                  <a:rPr lang="en-US" dirty="0"/>
                  <a:t>=2.7</a:t>
                </a:r>
              </a:p>
            </p:txBody>
          </p:sp>
        </mc:Choice>
        <mc:Fallback xmlns="">
          <p:sp>
            <p:nvSpPr>
              <p:cNvPr id="77" name="TextBox 76">
                <a:extLst>
                  <a:ext uri="{FF2B5EF4-FFF2-40B4-BE49-F238E27FC236}">
                    <a16:creationId xmlns:a16="http://schemas.microsoft.com/office/drawing/2014/main" id="{54A0AE6D-D598-6411-0F7B-E963563A46F0}"/>
                  </a:ext>
                </a:extLst>
              </p:cNvPr>
              <p:cNvSpPr txBox="1">
                <a:spLocks noRot="1" noChangeAspect="1" noMove="1" noResize="1" noEditPoints="1" noAdjustHandles="1" noChangeArrowheads="1" noChangeShapeType="1" noTextEdit="1"/>
              </p:cNvSpPr>
              <p:nvPr/>
            </p:nvSpPr>
            <p:spPr>
              <a:xfrm>
                <a:off x="4577913" y="4191434"/>
                <a:ext cx="872098" cy="369332"/>
              </a:xfrm>
              <a:prstGeom prst="rect">
                <a:avLst/>
              </a:prstGeom>
              <a:blipFill>
                <a:blip r:embed="rId8"/>
                <a:stretch>
                  <a:fillRect t="-10000" r="-5594" b="-2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1" name="TextBox 80">
                <a:extLst>
                  <a:ext uri="{FF2B5EF4-FFF2-40B4-BE49-F238E27FC236}">
                    <a16:creationId xmlns:a16="http://schemas.microsoft.com/office/drawing/2014/main" id="{05C06533-0009-F433-C479-1FB5DA31E243}"/>
                  </a:ext>
                </a:extLst>
              </p:cNvPr>
              <p:cNvSpPr txBox="1"/>
              <p:nvPr/>
            </p:nvSpPr>
            <p:spPr>
              <a:xfrm>
                <a:off x="5689604" y="4648102"/>
                <a:ext cx="139268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m:t>
                          </m:r>
                          <m:r>
                            <a:rPr lang="en-US" b="0" i="1" smtClean="0">
                              <a:latin typeface="Cambria Math" panose="02040503050406030204" pitchFamily="18" charset="0"/>
                            </a:rPr>
                            <m:t>𝑤</m:t>
                          </m:r>
                        </m:e>
                        <m:sub>
                          <m:r>
                            <a:rPr lang="en-US" b="0" i="1" smtClean="0">
                              <a:latin typeface="Cambria Math" panose="02040503050406030204" pitchFamily="18" charset="0"/>
                            </a:rPr>
                            <m:t>𝑥</m:t>
                          </m:r>
                        </m:sub>
                      </m:sSub>
                      <m:r>
                        <a:rPr lang="en-US" b="0" i="1" smtClean="0">
                          <a:latin typeface="Cambria Math" panose="02040503050406030204" pitchFamily="18" charset="0"/>
                        </a:rPr>
                        <m:t>=1.63</m:t>
                      </m:r>
                    </m:oMath>
                  </m:oMathPara>
                </a14:m>
                <a:endParaRPr lang="en-US" dirty="0"/>
              </a:p>
            </p:txBody>
          </p:sp>
        </mc:Choice>
        <mc:Fallback xmlns="">
          <p:sp>
            <p:nvSpPr>
              <p:cNvPr id="81" name="TextBox 80">
                <a:extLst>
                  <a:ext uri="{FF2B5EF4-FFF2-40B4-BE49-F238E27FC236}">
                    <a16:creationId xmlns:a16="http://schemas.microsoft.com/office/drawing/2014/main" id="{05C06533-0009-F433-C479-1FB5DA31E243}"/>
                  </a:ext>
                </a:extLst>
              </p:cNvPr>
              <p:cNvSpPr txBox="1">
                <a:spLocks noRot="1" noChangeAspect="1" noMove="1" noResize="1" noEditPoints="1" noAdjustHandles="1" noChangeArrowheads="1" noChangeShapeType="1" noTextEdit="1"/>
              </p:cNvSpPr>
              <p:nvPr/>
            </p:nvSpPr>
            <p:spPr>
              <a:xfrm>
                <a:off x="5689604" y="4648102"/>
                <a:ext cx="1392689" cy="369332"/>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5" name="TextBox 84">
                <a:extLst>
                  <a:ext uri="{FF2B5EF4-FFF2-40B4-BE49-F238E27FC236}">
                    <a16:creationId xmlns:a16="http://schemas.microsoft.com/office/drawing/2014/main" id="{A27DAD58-461A-DAF1-213C-4C36F1251FF1}"/>
                  </a:ext>
                </a:extLst>
              </p:cNvPr>
              <p:cNvSpPr txBox="1"/>
              <p:nvPr/>
            </p:nvSpPr>
            <p:spPr>
              <a:xfrm>
                <a:off x="4549957" y="3734427"/>
                <a:ext cx="127496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m:t>
                      </m:r>
                      <m:r>
                        <a:rPr lang="en-US" i="1" dirty="0" smtClean="0">
                          <a:latin typeface="Cambria Math" panose="02040503050406030204" pitchFamily="18" charset="0"/>
                        </a:rPr>
                        <m:t>𝑏</m:t>
                      </m:r>
                      <m:r>
                        <a:rPr lang="en-US" b="0" i="1" dirty="0" smtClean="0">
                          <a:latin typeface="Cambria Math" panose="02040503050406030204" pitchFamily="18" charset="0"/>
                        </a:rPr>
                        <m:t>=1.62</m:t>
                      </m:r>
                    </m:oMath>
                  </m:oMathPara>
                </a14:m>
                <a:endParaRPr lang="en-US" dirty="0"/>
              </a:p>
            </p:txBody>
          </p:sp>
        </mc:Choice>
        <mc:Fallback xmlns="">
          <p:sp>
            <p:nvSpPr>
              <p:cNvPr id="85" name="TextBox 84">
                <a:extLst>
                  <a:ext uri="{FF2B5EF4-FFF2-40B4-BE49-F238E27FC236}">
                    <a16:creationId xmlns:a16="http://schemas.microsoft.com/office/drawing/2014/main" id="{A27DAD58-461A-DAF1-213C-4C36F1251FF1}"/>
                  </a:ext>
                </a:extLst>
              </p:cNvPr>
              <p:cNvSpPr txBox="1">
                <a:spLocks noRot="1" noChangeAspect="1" noMove="1" noResize="1" noEditPoints="1" noAdjustHandles="1" noChangeArrowheads="1" noChangeShapeType="1" noTextEdit="1"/>
              </p:cNvSpPr>
              <p:nvPr/>
            </p:nvSpPr>
            <p:spPr>
              <a:xfrm>
                <a:off x="4549957" y="3734427"/>
                <a:ext cx="1274964" cy="369332"/>
              </a:xfrm>
              <a:prstGeom prst="rect">
                <a:avLst/>
              </a:prstGeom>
              <a:blipFill>
                <a:blip r:embed="rId10"/>
                <a:stretch>
                  <a:fillRect/>
                </a:stretch>
              </a:blipFill>
            </p:spPr>
            <p:txBody>
              <a:bodyPr/>
              <a:lstStyle/>
              <a:p>
                <a:r>
                  <a:rPr lang="en-US">
                    <a:noFill/>
                  </a:rPr>
                  <a:t> </a:t>
                </a:r>
              </a:p>
            </p:txBody>
          </p:sp>
        </mc:Fallback>
      </mc:AlternateContent>
      <p:sp>
        <p:nvSpPr>
          <p:cNvPr id="90" name="TextBox 89">
            <a:extLst>
              <a:ext uri="{FF2B5EF4-FFF2-40B4-BE49-F238E27FC236}">
                <a16:creationId xmlns:a16="http://schemas.microsoft.com/office/drawing/2014/main" id="{6FF5D61B-76E0-770B-653D-11E06C8A6A5D}"/>
              </a:ext>
            </a:extLst>
          </p:cNvPr>
          <p:cNvSpPr txBox="1"/>
          <p:nvPr/>
        </p:nvSpPr>
        <p:spPr>
          <a:xfrm flipH="1">
            <a:off x="4195335" y="2267741"/>
            <a:ext cx="2183614" cy="646331"/>
          </a:xfrm>
          <a:prstGeom prst="rect">
            <a:avLst/>
          </a:prstGeom>
          <a:noFill/>
        </p:spPr>
        <p:txBody>
          <a:bodyPr wrap="square" rtlCol="0">
            <a:spAutoFit/>
          </a:bodyPr>
          <a:lstStyle/>
          <a:p>
            <a:r>
              <a:rPr lang="en-US" dirty="0"/>
              <a:t>% long-term to remember </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F69B7BCE-89B5-F7E3-C712-0CCBBE041202}"/>
                  </a:ext>
                </a:extLst>
              </p:cNvPr>
              <p:cNvSpPr txBox="1"/>
              <p:nvPr/>
            </p:nvSpPr>
            <p:spPr>
              <a:xfrm>
                <a:off x="7225628" y="2786631"/>
                <a:ext cx="3935693" cy="144834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ctrlPr>
                            <a:rPr lang="en-US" b="0" i="1" smtClean="0">
                              <a:latin typeface="Cambria Math" panose="02040503050406030204" pitchFamily="18" charset="0"/>
                            </a:rPr>
                          </m:ctrlPr>
                        </m:dPr>
                        <m:e>
                          <m:r>
                            <a:rPr lang="en-US" b="0" i="1" smtClean="0">
                              <a:latin typeface="Cambria Math" panose="02040503050406030204" pitchFamily="18" charset="0"/>
                            </a:rPr>
                            <m:t>1×2.7</m:t>
                          </m:r>
                        </m:e>
                      </m:d>
                      <m:r>
                        <a:rPr lang="en-US" b="0" i="1" smtClean="0">
                          <a:latin typeface="Cambria Math" panose="02040503050406030204" pitchFamily="18" charset="0"/>
                        </a:rPr>
                        <m:t>+</m:t>
                      </m:r>
                      <m:d>
                        <m:dPr>
                          <m:ctrlPr>
                            <a:rPr lang="en-US" i="1">
                              <a:latin typeface="Cambria Math" panose="02040503050406030204" pitchFamily="18" charset="0"/>
                            </a:rPr>
                          </m:ctrlPr>
                        </m:dPr>
                        <m:e>
                          <m:r>
                            <a:rPr lang="en-US" i="1">
                              <a:latin typeface="Cambria Math" panose="02040503050406030204" pitchFamily="18" charset="0"/>
                            </a:rPr>
                            <m:t>1×</m:t>
                          </m:r>
                          <m:r>
                            <a:rPr lang="en-US" b="0" i="1" smtClean="0">
                              <a:latin typeface="Cambria Math" panose="02040503050406030204" pitchFamily="18" charset="0"/>
                            </a:rPr>
                            <m:t>1.63</m:t>
                          </m:r>
                        </m:e>
                      </m:d>
                      <m:r>
                        <a:rPr lang="en-US" i="1">
                          <a:latin typeface="Cambria Math" panose="02040503050406030204" pitchFamily="18" charset="0"/>
                        </a:rPr>
                        <m:t>+</m:t>
                      </m:r>
                      <m:r>
                        <a:rPr lang="en-US" b="0" i="1" smtClean="0">
                          <a:latin typeface="Cambria Math" panose="02040503050406030204" pitchFamily="18" charset="0"/>
                        </a:rPr>
                        <m:t>1.62=5.95</m:t>
                      </m:r>
                    </m:oMath>
                  </m:oMathPara>
                </a14:m>
                <a:endParaRPr lang="en-US" b="0" dirty="0"/>
              </a:p>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𝑡</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1+</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−5.95</m:t>
                              </m:r>
                            </m:sup>
                          </m:sSup>
                        </m:den>
                      </m:f>
                      <m:r>
                        <a:rPr lang="en-US" b="0" i="1" smtClean="0">
                          <a:latin typeface="Cambria Math" panose="02040503050406030204" pitchFamily="18" charset="0"/>
                        </a:rPr>
                        <m:t>=0.99</m:t>
                      </m:r>
                    </m:oMath>
                  </m:oMathPara>
                </a14:m>
                <a:endParaRPr lang="en-US" dirty="0"/>
              </a:p>
              <a:p>
                <a:endParaRPr lang="en-US"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2×0.99=1.99</m:t>
                      </m:r>
                    </m:oMath>
                  </m:oMathPara>
                </a14:m>
                <a:endParaRPr lang="en-US" dirty="0"/>
              </a:p>
            </p:txBody>
          </p:sp>
        </mc:Choice>
        <mc:Fallback xmlns="">
          <p:sp>
            <p:nvSpPr>
              <p:cNvPr id="7" name="TextBox 6">
                <a:extLst>
                  <a:ext uri="{FF2B5EF4-FFF2-40B4-BE49-F238E27FC236}">
                    <a16:creationId xmlns:a16="http://schemas.microsoft.com/office/drawing/2014/main" id="{F69B7BCE-89B5-F7E3-C712-0CCBBE041202}"/>
                  </a:ext>
                </a:extLst>
              </p:cNvPr>
              <p:cNvSpPr txBox="1">
                <a:spLocks noRot="1" noChangeAspect="1" noMove="1" noResize="1" noEditPoints="1" noAdjustHandles="1" noChangeArrowheads="1" noChangeShapeType="1" noTextEdit="1"/>
              </p:cNvSpPr>
              <p:nvPr/>
            </p:nvSpPr>
            <p:spPr>
              <a:xfrm>
                <a:off x="7225628" y="2786631"/>
                <a:ext cx="3935693" cy="1448345"/>
              </a:xfrm>
              <a:prstGeom prst="rect">
                <a:avLst/>
              </a:prstGeom>
              <a:blipFill>
                <a:blip r:embed="rId11"/>
                <a:stretch>
                  <a:fillRect/>
                </a:stretch>
              </a:blipFill>
            </p:spPr>
            <p:txBody>
              <a:bodyPr/>
              <a:lstStyle/>
              <a:p>
                <a:r>
                  <a:rPr lang="en-US">
                    <a:noFill/>
                  </a:rPr>
                  <a:t> </a:t>
                </a:r>
              </a:p>
            </p:txBody>
          </p:sp>
        </mc:Fallback>
      </mc:AlternateContent>
      <p:cxnSp>
        <p:nvCxnSpPr>
          <p:cNvPr id="8" name="Straight Connector 7">
            <a:extLst>
              <a:ext uri="{FF2B5EF4-FFF2-40B4-BE49-F238E27FC236}">
                <a16:creationId xmlns:a16="http://schemas.microsoft.com/office/drawing/2014/main" id="{64E8C29D-EC36-B80C-6BB8-3959FCFC3832}"/>
              </a:ext>
            </a:extLst>
          </p:cNvPr>
          <p:cNvCxnSpPr/>
          <p:nvPr/>
        </p:nvCxnSpPr>
        <p:spPr>
          <a:xfrm>
            <a:off x="6428265" y="2191321"/>
            <a:ext cx="1816240" cy="0"/>
          </a:xfrm>
          <a:prstGeom prst="line">
            <a:avLst/>
          </a:prstGeom>
          <a:ln w="38100">
            <a:solidFill>
              <a:srgbClr val="00B05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CF88F3A2-1944-F35B-44E8-1896268F3A27}"/>
                  </a:ext>
                </a:extLst>
              </p:cNvPr>
              <p:cNvSpPr txBox="1"/>
              <p:nvPr/>
            </p:nvSpPr>
            <p:spPr>
              <a:xfrm>
                <a:off x="5643839" y="2707639"/>
                <a:ext cx="1147335"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𝑡</m:t>
                          </m:r>
                        </m:sub>
                      </m:sSub>
                      <m:r>
                        <a:rPr lang="en-US" b="0" i="1" smtClean="0">
                          <a:latin typeface="Cambria Math" panose="02040503050406030204" pitchFamily="18" charset="0"/>
                        </a:rPr>
                        <m:t>=0.99</m:t>
                      </m:r>
                    </m:oMath>
                  </m:oMathPara>
                </a14:m>
                <a:endParaRPr lang="en-US" dirty="0"/>
              </a:p>
            </p:txBody>
          </p:sp>
        </mc:Choice>
        <mc:Fallback xmlns="">
          <p:sp>
            <p:nvSpPr>
              <p:cNvPr id="10" name="TextBox 9">
                <a:extLst>
                  <a:ext uri="{FF2B5EF4-FFF2-40B4-BE49-F238E27FC236}">
                    <a16:creationId xmlns:a16="http://schemas.microsoft.com/office/drawing/2014/main" id="{CF88F3A2-1944-F35B-44E8-1896268F3A27}"/>
                  </a:ext>
                </a:extLst>
              </p:cNvPr>
              <p:cNvSpPr txBox="1">
                <a:spLocks noRot="1" noChangeAspect="1" noMove="1" noResize="1" noEditPoints="1" noAdjustHandles="1" noChangeArrowheads="1" noChangeShapeType="1" noTextEdit="1"/>
              </p:cNvSpPr>
              <p:nvPr/>
            </p:nvSpPr>
            <p:spPr>
              <a:xfrm>
                <a:off x="5643839" y="2707639"/>
                <a:ext cx="1147335" cy="369332"/>
              </a:xfrm>
              <a:prstGeom prst="rect">
                <a:avLst/>
              </a:prstGeom>
              <a:blipFill>
                <a:blip r:embed="rId12"/>
                <a:stretch>
                  <a:fillRect b="-13115"/>
                </a:stretch>
              </a:blipFill>
            </p:spPr>
            <p:txBody>
              <a:bodyPr/>
              <a:lstStyle/>
              <a:p>
                <a:r>
                  <a:rPr lang="en-US">
                    <a:noFill/>
                  </a:rPr>
                  <a:t> </a:t>
                </a:r>
              </a:p>
            </p:txBody>
          </p:sp>
        </mc:Fallback>
      </mc:AlternateContent>
      <p:sp>
        <p:nvSpPr>
          <p:cNvPr id="11" name="TextBox 10">
            <a:extLst>
              <a:ext uri="{FF2B5EF4-FFF2-40B4-BE49-F238E27FC236}">
                <a16:creationId xmlns:a16="http://schemas.microsoft.com/office/drawing/2014/main" id="{7CDBAA34-964E-9763-9858-F26B8723FC5E}"/>
              </a:ext>
            </a:extLst>
          </p:cNvPr>
          <p:cNvSpPr txBox="1"/>
          <p:nvPr/>
        </p:nvSpPr>
        <p:spPr>
          <a:xfrm>
            <a:off x="7134046" y="4365554"/>
            <a:ext cx="4475712" cy="369332"/>
          </a:xfrm>
          <a:prstGeom prst="rect">
            <a:avLst/>
          </a:prstGeom>
          <a:noFill/>
        </p:spPr>
        <p:txBody>
          <a:bodyPr wrap="none" rtlCol="0">
            <a:spAutoFit/>
          </a:bodyPr>
          <a:lstStyle/>
          <a:p>
            <a:r>
              <a:rPr lang="en-US" dirty="0"/>
              <a:t>Reduced the long-term memory by a little bit.</a:t>
            </a:r>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99B5CA7F-98F9-18E9-313C-EB544D017125}"/>
                  </a:ext>
                </a:extLst>
              </p:cNvPr>
              <p:cNvSpPr txBox="1"/>
              <p:nvPr/>
            </p:nvSpPr>
            <p:spPr>
              <a:xfrm>
                <a:off x="6370557" y="1851294"/>
                <a:ext cx="1526977" cy="37837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en-US" i="1" smtClean="0">
                              <a:latin typeface="Cambria Math" panose="02040503050406030204" pitchFamily="18" charset="0"/>
                            </a:rPr>
                          </m:ctrlPr>
                        </m:sSubSupPr>
                        <m:e>
                          <m:r>
                            <m:rPr>
                              <m:sty m:val="p"/>
                            </m:rPr>
                            <a:rPr lang="en-US">
                              <a:latin typeface="Cambria Math" panose="02040503050406030204" pitchFamily="18" charset="0"/>
                            </a:rPr>
                            <m:t>c</m:t>
                          </m:r>
                        </m:e>
                        <m:sub>
                          <m:r>
                            <m:rPr>
                              <m:sty m:val="p"/>
                            </m:rPr>
                            <a:rPr lang="en-US">
                              <a:latin typeface="Cambria Math" panose="02040503050406030204" pitchFamily="18" charset="0"/>
                            </a:rPr>
                            <m:t>t</m:t>
                          </m:r>
                        </m:sub>
                        <m:sup>
                          <m:r>
                            <a:rPr lang="en-US" i="1">
                              <a:latin typeface="Cambria Math" panose="02040503050406030204" pitchFamily="18" charset="0"/>
                            </a:rPr>
                            <m:t>𝑚𝑢𝑙</m:t>
                          </m:r>
                        </m:sup>
                      </m:sSubSup>
                      <m:r>
                        <a:rPr lang="en-US" b="0" i="1" smtClean="0">
                          <a:latin typeface="Cambria Math" panose="02040503050406030204" pitchFamily="18" charset="0"/>
                        </a:rPr>
                        <m:t>=1.99</m:t>
                      </m:r>
                    </m:oMath>
                  </m:oMathPara>
                </a14:m>
                <a:endParaRPr lang="en-US" dirty="0"/>
              </a:p>
            </p:txBody>
          </p:sp>
        </mc:Choice>
        <mc:Fallback xmlns="">
          <p:sp>
            <p:nvSpPr>
              <p:cNvPr id="12" name="TextBox 11">
                <a:extLst>
                  <a:ext uri="{FF2B5EF4-FFF2-40B4-BE49-F238E27FC236}">
                    <a16:creationId xmlns:a16="http://schemas.microsoft.com/office/drawing/2014/main" id="{99B5CA7F-98F9-18E9-313C-EB544D017125}"/>
                  </a:ext>
                </a:extLst>
              </p:cNvPr>
              <p:cNvSpPr txBox="1">
                <a:spLocks noRot="1" noChangeAspect="1" noMove="1" noResize="1" noEditPoints="1" noAdjustHandles="1" noChangeArrowheads="1" noChangeShapeType="1" noTextEdit="1"/>
              </p:cNvSpPr>
              <p:nvPr/>
            </p:nvSpPr>
            <p:spPr>
              <a:xfrm>
                <a:off x="6370557" y="1851294"/>
                <a:ext cx="1526977" cy="378373"/>
              </a:xfrm>
              <a:prstGeom prst="rect">
                <a:avLst/>
              </a:prstGeom>
              <a:blipFill>
                <a:blip r:embed="rId1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57532844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CE5BDF-A8EB-524E-58CA-DC5335CA2E9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CCC7C15-0386-476E-8D4E-F3F92CB54F54}"/>
              </a:ext>
            </a:extLst>
          </p:cNvPr>
          <p:cNvSpPr>
            <a:spLocks noGrp="1"/>
          </p:cNvSpPr>
          <p:nvPr>
            <p:ph type="title"/>
          </p:nvPr>
        </p:nvSpPr>
        <p:spPr/>
        <p:txBody>
          <a:bodyPr/>
          <a:lstStyle/>
          <a:p>
            <a:r>
              <a:rPr lang="en-US" b="1" dirty="0"/>
              <a:t>LSTM Architecture: Forget Gate</a:t>
            </a:r>
          </a:p>
        </p:txBody>
      </p:sp>
      <p:sp>
        <p:nvSpPr>
          <p:cNvPr id="4" name="Rectangle 3">
            <a:extLst>
              <a:ext uri="{FF2B5EF4-FFF2-40B4-BE49-F238E27FC236}">
                <a16:creationId xmlns:a16="http://schemas.microsoft.com/office/drawing/2014/main" id="{58E1BAAC-71AD-2064-561C-BC4F14F4A0A3}"/>
              </a:ext>
            </a:extLst>
          </p:cNvPr>
          <p:cNvSpPr/>
          <p:nvPr/>
        </p:nvSpPr>
        <p:spPr>
          <a:xfrm>
            <a:off x="4587240" y="2810970"/>
            <a:ext cx="1647929" cy="2552282"/>
          </a:xfrm>
          <a:prstGeom prst="rect">
            <a:avLst/>
          </a:prstGeom>
          <a:solidFill>
            <a:schemeClr val="accent2">
              <a:lumMod val="20000"/>
              <a:lumOff val="80000"/>
            </a:schemeClr>
          </a:solidFill>
          <a:ln>
            <a:prstDash val="dash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5A7CD427-2D06-62CE-7CAD-0F0C646979D0}"/>
              </a:ext>
            </a:extLst>
          </p:cNvPr>
          <p:cNvCxnSpPr/>
          <p:nvPr/>
        </p:nvCxnSpPr>
        <p:spPr>
          <a:xfrm>
            <a:off x="4032905" y="2208402"/>
            <a:ext cx="1816240" cy="0"/>
          </a:xfrm>
          <a:prstGeom prst="line">
            <a:avLst/>
          </a:prstGeom>
          <a:ln w="38100">
            <a:solidFill>
              <a:srgbClr val="00B05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pic>
        <p:nvPicPr>
          <p:cNvPr id="17" name="Picture 4">
            <a:extLst>
              <a:ext uri="{FF2B5EF4-FFF2-40B4-BE49-F238E27FC236}">
                <a16:creationId xmlns:a16="http://schemas.microsoft.com/office/drawing/2014/main" id="{5E337681-9C9D-4D51-8549-92E6B2766F5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7334" t="31855" r="15214" b="3884"/>
          <a:stretch/>
        </p:blipFill>
        <p:spPr bwMode="auto">
          <a:xfrm>
            <a:off x="5411204" y="3042041"/>
            <a:ext cx="660307" cy="665743"/>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27" name="Rectangle 26">
                <a:extLst>
                  <a:ext uri="{FF2B5EF4-FFF2-40B4-BE49-F238E27FC236}">
                    <a16:creationId xmlns:a16="http://schemas.microsoft.com/office/drawing/2014/main" id="{63286F8F-0343-E78A-AF2F-B43AEF15E8C8}"/>
                  </a:ext>
                </a:extLst>
              </p:cNvPr>
              <p:cNvSpPr/>
              <p:nvPr/>
            </p:nvSpPr>
            <p:spPr>
              <a:xfrm>
                <a:off x="5299397" y="6014720"/>
                <a:ext cx="883920" cy="70104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Input</a:t>
                </a:r>
              </a:p>
              <a:p>
                <a:pPr algn="ct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𝑡</m:t>
                        </m:r>
                      </m:sub>
                    </m:sSub>
                  </m:oMath>
                </a14:m>
                <a:r>
                  <a:rPr lang="en-US" dirty="0"/>
                  <a:t>=-10</a:t>
                </a:r>
              </a:p>
            </p:txBody>
          </p:sp>
        </mc:Choice>
        <mc:Fallback xmlns="">
          <p:sp>
            <p:nvSpPr>
              <p:cNvPr id="27" name="Rectangle 26">
                <a:extLst>
                  <a:ext uri="{FF2B5EF4-FFF2-40B4-BE49-F238E27FC236}">
                    <a16:creationId xmlns:a16="http://schemas.microsoft.com/office/drawing/2014/main" id="{63286F8F-0343-E78A-AF2F-B43AEF15E8C8}"/>
                  </a:ext>
                </a:extLst>
              </p:cNvPr>
              <p:cNvSpPr>
                <a:spLocks noRot="1" noChangeAspect="1" noMove="1" noResize="1" noEditPoints="1" noAdjustHandles="1" noChangeArrowheads="1" noChangeShapeType="1" noTextEdit="1"/>
              </p:cNvSpPr>
              <p:nvPr/>
            </p:nvSpPr>
            <p:spPr>
              <a:xfrm>
                <a:off x="5299397" y="6014720"/>
                <a:ext cx="883920" cy="701040"/>
              </a:xfrm>
              <a:prstGeom prst="rect">
                <a:avLst/>
              </a:prstGeom>
              <a:blipFill>
                <a:blip r:embed="rId3"/>
                <a:stretch>
                  <a:fillRect r="-1361" b="-854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Rectangle 27">
                <a:extLst>
                  <a:ext uri="{FF2B5EF4-FFF2-40B4-BE49-F238E27FC236}">
                    <a16:creationId xmlns:a16="http://schemas.microsoft.com/office/drawing/2014/main" id="{A70D0565-F099-FBCF-D308-A2DFB6FFECEC}"/>
                  </a:ext>
                </a:extLst>
              </p:cNvPr>
              <p:cNvSpPr/>
              <p:nvPr/>
            </p:nvSpPr>
            <p:spPr>
              <a:xfrm>
                <a:off x="5451797" y="4327432"/>
                <a:ext cx="579120" cy="36576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oMath>
                  </m:oMathPara>
                </a14:m>
                <a:endParaRPr lang="en-US" dirty="0"/>
              </a:p>
            </p:txBody>
          </p:sp>
        </mc:Choice>
        <mc:Fallback xmlns="">
          <p:sp>
            <p:nvSpPr>
              <p:cNvPr id="28" name="Rectangle 27">
                <a:extLst>
                  <a:ext uri="{FF2B5EF4-FFF2-40B4-BE49-F238E27FC236}">
                    <a16:creationId xmlns:a16="http://schemas.microsoft.com/office/drawing/2014/main" id="{A70D0565-F099-FBCF-D308-A2DFB6FFECEC}"/>
                  </a:ext>
                </a:extLst>
              </p:cNvPr>
              <p:cNvSpPr>
                <a:spLocks noRot="1" noChangeAspect="1" noMove="1" noResize="1" noEditPoints="1" noAdjustHandles="1" noChangeArrowheads="1" noChangeShapeType="1" noTextEdit="1"/>
              </p:cNvSpPr>
              <p:nvPr/>
            </p:nvSpPr>
            <p:spPr>
              <a:xfrm>
                <a:off x="5451797" y="4327432"/>
                <a:ext cx="579120" cy="365760"/>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Rectangle 33">
                <a:extLst>
                  <a:ext uri="{FF2B5EF4-FFF2-40B4-BE49-F238E27FC236}">
                    <a16:creationId xmlns:a16="http://schemas.microsoft.com/office/drawing/2014/main" id="{DEE2C3C5-7218-D1C1-B296-5C85B350A978}"/>
                  </a:ext>
                </a:extLst>
              </p:cNvPr>
              <p:cNvSpPr/>
              <p:nvPr/>
            </p:nvSpPr>
            <p:spPr>
              <a:xfrm>
                <a:off x="5849145" y="2008441"/>
                <a:ext cx="579120" cy="36576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oMath>
                  </m:oMathPara>
                </a14:m>
                <a:endParaRPr lang="en-US" dirty="0"/>
              </a:p>
            </p:txBody>
          </p:sp>
        </mc:Choice>
        <mc:Fallback xmlns="">
          <p:sp>
            <p:nvSpPr>
              <p:cNvPr id="34" name="Rectangle 33">
                <a:extLst>
                  <a:ext uri="{FF2B5EF4-FFF2-40B4-BE49-F238E27FC236}">
                    <a16:creationId xmlns:a16="http://schemas.microsoft.com/office/drawing/2014/main" id="{DEE2C3C5-7218-D1C1-B296-5C85B350A978}"/>
                  </a:ext>
                </a:extLst>
              </p:cNvPr>
              <p:cNvSpPr>
                <a:spLocks noRot="1" noChangeAspect="1" noMove="1" noResize="1" noEditPoints="1" noAdjustHandles="1" noChangeArrowheads="1" noChangeShapeType="1" noTextEdit="1"/>
              </p:cNvSpPr>
              <p:nvPr/>
            </p:nvSpPr>
            <p:spPr>
              <a:xfrm>
                <a:off x="5849145" y="2008441"/>
                <a:ext cx="579120" cy="365760"/>
              </a:xfrm>
              <a:prstGeom prst="rect">
                <a:avLst/>
              </a:prstGeom>
              <a:blipFill>
                <a:blip r:embed="rId5"/>
                <a:stretch>
                  <a:fillRect/>
                </a:stretch>
              </a:blipFill>
            </p:spPr>
            <p:txBody>
              <a:bodyPr/>
              <a:lstStyle/>
              <a:p>
                <a:r>
                  <a:rPr lang="en-US">
                    <a:noFill/>
                  </a:rPr>
                  <a:t> </a:t>
                </a:r>
              </a:p>
            </p:txBody>
          </p:sp>
        </mc:Fallback>
      </mc:AlternateContent>
      <p:cxnSp>
        <p:nvCxnSpPr>
          <p:cNvPr id="40" name="Straight Arrow Connector 39">
            <a:extLst>
              <a:ext uri="{FF2B5EF4-FFF2-40B4-BE49-F238E27FC236}">
                <a16:creationId xmlns:a16="http://schemas.microsoft.com/office/drawing/2014/main" id="{5C9F7970-B8F1-7A1C-4687-1AD4E212687C}"/>
              </a:ext>
            </a:extLst>
          </p:cNvPr>
          <p:cNvCxnSpPr>
            <a:cxnSpLocks/>
            <a:stCxn id="27" idx="0"/>
          </p:cNvCxnSpPr>
          <p:nvPr/>
        </p:nvCxnSpPr>
        <p:spPr>
          <a:xfrm flipV="1">
            <a:off x="5741357" y="4687499"/>
            <a:ext cx="0" cy="132722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EB51151C-6FD0-6AC2-B3A9-20704957DAA8}"/>
              </a:ext>
            </a:extLst>
          </p:cNvPr>
          <p:cNvCxnSpPr>
            <a:cxnSpLocks/>
          </p:cNvCxnSpPr>
          <p:nvPr/>
        </p:nvCxnSpPr>
        <p:spPr>
          <a:xfrm>
            <a:off x="3860692" y="5027568"/>
            <a:ext cx="1759820" cy="0"/>
          </a:xfrm>
          <a:prstGeom prst="line">
            <a:avLst/>
          </a:prstGeom>
          <a:ln w="28575">
            <a:solidFill>
              <a:srgbClr val="C00000"/>
            </a:solidFill>
          </a:ln>
        </p:spPr>
        <p:style>
          <a:lnRef idx="2">
            <a:schemeClr val="accent2"/>
          </a:lnRef>
          <a:fillRef idx="0">
            <a:schemeClr val="accent2"/>
          </a:fillRef>
          <a:effectRef idx="1">
            <a:schemeClr val="accent2"/>
          </a:effectRef>
          <a:fontRef idx="minor">
            <a:schemeClr val="tx1"/>
          </a:fontRef>
        </p:style>
      </p:cxnSp>
      <p:cxnSp>
        <p:nvCxnSpPr>
          <p:cNvPr id="46" name="Connector: Elbow 45">
            <a:extLst>
              <a:ext uri="{FF2B5EF4-FFF2-40B4-BE49-F238E27FC236}">
                <a16:creationId xmlns:a16="http://schemas.microsoft.com/office/drawing/2014/main" id="{DE266CE2-E0E4-904C-4A44-44EED1C3040C}"/>
              </a:ext>
            </a:extLst>
          </p:cNvPr>
          <p:cNvCxnSpPr/>
          <p:nvPr/>
        </p:nvCxnSpPr>
        <p:spPr>
          <a:xfrm rot="5400000" flipH="1" flipV="1">
            <a:off x="5073512" y="4649284"/>
            <a:ext cx="522949" cy="233621"/>
          </a:xfrm>
          <a:prstGeom prst="bentConnector3">
            <a:avLst>
              <a:gd name="adj1" fmla="val 98959"/>
            </a:avLst>
          </a:prstGeom>
          <a:ln w="28575">
            <a:solidFill>
              <a:srgbClr val="C00000"/>
            </a:solidFill>
            <a:tailEnd type="triangle"/>
          </a:ln>
        </p:spPr>
        <p:style>
          <a:lnRef idx="2">
            <a:schemeClr val="accent2"/>
          </a:lnRef>
          <a:fillRef idx="0">
            <a:schemeClr val="accent2"/>
          </a:fillRef>
          <a:effectRef idx="1">
            <a:schemeClr val="accent2"/>
          </a:effectRef>
          <a:fontRef idx="minor">
            <a:schemeClr val="tx1"/>
          </a:fontRef>
        </p:style>
      </p:cxnSp>
      <p:cxnSp>
        <p:nvCxnSpPr>
          <p:cNvPr id="53" name="Straight Arrow Connector 52">
            <a:extLst>
              <a:ext uri="{FF2B5EF4-FFF2-40B4-BE49-F238E27FC236}">
                <a16:creationId xmlns:a16="http://schemas.microsoft.com/office/drawing/2014/main" id="{311F4FA7-5F08-72E6-AC1D-763AAE278AFF}"/>
              </a:ext>
            </a:extLst>
          </p:cNvPr>
          <p:cNvCxnSpPr>
            <a:cxnSpLocks/>
            <a:stCxn id="28" idx="0"/>
            <a:endCxn id="17" idx="2"/>
          </p:cNvCxnSpPr>
          <p:nvPr/>
        </p:nvCxnSpPr>
        <p:spPr>
          <a:xfrm flipV="1">
            <a:off x="5741357" y="3707784"/>
            <a:ext cx="1" cy="61964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7" name="Connector: Elbow 56">
            <a:extLst>
              <a:ext uri="{FF2B5EF4-FFF2-40B4-BE49-F238E27FC236}">
                <a16:creationId xmlns:a16="http://schemas.microsoft.com/office/drawing/2014/main" id="{FF481785-80E3-2ADE-48B5-173501CBF71A}"/>
              </a:ext>
            </a:extLst>
          </p:cNvPr>
          <p:cNvCxnSpPr>
            <a:cxnSpLocks/>
            <a:stCxn id="17" idx="0"/>
            <a:endCxn id="34" idx="2"/>
          </p:cNvCxnSpPr>
          <p:nvPr/>
        </p:nvCxnSpPr>
        <p:spPr>
          <a:xfrm rot="5400000" flipH="1" flipV="1">
            <a:off x="5606111" y="2509448"/>
            <a:ext cx="667840" cy="397347"/>
          </a:xfrm>
          <a:prstGeom prst="bentConnector3">
            <a:avLst/>
          </a:prstGeom>
          <a:ln w="38100">
            <a:tailEnd type="triangle"/>
          </a:ln>
        </p:spPr>
        <p:style>
          <a:lnRef idx="2">
            <a:schemeClr val="dk1"/>
          </a:lnRef>
          <a:fillRef idx="0">
            <a:schemeClr val="dk1"/>
          </a:fillRef>
          <a:effectRef idx="1">
            <a:schemeClr val="dk1"/>
          </a:effectRef>
          <a:fontRef idx="minor">
            <a:schemeClr val="tx1"/>
          </a:fontRef>
        </p:style>
      </p:cxnSp>
      <mc:AlternateContent xmlns:mc="http://schemas.openxmlformats.org/markup-compatibility/2006" xmlns:a14="http://schemas.microsoft.com/office/drawing/2010/main">
        <mc:Choice Requires="a14">
          <p:sp>
            <p:nvSpPr>
              <p:cNvPr id="68" name="TextBox 67">
                <a:extLst>
                  <a:ext uri="{FF2B5EF4-FFF2-40B4-BE49-F238E27FC236}">
                    <a16:creationId xmlns:a16="http://schemas.microsoft.com/office/drawing/2014/main" id="{BFA595CF-CC85-163B-2788-836EC0E8C069}"/>
                  </a:ext>
                </a:extLst>
              </p:cNvPr>
              <p:cNvSpPr txBox="1"/>
              <p:nvPr/>
            </p:nvSpPr>
            <p:spPr>
              <a:xfrm>
                <a:off x="3860692" y="1784806"/>
                <a:ext cx="109889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𝑡</m:t>
                          </m:r>
                          <m:r>
                            <a:rPr lang="en-US" b="0" i="1" smtClean="0">
                              <a:latin typeface="Cambria Math" panose="02040503050406030204" pitchFamily="18" charset="0"/>
                            </a:rPr>
                            <m:t>−1</m:t>
                          </m:r>
                        </m:sub>
                      </m:sSub>
                      <m:r>
                        <a:rPr lang="en-US" b="0" i="1" smtClean="0">
                          <a:latin typeface="Cambria Math" panose="02040503050406030204" pitchFamily="18" charset="0"/>
                        </a:rPr>
                        <m:t>=2</m:t>
                      </m:r>
                    </m:oMath>
                  </m:oMathPara>
                </a14:m>
                <a:endParaRPr lang="en-US" dirty="0"/>
              </a:p>
            </p:txBody>
          </p:sp>
        </mc:Choice>
        <mc:Fallback xmlns="">
          <p:sp>
            <p:nvSpPr>
              <p:cNvPr id="68" name="TextBox 67">
                <a:extLst>
                  <a:ext uri="{FF2B5EF4-FFF2-40B4-BE49-F238E27FC236}">
                    <a16:creationId xmlns:a16="http://schemas.microsoft.com/office/drawing/2014/main" id="{BFA595CF-CC85-163B-2788-836EC0E8C069}"/>
                  </a:ext>
                </a:extLst>
              </p:cNvPr>
              <p:cNvSpPr txBox="1">
                <a:spLocks noRot="1" noChangeAspect="1" noMove="1" noResize="1" noEditPoints="1" noAdjustHandles="1" noChangeArrowheads="1" noChangeShapeType="1" noTextEdit="1"/>
              </p:cNvSpPr>
              <p:nvPr/>
            </p:nvSpPr>
            <p:spPr>
              <a:xfrm>
                <a:off x="3860692" y="1784806"/>
                <a:ext cx="1098891" cy="369332"/>
              </a:xfrm>
              <a:prstGeom prst="rect">
                <a:avLst/>
              </a:prstGeom>
              <a:blipFill>
                <a:blip r:embed="rId6"/>
                <a:stretch>
                  <a:fillRect/>
                </a:stretch>
              </a:blipFill>
            </p:spPr>
            <p:txBody>
              <a:bodyPr/>
              <a:lstStyle/>
              <a:p>
                <a:r>
                  <a:rPr lang="en-US">
                    <a:noFill/>
                  </a:rPr>
                  <a:t> </a:t>
                </a:r>
              </a:p>
            </p:txBody>
          </p:sp>
        </mc:Fallback>
      </mc:AlternateContent>
      <p:sp>
        <p:nvSpPr>
          <p:cNvPr id="69" name="TextBox 68">
            <a:extLst>
              <a:ext uri="{FF2B5EF4-FFF2-40B4-BE49-F238E27FC236}">
                <a16:creationId xmlns:a16="http://schemas.microsoft.com/office/drawing/2014/main" id="{2561653D-83B4-ED35-4781-91171508D5CB}"/>
              </a:ext>
            </a:extLst>
          </p:cNvPr>
          <p:cNvSpPr txBox="1"/>
          <p:nvPr/>
        </p:nvSpPr>
        <p:spPr>
          <a:xfrm>
            <a:off x="4810581" y="1410187"/>
            <a:ext cx="1240340" cy="369332"/>
          </a:xfrm>
          <a:prstGeom prst="rect">
            <a:avLst/>
          </a:prstGeom>
          <a:noFill/>
        </p:spPr>
        <p:txBody>
          <a:bodyPr wrap="none" rtlCol="0">
            <a:spAutoFit/>
          </a:bodyPr>
          <a:lstStyle/>
          <a:p>
            <a:r>
              <a:rPr lang="en-US" dirty="0"/>
              <a:t>Forget gate</a:t>
            </a:r>
          </a:p>
        </p:txBody>
      </p:sp>
      <mc:AlternateContent xmlns:mc="http://schemas.openxmlformats.org/markup-compatibility/2006" xmlns:a14="http://schemas.microsoft.com/office/drawing/2010/main">
        <mc:Choice Requires="a14">
          <p:sp>
            <p:nvSpPr>
              <p:cNvPr id="75" name="TextBox 74">
                <a:extLst>
                  <a:ext uri="{FF2B5EF4-FFF2-40B4-BE49-F238E27FC236}">
                    <a16:creationId xmlns:a16="http://schemas.microsoft.com/office/drawing/2014/main" id="{C557090D-4B3D-84A3-65D7-1F05AB0BF5AF}"/>
                  </a:ext>
                </a:extLst>
              </p:cNvPr>
              <p:cNvSpPr txBox="1"/>
              <p:nvPr/>
            </p:nvSpPr>
            <p:spPr>
              <a:xfrm>
                <a:off x="3418733" y="4658236"/>
                <a:ext cx="118372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h</m:t>
                          </m:r>
                        </m:e>
                        <m:sub>
                          <m:r>
                            <a:rPr lang="en-US" b="0" i="1" smtClean="0">
                              <a:latin typeface="Cambria Math" panose="02040503050406030204" pitchFamily="18" charset="0"/>
                            </a:rPr>
                            <m:t>𝑡</m:t>
                          </m:r>
                          <m:r>
                            <a:rPr lang="en-US" b="0" i="1" smtClean="0">
                              <a:latin typeface="Cambria Math" panose="02040503050406030204" pitchFamily="18" charset="0"/>
                            </a:rPr>
                            <m:t>−1</m:t>
                          </m:r>
                        </m:sub>
                      </m:sSub>
                      <m:r>
                        <a:rPr lang="en-US" b="0" i="1" smtClean="0">
                          <a:latin typeface="Cambria Math" panose="02040503050406030204" pitchFamily="18" charset="0"/>
                        </a:rPr>
                        <m:t>=1</m:t>
                      </m:r>
                    </m:oMath>
                  </m:oMathPara>
                </a14:m>
                <a:endParaRPr lang="en-US" dirty="0"/>
              </a:p>
            </p:txBody>
          </p:sp>
        </mc:Choice>
        <mc:Fallback xmlns="">
          <p:sp>
            <p:nvSpPr>
              <p:cNvPr id="75" name="TextBox 74">
                <a:extLst>
                  <a:ext uri="{FF2B5EF4-FFF2-40B4-BE49-F238E27FC236}">
                    <a16:creationId xmlns:a16="http://schemas.microsoft.com/office/drawing/2014/main" id="{C557090D-4B3D-84A3-65D7-1F05AB0BF5AF}"/>
                  </a:ext>
                </a:extLst>
              </p:cNvPr>
              <p:cNvSpPr txBox="1">
                <a:spLocks noRot="1" noChangeAspect="1" noMove="1" noResize="1" noEditPoints="1" noAdjustHandles="1" noChangeArrowheads="1" noChangeShapeType="1" noTextEdit="1"/>
              </p:cNvSpPr>
              <p:nvPr/>
            </p:nvSpPr>
            <p:spPr>
              <a:xfrm>
                <a:off x="3418733" y="4658236"/>
                <a:ext cx="1183728" cy="369332"/>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7" name="TextBox 76">
                <a:extLst>
                  <a:ext uri="{FF2B5EF4-FFF2-40B4-BE49-F238E27FC236}">
                    <a16:creationId xmlns:a16="http://schemas.microsoft.com/office/drawing/2014/main" id="{520D352A-DB76-AA97-4990-759CB492988C}"/>
                  </a:ext>
                </a:extLst>
              </p:cNvPr>
              <p:cNvSpPr txBox="1"/>
              <p:nvPr/>
            </p:nvSpPr>
            <p:spPr>
              <a:xfrm>
                <a:off x="4577913" y="4191434"/>
                <a:ext cx="872098" cy="369332"/>
              </a:xfrm>
              <a:prstGeom prst="rect">
                <a:avLst/>
              </a:prstGeom>
              <a:noFill/>
            </p:spPr>
            <p:txBody>
              <a:bodyPr wrap="none" rtlCol="0">
                <a:spAutoFit/>
              </a:bodyPr>
              <a:lstStyle/>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h</m:t>
                        </m:r>
                      </m:sub>
                    </m:sSub>
                  </m:oMath>
                </a14:m>
                <a:r>
                  <a:rPr lang="en-US" dirty="0"/>
                  <a:t>=2.7</a:t>
                </a:r>
              </a:p>
            </p:txBody>
          </p:sp>
        </mc:Choice>
        <mc:Fallback xmlns="">
          <p:sp>
            <p:nvSpPr>
              <p:cNvPr id="77" name="TextBox 76">
                <a:extLst>
                  <a:ext uri="{FF2B5EF4-FFF2-40B4-BE49-F238E27FC236}">
                    <a16:creationId xmlns:a16="http://schemas.microsoft.com/office/drawing/2014/main" id="{520D352A-DB76-AA97-4990-759CB492988C}"/>
                  </a:ext>
                </a:extLst>
              </p:cNvPr>
              <p:cNvSpPr txBox="1">
                <a:spLocks noRot="1" noChangeAspect="1" noMove="1" noResize="1" noEditPoints="1" noAdjustHandles="1" noChangeArrowheads="1" noChangeShapeType="1" noTextEdit="1"/>
              </p:cNvSpPr>
              <p:nvPr/>
            </p:nvSpPr>
            <p:spPr>
              <a:xfrm>
                <a:off x="4577913" y="4191434"/>
                <a:ext cx="872098" cy="369332"/>
              </a:xfrm>
              <a:prstGeom prst="rect">
                <a:avLst/>
              </a:prstGeom>
              <a:blipFill>
                <a:blip r:embed="rId8"/>
                <a:stretch>
                  <a:fillRect t="-10000" r="-5594" b="-2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1" name="TextBox 80">
                <a:extLst>
                  <a:ext uri="{FF2B5EF4-FFF2-40B4-BE49-F238E27FC236}">
                    <a16:creationId xmlns:a16="http://schemas.microsoft.com/office/drawing/2014/main" id="{7E1855BD-B34D-70CD-5ECD-6120C9FE7758}"/>
                  </a:ext>
                </a:extLst>
              </p:cNvPr>
              <p:cNvSpPr txBox="1"/>
              <p:nvPr/>
            </p:nvSpPr>
            <p:spPr>
              <a:xfrm>
                <a:off x="5689604" y="4648102"/>
                <a:ext cx="139268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m:t>
                          </m:r>
                          <m:r>
                            <a:rPr lang="en-US" b="0" i="1" smtClean="0">
                              <a:latin typeface="Cambria Math" panose="02040503050406030204" pitchFamily="18" charset="0"/>
                            </a:rPr>
                            <m:t>𝑤</m:t>
                          </m:r>
                        </m:e>
                        <m:sub>
                          <m:r>
                            <a:rPr lang="en-US" b="0" i="1" smtClean="0">
                              <a:latin typeface="Cambria Math" panose="02040503050406030204" pitchFamily="18" charset="0"/>
                            </a:rPr>
                            <m:t>𝑥</m:t>
                          </m:r>
                        </m:sub>
                      </m:sSub>
                      <m:r>
                        <a:rPr lang="en-US" b="0" i="1" smtClean="0">
                          <a:latin typeface="Cambria Math" panose="02040503050406030204" pitchFamily="18" charset="0"/>
                        </a:rPr>
                        <m:t>=1.63</m:t>
                      </m:r>
                    </m:oMath>
                  </m:oMathPara>
                </a14:m>
                <a:endParaRPr lang="en-US" dirty="0"/>
              </a:p>
            </p:txBody>
          </p:sp>
        </mc:Choice>
        <mc:Fallback xmlns="">
          <p:sp>
            <p:nvSpPr>
              <p:cNvPr id="81" name="TextBox 80">
                <a:extLst>
                  <a:ext uri="{FF2B5EF4-FFF2-40B4-BE49-F238E27FC236}">
                    <a16:creationId xmlns:a16="http://schemas.microsoft.com/office/drawing/2014/main" id="{7E1855BD-B34D-70CD-5ECD-6120C9FE7758}"/>
                  </a:ext>
                </a:extLst>
              </p:cNvPr>
              <p:cNvSpPr txBox="1">
                <a:spLocks noRot="1" noChangeAspect="1" noMove="1" noResize="1" noEditPoints="1" noAdjustHandles="1" noChangeArrowheads="1" noChangeShapeType="1" noTextEdit="1"/>
              </p:cNvSpPr>
              <p:nvPr/>
            </p:nvSpPr>
            <p:spPr>
              <a:xfrm>
                <a:off x="5689604" y="4648102"/>
                <a:ext cx="1392689" cy="369332"/>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5" name="TextBox 84">
                <a:extLst>
                  <a:ext uri="{FF2B5EF4-FFF2-40B4-BE49-F238E27FC236}">
                    <a16:creationId xmlns:a16="http://schemas.microsoft.com/office/drawing/2014/main" id="{C1D286AC-FEDF-9FCA-4205-841802CD60B1}"/>
                  </a:ext>
                </a:extLst>
              </p:cNvPr>
              <p:cNvSpPr txBox="1"/>
              <p:nvPr/>
            </p:nvSpPr>
            <p:spPr>
              <a:xfrm>
                <a:off x="4549957" y="3734427"/>
                <a:ext cx="127496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m:t>
                      </m:r>
                      <m:r>
                        <a:rPr lang="en-US" i="1" dirty="0" smtClean="0">
                          <a:latin typeface="Cambria Math" panose="02040503050406030204" pitchFamily="18" charset="0"/>
                        </a:rPr>
                        <m:t>𝑏</m:t>
                      </m:r>
                      <m:r>
                        <a:rPr lang="en-US" b="0" i="1" dirty="0" smtClean="0">
                          <a:latin typeface="Cambria Math" panose="02040503050406030204" pitchFamily="18" charset="0"/>
                        </a:rPr>
                        <m:t>=1.62</m:t>
                      </m:r>
                    </m:oMath>
                  </m:oMathPara>
                </a14:m>
                <a:endParaRPr lang="en-US" dirty="0"/>
              </a:p>
            </p:txBody>
          </p:sp>
        </mc:Choice>
        <mc:Fallback xmlns="">
          <p:sp>
            <p:nvSpPr>
              <p:cNvPr id="85" name="TextBox 84">
                <a:extLst>
                  <a:ext uri="{FF2B5EF4-FFF2-40B4-BE49-F238E27FC236}">
                    <a16:creationId xmlns:a16="http://schemas.microsoft.com/office/drawing/2014/main" id="{C1D286AC-FEDF-9FCA-4205-841802CD60B1}"/>
                  </a:ext>
                </a:extLst>
              </p:cNvPr>
              <p:cNvSpPr txBox="1">
                <a:spLocks noRot="1" noChangeAspect="1" noMove="1" noResize="1" noEditPoints="1" noAdjustHandles="1" noChangeArrowheads="1" noChangeShapeType="1" noTextEdit="1"/>
              </p:cNvSpPr>
              <p:nvPr/>
            </p:nvSpPr>
            <p:spPr>
              <a:xfrm>
                <a:off x="4549957" y="3734427"/>
                <a:ext cx="1274964" cy="369332"/>
              </a:xfrm>
              <a:prstGeom prst="rect">
                <a:avLst/>
              </a:prstGeom>
              <a:blipFill>
                <a:blip r:embed="rId10"/>
                <a:stretch>
                  <a:fillRect/>
                </a:stretch>
              </a:blipFill>
            </p:spPr>
            <p:txBody>
              <a:bodyPr/>
              <a:lstStyle/>
              <a:p>
                <a:r>
                  <a:rPr lang="en-US">
                    <a:noFill/>
                  </a:rPr>
                  <a:t> </a:t>
                </a:r>
              </a:p>
            </p:txBody>
          </p:sp>
        </mc:Fallback>
      </mc:AlternateContent>
      <p:sp>
        <p:nvSpPr>
          <p:cNvPr id="90" name="TextBox 89">
            <a:extLst>
              <a:ext uri="{FF2B5EF4-FFF2-40B4-BE49-F238E27FC236}">
                <a16:creationId xmlns:a16="http://schemas.microsoft.com/office/drawing/2014/main" id="{D8A4AB50-D2B3-8A98-3836-709CA4EE8578}"/>
              </a:ext>
            </a:extLst>
          </p:cNvPr>
          <p:cNvSpPr txBox="1"/>
          <p:nvPr/>
        </p:nvSpPr>
        <p:spPr>
          <a:xfrm flipH="1">
            <a:off x="4195335" y="2267741"/>
            <a:ext cx="2183614" cy="646331"/>
          </a:xfrm>
          <a:prstGeom prst="rect">
            <a:avLst/>
          </a:prstGeom>
          <a:noFill/>
        </p:spPr>
        <p:txBody>
          <a:bodyPr wrap="square" rtlCol="0">
            <a:spAutoFit/>
          </a:bodyPr>
          <a:lstStyle/>
          <a:p>
            <a:r>
              <a:rPr lang="en-US" dirty="0"/>
              <a:t>% long-term to remember </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02D8A592-36B3-ABA1-1C30-55EFAA068E9A}"/>
                  </a:ext>
                </a:extLst>
              </p:cNvPr>
              <p:cNvSpPr txBox="1"/>
              <p:nvPr/>
            </p:nvSpPr>
            <p:spPr>
              <a:xfrm>
                <a:off x="7225628" y="2786631"/>
                <a:ext cx="4584140" cy="144834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ctrlPr>
                            <a:rPr lang="en-US" b="0" i="1" smtClean="0">
                              <a:latin typeface="Cambria Math" panose="02040503050406030204" pitchFamily="18" charset="0"/>
                            </a:rPr>
                          </m:ctrlPr>
                        </m:dPr>
                        <m:e>
                          <m:r>
                            <a:rPr lang="en-US" b="0" i="1" smtClean="0">
                              <a:latin typeface="Cambria Math" panose="02040503050406030204" pitchFamily="18" charset="0"/>
                            </a:rPr>
                            <m:t>1×2.7</m:t>
                          </m:r>
                        </m:e>
                      </m:d>
                      <m:r>
                        <a:rPr lang="en-US" b="0" i="1" smtClean="0">
                          <a:latin typeface="Cambria Math" panose="02040503050406030204" pitchFamily="18" charset="0"/>
                        </a:rPr>
                        <m:t>+</m:t>
                      </m:r>
                      <m:d>
                        <m:dPr>
                          <m:ctrlPr>
                            <a:rPr lang="en-US" i="1">
                              <a:latin typeface="Cambria Math" panose="02040503050406030204" pitchFamily="18" charset="0"/>
                            </a:rPr>
                          </m:ctrlPr>
                        </m:dPr>
                        <m:e>
                          <m:r>
                            <a:rPr lang="en-US" b="0" i="1" smtClean="0">
                              <a:latin typeface="Cambria Math" panose="02040503050406030204" pitchFamily="18" charset="0"/>
                            </a:rPr>
                            <m:t>−</m:t>
                          </m:r>
                          <m:r>
                            <a:rPr lang="en-US" i="1">
                              <a:latin typeface="Cambria Math" panose="02040503050406030204" pitchFamily="18" charset="0"/>
                            </a:rPr>
                            <m:t>1</m:t>
                          </m:r>
                          <m:r>
                            <a:rPr lang="en-US" b="0" i="1" smtClean="0">
                              <a:latin typeface="Cambria Math" panose="02040503050406030204" pitchFamily="18" charset="0"/>
                            </a:rPr>
                            <m:t>0</m:t>
                          </m:r>
                          <m:r>
                            <a:rPr lang="en-US" i="1">
                              <a:latin typeface="Cambria Math" panose="02040503050406030204" pitchFamily="18" charset="0"/>
                            </a:rPr>
                            <m:t>×</m:t>
                          </m:r>
                          <m:r>
                            <a:rPr lang="en-US" b="0" i="1" smtClean="0">
                              <a:latin typeface="Cambria Math" panose="02040503050406030204" pitchFamily="18" charset="0"/>
                            </a:rPr>
                            <m:t>1.63</m:t>
                          </m:r>
                        </m:e>
                      </m:d>
                      <m:r>
                        <a:rPr lang="en-US" i="1">
                          <a:latin typeface="Cambria Math" panose="02040503050406030204" pitchFamily="18" charset="0"/>
                        </a:rPr>
                        <m:t>+</m:t>
                      </m:r>
                      <m:r>
                        <a:rPr lang="en-US" b="0" i="1" smtClean="0">
                          <a:latin typeface="Cambria Math" panose="02040503050406030204" pitchFamily="18" charset="0"/>
                        </a:rPr>
                        <m:t>1.62=−11.98</m:t>
                      </m:r>
                    </m:oMath>
                  </m:oMathPara>
                </a14:m>
                <a:endParaRPr lang="en-US" b="0" dirty="0"/>
              </a:p>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𝑡</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1+</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11.98</m:t>
                              </m:r>
                            </m:sup>
                          </m:sSup>
                        </m:den>
                      </m:f>
                      <m:r>
                        <a:rPr lang="en-US" b="0" i="1" smtClean="0">
                          <a:latin typeface="Cambria Math" panose="02040503050406030204" pitchFamily="18" charset="0"/>
                        </a:rPr>
                        <m:t>=0</m:t>
                      </m:r>
                    </m:oMath>
                  </m:oMathPara>
                </a14:m>
                <a:endParaRPr lang="en-US" dirty="0"/>
              </a:p>
              <a:p>
                <a:endParaRPr lang="en-US"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2×0=0</m:t>
                      </m:r>
                    </m:oMath>
                  </m:oMathPara>
                </a14:m>
                <a:endParaRPr lang="en-US" dirty="0"/>
              </a:p>
            </p:txBody>
          </p:sp>
        </mc:Choice>
        <mc:Fallback xmlns="">
          <p:sp>
            <p:nvSpPr>
              <p:cNvPr id="7" name="TextBox 6">
                <a:extLst>
                  <a:ext uri="{FF2B5EF4-FFF2-40B4-BE49-F238E27FC236}">
                    <a16:creationId xmlns:a16="http://schemas.microsoft.com/office/drawing/2014/main" id="{02D8A592-36B3-ABA1-1C30-55EFAA068E9A}"/>
                  </a:ext>
                </a:extLst>
              </p:cNvPr>
              <p:cNvSpPr txBox="1">
                <a:spLocks noRot="1" noChangeAspect="1" noMove="1" noResize="1" noEditPoints="1" noAdjustHandles="1" noChangeArrowheads="1" noChangeShapeType="1" noTextEdit="1"/>
              </p:cNvSpPr>
              <p:nvPr/>
            </p:nvSpPr>
            <p:spPr>
              <a:xfrm>
                <a:off x="7225628" y="2786631"/>
                <a:ext cx="4584140" cy="1448345"/>
              </a:xfrm>
              <a:prstGeom prst="rect">
                <a:avLst/>
              </a:prstGeom>
              <a:blipFill>
                <a:blip r:embed="rId11"/>
                <a:stretch>
                  <a:fillRect/>
                </a:stretch>
              </a:blipFill>
            </p:spPr>
            <p:txBody>
              <a:bodyPr/>
              <a:lstStyle/>
              <a:p>
                <a:r>
                  <a:rPr lang="en-US">
                    <a:noFill/>
                  </a:rPr>
                  <a:t> </a:t>
                </a:r>
              </a:p>
            </p:txBody>
          </p:sp>
        </mc:Fallback>
      </mc:AlternateContent>
      <p:cxnSp>
        <p:nvCxnSpPr>
          <p:cNvPr id="8" name="Straight Connector 7">
            <a:extLst>
              <a:ext uri="{FF2B5EF4-FFF2-40B4-BE49-F238E27FC236}">
                <a16:creationId xmlns:a16="http://schemas.microsoft.com/office/drawing/2014/main" id="{1A7A4271-0FBF-8B9F-7F78-6A11E1A52FE0}"/>
              </a:ext>
            </a:extLst>
          </p:cNvPr>
          <p:cNvCxnSpPr/>
          <p:nvPr/>
        </p:nvCxnSpPr>
        <p:spPr>
          <a:xfrm>
            <a:off x="6428265" y="2191321"/>
            <a:ext cx="1816240" cy="0"/>
          </a:xfrm>
          <a:prstGeom prst="line">
            <a:avLst/>
          </a:prstGeom>
          <a:ln w="38100">
            <a:solidFill>
              <a:srgbClr val="00B05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46B6264D-188D-2FF9-A8E5-30FE92B682E3}"/>
                  </a:ext>
                </a:extLst>
              </p:cNvPr>
              <p:cNvSpPr txBox="1"/>
              <p:nvPr/>
            </p:nvSpPr>
            <p:spPr>
              <a:xfrm>
                <a:off x="5546823" y="2697040"/>
                <a:ext cx="1147335"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𝑡</m:t>
                          </m:r>
                        </m:sub>
                      </m:sSub>
                      <m:r>
                        <a:rPr lang="en-US" b="0" i="1" smtClean="0">
                          <a:latin typeface="Cambria Math" panose="02040503050406030204" pitchFamily="18" charset="0"/>
                        </a:rPr>
                        <m:t>=0</m:t>
                      </m:r>
                    </m:oMath>
                  </m:oMathPara>
                </a14:m>
                <a:endParaRPr lang="en-US" dirty="0"/>
              </a:p>
            </p:txBody>
          </p:sp>
        </mc:Choice>
        <mc:Fallback xmlns="">
          <p:sp>
            <p:nvSpPr>
              <p:cNvPr id="10" name="TextBox 9">
                <a:extLst>
                  <a:ext uri="{FF2B5EF4-FFF2-40B4-BE49-F238E27FC236}">
                    <a16:creationId xmlns:a16="http://schemas.microsoft.com/office/drawing/2014/main" id="{46B6264D-188D-2FF9-A8E5-30FE92B682E3}"/>
                  </a:ext>
                </a:extLst>
              </p:cNvPr>
              <p:cNvSpPr txBox="1">
                <a:spLocks noRot="1" noChangeAspect="1" noMove="1" noResize="1" noEditPoints="1" noAdjustHandles="1" noChangeArrowheads="1" noChangeShapeType="1" noTextEdit="1"/>
              </p:cNvSpPr>
              <p:nvPr/>
            </p:nvSpPr>
            <p:spPr>
              <a:xfrm>
                <a:off x="5546823" y="2697040"/>
                <a:ext cx="1147335" cy="369332"/>
              </a:xfrm>
              <a:prstGeom prst="rect">
                <a:avLst/>
              </a:prstGeom>
              <a:blipFill>
                <a:blip r:embed="rId12"/>
                <a:stretch>
                  <a:fillRect b="-13115"/>
                </a:stretch>
              </a:blipFill>
            </p:spPr>
            <p:txBody>
              <a:bodyPr/>
              <a:lstStyle/>
              <a:p>
                <a:r>
                  <a:rPr lang="en-US">
                    <a:noFill/>
                  </a:rPr>
                  <a:t> </a:t>
                </a:r>
              </a:p>
            </p:txBody>
          </p:sp>
        </mc:Fallback>
      </mc:AlternateContent>
      <p:sp>
        <p:nvSpPr>
          <p:cNvPr id="11" name="TextBox 10">
            <a:extLst>
              <a:ext uri="{FF2B5EF4-FFF2-40B4-BE49-F238E27FC236}">
                <a16:creationId xmlns:a16="http://schemas.microsoft.com/office/drawing/2014/main" id="{9AEDD26A-976B-60ED-163A-B51E0C809E0F}"/>
              </a:ext>
            </a:extLst>
          </p:cNvPr>
          <p:cNvSpPr txBox="1"/>
          <p:nvPr/>
        </p:nvSpPr>
        <p:spPr>
          <a:xfrm>
            <a:off x="7082293" y="4376100"/>
            <a:ext cx="5009320" cy="369332"/>
          </a:xfrm>
          <a:prstGeom prst="rect">
            <a:avLst/>
          </a:prstGeom>
          <a:noFill/>
        </p:spPr>
        <p:txBody>
          <a:bodyPr wrap="none" rtlCol="0">
            <a:spAutoFit/>
          </a:bodyPr>
          <a:lstStyle/>
          <a:p>
            <a:r>
              <a:rPr lang="en-US" dirty="0"/>
              <a:t>long-term memory would be completely forgotten.</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0E4CA2BC-6CAF-79F6-5508-088386A69671}"/>
                  </a:ext>
                </a:extLst>
              </p:cNvPr>
              <p:cNvSpPr txBox="1"/>
              <p:nvPr/>
            </p:nvSpPr>
            <p:spPr>
              <a:xfrm flipH="1">
                <a:off x="6536053" y="1827207"/>
                <a:ext cx="1260787" cy="381195"/>
              </a:xfrm>
              <a:prstGeom prst="rect">
                <a:avLst/>
              </a:prstGeom>
              <a:noFill/>
            </p:spPr>
            <p:txBody>
              <a:bodyPr wrap="square" rtlCol="0">
                <a:spAutoFit/>
              </a:bodyPr>
              <a:lstStyle/>
              <a:p>
                <a:r>
                  <a:rPr lang="en-US" b="0" dirty="0"/>
                  <a:t> </a:t>
                </a:r>
                <a14:m>
                  <m:oMath xmlns:m="http://schemas.openxmlformats.org/officeDocument/2006/math">
                    <m:sSubSup>
                      <m:sSubSupPr>
                        <m:ctrlPr>
                          <a:rPr lang="en-US" b="0" i="1" smtClean="0">
                            <a:latin typeface="Cambria Math" panose="02040503050406030204" pitchFamily="18" charset="0"/>
                          </a:rPr>
                        </m:ctrlPr>
                      </m:sSubSupPr>
                      <m:e>
                        <m:r>
                          <m:rPr>
                            <m:sty m:val="p"/>
                          </m:rPr>
                          <a:rPr lang="en-US" b="0" i="0" smtClean="0">
                            <a:latin typeface="Cambria Math" panose="02040503050406030204" pitchFamily="18" charset="0"/>
                          </a:rPr>
                          <m:t>c</m:t>
                        </m:r>
                      </m:e>
                      <m:sub>
                        <m:r>
                          <m:rPr>
                            <m:sty m:val="p"/>
                          </m:rPr>
                          <a:rPr lang="en-US" b="0" i="0" smtClean="0">
                            <a:latin typeface="Cambria Math" panose="02040503050406030204" pitchFamily="18" charset="0"/>
                          </a:rPr>
                          <m:t>t</m:t>
                        </m:r>
                      </m:sub>
                      <m:sup>
                        <m:r>
                          <a:rPr lang="en-US" b="0" i="1" smtClean="0">
                            <a:latin typeface="Cambria Math" panose="02040503050406030204" pitchFamily="18" charset="0"/>
                          </a:rPr>
                          <m:t>𝑚𝑢𝑙</m:t>
                        </m:r>
                      </m:sup>
                    </m:sSubSup>
                    <m:r>
                      <a:rPr lang="en-US" b="0" i="1" smtClean="0">
                        <a:latin typeface="Cambria Math" panose="02040503050406030204" pitchFamily="18" charset="0"/>
                      </a:rPr>
                      <m:t>=0</m:t>
                    </m:r>
                  </m:oMath>
                </a14:m>
                <a:endParaRPr lang="en-US" dirty="0"/>
              </a:p>
            </p:txBody>
          </p:sp>
        </mc:Choice>
        <mc:Fallback xmlns="">
          <p:sp>
            <p:nvSpPr>
              <p:cNvPr id="3" name="TextBox 2">
                <a:extLst>
                  <a:ext uri="{FF2B5EF4-FFF2-40B4-BE49-F238E27FC236}">
                    <a16:creationId xmlns:a16="http://schemas.microsoft.com/office/drawing/2014/main" id="{0E4CA2BC-6CAF-79F6-5508-088386A69671}"/>
                  </a:ext>
                </a:extLst>
              </p:cNvPr>
              <p:cNvSpPr txBox="1">
                <a:spLocks noRot="1" noChangeAspect="1" noMove="1" noResize="1" noEditPoints="1" noAdjustHandles="1" noChangeArrowheads="1" noChangeShapeType="1" noTextEdit="1"/>
              </p:cNvSpPr>
              <p:nvPr/>
            </p:nvSpPr>
            <p:spPr>
              <a:xfrm flipH="1">
                <a:off x="6536053" y="1827207"/>
                <a:ext cx="1260787" cy="381195"/>
              </a:xfrm>
              <a:prstGeom prst="rect">
                <a:avLst/>
              </a:prstGeom>
              <a:blipFill>
                <a:blip r:embed="rId1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83662129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473D9A-7885-010A-6CB7-69B88F9DB7D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D60E1B9-B2E6-BBFB-B934-3A02A4024EC4}"/>
              </a:ext>
            </a:extLst>
          </p:cNvPr>
          <p:cNvSpPr>
            <a:spLocks noGrp="1"/>
          </p:cNvSpPr>
          <p:nvPr>
            <p:ph type="title"/>
          </p:nvPr>
        </p:nvSpPr>
        <p:spPr/>
        <p:txBody>
          <a:bodyPr/>
          <a:lstStyle/>
          <a:p>
            <a:r>
              <a:rPr lang="en-US" b="1" dirty="0"/>
              <a:t>LSTM Architecture: Input Gate</a:t>
            </a:r>
          </a:p>
        </p:txBody>
      </p:sp>
      <p:sp>
        <p:nvSpPr>
          <p:cNvPr id="3" name="Content Placeholder 2">
            <a:extLst>
              <a:ext uri="{FF2B5EF4-FFF2-40B4-BE49-F238E27FC236}">
                <a16:creationId xmlns:a16="http://schemas.microsoft.com/office/drawing/2014/main" id="{C729973B-CA5A-629B-E032-957D8F7C72A1}"/>
              </a:ext>
            </a:extLst>
          </p:cNvPr>
          <p:cNvSpPr>
            <a:spLocks noGrp="1"/>
          </p:cNvSpPr>
          <p:nvPr>
            <p:ph idx="1"/>
          </p:nvPr>
        </p:nvSpPr>
        <p:spPr>
          <a:xfrm>
            <a:off x="838200" y="1825625"/>
            <a:ext cx="6142174" cy="4351338"/>
          </a:xfrm>
        </p:spPr>
        <p:txBody>
          <a:bodyPr>
            <a:noAutofit/>
          </a:bodyPr>
          <a:lstStyle/>
          <a:p>
            <a:pPr algn="just"/>
            <a:r>
              <a:rPr lang="en-US" sz="2200" dirty="0"/>
              <a:t>The input gate decides what new information to store in the cell state.</a:t>
            </a:r>
          </a:p>
          <a:p>
            <a:pPr algn="just"/>
            <a:r>
              <a:rPr lang="en-US" sz="2200" dirty="0"/>
              <a:t>This addition of information is a three-step process:</a:t>
            </a:r>
          </a:p>
          <a:p>
            <a:pPr lvl="1" algn="just"/>
            <a:r>
              <a:rPr lang="en-US" sz="2000" b="0" i="0" dirty="0">
                <a:solidFill>
                  <a:srgbClr val="383838"/>
                </a:solidFill>
                <a:effectLst/>
              </a:rPr>
              <a:t>Sigmoid gate: determines which parts of the current input are important or relevant.</a:t>
            </a:r>
          </a:p>
          <a:p>
            <a:pPr lvl="1" algn="just"/>
            <a:r>
              <a:rPr lang="en-US" sz="2000" dirty="0">
                <a:solidFill>
                  <a:srgbClr val="383838"/>
                </a:solidFill>
              </a:rPr>
              <a:t>Tanh gate: decides the potential impact of each piece of new information. Positive values: Positive impact, Negative values: negative impact, zero: neutral impact. </a:t>
            </a:r>
          </a:p>
          <a:p>
            <a:pPr lvl="1" algn="just"/>
            <a:r>
              <a:rPr lang="en-US" sz="2000" b="0" i="0" dirty="0">
                <a:solidFill>
                  <a:srgbClr val="383838"/>
                </a:solidFill>
                <a:effectLst/>
              </a:rPr>
              <a:t>The input gate then combines these two pieces of information: the importance scores from the sigmoid gate and the potential new information from the tanh gate. </a:t>
            </a:r>
          </a:p>
          <a:p>
            <a:pPr marL="0" indent="0" algn="just">
              <a:buNone/>
            </a:pPr>
            <a:endParaRPr lang="en-US" sz="2200" dirty="0"/>
          </a:p>
        </p:txBody>
      </p:sp>
      <p:sp>
        <p:nvSpPr>
          <p:cNvPr id="5" name="Rectangle 4">
            <a:extLst>
              <a:ext uri="{FF2B5EF4-FFF2-40B4-BE49-F238E27FC236}">
                <a16:creationId xmlns:a16="http://schemas.microsoft.com/office/drawing/2014/main" id="{D456FBE9-BEB5-56E0-6FEB-CA94D6701565}"/>
              </a:ext>
            </a:extLst>
          </p:cNvPr>
          <p:cNvSpPr/>
          <p:nvPr/>
        </p:nvSpPr>
        <p:spPr>
          <a:xfrm>
            <a:off x="8059727" y="2317641"/>
            <a:ext cx="1647929" cy="2552282"/>
          </a:xfrm>
          <a:prstGeom prst="rect">
            <a:avLst/>
          </a:prstGeom>
          <a:solidFill>
            <a:schemeClr val="accent5">
              <a:lumMod val="20000"/>
              <a:lumOff val="80000"/>
            </a:schemeClr>
          </a:solidFill>
          <a:ln>
            <a:prstDash val="dash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287827B7-9FF9-26B0-3CC3-FE99200FB96B}"/>
              </a:ext>
            </a:extLst>
          </p:cNvPr>
          <p:cNvSpPr/>
          <p:nvPr/>
        </p:nvSpPr>
        <p:spPr>
          <a:xfrm>
            <a:off x="10241894" y="2317641"/>
            <a:ext cx="1647929" cy="2552282"/>
          </a:xfrm>
          <a:prstGeom prst="rect">
            <a:avLst/>
          </a:prstGeom>
          <a:solidFill>
            <a:schemeClr val="accent6">
              <a:lumMod val="20000"/>
              <a:lumOff val="80000"/>
            </a:schemeClr>
          </a:solidFill>
          <a:ln>
            <a:prstDash val="dash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48DA048D-0746-7039-BEBD-D63E76C0A558}"/>
              </a:ext>
            </a:extLst>
          </p:cNvPr>
          <p:cNvCxnSpPr>
            <a:cxnSpLocks/>
            <a:endCxn id="25" idx="1"/>
          </p:cNvCxnSpPr>
          <p:nvPr/>
        </p:nvCxnSpPr>
        <p:spPr>
          <a:xfrm>
            <a:off x="7718585" y="1697992"/>
            <a:ext cx="1976742" cy="6196"/>
          </a:xfrm>
          <a:prstGeom prst="line">
            <a:avLst/>
          </a:prstGeom>
          <a:ln w="38100">
            <a:solidFill>
              <a:srgbClr val="00B05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378ED0A7-62DF-A3DC-4B12-B9E5310D2CE1}"/>
              </a:ext>
            </a:extLst>
          </p:cNvPr>
          <p:cNvCxnSpPr>
            <a:cxnSpLocks/>
            <a:stCxn id="25" idx="3"/>
          </p:cNvCxnSpPr>
          <p:nvPr/>
        </p:nvCxnSpPr>
        <p:spPr>
          <a:xfrm>
            <a:off x="10274447" y="1704188"/>
            <a:ext cx="1721828" cy="5431"/>
          </a:xfrm>
          <a:prstGeom prst="line">
            <a:avLst/>
          </a:prstGeom>
          <a:ln w="38100">
            <a:solidFill>
              <a:srgbClr val="00B05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pic>
        <p:nvPicPr>
          <p:cNvPr id="12" name="Picture 4">
            <a:extLst>
              <a:ext uri="{FF2B5EF4-FFF2-40B4-BE49-F238E27FC236}">
                <a16:creationId xmlns:a16="http://schemas.microsoft.com/office/drawing/2014/main" id="{83452DBE-62DC-B6E0-E72B-BA9775365C1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7334" t="31855" r="15214" b="3884"/>
          <a:stretch/>
        </p:blipFill>
        <p:spPr bwMode="auto">
          <a:xfrm>
            <a:off x="8223384" y="2549948"/>
            <a:ext cx="660307" cy="665743"/>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8" descr="Activation Functions in Neural Network – Study Machine Learning">
            <a:extLst>
              <a:ext uri="{FF2B5EF4-FFF2-40B4-BE49-F238E27FC236}">
                <a16:creationId xmlns:a16="http://schemas.microsoft.com/office/drawing/2014/main" id="{762D2314-E055-63B5-341D-FDE5755EA69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9005" r="11483"/>
          <a:stretch/>
        </p:blipFill>
        <p:spPr bwMode="auto">
          <a:xfrm>
            <a:off x="11044422" y="2548710"/>
            <a:ext cx="685800" cy="665743"/>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18" name="Rectangle 17">
                <a:extLst>
                  <a:ext uri="{FF2B5EF4-FFF2-40B4-BE49-F238E27FC236}">
                    <a16:creationId xmlns:a16="http://schemas.microsoft.com/office/drawing/2014/main" id="{C1A9A051-E152-EE05-7FE6-077F79636601}"/>
                  </a:ext>
                </a:extLst>
              </p:cNvPr>
              <p:cNvSpPr/>
              <p:nvPr/>
            </p:nvSpPr>
            <p:spPr>
              <a:xfrm>
                <a:off x="9549780" y="5275712"/>
                <a:ext cx="883920" cy="70104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Input</a:t>
                </a:r>
              </a:p>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𝑡</m:t>
                          </m:r>
                        </m:sub>
                      </m:sSub>
                    </m:oMath>
                  </m:oMathPara>
                </a14:m>
                <a:endParaRPr lang="en-US" dirty="0"/>
              </a:p>
            </p:txBody>
          </p:sp>
        </mc:Choice>
        <mc:Fallback xmlns="">
          <p:sp>
            <p:nvSpPr>
              <p:cNvPr id="18" name="Rectangle 17">
                <a:extLst>
                  <a:ext uri="{FF2B5EF4-FFF2-40B4-BE49-F238E27FC236}">
                    <a16:creationId xmlns:a16="http://schemas.microsoft.com/office/drawing/2014/main" id="{C1A9A051-E152-EE05-7FE6-077F79636601}"/>
                  </a:ext>
                </a:extLst>
              </p:cNvPr>
              <p:cNvSpPr>
                <a:spLocks noRot="1" noChangeAspect="1" noMove="1" noResize="1" noEditPoints="1" noAdjustHandles="1" noChangeArrowheads="1" noChangeShapeType="1" noTextEdit="1"/>
              </p:cNvSpPr>
              <p:nvPr/>
            </p:nvSpPr>
            <p:spPr>
              <a:xfrm>
                <a:off x="9549780" y="5275712"/>
                <a:ext cx="883920" cy="701040"/>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Rectangle 20">
                <a:extLst>
                  <a:ext uri="{FF2B5EF4-FFF2-40B4-BE49-F238E27FC236}">
                    <a16:creationId xmlns:a16="http://schemas.microsoft.com/office/drawing/2014/main" id="{2E5A3093-9463-F3DC-6A66-54831835BA8A}"/>
                  </a:ext>
                </a:extLst>
              </p:cNvPr>
              <p:cNvSpPr/>
              <p:nvPr/>
            </p:nvSpPr>
            <p:spPr>
              <a:xfrm>
                <a:off x="8277787" y="3828410"/>
                <a:ext cx="579120" cy="36576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oMath>
                  </m:oMathPara>
                </a14:m>
                <a:endParaRPr lang="en-US" dirty="0"/>
              </a:p>
            </p:txBody>
          </p:sp>
        </mc:Choice>
        <mc:Fallback xmlns="">
          <p:sp>
            <p:nvSpPr>
              <p:cNvPr id="21" name="Rectangle 20">
                <a:extLst>
                  <a:ext uri="{FF2B5EF4-FFF2-40B4-BE49-F238E27FC236}">
                    <a16:creationId xmlns:a16="http://schemas.microsoft.com/office/drawing/2014/main" id="{2E5A3093-9463-F3DC-6A66-54831835BA8A}"/>
                  </a:ext>
                </a:extLst>
              </p:cNvPr>
              <p:cNvSpPr>
                <a:spLocks noRot="1" noChangeAspect="1" noMove="1" noResize="1" noEditPoints="1" noAdjustHandles="1" noChangeArrowheads="1" noChangeShapeType="1" noTextEdit="1"/>
              </p:cNvSpPr>
              <p:nvPr/>
            </p:nvSpPr>
            <p:spPr>
              <a:xfrm>
                <a:off x="8277787" y="3828410"/>
                <a:ext cx="579120" cy="365760"/>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Rectangle 21">
                <a:extLst>
                  <a:ext uri="{FF2B5EF4-FFF2-40B4-BE49-F238E27FC236}">
                    <a16:creationId xmlns:a16="http://schemas.microsoft.com/office/drawing/2014/main" id="{09B8D27A-873B-EF1B-D35F-7135DEAEEE5D}"/>
                  </a:ext>
                </a:extLst>
              </p:cNvPr>
              <p:cNvSpPr/>
              <p:nvPr/>
            </p:nvSpPr>
            <p:spPr>
              <a:xfrm>
                <a:off x="11097762" y="3828410"/>
                <a:ext cx="579120" cy="36576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oMath>
                  </m:oMathPara>
                </a14:m>
                <a:endParaRPr lang="en-US" dirty="0"/>
              </a:p>
            </p:txBody>
          </p:sp>
        </mc:Choice>
        <mc:Fallback xmlns="">
          <p:sp>
            <p:nvSpPr>
              <p:cNvPr id="22" name="Rectangle 21">
                <a:extLst>
                  <a:ext uri="{FF2B5EF4-FFF2-40B4-BE49-F238E27FC236}">
                    <a16:creationId xmlns:a16="http://schemas.microsoft.com/office/drawing/2014/main" id="{09B8D27A-873B-EF1B-D35F-7135DEAEEE5D}"/>
                  </a:ext>
                </a:extLst>
              </p:cNvPr>
              <p:cNvSpPr>
                <a:spLocks noRot="1" noChangeAspect="1" noMove="1" noResize="1" noEditPoints="1" noAdjustHandles="1" noChangeArrowheads="1" noChangeShapeType="1" noTextEdit="1"/>
              </p:cNvSpPr>
              <p:nvPr/>
            </p:nvSpPr>
            <p:spPr>
              <a:xfrm>
                <a:off x="11097762" y="3828410"/>
                <a:ext cx="579120" cy="365760"/>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Rectangle 24">
                <a:extLst>
                  <a:ext uri="{FF2B5EF4-FFF2-40B4-BE49-F238E27FC236}">
                    <a16:creationId xmlns:a16="http://schemas.microsoft.com/office/drawing/2014/main" id="{75E7EB41-C116-BC3D-D88B-7B03E705CFCE}"/>
                  </a:ext>
                </a:extLst>
              </p:cNvPr>
              <p:cNvSpPr/>
              <p:nvPr/>
            </p:nvSpPr>
            <p:spPr>
              <a:xfrm>
                <a:off x="9695327" y="1521308"/>
                <a:ext cx="579120" cy="36576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oMath>
                  </m:oMathPara>
                </a14:m>
                <a:endParaRPr lang="en-US" dirty="0"/>
              </a:p>
            </p:txBody>
          </p:sp>
        </mc:Choice>
        <mc:Fallback xmlns="">
          <p:sp>
            <p:nvSpPr>
              <p:cNvPr id="25" name="Rectangle 24">
                <a:extLst>
                  <a:ext uri="{FF2B5EF4-FFF2-40B4-BE49-F238E27FC236}">
                    <a16:creationId xmlns:a16="http://schemas.microsoft.com/office/drawing/2014/main" id="{75E7EB41-C116-BC3D-D88B-7B03E705CFCE}"/>
                  </a:ext>
                </a:extLst>
              </p:cNvPr>
              <p:cNvSpPr>
                <a:spLocks noRot="1" noChangeAspect="1" noMove="1" noResize="1" noEditPoints="1" noAdjustHandles="1" noChangeArrowheads="1" noChangeShapeType="1" noTextEdit="1"/>
              </p:cNvSpPr>
              <p:nvPr/>
            </p:nvSpPr>
            <p:spPr>
              <a:xfrm>
                <a:off x="9695327" y="1521308"/>
                <a:ext cx="579120" cy="365760"/>
              </a:xfrm>
              <a:prstGeom prst="rect">
                <a:avLst/>
              </a:prstGeom>
              <a:blipFill>
                <a:blip r:embed="rId7"/>
                <a:stretch>
                  <a:fillRect/>
                </a:stretch>
              </a:blipFill>
            </p:spPr>
            <p:txBody>
              <a:bodyPr/>
              <a:lstStyle/>
              <a:p>
                <a:r>
                  <a:rPr lang="en-US">
                    <a:noFill/>
                  </a:rPr>
                  <a:t> </a:t>
                </a:r>
              </a:p>
            </p:txBody>
          </p:sp>
        </mc:Fallback>
      </mc:AlternateContent>
      <p:cxnSp>
        <p:nvCxnSpPr>
          <p:cNvPr id="35" name="Straight Connector 34">
            <a:extLst>
              <a:ext uri="{FF2B5EF4-FFF2-40B4-BE49-F238E27FC236}">
                <a16:creationId xmlns:a16="http://schemas.microsoft.com/office/drawing/2014/main" id="{7856FFB8-A49A-72FF-0813-FDA45CF496C9}"/>
              </a:ext>
            </a:extLst>
          </p:cNvPr>
          <p:cNvCxnSpPr>
            <a:cxnSpLocks/>
          </p:cNvCxnSpPr>
          <p:nvPr/>
        </p:nvCxnSpPr>
        <p:spPr>
          <a:xfrm>
            <a:off x="7148576" y="4534239"/>
            <a:ext cx="1285033" cy="0"/>
          </a:xfrm>
          <a:prstGeom prst="line">
            <a:avLst/>
          </a:prstGeom>
          <a:ln w="28575">
            <a:solidFill>
              <a:srgbClr val="C00000"/>
            </a:solidFill>
          </a:ln>
        </p:spPr>
        <p:style>
          <a:lnRef idx="2">
            <a:schemeClr val="accent2"/>
          </a:lnRef>
          <a:fillRef idx="0">
            <a:schemeClr val="accent2"/>
          </a:fillRef>
          <a:effectRef idx="1">
            <a:schemeClr val="accent2"/>
          </a:effectRef>
          <a:fontRef idx="minor">
            <a:schemeClr val="tx1"/>
          </a:fontRef>
        </p:style>
      </p:cxnSp>
      <p:cxnSp>
        <p:nvCxnSpPr>
          <p:cNvPr id="36" name="Straight Connector 35">
            <a:extLst>
              <a:ext uri="{FF2B5EF4-FFF2-40B4-BE49-F238E27FC236}">
                <a16:creationId xmlns:a16="http://schemas.microsoft.com/office/drawing/2014/main" id="{4B257E66-7A8C-4CFB-BE11-A8962B288DDB}"/>
              </a:ext>
            </a:extLst>
          </p:cNvPr>
          <p:cNvCxnSpPr>
            <a:cxnSpLocks/>
          </p:cNvCxnSpPr>
          <p:nvPr/>
        </p:nvCxnSpPr>
        <p:spPr>
          <a:xfrm>
            <a:off x="8653048" y="4534239"/>
            <a:ext cx="2677384" cy="0"/>
          </a:xfrm>
          <a:prstGeom prst="line">
            <a:avLst/>
          </a:prstGeom>
          <a:ln w="28575">
            <a:solidFill>
              <a:srgbClr val="C00000"/>
            </a:solidFill>
          </a:ln>
        </p:spPr>
        <p:style>
          <a:lnRef idx="2">
            <a:schemeClr val="accent2"/>
          </a:lnRef>
          <a:fillRef idx="0">
            <a:schemeClr val="accent2"/>
          </a:fillRef>
          <a:effectRef idx="1">
            <a:schemeClr val="accent2"/>
          </a:effectRef>
          <a:fontRef idx="minor">
            <a:schemeClr val="tx1"/>
          </a:fontRef>
        </p:style>
      </p:cxnSp>
      <p:cxnSp>
        <p:nvCxnSpPr>
          <p:cNvPr id="38" name="Connector: Elbow 37">
            <a:extLst>
              <a:ext uri="{FF2B5EF4-FFF2-40B4-BE49-F238E27FC236}">
                <a16:creationId xmlns:a16="http://schemas.microsoft.com/office/drawing/2014/main" id="{DFCDAE8E-BA71-3586-6F87-4D70AD458DB0}"/>
              </a:ext>
            </a:extLst>
          </p:cNvPr>
          <p:cNvCxnSpPr>
            <a:cxnSpLocks/>
            <a:endCxn id="21" idx="1"/>
          </p:cNvCxnSpPr>
          <p:nvPr/>
        </p:nvCxnSpPr>
        <p:spPr>
          <a:xfrm rot="5400000" flipH="1" flipV="1">
            <a:off x="7933551" y="4184310"/>
            <a:ext cx="517256" cy="171216"/>
          </a:xfrm>
          <a:prstGeom prst="bentConnector2">
            <a:avLst/>
          </a:prstGeom>
          <a:ln w="28575">
            <a:solidFill>
              <a:srgbClr val="C00000"/>
            </a:solidFill>
            <a:tailEnd type="triangle"/>
          </a:ln>
        </p:spPr>
        <p:style>
          <a:lnRef idx="2">
            <a:schemeClr val="accent2"/>
          </a:lnRef>
          <a:fillRef idx="0">
            <a:schemeClr val="accent2"/>
          </a:fillRef>
          <a:effectRef idx="1">
            <a:schemeClr val="accent2"/>
          </a:effectRef>
          <a:fontRef idx="minor">
            <a:schemeClr val="tx1"/>
          </a:fontRef>
        </p:style>
      </p:cxnSp>
      <p:cxnSp>
        <p:nvCxnSpPr>
          <p:cNvPr id="39" name="Connector: Elbow 38">
            <a:extLst>
              <a:ext uri="{FF2B5EF4-FFF2-40B4-BE49-F238E27FC236}">
                <a16:creationId xmlns:a16="http://schemas.microsoft.com/office/drawing/2014/main" id="{2E51C9B4-F9FC-356C-7DF5-D383309C5672}"/>
              </a:ext>
            </a:extLst>
          </p:cNvPr>
          <p:cNvCxnSpPr>
            <a:cxnSpLocks/>
            <a:endCxn id="22" idx="1"/>
          </p:cNvCxnSpPr>
          <p:nvPr/>
        </p:nvCxnSpPr>
        <p:spPr>
          <a:xfrm rot="5400000" flipH="1" flipV="1">
            <a:off x="10730696" y="4167174"/>
            <a:ext cx="522950" cy="211182"/>
          </a:xfrm>
          <a:prstGeom prst="bentConnector2">
            <a:avLst/>
          </a:prstGeom>
          <a:ln w="28575">
            <a:solidFill>
              <a:srgbClr val="C00000"/>
            </a:solidFill>
            <a:tailEnd type="triangle"/>
          </a:ln>
        </p:spPr>
        <p:style>
          <a:lnRef idx="2">
            <a:schemeClr val="accent2"/>
          </a:lnRef>
          <a:fillRef idx="0">
            <a:schemeClr val="accent2"/>
          </a:fillRef>
          <a:effectRef idx="1">
            <a:schemeClr val="accent2"/>
          </a:effectRef>
          <a:fontRef idx="minor">
            <a:schemeClr val="tx1"/>
          </a:fontRef>
        </p:style>
      </p:cxnSp>
      <p:cxnSp>
        <p:nvCxnSpPr>
          <p:cNvPr id="43" name="Straight Arrow Connector 42">
            <a:extLst>
              <a:ext uri="{FF2B5EF4-FFF2-40B4-BE49-F238E27FC236}">
                <a16:creationId xmlns:a16="http://schemas.microsoft.com/office/drawing/2014/main" id="{30EE4021-5709-BF07-7B7D-27ABE86B40C7}"/>
              </a:ext>
            </a:extLst>
          </p:cNvPr>
          <p:cNvCxnSpPr>
            <a:cxnSpLocks/>
            <a:stCxn id="21" idx="0"/>
            <a:endCxn id="12" idx="2"/>
          </p:cNvCxnSpPr>
          <p:nvPr/>
        </p:nvCxnSpPr>
        <p:spPr>
          <a:xfrm flipH="1" flipV="1">
            <a:off x="8553538" y="3215691"/>
            <a:ext cx="13809" cy="61271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4A392E06-10DC-4734-1D83-84757ED3DFAF}"/>
              </a:ext>
            </a:extLst>
          </p:cNvPr>
          <p:cNvCxnSpPr>
            <a:cxnSpLocks/>
            <a:stCxn id="22" idx="0"/>
            <a:endCxn id="15" idx="2"/>
          </p:cNvCxnSpPr>
          <p:nvPr/>
        </p:nvCxnSpPr>
        <p:spPr>
          <a:xfrm flipV="1">
            <a:off x="11387322" y="3214453"/>
            <a:ext cx="0" cy="61395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9" name="Rectangle 48">
                <a:extLst>
                  <a:ext uri="{FF2B5EF4-FFF2-40B4-BE49-F238E27FC236}">
                    <a16:creationId xmlns:a16="http://schemas.microsoft.com/office/drawing/2014/main" id="{A65348BE-1036-2BEF-222F-B84AD73A5482}"/>
                  </a:ext>
                </a:extLst>
              </p:cNvPr>
              <p:cNvSpPr/>
              <p:nvPr/>
            </p:nvSpPr>
            <p:spPr>
              <a:xfrm>
                <a:off x="9796961" y="2708288"/>
                <a:ext cx="377922" cy="36576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oMath>
                  </m:oMathPara>
                </a14:m>
                <a:endParaRPr lang="en-US" dirty="0"/>
              </a:p>
            </p:txBody>
          </p:sp>
        </mc:Choice>
        <mc:Fallback xmlns="">
          <p:sp>
            <p:nvSpPr>
              <p:cNvPr id="49" name="Rectangle 48">
                <a:extLst>
                  <a:ext uri="{FF2B5EF4-FFF2-40B4-BE49-F238E27FC236}">
                    <a16:creationId xmlns:a16="http://schemas.microsoft.com/office/drawing/2014/main" id="{A65348BE-1036-2BEF-222F-B84AD73A5482}"/>
                  </a:ext>
                </a:extLst>
              </p:cNvPr>
              <p:cNvSpPr>
                <a:spLocks noRot="1" noChangeAspect="1" noMove="1" noResize="1" noEditPoints="1" noAdjustHandles="1" noChangeArrowheads="1" noChangeShapeType="1" noTextEdit="1"/>
              </p:cNvSpPr>
              <p:nvPr/>
            </p:nvSpPr>
            <p:spPr>
              <a:xfrm>
                <a:off x="9796961" y="2708288"/>
                <a:ext cx="377922" cy="365760"/>
              </a:xfrm>
              <a:prstGeom prst="rect">
                <a:avLst/>
              </a:prstGeom>
              <a:blipFill>
                <a:blip r:embed="rId8"/>
                <a:stretch>
                  <a:fillRect/>
                </a:stretch>
              </a:blipFill>
            </p:spPr>
            <p:txBody>
              <a:bodyPr/>
              <a:lstStyle/>
              <a:p>
                <a:r>
                  <a:rPr lang="en-US">
                    <a:noFill/>
                  </a:rPr>
                  <a:t> </a:t>
                </a:r>
              </a:p>
            </p:txBody>
          </p:sp>
        </mc:Fallback>
      </mc:AlternateContent>
      <p:cxnSp>
        <p:nvCxnSpPr>
          <p:cNvPr id="50" name="Straight Arrow Connector 49">
            <a:extLst>
              <a:ext uri="{FF2B5EF4-FFF2-40B4-BE49-F238E27FC236}">
                <a16:creationId xmlns:a16="http://schemas.microsoft.com/office/drawing/2014/main" id="{95713A25-26F6-4BBF-3F63-CFFF8E0DFC92}"/>
              </a:ext>
            </a:extLst>
          </p:cNvPr>
          <p:cNvCxnSpPr>
            <a:cxnSpLocks/>
            <a:endCxn id="49" idx="1"/>
          </p:cNvCxnSpPr>
          <p:nvPr/>
        </p:nvCxnSpPr>
        <p:spPr>
          <a:xfrm>
            <a:off x="8883691" y="2891168"/>
            <a:ext cx="91327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DEDA1EF6-8BDA-7972-A8D2-D715D2DD57DE}"/>
              </a:ext>
            </a:extLst>
          </p:cNvPr>
          <p:cNvCxnSpPr>
            <a:cxnSpLocks/>
          </p:cNvCxnSpPr>
          <p:nvPr/>
        </p:nvCxnSpPr>
        <p:spPr>
          <a:xfrm>
            <a:off x="8908673" y="2890158"/>
            <a:ext cx="913270"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A8A90E76-E34B-DAD3-B1D8-39A449BBA537}"/>
              </a:ext>
            </a:extLst>
          </p:cNvPr>
          <p:cNvCxnSpPr>
            <a:cxnSpLocks/>
            <a:stCxn id="15" idx="1"/>
            <a:endCxn id="49" idx="3"/>
          </p:cNvCxnSpPr>
          <p:nvPr/>
        </p:nvCxnSpPr>
        <p:spPr>
          <a:xfrm flipH="1">
            <a:off x="10174883" y="2881582"/>
            <a:ext cx="869539" cy="958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54" name="Connector: Elbow 53">
            <a:extLst>
              <a:ext uri="{FF2B5EF4-FFF2-40B4-BE49-F238E27FC236}">
                <a16:creationId xmlns:a16="http://schemas.microsoft.com/office/drawing/2014/main" id="{9F9E9029-0206-3BD5-A980-0274D9C4EFE1}"/>
              </a:ext>
            </a:extLst>
          </p:cNvPr>
          <p:cNvCxnSpPr>
            <a:cxnSpLocks/>
            <a:stCxn id="49" idx="0"/>
            <a:endCxn id="25" idx="2"/>
          </p:cNvCxnSpPr>
          <p:nvPr/>
        </p:nvCxnSpPr>
        <p:spPr>
          <a:xfrm rot="16200000" flipV="1">
            <a:off x="9574795" y="2297160"/>
            <a:ext cx="821220" cy="1035"/>
          </a:xfrm>
          <a:prstGeom prst="bentConnector3">
            <a:avLst>
              <a:gd name="adj1" fmla="val 50000"/>
            </a:avLst>
          </a:prstGeom>
          <a:ln w="38100">
            <a:tailEnd type="triangle"/>
          </a:ln>
        </p:spPr>
        <p:style>
          <a:lnRef idx="2">
            <a:schemeClr val="dk1"/>
          </a:lnRef>
          <a:fillRef idx="0">
            <a:schemeClr val="dk1"/>
          </a:fillRef>
          <a:effectRef idx="1">
            <a:schemeClr val="dk1"/>
          </a:effectRef>
          <a:fontRef idx="minor">
            <a:schemeClr val="tx1"/>
          </a:fontRef>
        </p:style>
      </p:cxnSp>
      <p:sp>
        <p:nvSpPr>
          <p:cNvPr id="62" name="TextBox 61">
            <a:extLst>
              <a:ext uri="{FF2B5EF4-FFF2-40B4-BE49-F238E27FC236}">
                <a16:creationId xmlns:a16="http://schemas.microsoft.com/office/drawing/2014/main" id="{E190164D-2891-53C2-C228-1B40D1446065}"/>
              </a:ext>
            </a:extLst>
          </p:cNvPr>
          <p:cNvSpPr txBox="1"/>
          <p:nvPr/>
        </p:nvSpPr>
        <p:spPr>
          <a:xfrm>
            <a:off x="7940272" y="2006019"/>
            <a:ext cx="1140762" cy="369332"/>
          </a:xfrm>
          <a:prstGeom prst="rect">
            <a:avLst/>
          </a:prstGeom>
          <a:noFill/>
        </p:spPr>
        <p:txBody>
          <a:bodyPr wrap="none" rtlCol="0">
            <a:spAutoFit/>
          </a:bodyPr>
          <a:lstStyle/>
          <a:p>
            <a:r>
              <a:rPr lang="en-US" dirty="0"/>
              <a:t>Input gate</a:t>
            </a:r>
          </a:p>
        </p:txBody>
      </p:sp>
      <p:sp>
        <p:nvSpPr>
          <p:cNvPr id="63" name="TextBox 62">
            <a:extLst>
              <a:ext uri="{FF2B5EF4-FFF2-40B4-BE49-F238E27FC236}">
                <a16:creationId xmlns:a16="http://schemas.microsoft.com/office/drawing/2014/main" id="{BD302CBE-D158-840B-A8DF-BED345C5E630}"/>
              </a:ext>
            </a:extLst>
          </p:cNvPr>
          <p:cNvSpPr txBox="1"/>
          <p:nvPr/>
        </p:nvSpPr>
        <p:spPr>
          <a:xfrm>
            <a:off x="10171431" y="2016345"/>
            <a:ext cx="1140762" cy="369332"/>
          </a:xfrm>
          <a:prstGeom prst="rect">
            <a:avLst/>
          </a:prstGeom>
          <a:noFill/>
        </p:spPr>
        <p:txBody>
          <a:bodyPr wrap="none" rtlCol="0">
            <a:spAutoFit/>
          </a:bodyPr>
          <a:lstStyle/>
          <a:p>
            <a:r>
              <a:rPr lang="en-US" dirty="0"/>
              <a:t>Input gate</a:t>
            </a:r>
          </a:p>
        </p:txBody>
      </p:sp>
      <mc:AlternateContent xmlns:mc="http://schemas.openxmlformats.org/markup-compatibility/2006" xmlns:a14="http://schemas.microsoft.com/office/drawing/2010/main">
        <mc:Choice Requires="a14">
          <p:sp>
            <p:nvSpPr>
              <p:cNvPr id="67" name="TextBox 66">
                <a:extLst>
                  <a:ext uri="{FF2B5EF4-FFF2-40B4-BE49-F238E27FC236}">
                    <a16:creationId xmlns:a16="http://schemas.microsoft.com/office/drawing/2014/main" id="{EE7185A1-9101-B9B3-0749-935B9C1BF4F0}"/>
                  </a:ext>
                </a:extLst>
              </p:cNvPr>
              <p:cNvSpPr txBox="1"/>
              <p:nvPr/>
            </p:nvSpPr>
            <p:spPr>
              <a:xfrm>
                <a:off x="7488355" y="3832317"/>
                <a:ext cx="73424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m:t>
                          </m:r>
                          <m:r>
                            <a:rPr lang="en-US" b="0" i="1" smtClean="0">
                              <a:latin typeface="Cambria Math" panose="02040503050406030204" pitchFamily="18" charset="0"/>
                            </a:rPr>
                            <m:t>𝑤</m:t>
                          </m:r>
                        </m:e>
                        <m:sub>
                          <m:r>
                            <a:rPr lang="en-US" b="0" i="1" smtClean="0">
                              <a:latin typeface="Cambria Math" panose="02040503050406030204" pitchFamily="18" charset="0"/>
                            </a:rPr>
                            <m:t>h</m:t>
                          </m:r>
                        </m:sub>
                      </m:sSub>
                    </m:oMath>
                  </m:oMathPara>
                </a14:m>
                <a:endParaRPr lang="en-US" dirty="0"/>
              </a:p>
            </p:txBody>
          </p:sp>
        </mc:Choice>
        <mc:Fallback xmlns="">
          <p:sp>
            <p:nvSpPr>
              <p:cNvPr id="67" name="TextBox 66">
                <a:extLst>
                  <a:ext uri="{FF2B5EF4-FFF2-40B4-BE49-F238E27FC236}">
                    <a16:creationId xmlns:a16="http://schemas.microsoft.com/office/drawing/2014/main" id="{EE7185A1-9101-B9B3-0749-935B9C1BF4F0}"/>
                  </a:ext>
                </a:extLst>
              </p:cNvPr>
              <p:cNvSpPr txBox="1">
                <a:spLocks noRot="1" noChangeAspect="1" noMove="1" noResize="1" noEditPoints="1" noAdjustHandles="1" noChangeArrowheads="1" noChangeShapeType="1" noTextEdit="1"/>
              </p:cNvSpPr>
              <p:nvPr/>
            </p:nvSpPr>
            <p:spPr>
              <a:xfrm>
                <a:off x="7488355" y="3832317"/>
                <a:ext cx="734240" cy="369332"/>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0" name="TextBox 69">
                <a:extLst>
                  <a:ext uri="{FF2B5EF4-FFF2-40B4-BE49-F238E27FC236}">
                    <a16:creationId xmlns:a16="http://schemas.microsoft.com/office/drawing/2014/main" id="{E1C80B6B-4F95-B6D1-F389-23D1C4D87A15}"/>
                  </a:ext>
                </a:extLst>
              </p:cNvPr>
              <p:cNvSpPr txBox="1"/>
              <p:nvPr/>
            </p:nvSpPr>
            <p:spPr>
              <a:xfrm>
                <a:off x="10228142" y="3858181"/>
                <a:ext cx="73424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m:t>
                          </m:r>
                          <m:r>
                            <a:rPr lang="en-US" b="0" i="1" smtClean="0">
                              <a:latin typeface="Cambria Math" panose="02040503050406030204" pitchFamily="18" charset="0"/>
                            </a:rPr>
                            <m:t>𝑤</m:t>
                          </m:r>
                        </m:e>
                        <m:sub>
                          <m:r>
                            <a:rPr lang="en-US" b="0" i="1" smtClean="0">
                              <a:latin typeface="Cambria Math" panose="02040503050406030204" pitchFamily="18" charset="0"/>
                            </a:rPr>
                            <m:t>h</m:t>
                          </m:r>
                        </m:sub>
                      </m:sSub>
                    </m:oMath>
                  </m:oMathPara>
                </a14:m>
                <a:endParaRPr lang="en-US" dirty="0"/>
              </a:p>
            </p:txBody>
          </p:sp>
        </mc:Choice>
        <mc:Fallback xmlns="">
          <p:sp>
            <p:nvSpPr>
              <p:cNvPr id="70" name="TextBox 69">
                <a:extLst>
                  <a:ext uri="{FF2B5EF4-FFF2-40B4-BE49-F238E27FC236}">
                    <a16:creationId xmlns:a16="http://schemas.microsoft.com/office/drawing/2014/main" id="{E1C80B6B-4F95-B6D1-F389-23D1C4D87A15}"/>
                  </a:ext>
                </a:extLst>
              </p:cNvPr>
              <p:cNvSpPr txBox="1">
                <a:spLocks noRot="1" noChangeAspect="1" noMove="1" noResize="1" noEditPoints="1" noAdjustHandles="1" noChangeArrowheads="1" noChangeShapeType="1" noTextEdit="1"/>
              </p:cNvSpPr>
              <p:nvPr/>
            </p:nvSpPr>
            <p:spPr>
              <a:xfrm>
                <a:off x="10228142" y="3858181"/>
                <a:ext cx="734240" cy="369332"/>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3" name="TextBox 72">
                <a:extLst>
                  <a:ext uri="{FF2B5EF4-FFF2-40B4-BE49-F238E27FC236}">
                    <a16:creationId xmlns:a16="http://schemas.microsoft.com/office/drawing/2014/main" id="{B4198243-D441-49CE-8CFA-6B40917886E7}"/>
                  </a:ext>
                </a:extLst>
              </p:cNvPr>
              <p:cNvSpPr txBox="1"/>
              <p:nvPr/>
            </p:nvSpPr>
            <p:spPr>
              <a:xfrm>
                <a:off x="8522374" y="4164907"/>
                <a:ext cx="72263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m:t>
                          </m:r>
                          <m:r>
                            <a:rPr lang="en-US" b="0" i="1" smtClean="0">
                              <a:latin typeface="Cambria Math" panose="02040503050406030204" pitchFamily="18" charset="0"/>
                            </a:rPr>
                            <m:t>𝑤</m:t>
                          </m:r>
                        </m:e>
                        <m:sub>
                          <m:r>
                            <a:rPr lang="en-US" b="0" i="1" smtClean="0">
                              <a:latin typeface="Cambria Math" panose="02040503050406030204" pitchFamily="18" charset="0"/>
                            </a:rPr>
                            <m:t>𝑥</m:t>
                          </m:r>
                        </m:sub>
                      </m:sSub>
                    </m:oMath>
                  </m:oMathPara>
                </a14:m>
                <a:endParaRPr lang="en-US" dirty="0"/>
              </a:p>
            </p:txBody>
          </p:sp>
        </mc:Choice>
        <mc:Fallback xmlns="">
          <p:sp>
            <p:nvSpPr>
              <p:cNvPr id="73" name="TextBox 72">
                <a:extLst>
                  <a:ext uri="{FF2B5EF4-FFF2-40B4-BE49-F238E27FC236}">
                    <a16:creationId xmlns:a16="http://schemas.microsoft.com/office/drawing/2014/main" id="{B4198243-D441-49CE-8CFA-6B40917886E7}"/>
                  </a:ext>
                </a:extLst>
              </p:cNvPr>
              <p:cNvSpPr txBox="1">
                <a:spLocks noRot="1" noChangeAspect="1" noMove="1" noResize="1" noEditPoints="1" noAdjustHandles="1" noChangeArrowheads="1" noChangeShapeType="1" noTextEdit="1"/>
              </p:cNvSpPr>
              <p:nvPr/>
            </p:nvSpPr>
            <p:spPr>
              <a:xfrm>
                <a:off x="8522374" y="4164907"/>
                <a:ext cx="722634" cy="369332"/>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4" name="TextBox 73">
                <a:extLst>
                  <a:ext uri="{FF2B5EF4-FFF2-40B4-BE49-F238E27FC236}">
                    <a16:creationId xmlns:a16="http://schemas.microsoft.com/office/drawing/2014/main" id="{5C5F17EE-EDF5-89CA-6E8A-A2CB5B6B8547}"/>
                  </a:ext>
                </a:extLst>
              </p:cNvPr>
              <p:cNvSpPr txBox="1"/>
              <p:nvPr/>
            </p:nvSpPr>
            <p:spPr>
              <a:xfrm>
                <a:off x="11366694" y="4164907"/>
                <a:ext cx="72263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m:t>
                          </m:r>
                          <m:r>
                            <a:rPr lang="en-US" b="0" i="1" smtClean="0">
                              <a:latin typeface="Cambria Math" panose="02040503050406030204" pitchFamily="18" charset="0"/>
                            </a:rPr>
                            <m:t>𝑤</m:t>
                          </m:r>
                        </m:e>
                        <m:sub>
                          <m:r>
                            <a:rPr lang="en-US" b="0" i="1" smtClean="0">
                              <a:latin typeface="Cambria Math" panose="02040503050406030204" pitchFamily="18" charset="0"/>
                            </a:rPr>
                            <m:t>𝑥</m:t>
                          </m:r>
                        </m:sub>
                      </m:sSub>
                    </m:oMath>
                  </m:oMathPara>
                </a14:m>
                <a:endParaRPr lang="en-US" dirty="0"/>
              </a:p>
            </p:txBody>
          </p:sp>
        </mc:Choice>
        <mc:Fallback xmlns="">
          <p:sp>
            <p:nvSpPr>
              <p:cNvPr id="74" name="TextBox 73">
                <a:extLst>
                  <a:ext uri="{FF2B5EF4-FFF2-40B4-BE49-F238E27FC236}">
                    <a16:creationId xmlns:a16="http://schemas.microsoft.com/office/drawing/2014/main" id="{5C5F17EE-EDF5-89CA-6E8A-A2CB5B6B8547}"/>
                  </a:ext>
                </a:extLst>
              </p:cNvPr>
              <p:cNvSpPr txBox="1">
                <a:spLocks noRot="1" noChangeAspect="1" noMove="1" noResize="1" noEditPoints="1" noAdjustHandles="1" noChangeArrowheads="1" noChangeShapeType="1" noTextEdit="1"/>
              </p:cNvSpPr>
              <p:nvPr/>
            </p:nvSpPr>
            <p:spPr>
              <a:xfrm>
                <a:off x="11366694" y="4164907"/>
                <a:ext cx="722634" cy="369332"/>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9" name="TextBox 78">
                <a:extLst>
                  <a:ext uri="{FF2B5EF4-FFF2-40B4-BE49-F238E27FC236}">
                    <a16:creationId xmlns:a16="http://schemas.microsoft.com/office/drawing/2014/main" id="{64A20152-AFCE-1959-7ED7-D25DF857FC01}"/>
                  </a:ext>
                </a:extLst>
              </p:cNvPr>
              <p:cNvSpPr txBox="1"/>
              <p:nvPr/>
            </p:nvSpPr>
            <p:spPr>
              <a:xfrm>
                <a:off x="8078035" y="3301481"/>
                <a:ext cx="54078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m:t>
                      </m:r>
                      <m:r>
                        <a:rPr lang="en-US" i="1" dirty="0" smtClean="0">
                          <a:latin typeface="Cambria Math" panose="02040503050406030204" pitchFamily="18" charset="0"/>
                        </a:rPr>
                        <m:t>𝑏</m:t>
                      </m:r>
                    </m:oMath>
                  </m:oMathPara>
                </a14:m>
                <a:endParaRPr lang="en-US" dirty="0"/>
              </a:p>
            </p:txBody>
          </p:sp>
        </mc:Choice>
        <mc:Fallback xmlns="">
          <p:sp>
            <p:nvSpPr>
              <p:cNvPr id="79" name="TextBox 78">
                <a:extLst>
                  <a:ext uri="{FF2B5EF4-FFF2-40B4-BE49-F238E27FC236}">
                    <a16:creationId xmlns:a16="http://schemas.microsoft.com/office/drawing/2014/main" id="{64A20152-AFCE-1959-7ED7-D25DF857FC01}"/>
                  </a:ext>
                </a:extLst>
              </p:cNvPr>
              <p:cNvSpPr txBox="1">
                <a:spLocks noRot="1" noChangeAspect="1" noMove="1" noResize="1" noEditPoints="1" noAdjustHandles="1" noChangeArrowheads="1" noChangeShapeType="1" noTextEdit="1"/>
              </p:cNvSpPr>
              <p:nvPr/>
            </p:nvSpPr>
            <p:spPr>
              <a:xfrm>
                <a:off x="8078035" y="3301481"/>
                <a:ext cx="540789" cy="369332"/>
              </a:xfrm>
              <a:prstGeom prst="rect">
                <a:avLst/>
              </a:prstGeom>
              <a:blipFill>
                <a:blip r:embed="rId1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0" name="TextBox 79">
                <a:extLst>
                  <a:ext uri="{FF2B5EF4-FFF2-40B4-BE49-F238E27FC236}">
                    <a16:creationId xmlns:a16="http://schemas.microsoft.com/office/drawing/2014/main" id="{F8D06AF5-1A4E-EE26-3E91-E3E721BC9E83}"/>
                  </a:ext>
                </a:extLst>
              </p:cNvPr>
              <p:cNvSpPr txBox="1"/>
              <p:nvPr/>
            </p:nvSpPr>
            <p:spPr>
              <a:xfrm>
                <a:off x="11282032" y="3393093"/>
                <a:ext cx="54078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m:t>
                      </m:r>
                      <m:r>
                        <a:rPr lang="en-US" i="1" dirty="0" smtClean="0">
                          <a:latin typeface="Cambria Math" panose="02040503050406030204" pitchFamily="18" charset="0"/>
                        </a:rPr>
                        <m:t>𝑏</m:t>
                      </m:r>
                    </m:oMath>
                  </m:oMathPara>
                </a14:m>
                <a:endParaRPr lang="en-US" dirty="0"/>
              </a:p>
            </p:txBody>
          </p:sp>
        </mc:Choice>
        <mc:Fallback xmlns="">
          <p:sp>
            <p:nvSpPr>
              <p:cNvPr id="80" name="TextBox 79">
                <a:extLst>
                  <a:ext uri="{FF2B5EF4-FFF2-40B4-BE49-F238E27FC236}">
                    <a16:creationId xmlns:a16="http://schemas.microsoft.com/office/drawing/2014/main" id="{F8D06AF5-1A4E-EE26-3E91-E3E721BC9E83}"/>
                  </a:ext>
                </a:extLst>
              </p:cNvPr>
              <p:cNvSpPr txBox="1">
                <a:spLocks noRot="1" noChangeAspect="1" noMove="1" noResize="1" noEditPoints="1" noAdjustHandles="1" noChangeArrowheads="1" noChangeShapeType="1" noTextEdit="1"/>
              </p:cNvSpPr>
              <p:nvPr/>
            </p:nvSpPr>
            <p:spPr>
              <a:xfrm>
                <a:off x="11282032" y="3393093"/>
                <a:ext cx="540789" cy="369332"/>
              </a:xfrm>
              <a:prstGeom prst="rect">
                <a:avLst/>
              </a:prstGeom>
              <a:blipFill>
                <a:blip r:embed="rId14"/>
                <a:stretch>
                  <a:fillRect/>
                </a:stretch>
              </a:blipFill>
            </p:spPr>
            <p:txBody>
              <a:bodyPr/>
              <a:lstStyle/>
              <a:p>
                <a:r>
                  <a:rPr lang="en-US">
                    <a:noFill/>
                  </a:rPr>
                  <a:t> </a:t>
                </a:r>
              </a:p>
            </p:txBody>
          </p:sp>
        </mc:Fallback>
      </mc:AlternateContent>
      <p:cxnSp>
        <p:nvCxnSpPr>
          <p:cNvPr id="87" name="Connector: Elbow 86">
            <a:extLst>
              <a:ext uri="{FF2B5EF4-FFF2-40B4-BE49-F238E27FC236}">
                <a16:creationId xmlns:a16="http://schemas.microsoft.com/office/drawing/2014/main" id="{EA5CF71D-E86F-5939-9248-C0E04D79AE53}"/>
              </a:ext>
            </a:extLst>
          </p:cNvPr>
          <p:cNvCxnSpPr>
            <a:cxnSpLocks/>
            <a:stCxn id="18" idx="0"/>
            <a:endCxn id="22" idx="2"/>
          </p:cNvCxnSpPr>
          <p:nvPr/>
        </p:nvCxnSpPr>
        <p:spPr>
          <a:xfrm rot="5400000" flipH="1" flipV="1">
            <a:off x="10148760" y="4037150"/>
            <a:ext cx="1081542" cy="1395582"/>
          </a:xfrm>
          <a:prstGeom prst="bentConnector3">
            <a:avLst>
              <a:gd name="adj1" fmla="val 50000"/>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91" name="Connector: Elbow 90">
            <a:extLst>
              <a:ext uri="{FF2B5EF4-FFF2-40B4-BE49-F238E27FC236}">
                <a16:creationId xmlns:a16="http://schemas.microsoft.com/office/drawing/2014/main" id="{B3710C7D-E34A-2052-0395-4964B88E9410}"/>
              </a:ext>
            </a:extLst>
          </p:cNvPr>
          <p:cNvCxnSpPr>
            <a:stCxn id="18" idx="0"/>
            <a:endCxn id="21" idx="2"/>
          </p:cNvCxnSpPr>
          <p:nvPr/>
        </p:nvCxnSpPr>
        <p:spPr>
          <a:xfrm rot="16200000" flipV="1">
            <a:off x="8738773" y="4022744"/>
            <a:ext cx="1081542" cy="1424393"/>
          </a:xfrm>
          <a:prstGeom prst="bentConnector3">
            <a:avLst/>
          </a:prstGeom>
          <a:ln w="3810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4" name="TextBox 93">
                <a:extLst>
                  <a:ext uri="{FF2B5EF4-FFF2-40B4-BE49-F238E27FC236}">
                    <a16:creationId xmlns:a16="http://schemas.microsoft.com/office/drawing/2014/main" id="{AA65F516-C3B7-BF1E-9EC2-1D2BECD8BDFE}"/>
                  </a:ext>
                </a:extLst>
              </p:cNvPr>
              <p:cNvSpPr txBox="1"/>
              <p:nvPr/>
            </p:nvSpPr>
            <p:spPr>
              <a:xfrm>
                <a:off x="6635334" y="4125750"/>
                <a:ext cx="1331679"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h</m:t>
                          </m:r>
                        </m:e>
                        <m:sub>
                          <m:r>
                            <a:rPr lang="en-US" b="0" i="1" smtClean="0">
                              <a:latin typeface="Cambria Math" panose="02040503050406030204" pitchFamily="18" charset="0"/>
                            </a:rPr>
                            <m:t>𝑡</m:t>
                          </m:r>
                          <m:r>
                            <a:rPr lang="en-US" b="0" i="1" smtClean="0">
                              <a:latin typeface="Cambria Math" panose="02040503050406030204" pitchFamily="18" charset="0"/>
                            </a:rPr>
                            <m:t>−1</m:t>
                          </m:r>
                        </m:sub>
                      </m:sSub>
                    </m:oMath>
                  </m:oMathPara>
                </a14:m>
                <a:endParaRPr lang="en-US" dirty="0"/>
              </a:p>
            </p:txBody>
          </p:sp>
        </mc:Choice>
        <mc:Fallback xmlns="">
          <p:sp>
            <p:nvSpPr>
              <p:cNvPr id="94" name="TextBox 93">
                <a:extLst>
                  <a:ext uri="{FF2B5EF4-FFF2-40B4-BE49-F238E27FC236}">
                    <a16:creationId xmlns:a16="http://schemas.microsoft.com/office/drawing/2014/main" id="{AA65F516-C3B7-BF1E-9EC2-1D2BECD8BDFE}"/>
                  </a:ext>
                </a:extLst>
              </p:cNvPr>
              <p:cNvSpPr txBox="1">
                <a:spLocks noRot="1" noChangeAspect="1" noMove="1" noResize="1" noEditPoints="1" noAdjustHandles="1" noChangeArrowheads="1" noChangeShapeType="1" noTextEdit="1"/>
              </p:cNvSpPr>
              <p:nvPr/>
            </p:nvSpPr>
            <p:spPr>
              <a:xfrm>
                <a:off x="6635334" y="4125750"/>
                <a:ext cx="1331679" cy="369332"/>
              </a:xfrm>
              <a:prstGeom prst="rect">
                <a:avLst/>
              </a:prstGeom>
              <a:blipFill>
                <a:blip r:embed="rId1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5" name="TextBox 94">
                <a:extLst>
                  <a:ext uri="{FF2B5EF4-FFF2-40B4-BE49-F238E27FC236}">
                    <a16:creationId xmlns:a16="http://schemas.microsoft.com/office/drawing/2014/main" id="{D1429510-FA7F-BA22-9B06-6ED658A55A2F}"/>
                  </a:ext>
                </a:extLst>
              </p:cNvPr>
              <p:cNvSpPr txBox="1"/>
              <p:nvPr/>
            </p:nvSpPr>
            <p:spPr>
              <a:xfrm flipH="1">
                <a:off x="8222595" y="1368425"/>
                <a:ext cx="1260787" cy="381195"/>
              </a:xfrm>
              <a:prstGeom prst="rect">
                <a:avLst/>
              </a:prstGeom>
              <a:noFill/>
            </p:spPr>
            <p:txBody>
              <a:bodyPr wrap="square" rtlCol="0">
                <a:spAutoFit/>
              </a:bodyPr>
              <a:lstStyle/>
              <a:p>
                <a:r>
                  <a:rPr lang="en-US" b="0" dirty="0"/>
                  <a:t> </a:t>
                </a:r>
                <a14:m>
                  <m:oMath xmlns:m="http://schemas.openxmlformats.org/officeDocument/2006/math">
                    <m:sSubSup>
                      <m:sSubSupPr>
                        <m:ctrlPr>
                          <a:rPr lang="en-US" b="0" i="1" smtClean="0">
                            <a:latin typeface="Cambria Math" panose="02040503050406030204" pitchFamily="18" charset="0"/>
                          </a:rPr>
                        </m:ctrlPr>
                      </m:sSubSupPr>
                      <m:e>
                        <m:r>
                          <m:rPr>
                            <m:sty m:val="p"/>
                          </m:rPr>
                          <a:rPr lang="en-US" b="0" i="0" smtClean="0">
                            <a:latin typeface="Cambria Math" panose="02040503050406030204" pitchFamily="18" charset="0"/>
                          </a:rPr>
                          <m:t>c</m:t>
                        </m:r>
                      </m:e>
                      <m:sub>
                        <m:r>
                          <m:rPr>
                            <m:sty m:val="p"/>
                          </m:rPr>
                          <a:rPr lang="en-US" b="0" i="0" smtClean="0">
                            <a:latin typeface="Cambria Math" panose="02040503050406030204" pitchFamily="18" charset="0"/>
                          </a:rPr>
                          <m:t>t</m:t>
                        </m:r>
                      </m:sub>
                      <m:sup>
                        <m:r>
                          <a:rPr lang="en-US" b="0" i="1" smtClean="0">
                            <a:latin typeface="Cambria Math" panose="02040503050406030204" pitchFamily="18" charset="0"/>
                          </a:rPr>
                          <m:t>𝑚𝑢𝑙</m:t>
                        </m:r>
                      </m:sup>
                    </m:sSubSup>
                  </m:oMath>
                </a14:m>
                <a:endParaRPr lang="en-US" dirty="0"/>
              </a:p>
            </p:txBody>
          </p:sp>
        </mc:Choice>
        <mc:Fallback xmlns="">
          <p:sp>
            <p:nvSpPr>
              <p:cNvPr id="95" name="TextBox 94">
                <a:extLst>
                  <a:ext uri="{FF2B5EF4-FFF2-40B4-BE49-F238E27FC236}">
                    <a16:creationId xmlns:a16="http://schemas.microsoft.com/office/drawing/2014/main" id="{D1429510-FA7F-BA22-9B06-6ED658A55A2F}"/>
                  </a:ext>
                </a:extLst>
              </p:cNvPr>
              <p:cNvSpPr txBox="1">
                <a:spLocks noRot="1" noChangeAspect="1" noMove="1" noResize="1" noEditPoints="1" noAdjustHandles="1" noChangeArrowheads="1" noChangeShapeType="1" noTextEdit="1"/>
              </p:cNvSpPr>
              <p:nvPr/>
            </p:nvSpPr>
            <p:spPr>
              <a:xfrm flipH="1">
                <a:off x="8222595" y="1368425"/>
                <a:ext cx="1260787" cy="381195"/>
              </a:xfrm>
              <a:prstGeom prst="rect">
                <a:avLst/>
              </a:prstGeom>
              <a:blipFill>
                <a:blip r:embed="rId1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26453089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A607A4-6A8E-C5FB-D5D1-E9F4C2FF168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33D9CEB-77CC-9100-0814-E2C074FCC7C2}"/>
              </a:ext>
            </a:extLst>
          </p:cNvPr>
          <p:cNvSpPr>
            <a:spLocks noGrp="1"/>
          </p:cNvSpPr>
          <p:nvPr>
            <p:ph type="title"/>
          </p:nvPr>
        </p:nvSpPr>
        <p:spPr/>
        <p:txBody>
          <a:bodyPr/>
          <a:lstStyle/>
          <a:p>
            <a:r>
              <a:rPr lang="en-US" b="1" dirty="0"/>
              <a:t>LSTM Architecture: Input Gate</a:t>
            </a:r>
          </a:p>
        </p:txBody>
      </p:sp>
      <p:sp>
        <p:nvSpPr>
          <p:cNvPr id="3" name="Content Placeholder 2">
            <a:extLst>
              <a:ext uri="{FF2B5EF4-FFF2-40B4-BE49-F238E27FC236}">
                <a16:creationId xmlns:a16="http://schemas.microsoft.com/office/drawing/2014/main" id="{DF31A37C-290B-1F81-9442-B20A12587AC8}"/>
              </a:ext>
            </a:extLst>
          </p:cNvPr>
          <p:cNvSpPr>
            <a:spLocks noGrp="1"/>
          </p:cNvSpPr>
          <p:nvPr>
            <p:ph idx="1"/>
          </p:nvPr>
        </p:nvSpPr>
        <p:spPr>
          <a:xfrm>
            <a:off x="838200" y="1825625"/>
            <a:ext cx="6142174" cy="4351338"/>
          </a:xfrm>
        </p:spPr>
        <p:txBody>
          <a:bodyPr>
            <a:noAutofit/>
          </a:bodyPr>
          <a:lstStyle/>
          <a:p>
            <a:pPr algn="just"/>
            <a:r>
              <a:rPr lang="en-US" sz="2200" dirty="0"/>
              <a:t>The input gate decides what new information to store in the cell state.</a:t>
            </a:r>
          </a:p>
          <a:p>
            <a:pPr algn="just"/>
            <a:r>
              <a:rPr lang="en-US" sz="2200" b="0" i="0" dirty="0">
                <a:solidFill>
                  <a:srgbClr val="383838"/>
                </a:solidFill>
                <a:effectLst/>
              </a:rPr>
              <a:t>The input gate then combines these two pieces of information: the importance scores from the sigmoid gate and the potential new information from the tanh gate. </a:t>
            </a:r>
          </a:p>
          <a:p>
            <a:pPr algn="just"/>
            <a:r>
              <a:rPr lang="en-US" sz="2200" b="0" i="0" dirty="0">
                <a:solidFill>
                  <a:srgbClr val="383838"/>
                </a:solidFill>
                <a:effectLst/>
              </a:rPr>
              <a:t>This combination determines how much of the new information should be added to the cell state. </a:t>
            </a:r>
          </a:p>
          <a:p>
            <a:pPr lvl="1" algn="just"/>
            <a:r>
              <a:rPr lang="en-US" sz="2000" b="0" i="0" dirty="0">
                <a:solidFill>
                  <a:srgbClr val="383838"/>
                </a:solidFill>
                <a:effectLst/>
              </a:rPr>
              <a:t>If the sigmoid gate scores are high for certain elements, and the corresponding values in the tanh gate are also significant, then those elements of the new information will strongly influence the cell state.</a:t>
            </a:r>
          </a:p>
          <a:p>
            <a:pPr algn="just"/>
            <a:endParaRPr lang="en-US" sz="2200" dirty="0"/>
          </a:p>
        </p:txBody>
      </p:sp>
      <p:sp>
        <p:nvSpPr>
          <p:cNvPr id="5" name="Rectangle 4">
            <a:extLst>
              <a:ext uri="{FF2B5EF4-FFF2-40B4-BE49-F238E27FC236}">
                <a16:creationId xmlns:a16="http://schemas.microsoft.com/office/drawing/2014/main" id="{7F6C3006-6C85-FB40-CBF6-9EEC52F16AFF}"/>
              </a:ext>
            </a:extLst>
          </p:cNvPr>
          <p:cNvSpPr/>
          <p:nvPr/>
        </p:nvSpPr>
        <p:spPr>
          <a:xfrm>
            <a:off x="8059727" y="2317641"/>
            <a:ext cx="1647929" cy="2552282"/>
          </a:xfrm>
          <a:prstGeom prst="rect">
            <a:avLst/>
          </a:prstGeom>
          <a:solidFill>
            <a:schemeClr val="accent5">
              <a:lumMod val="20000"/>
              <a:lumOff val="80000"/>
            </a:schemeClr>
          </a:solidFill>
          <a:ln>
            <a:prstDash val="dash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E2957F59-7167-6D2C-CF3A-FFAAC96EF581}"/>
              </a:ext>
            </a:extLst>
          </p:cNvPr>
          <p:cNvSpPr/>
          <p:nvPr/>
        </p:nvSpPr>
        <p:spPr>
          <a:xfrm>
            <a:off x="10241894" y="2317641"/>
            <a:ext cx="1647929" cy="2552282"/>
          </a:xfrm>
          <a:prstGeom prst="rect">
            <a:avLst/>
          </a:prstGeom>
          <a:solidFill>
            <a:schemeClr val="accent6">
              <a:lumMod val="20000"/>
              <a:lumOff val="80000"/>
            </a:schemeClr>
          </a:solidFill>
          <a:ln>
            <a:prstDash val="dash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E012CAAA-0AB8-B096-7AE3-9E24CFE0333E}"/>
              </a:ext>
            </a:extLst>
          </p:cNvPr>
          <p:cNvCxnSpPr>
            <a:cxnSpLocks/>
            <a:endCxn id="25" idx="1"/>
          </p:cNvCxnSpPr>
          <p:nvPr/>
        </p:nvCxnSpPr>
        <p:spPr>
          <a:xfrm>
            <a:off x="7718585" y="1697992"/>
            <a:ext cx="1976742" cy="6196"/>
          </a:xfrm>
          <a:prstGeom prst="line">
            <a:avLst/>
          </a:prstGeom>
          <a:ln w="38100">
            <a:solidFill>
              <a:srgbClr val="00B05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D356B64E-22DD-77A2-B1AB-E8C81BE79C0B}"/>
              </a:ext>
            </a:extLst>
          </p:cNvPr>
          <p:cNvCxnSpPr>
            <a:cxnSpLocks/>
            <a:stCxn id="25" idx="3"/>
          </p:cNvCxnSpPr>
          <p:nvPr/>
        </p:nvCxnSpPr>
        <p:spPr>
          <a:xfrm>
            <a:off x="10274447" y="1704188"/>
            <a:ext cx="1721828" cy="5431"/>
          </a:xfrm>
          <a:prstGeom prst="line">
            <a:avLst/>
          </a:prstGeom>
          <a:ln w="38100">
            <a:solidFill>
              <a:srgbClr val="00B05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pic>
        <p:nvPicPr>
          <p:cNvPr id="12" name="Picture 4">
            <a:extLst>
              <a:ext uri="{FF2B5EF4-FFF2-40B4-BE49-F238E27FC236}">
                <a16:creationId xmlns:a16="http://schemas.microsoft.com/office/drawing/2014/main" id="{65A67863-B4C0-5FF1-BC27-C894091403E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7334" t="31855" r="15214" b="3884"/>
          <a:stretch/>
        </p:blipFill>
        <p:spPr bwMode="auto">
          <a:xfrm>
            <a:off x="8223384" y="2549948"/>
            <a:ext cx="660307" cy="665743"/>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8" descr="Activation Functions in Neural Network – Study Machine Learning">
            <a:extLst>
              <a:ext uri="{FF2B5EF4-FFF2-40B4-BE49-F238E27FC236}">
                <a16:creationId xmlns:a16="http://schemas.microsoft.com/office/drawing/2014/main" id="{85216617-6377-9144-B862-E43827D9D6E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9005" r="11483"/>
          <a:stretch/>
        </p:blipFill>
        <p:spPr bwMode="auto">
          <a:xfrm>
            <a:off x="11044422" y="2548710"/>
            <a:ext cx="685800" cy="665743"/>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18" name="Rectangle 17">
                <a:extLst>
                  <a:ext uri="{FF2B5EF4-FFF2-40B4-BE49-F238E27FC236}">
                    <a16:creationId xmlns:a16="http://schemas.microsoft.com/office/drawing/2014/main" id="{311DF1A9-2661-BC54-041B-A7F1FD42F75B}"/>
                  </a:ext>
                </a:extLst>
              </p:cNvPr>
              <p:cNvSpPr/>
              <p:nvPr/>
            </p:nvSpPr>
            <p:spPr>
              <a:xfrm>
                <a:off x="9549780" y="5275712"/>
                <a:ext cx="883920" cy="70104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Input</a:t>
                </a:r>
              </a:p>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𝑡</m:t>
                          </m:r>
                        </m:sub>
                      </m:sSub>
                    </m:oMath>
                  </m:oMathPara>
                </a14:m>
                <a:endParaRPr lang="en-US" dirty="0"/>
              </a:p>
            </p:txBody>
          </p:sp>
        </mc:Choice>
        <mc:Fallback xmlns="">
          <p:sp>
            <p:nvSpPr>
              <p:cNvPr id="18" name="Rectangle 17">
                <a:extLst>
                  <a:ext uri="{FF2B5EF4-FFF2-40B4-BE49-F238E27FC236}">
                    <a16:creationId xmlns:a16="http://schemas.microsoft.com/office/drawing/2014/main" id="{311DF1A9-2661-BC54-041B-A7F1FD42F75B}"/>
                  </a:ext>
                </a:extLst>
              </p:cNvPr>
              <p:cNvSpPr>
                <a:spLocks noRot="1" noChangeAspect="1" noMove="1" noResize="1" noEditPoints="1" noAdjustHandles="1" noChangeArrowheads="1" noChangeShapeType="1" noTextEdit="1"/>
              </p:cNvSpPr>
              <p:nvPr/>
            </p:nvSpPr>
            <p:spPr>
              <a:xfrm>
                <a:off x="9549780" y="5275712"/>
                <a:ext cx="883920" cy="701040"/>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Rectangle 20">
                <a:extLst>
                  <a:ext uri="{FF2B5EF4-FFF2-40B4-BE49-F238E27FC236}">
                    <a16:creationId xmlns:a16="http://schemas.microsoft.com/office/drawing/2014/main" id="{822C01A4-43B8-8DA1-E5D3-DBC712732845}"/>
                  </a:ext>
                </a:extLst>
              </p:cNvPr>
              <p:cNvSpPr/>
              <p:nvPr/>
            </p:nvSpPr>
            <p:spPr>
              <a:xfrm>
                <a:off x="8277787" y="3828410"/>
                <a:ext cx="579120" cy="36576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oMath>
                  </m:oMathPara>
                </a14:m>
                <a:endParaRPr lang="en-US" dirty="0"/>
              </a:p>
            </p:txBody>
          </p:sp>
        </mc:Choice>
        <mc:Fallback xmlns="">
          <p:sp>
            <p:nvSpPr>
              <p:cNvPr id="21" name="Rectangle 20">
                <a:extLst>
                  <a:ext uri="{FF2B5EF4-FFF2-40B4-BE49-F238E27FC236}">
                    <a16:creationId xmlns:a16="http://schemas.microsoft.com/office/drawing/2014/main" id="{822C01A4-43B8-8DA1-E5D3-DBC712732845}"/>
                  </a:ext>
                </a:extLst>
              </p:cNvPr>
              <p:cNvSpPr>
                <a:spLocks noRot="1" noChangeAspect="1" noMove="1" noResize="1" noEditPoints="1" noAdjustHandles="1" noChangeArrowheads="1" noChangeShapeType="1" noTextEdit="1"/>
              </p:cNvSpPr>
              <p:nvPr/>
            </p:nvSpPr>
            <p:spPr>
              <a:xfrm>
                <a:off x="8277787" y="3828410"/>
                <a:ext cx="579120" cy="365760"/>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Rectangle 21">
                <a:extLst>
                  <a:ext uri="{FF2B5EF4-FFF2-40B4-BE49-F238E27FC236}">
                    <a16:creationId xmlns:a16="http://schemas.microsoft.com/office/drawing/2014/main" id="{D2D4D049-362B-399B-A960-FE72CCF35813}"/>
                  </a:ext>
                </a:extLst>
              </p:cNvPr>
              <p:cNvSpPr/>
              <p:nvPr/>
            </p:nvSpPr>
            <p:spPr>
              <a:xfrm>
                <a:off x="11097762" y="3828410"/>
                <a:ext cx="579120" cy="36576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oMath>
                  </m:oMathPara>
                </a14:m>
                <a:endParaRPr lang="en-US" dirty="0"/>
              </a:p>
            </p:txBody>
          </p:sp>
        </mc:Choice>
        <mc:Fallback xmlns="">
          <p:sp>
            <p:nvSpPr>
              <p:cNvPr id="22" name="Rectangle 21">
                <a:extLst>
                  <a:ext uri="{FF2B5EF4-FFF2-40B4-BE49-F238E27FC236}">
                    <a16:creationId xmlns:a16="http://schemas.microsoft.com/office/drawing/2014/main" id="{D2D4D049-362B-399B-A960-FE72CCF35813}"/>
                  </a:ext>
                </a:extLst>
              </p:cNvPr>
              <p:cNvSpPr>
                <a:spLocks noRot="1" noChangeAspect="1" noMove="1" noResize="1" noEditPoints="1" noAdjustHandles="1" noChangeArrowheads="1" noChangeShapeType="1" noTextEdit="1"/>
              </p:cNvSpPr>
              <p:nvPr/>
            </p:nvSpPr>
            <p:spPr>
              <a:xfrm>
                <a:off x="11097762" y="3828410"/>
                <a:ext cx="579120" cy="365760"/>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Rectangle 24">
                <a:extLst>
                  <a:ext uri="{FF2B5EF4-FFF2-40B4-BE49-F238E27FC236}">
                    <a16:creationId xmlns:a16="http://schemas.microsoft.com/office/drawing/2014/main" id="{42A7EB85-AF18-7FF4-979D-A6C72447DA9C}"/>
                  </a:ext>
                </a:extLst>
              </p:cNvPr>
              <p:cNvSpPr/>
              <p:nvPr/>
            </p:nvSpPr>
            <p:spPr>
              <a:xfrm>
                <a:off x="9695327" y="1521308"/>
                <a:ext cx="579120" cy="36576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oMath>
                  </m:oMathPara>
                </a14:m>
                <a:endParaRPr lang="en-US" dirty="0"/>
              </a:p>
            </p:txBody>
          </p:sp>
        </mc:Choice>
        <mc:Fallback xmlns="">
          <p:sp>
            <p:nvSpPr>
              <p:cNvPr id="25" name="Rectangle 24">
                <a:extLst>
                  <a:ext uri="{FF2B5EF4-FFF2-40B4-BE49-F238E27FC236}">
                    <a16:creationId xmlns:a16="http://schemas.microsoft.com/office/drawing/2014/main" id="{42A7EB85-AF18-7FF4-979D-A6C72447DA9C}"/>
                  </a:ext>
                </a:extLst>
              </p:cNvPr>
              <p:cNvSpPr>
                <a:spLocks noRot="1" noChangeAspect="1" noMove="1" noResize="1" noEditPoints="1" noAdjustHandles="1" noChangeArrowheads="1" noChangeShapeType="1" noTextEdit="1"/>
              </p:cNvSpPr>
              <p:nvPr/>
            </p:nvSpPr>
            <p:spPr>
              <a:xfrm>
                <a:off x="9695327" y="1521308"/>
                <a:ext cx="579120" cy="365760"/>
              </a:xfrm>
              <a:prstGeom prst="rect">
                <a:avLst/>
              </a:prstGeom>
              <a:blipFill>
                <a:blip r:embed="rId7"/>
                <a:stretch>
                  <a:fillRect/>
                </a:stretch>
              </a:blipFill>
            </p:spPr>
            <p:txBody>
              <a:bodyPr/>
              <a:lstStyle/>
              <a:p>
                <a:r>
                  <a:rPr lang="en-US">
                    <a:noFill/>
                  </a:rPr>
                  <a:t> </a:t>
                </a:r>
              </a:p>
            </p:txBody>
          </p:sp>
        </mc:Fallback>
      </mc:AlternateContent>
      <p:cxnSp>
        <p:nvCxnSpPr>
          <p:cNvPr id="35" name="Straight Connector 34">
            <a:extLst>
              <a:ext uri="{FF2B5EF4-FFF2-40B4-BE49-F238E27FC236}">
                <a16:creationId xmlns:a16="http://schemas.microsoft.com/office/drawing/2014/main" id="{CB18DB27-2027-0A16-8AD2-628D5182E043}"/>
              </a:ext>
            </a:extLst>
          </p:cNvPr>
          <p:cNvCxnSpPr>
            <a:cxnSpLocks/>
          </p:cNvCxnSpPr>
          <p:nvPr/>
        </p:nvCxnSpPr>
        <p:spPr>
          <a:xfrm>
            <a:off x="7148576" y="4534239"/>
            <a:ext cx="1285033" cy="0"/>
          </a:xfrm>
          <a:prstGeom prst="line">
            <a:avLst/>
          </a:prstGeom>
          <a:ln w="28575">
            <a:solidFill>
              <a:srgbClr val="C00000"/>
            </a:solidFill>
          </a:ln>
        </p:spPr>
        <p:style>
          <a:lnRef idx="2">
            <a:schemeClr val="accent2"/>
          </a:lnRef>
          <a:fillRef idx="0">
            <a:schemeClr val="accent2"/>
          </a:fillRef>
          <a:effectRef idx="1">
            <a:schemeClr val="accent2"/>
          </a:effectRef>
          <a:fontRef idx="minor">
            <a:schemeClr val="tx1"/>
          </a:fontRef>
        </p:style>
      </p:cxnSp>
      <p:cxnSp>
        <p:nvCxnSpPr>
          <p:cNvPr id="36" name="Straight Connector 35">
            <a:extLst>
              <a:ext uri="{FF2B5EF4-FFF2-40B4-BE49-F238E27FC236}">
                <a16:creationId xmlns:a16="http://schemas.microsoft.com/office/drawing/2014/main" id="{E5C6298E-2ABD-4DD3-CE9E-B12793246A29}"/>
              </a:ext>
            </a:extLst>
          </p:cNvPr>
          <p:cNvCxnSpPr>
            <a:cxnSpLocks/>
          </p:cNvCxnSpPr>
          <p:nvPr/>
        </p:nvCxnSpPr>
        <p:spPr>
          <a:xfrm>
            <a:off x="8653048" y="4534239"/>
            <a:ext cx="2677384" cy="0"/>
          </a:xfrm>
          <a:prstGeom prst="line">
            <a:avLst/>
          </a:prstGeom>
          <a:ln w="28575">
            <a:solidFill>
              <a:srgbClr val="C00000"/>
            </a:solidFill>
          </a:ln>
        </p:spPr>
        <p:style>
          <a:lnRef idx="2">
            <a:schemeClr val="accent2"/>
          </a:lnRef>
          <a:fillRef idx="0">
            <a:schemeClr val="accent2"/>
          </a:fillRef>
          <a:effectRef idx="1">
            <a:schemeClr val="accent2"/>
          </a:effectRef>
          <a:fontRef idx="minor">
            <a:schemeClr val="tx1"/>
          </a:fontRef>
        </p:style>
      </p:cxnSp>
      <p:cxnSp>
        <p:nvCxnSpPr>
          <p:cNvPr id="38" name="Connector: Elbow 37">
            <a:extLst>
              <a:ext uri="{FF2B5EF4-FFF2-40B4-BE49-F238E27FC236}">
                <a16:creationId xmlns:a16="http://schemas.microsoft.com/office/drawing/2014/main" id="{F4FE7A1F-D5E2-5C31-9ED0-0A908E09CEE3}"/>
              </a:ext>
            </a:extLst>
          </p:cNvPr>
          <p:cNvCxnSpPr>
            <a:cxnSpLocks/>
            <a:endCxn id="21" idx="1"/>
          </p:cNvCxnSpPr>
          <p:nvPr/>
        </p:nvCxnSpPr>
        <p:spPr>
          <a:xfrm rot="5400000" flipH="1" flipV="1">
            <a:off x="7933551" y="4184310"/>
            <a:ext cx="517256" cy="171216"/>
          </a:xfrm>
          <a:prstGeom prst="bentConnector2">
            <a:avLst/>
          </a:prstGeom>
          <a:ln w="28575">
            <a:solidFill>
              <a:srgbClr val="C00000"/>
            </a:solidFill>
            <a:tailEnd type="triangle"/>
          </a:ln>
        </p:spPr>
        <p:style>
          <a:lnRef idx="2">
            <a:schemeClr val="accent2"/>
          </a:lnRef>
          <a:fillRef idx="0">
            <a:schemeClr val="accent2"/>
          </a:fillRef>
          <a:effectRef idx="1">
            <a:schemeClr val="accent2"/>
          </a:effectRef>
          <a:fontRef idx="minor">
            <a:schemeClr val="tx1"/>
          </a:fontRef>
        </p:style>
      </p:cxnSp>
      <p:cxnSp>
        <p:nvCxnSpPr>
          <p:cNvPr id="39" name="Connector: Elbow 38">
            <a:extLst>
              <a:ext uri="{FF2B5EF4-FFF2-40B4-BE49-F238E27FC236}">
                <a16:creationId xmlns:a16="http://schemas.microsoft.com/office/drawing/2014/main" id="{CC7DE9B8-FBA8-69A6-791E-A97433972666}"/>
              </a:ext>
            </a:extLst>
          </p:cNvPr>
          <p:cNvCxnSpPr>
            <a:cxnSpLocks/>
            <a:endCxn id="22" idx="1"/>
          </p:cNvCxnSpPr>
          <p:nvPr/>
        </p:nvCxnSpPr>
        <p:spPr>
          <a:xfrm rot="5400000" flipH="1" flipV="1">
            <a:off x="10730696" y="4167174"/>
            <a:ext cx="522950" cy="211182"/>
          </a:xfrm>
          <a:prstGeom prst="bentConnector2">
            <a:avLst/>
          </a:prstGeom>
          <a:ln w="28575">
            <a:solidFill>
              <a:srgbClr val="C00000"/>
            </a:solidFill>
            <a:tailEnd type="triangle"/>
          </a:ln>
        </p:spPr>
        <p:style>
          <a:lnRef idx="2">
            <a:schemeClr val="accent2"/>
          </a:lnRef>
          <a:fillRef idx="0">
            <a:schemeClr val="accent2"/>
          </a:fillRef>
          <a:effectRef idx="1">
            <a:schemeClr val="accent2"/>
          </a:effectRef>
          <a:fontRef idx="minor">
            <a:schemeClr val="tx1"/>
          </a:fontRef>
        </p:style>
      </p:cxnSp>
      <p:cxnSp>
        <p:nvCxnSpPr>
          <p:cNvPr id="43" name="Straight Arrow Connector 42">
            <a:extLst>
              <a:ext uri="{FF2B5EF4-FFF2-40B4-BE49-F238E27FC236}">
                <a16:creationId xmlns:a16="http://schemas.microsoft.com/office/drawing/2014/main" id="{830EBA18-6814-1BF4-ED0A-0BF9C052D199}"/>
              </a:ext>
            </a:extLst>
          </p:cNvPr>
          <p:cNvCxnSpPr>
            <a:cxnSpLocks/>
            <a:stCxn id="21" idx="0"/>
            <a:endCxn id="12" idx="2"/>
          </p:cNvCxnSpPr>
          <p:nvPr/>
        </p:nvCxnSpPr>
        <p:spPr>
          <a:xfrm flipH="1" flipV="1">
            <a:off x="8553538" y="3215691"/>
            <a:ext cx="13809" cy="61271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6CC176ED-16AB-8CEE-469D-2AE41BF5223C}"/>
              </a:ext>
            </a:extLst>
          </p:cNvPr>
          <p:cNvCxnSpPr>
            <a:cxnSpLocks/>
            <a:stCxn id="22" idx="0"/>
            <a:endCxn id="15" idx="2"/>
          </p:cNvCxnSpPr>
          <p:nvPr/>
        </p:nvCxnSpPr>
        <p:spPr>
          <a:xfrm flipV="1">
            <a:off x="11387322" y="3214453"/>
            <a:ext cx="0" cy="61395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9" name="Rectangle 48">
                <a:extLst>
                  <a:ext uri="{FF2B5EF4-FFF2-40B4-BE49-F238E27FC236}">
                    <a16:creationId xmlns:a16="http://schemas.microsoft.com/office/drawing/2014/main" id="{938CAAB7-A65B-77E0-B948-6E653D8288AA}"/>
                  </a:ext>
                </a:extLst>
              </p:cNvPr>
              <p:cNvSpPr/>
              <p:nvPr/>
            </p:nvSpPr>
            <p:spPr>
              <a:xfrm>
                <a:off x="9796961" y="2708288"/>
                <a:ext cx="377922" cy="36576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oMath>
                  </m:oMathPara>
                </a14:m>
                <a:endParaRPr lang="en-US" dirty="0"/>
              </a:p>
            </p:txBody>
          </p:sp>
        </mc:Choice>
        <mc:Fallback xmlns="">
          <p:sp>
            <p:nvSpPr>
              <p:cNvPr id="49" name="Rectangle 48">
                <a:extLst>
                  <a:ext uri="{FF2B5EF4-FFF2-40B4-BE49-F238E27FC236}">
                    <a16:creationId xmlns:a16="http://schemas.microsoft.com/office/drawing/2014/main" id="{938CAAB7-A65B-77E0-B948-6E653D8288AA}"/>
                  </a:ext>
                </a:extLst>
              </p:cNvPr>
              <p:cNvSpPr>
                <a:spLocks noRot="1" noChangeAspect="1" noMove="1" noResize="1" noEditPoints="1" noAdjustHandles="1" noChangeArrowheads="1" noChangeShapeType="1" noTextEdit="1"/>
              </p:cNvSpPr>
              <p:nvPr/>
            </p:nvSpPr>
            <p:spPr>
              <a:xfrm>
                <a:off x="9796961" y="2708288"/>
                <a:ext cx="377922" cy="365760"/>
              </a:xfrm>
              <a:prstGeom prst="rect">
                <a:avLst/>
              </a:prstGeom>
              <a:blipFill>
                <a:blip r:embed="rId8"/>
                <a:stretch>
                  <a:fillRect/>
                </a:stretch>
              </a:blipFill>
            </p:spPr>
            <p:txBody>
              <a:bodyPr/>
              <a:lstStyle/>
              <a:p>
                <a:r>
                  <a:rPr lang="en-US">
                    <a:noFill/>
                  </a:rPr>
                  <a:t> </a:t>
                </a:r>
              </a:p>
            </p:txBody>
          </p:sp>
        </mc:Fallback>
      </mc:AlternateContent>
      <p:cxnSp>
        <p:nvCxnSpPr>
          <p:cNvPr id="50" name="Straight Arrow Connector 49">
            <a:extLst>
              <a:ext uri="{FF2B5EF4-FFF2-40B4-BE49-F238E27FC236}">
                <a16:creationId xmlns:a16="http://schemas.microsoft.com/office/drawing/2014/main" id="{C713DAED-8035-0848-7F9A-86ADE17D87FF}"/>
              </a:ext>
            </a:extLst>
          </p:cNvPr>
          <p:cNvCxnSpPr>
            <a:cxnSpLocks/>
            <a:endCxn id="49" idx="1"/>
          </p:cNvCxnSpPr>
          <p:nvPr/>
        </p:nvCxnSpPr>
        <p:spPr>
          <a:xfrm>
            <a:off x="8883691" y="2891168"/>
            <a:ext cx="91327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7429E872-06E2-16ED-BA3C-85C6447DB636}"/>
              </a:ext>
            </a:extLst>
          </p:cNvPr>
          <p:cNvCxnSpPr>
            <a:cxnSpLocks/>
          </p:cNvCxnSpPr>
          <p:nvPr/>
        </p:nvCxnSpPr>
        <p:spPr>
          <a:xfrm>
            <a:off x="8908673" y="2890158"/>
            <a:ext cx="913270"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EF412629-1E6B-1353-8621-BDD263478A2C}"/>
              </a:ext>
            </a:extLst>
          </p:cNvPr>
          <p:cNvCxnSpPr>
            <a:cxnSpLocks/>
            <a:stCxn id="15" idx="1"/>
            <a:endCxn id="49" idx="3"/>
          </p:cNvCxnSpPr>
          <p:nvPr/>
        </p:nvCxnSpPr>
        <p:spPr>
          <a:xfrm flipH="1">
            <a:off x="10174883" y="2881582"/>
            <a:ext cx="869539" cy="958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54" name="Connector: Elbow 53">
            <a:extLst>
              <a:ext uri="{FF2B5EF4-FFF2-40B4-BE49-F238E27FC236}">
                <a16:creationId xmlns:a16="http://schemas.microsoft.com/office/drawing/2014/main" id="{57CEABA6-E658-12F6-5B0E-A0DF3D5558CA}"/>
              </a:ext>
            </a:extLst>
          </p:cNvPr>
          <p:cNvCxnSpPr>
            <a:cxnSpLocks/>
            <a:stCxn id="49" idx="0"/>
            <a:endCxn id="25" idx="2"/>
          </p:cNvCxnSpPr>
          <p:nvPr/>
        </p:nvCxnSpPr>
        <p:spPr>
          <a:xfrm rot="16200000" flipV="1">
            <a:off x="9574795" y="2297160"/>
            <a:ext cx="821220" cy="1035"/>
          </a:xfrm>
          <a:prstGeom prst="bentConnector3">
            <a:avLst>
              <a:gd name="adj1" fmla="val 50000"/>
            </a:avLst>
          </a:prstGeom>
          <a:ln w="38100">
            <a:tailEnd type="triangle"/>
          </a:ln>
        </p:spPr>
        <p:style>
          <a:lnRef idx="2">
            <a:schemeClr val="dk1"/>
          </a:lnRef>
          <a:fillRef idx="0">
            <a:schemeClr val="dk1"/>
          </a:fillRef>
          <a:effectRef idx="1">
            <a:schemeClr val="dk1"/>
          </a:effectRef>
          <a:fontRef idx="minor">
            <a:schemeClr val="tx1"/>
          </a:fontRef>
        </p:style>
      </p:cxnSp>
      <p:sp>
        <p:nvSpPr>
          <p:cNvPr id="62" name="TextBox 61">
            <a:extLst>
              <a:ext uri="{FF2B5EF4-FFF2-40B4-BE49-F238E27FC236}">
                <a16:creationId xmlns:a16="http://schemas.microsoft.com/office/drawing/2014/main" id="{8765F9E1-C0BF-426C-9414-08FA565EB347}"/>
              </a:ext>
            </a:extLst>
          </p:cNvPr>
          <p:cNvSpPr txBox="1"/>
          <p:nvPr/>
        </p:nvSpPr>
        <p:spPr>
          <a:xfrm>
            <a:off x="7940272" y="2006019"/>
            <a:ext cx="1140762" cy="369332"/>
          </a:xfrm>
          <a:prstGeom prst="rect">
            <a:avLst/>
          </a:prstGeom>
          <a:noFill/>
        </p:spPr>
        <p:txBody>
          <a:bodyPr wrap="none" rtlCol="0">
            <a:spAutoFit/>
          </a:bodyPr>
          <a:lstStyle/>
          <a:p>
            <a:r>
              <a:rPr lang="en-US" dirty="0"/>
              <a:t>Input gate</a:t>
            </a:r>
          </a:p>
        </p:txBody>
      </p:sp>
      <p:sp>
        <p:nvSpPr>
          <p:cNvPr id="63" name="TextBox 62">
            <a:extLst>
              <a:ext uri="{FF2B5EF4-FFF2-40B4-BE49-F238E27FC236}">
                <a16:creationId xmlns:a16="http://schemas.microsoft.com/office/drawing/2014/main" id="{AF8734BB-042D-0C2D-00CB-F5A8E7CEB5F8}"/>
              </a:ext>
            </a:extLst>
          </p:cNvPr>
          <p:cNvSpPr txBox="1"/>
          <p:nvPr/>
        </p:nvSpPr>
        <p:spPr>
          <a:xfrm>
            <a:off x="10171431" y="2016345"/>
            <a:ext cx="1140762" cy="369332"/>
          </a:xfrm>
          <a:prstGeom prst="rect">
            <a:avLst/>
          </a:prstGeom>
          <a:noFill/>
        </p:spPr>
        <p:txBody>
          <a:bodyPr wrap="none" rtlCol="0">
            <a:spAutoFit/>
          </a:bodyPr>
          <a:lstStyle/>
          <a:p>
            <a:r>
              <a:rPr lang="en-US" dirty="0"/>
              <a:t>Input gate</a:t>
            </a:r>
          </a:p>
        </p:txBody>
      </p:sp>
      <mc:AlternateContent xmlns:mc="http://schemas.openxmlformats.org/markup-compatibility/2006" xmlns:a14="http://schemas.microsoft.com/office/drawing/2010/main">
        <mc:Choice Requires="a14">
          <p:sp>
            <p:nvSpPr>
              <p:cNvPr id="67" name="TextBox 66">
                <a:extLst>
                  <a:ext uri="{FF2B5EF4-FFF2-40B4-BE49-F238E27FC236}">
                    <a16:creationId xmlns:a16="http://schemas.microsoft.com/office/drawing/2014/main" id="{BDE703C5-DF4D-E837-75BC-0D7199ECBC02}"/>
                  </a:ext>
                </a:extLst>
              </p:cNvPr>
              <p:cNvSpPr txBox="1"/>
              <p:nvPr/>
            </p:nvSpPr>
            <p:spPr>
              <a:xfrm>
                <a:off x="7488355" y="3832317"/>
                <a:ext cx="73424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m:t>
                          </m:r>
                          <m:r>
                            <a:rPr lang="en-US" b="0" i="1" smtClean="0">
                              <a:latin typeface="Cambria Math" panose="02040503050406030204" pitchFamily="18" charset="0"/>
                            </a:rPr>
                            <m:t>𝑤</m:t>
                          </m:r>
                        </m:e>
                        <m:sub>
                          <m:r>
                            <a:rPr lang="en-US" b="0" i="1" smtClean="0">
                              <a:latin typeface="Cambria Math" panose="02040503050406030204" pitchFamily="18" charset="0"/>
                            </a:rPr>
                            <m:t>h</m:t>
                          </m:r>
                        </m:sub>
                      </m:sSub>
                    </m:oMath>
                  </m:oMathPara>
                </a14:m>
                <a:endParaRPr lang="en-US" dirty="0"/>
              </a:p>
            </p:txBody>
          </p:sp>
        </mc:Choice>
        <mc:Fallback xmlns="">
          <p:sp>
            <p:nvSpPr>
              <p:cNvPr id="67" name="TextBox 66">
                <a:extLst>
                  <a:ext uri="{FF2B5EF4-FFF2-40B4-BE49-F238E27FC236}">
                    <a16:creationId xmlns:a16="http://schemas.microsoft.com/office/drawing/2014/main" id="{BDE703C5-DF4D-E837-75BC-0D7199ECBC02}"/>
                  </a:ext>
                </a:extLst>
              </p:cNvPr>
              <p:cNvSpPr txBox="1">
                <a:spLocks noRot="1" noChangeAspect="1" noMove="1" noResize="1" noEditPoints="1" noAdjustHandles="1" noChangeArrowheads="1" noChangeShapeType="1" noTextEdit="1"/>
              </p:cNvSpPr>
              <p:nvPr/>
            </p:nvSpPr>
            <p:spPr>
              <a:xfrm>
                <a:off x="7488355" y="3832317"/>
                <a:ext cx="734240" cy="369332"/>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0" name="TextBox 69">
                <a:extLst>
                  <a:ext uri="{FF2B5EF4-FFF2-40B4-BE49-F238E27FC236}">
                    <a16:creationId xmlns:a16="http://schemas.microsoft.com/office/drawing/2014/main" id="{2C3EC6A7-5A6A-EE99-2A22-DECB3458CA6D}"/>
                  </a:ext>
                </a:extLst>
              </p:cNvPr>
              <p:cNvSpPr txBox="1"/>
              <p:nvPr/>
            </p:nvSpPr>
            <p:spPr>
              <a:xfrm>
                <a:off x="10228142" y="3858181"/>
                <a:ext cx="73424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m:t>
                          </m:r>
                          <m:r>
                            <a:rPr lang="en-US" b="0" i="1" smtClean="0">
                              <a:latin typeface="Cambria Math" panose="02040503050406030204" pitchFamily="18" charset="0"/>
                            </a:rPr>
                            <m:t>𝑤</m:t>
                          </m:r>
                        </m:e>
                        <m:sub>
                          <m:r>
                            <a:rPr lang="en-US" b="0" i="1" smtClean="0">
                              <a:latin typeface="Cambria Math" panose="02040503050406030204" pitchFamily="18" charset="0"/>
                            </a:rPr>
                            <m:t>h</m:t>
                          </m:r>
                        </m:sub>
                      </m:sSub>
                    </m:oMath>
                  </m:oMathPara>
                </a14:m>
                <a:endParaRPr lang="en-US" dirty="0"/>
              </a:p>
            </p:txBody>
          </p:sp>
        </mc:Choice>
        <mc:Fallback xmlns="">
          <p:sp>
            <p:nvSpPr>
              <p:cNvPr id="70" name="TextBox 69">
                <a:extLst>
                  <a:ext uri="{FF2B5EF4-FFF2-40B4-BE49-F238E27FC236}">
                    <a16:creationId xmlns:a16="http://schemas.microsoft.com/office/drawing/2014/main" id="{2C3EC6A7-5A6A-EE99-2A22-DECB3458CA6D}"/>
                  </a:ext>
                </a:extLst>
              </p:cNvPr>
              <p:cNvSpPr txBox="1">
                <a:spLocks noRot="1" noChangeAspect="1" noMove="1" noResize="1" noEditPoints="1" noAdjustHandles="1" noChangeArrowheads="1" noChangeShapeType="1" noTextEdit="1"/>
              </p:cNvSpPr>
              <p:nvPr/>
            </p:nvSpPr>
            <p:spPr>
              <a:xfrm>
                <a:off x="10228142" y="3858181"/>
                <a:ext cx="734240" cy="369332"/>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3" name="TextBox 72">
                <a:extLst>
                  <a:ext uri="{FF2B5EF4-FFF2-40B4-BE49-F238E27FC236}">
                    <a16:creationId xmlns:a16="http://schemas.microsoft.com/office/drawing/2014/main" id="{FEBB626B-872C-0D7D-F5EC-612324E5453D}"/>
                  </a:ext>
                </a:extLst>
              </p:cNvPr>
              <p:cNvSpPr txBox="1"/>
              <p:nvPr/>
            </p:nvSpPr>
            <p:spPr>
              <a:xfrm>
                <a:off x="8522374" y="4164907"/>
                <a:ext cx="72263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m:t>
                          </m:r>
                          <m:r>
                            <a:rPr lang="en-US" b="0" i="1" smtClean="0">
                              <a:latin typeface="Cambria Math" panose="02040503050406030204" pitchFamily="18" charset="0"/>
                            </a:rPr>
                            <m:t>𝑤</m:t>
                          </m:r>
                        </m:e>
                        <m:sub>
                          <m:r>
                            <a:rPr lang="en-US" b="0" i="1" smtClean="0">
                              <a:latin typeface="Cambria Math" panose="02040503050406030204" pitchFamily="18" charset="0"/>
                            </a:rPr>
                            <m:t>𝑥</m:t>
                          </m:r>
                        </m:sub>
                      </m:sSub>
                    </m:oMath>
                  </m:oMathPara>
                </a14:m>
                <a:endParaRPr lang="en-US" dirty="0"/>
              </a:p>
            </p:txBody>
          </p:sp>
        </mc:Choice>
        <mc:Fallback xmlns="">
          <p:sp>
            <p:nvSpPr>
              <p:cNvPr id="73" name="TextBox 72">
                <a:extLst>
                  <a:ext uri="{FF2B5EF4-FFF2-40B4-BE49-F238E27FC236}">
                    <a16:creationId xmlns:a16="http://schemas.microsoft.com/office/drawing/2014/main" id="{FEBB626B-872C-0D7D-F5EC-612324E5453D}"/>
                  </a:ext>
                </a:extLst>
              </p:cNvPr>
              <p:cNvSpPr txBox="1">
                <a:spLocks noRot="1" noChangeAspect="1" noMove="1" noResize="1" noEditPoints="1" noAdjustHandles="1" noChangeArrowheads="1" noChangeShapeType="1" noTextEdit="1"/>
              </p:cNvSpPr>
              <p:nvPr/>
            </p:nvSpPr>
            <p:spPr>
              <a:xfrm>
                <a:off x="8522374" y="4164907"/>
                <a:ext cx="722634" cy="369332"/>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4" name="TextBox 73">
                <a:extLst>
                  <a:ext uri="{FF2B5EF4-FFF2-40B4-BE49-F238E27FC236}">
                    <a16:creationId xmlns:a16="http://schemas.microsoft.com/office/drawing/2014/main" id="{43668A45-1096-E3EF-CC62-72FB5AD8055C}"/>
                  </a:ext>
                </a:extLst>
              </p:cNvPr>
              <p:cNvSpPr txBox="1"/>
              <p:nvPr/>
            </p:nvSpPr>
            <p:spPr>
              <a:xfrm>
                <a:off x="11366694" y="4164907"/>
                <a:ext cx="72263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m:t>
                          </m:r>
                          <m:r>
                            <a:rPr lang="en-US" b="0" i="1" smtClean="0">
                              <a:latin typeface="Cambria Math" panose="02040503050406030204" pitchFamily="18" charset="0"/>
                            </a:rPr>
                            <m:t>𝑤</m:t>
                          </m:r>
                        </m:e>
                        <m:sub>
                          <m:r>
                            <a:rPr lang="en-US" b="0" i="1" smtClean="0">
                              <a:latin typeface="Cambria Math" panose="02040503050406030204" pitchFamily="18" charset="0"/>
                            </a:rPr>
                            <m:t>𝑥</m:t>
                          </m:r>
                        </m:sub>
                      </m:sSub>
                    </m:oMath>
                  </m:oMathPara>
                </a14:m>
                <a:endParaRPr lang="en-US" dirty="0"/>
              </a:p>
            </p:txBody>
          </p:sp>
        </mc:Choice>
        <mc:Fallback xmlns="">
          <p:sp>
            <p:nvSpPr>
              <p:cNvPr id="74" name="TextBox 73">
                <a:extLst>
                  <a:ext uri="{FF2B5EF4-FFF2-40B4-BE49-F238E27FC236}">
                    <a16:creationId xmlns:a16="http://schemas.microsoft.com/office/drawing/2014/main" id="{43668A45-1096-E3EF-CC62-72FB5AD8055C}"/>
                  </a:ext>
                </a:extLst>
              </p:cNvPr>
              <p:cNvSpPr txBox="1">
                <a:spLocks noRot="1" noChangeAspect="1" noMove="1" noResize="1" noEditPoints="1" noAdjustHandles="1" noChangeArrowheads="1" noChangeShapeType="1" noTextEdit="1"/>
              </p:cNvSpPr>
              <p:nvPr/>
            </p:nvSpPr>
            <p:spPr>
              <a:xfrm>
                <a:off x="11366694" y="4164907"/>
                <a:ext cx="722634" cy="369332"/>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9" name="TextBox 78">
                <a:extLst>
                  <a:ext uri="{FF2B5EF4-FFF2-40B4-BE49-F238E27FC236}">
                    <a16:creationId xmlns:a16="http://schemas.microsoft.com/office/drawing/2014/main" id="{0846717C-9A1D-8B71-904A-485C94655A51}"/>
                  </a:ext>
                </a:extLst>
              </p:cNvPr>
              <p:cNvSpPr txBox="1"/>
              <p:nvPr/>
            </p:nvSpPr>
            <p:spPr>
              <a:xfrm>
                <a:off x="8078035" y="3301481"/>
                <a:ext cx="54078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m:t>
                      </m:r>
                      <m:r>
                        <a:rPr lang="en-US" i="1" dirty="0" smtClean="0">
                          <a:latin typeface="Cambria Math" panose="02040503050406030204" pitchFamily="18" charset="0"/>
                        </a:rPr>
                        <m:t>𝑏</m:t>
                      </m:r>
                    </m:oMath>
                  </m:oMathPara>
                </a14:m>
                <a:endParaRPr lang="en-US" dirty="0"/>
              </a:p>
            </p:txBody>
          </p:sp>
        </mc:Choice>
        <mc:Fallback xmlns="">
          <p:sp>
            <p:nvSpPr>
              <p:cNvPr id="79" name="TextBox 78">
                <a:extLst>
                  <a:ext uri="{FF2B5EF4-FFF2-40B4-BE49-F238E27FC236}">
                    <a16:creationId xmlns:a16="http://schemas.microsoft.com/office/drawing/2014/main" id="{0846717C-9A1D-8B71-904A-485C94655A51}"/>
                  </a:ext>
                </a:extLst>
              </p:cNvPr>
              <p:cNvSpPr txBox="1">
                <a:spLocks noRot="1" noChangeAspect="1" noMove="1" noResize="1" noEditPoints="1" noAdjustHandles="1" noChangeArrowheads="1" noChangeShapeType="1" noTextEdit="1"/>
              </p:cNvSpPr>
              <p:nvPr/>
            </p:nvSpPr>
            <p:spPr>
              <a:xfrm>
                <a:off x="8078035" y="3301481"/>
                <a:ext cx="540789" cy="369332"/>
              </a:xfrm>
              <a:prstGeom prst="rect">
                <a:avLst/>
              </a:prstGeom>
              <a:blipFill>
                <a:blip r:embed="rId1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0" name="TextBox 79">
                <a:extLst>
                  <a:ext uri="{FF2B5EF4-FFF2-40B4-BE49-F238E27FC236}">
                    <a16:creationId xmlns:a16="http://schemas.microsoft.com/office/drawing/2014/main" id="{3FB9D00F-394F-9090-0A47-486BB7465223}"/>
                  </a:ext>
                </a:extLst>
              </p:cNvPr>
              <p:cNvSpPr txBox="1"/>
              <p:nvPr/>
            </p:nvSpPr>
            <p:spPr>
              <a:xfrm>
                <a:off x="11282032" y="3393093"/>
                <a:ext cx="54078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m:t>
                      </m:r>
                      <m:r>
                        <a:rPr lang="en-US" i="1" dirty="0" smtClean="0">
                          <a:latin typeface="Cambria Math" panose="02040503050406030204" pitchFamily="18" charset="0"/>
                        </a:rPr>
                        <m:t>𝑏</m:t>
                      </m:r>
                    </m:oMath>
                  </m:oMathPara>
                </a14:m>
                <a:endParaRPr lang="en-US" dirty="0"/>
              </a:p>
            </p:txBody>
          </p:sp>
        </mc:Choice>
        <mc:Fallback xmlns="">
          <p:sp>
            <p:nvSpPr>
              <p:cNvPr id="80" name="TextBox 79">
                <a:extLst>
                  <a:ext uri="{FF2B5EF4-FFF2-40B4-BE49-F238E27FC236}">
                    <a16:creationId xmlns:a16="http://schemas.microsoft.com/office/drawing/2014/main" id="{3FB9D00F-394F-9090-0A47-486BB7465223}"/>
                  </a:ext>
                </a:extLst>
              </p:cNvPr>
              <p:cNvSpPr txBox="1">
                <a:spLocks noRot="1" noChangeAspect="1" noMove="1" noResize="1" noEditPoints="1" noAdjustHandles="1" noChangeArrowheads="1" noChangeShapeType="1" noTextEdit="1"/>
              </p:cNvSpPr>
              <p:nvPr/>
            </p:nvSpPr>
            <p:spPr>
              <a:xfrm>
                <a:off x="11282032" y="3393093"/>
                <a:ext cx="540789" cy="369332"/>
              </a:xfrm>
              <a:prstGeom prst="rect">
                <a:avLst/>
              </a:prstGeom>
              <a:blipFill>
                <a:blip r:embed="rId14"/>
                <a:stretch>
                  <a:fillRect/>
                </a:stretch>
              </a:blipFill>
            </p:spPr>
            <p:txBody>
              <a:bodyPr/>
              <a:lstStyle/>
              <a:p>
                <a:r>
                  <a:rPr lang="en-US">
                    <a:noFill/>
                  </a:rPr>
                  <a:t> </a:t>
                </a:r>
              </a:p>
            </p:txBody>
          </p:sp>
        </mc:Fallback>
      </mc:AlternateContent>
      <p:cxnSp>
        <p:nvCxnSpPr>
          <p:cNvPr id="87" name="Connector: Elbow 86">
            <a:extLst>
              <a:ext uri="{FF2B5EF4-FFF2-40B4-BE49-F238E27FC236}">
                <a16:creationId xmlns:a16="http://schemas.microsoft.com/office/drawing/2014/main" id="{63C71A73-ADB2-063F-51E3-3BDE9D15210F}"/>
              </a:ext>
            </a:extLst>
          </p:cNvPr>
          <p:cNvCxnSpPr>
            <a:cxnSpLocks/>
            <a:stCxn id="18" idx="0"/>
            <a:endCxn id="22" idx="2"/>
          </p:cNvCxnSpPr>
          <p:nvPr/>
        </p:nvCxnSpPr>
        <p:spPr>
          <a:xfrm rot="5400000" flipH="1" flipV="1">
            <a:off x="10148760" y="4037150"/>
            <a:ext cx="1081542" cy="1395582"/>
          </a:xfrm>
          <a:prstGeom prst="bentConnector3">
            <a:avLst>
              <a:gd name="adj1" fmla="val 50000"/>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91" name="Connector: Elbow 90">
            <a:extLst>
              <a:ext uri="{FF2B5EF4-FFF2-40B4-BE49-F238E27FC236}">
                <a16:creationId xmlns:a16="http://schemas.microsoft.com/office/drawing/2014/main" id="{F0A3C03E-9CBD-0B75-559D-2EC8036ACB7E}"/>
              </a:ext>
            </a:extLst>
          </p:cNvPr>
          <p:cNvCxnSpPr>
            <a:stCxn id="18" idx="0"/>
            <a:endCxn id="21" idx="2"/>
          </p:cNvCxnSpPr>
          <p:nvPr/>
        </p:nvCxnSpPr>
        <p:spPr>
          <a:xfrm rot="16200000" flipV="1">
            <a:off x="8738773" y="4022744"/>
            <a:ext cx="1081542" cy="1424393"/>
          </a:xfrm>
          <a:prstGeom prst="bentConnector3">
            <a:avLst/>
          </a:prstGeom>
          <a:ln w="3810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4" name="TextBox 93">
                <a:extLst>
                  <a:ext uri="{FF2B5EF4-FFF2-40B4-BE49-F238E27FC236}">
                    <a16:creationId xmlns:a16="http://schemas.microsoft.com/office/drawing/2014/main" id="{2D9DF079-098F-93A9-94A1-CC8239333423}"/>
                  </a:ext>
                </a:extLst>
              </p:cNvPr>
              <p:cNvSpPr txBox="1"/>
              <p:nvPr/>
            </p:nvSpPr>
            <p:spPr>
              <a:xfrm>
                <a:off x="6635334" y="4125750"/>
                <a:ext cx="1331679"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h</m:t>
                          </m:r>
                        </m:e>
                        <m:sub>
                          <m:r>
                            <a:rPr lang="en-US" b="0" i="1" smtClean="0">
                              <a:latin typeface="Cambria Math" panose="02040503050406030204" pitchFamily="18" charset="0"/>
                            </a:rPr>
                            <m:t>𝑡</m:t>
                          </m:r>
                          <m:r>
                            <a:rPr lang="en-US" b="0" i="1" smtClean="0">
                              <a:latin typeface="Cambria Math" panose="02040503050406030204" pitchFamily="18" charset="0"/>
                            </a:rPr>
                            <m:t>−1</m:t>
                          </m:r>
                        </m:sub>
                      </m:sSub>
                    </m:oMath>
                  </m:oMathPara>
                </a14:m>
                <a:endParaRPr lang="en-US" dirty="0"/>
              </a:p>
            </p:txBody>
          </p:sp>
        </mc:Choice>
        <mc:Fallback xmlns="">
          <p:sp>
            <p:nvSpPr>
              <p:cNvPr id="94" name="TextBox 93">
                <a:extLst>
                  <a:ext uri="{FF2B5EF4-FFF2-40B4-BE49-F238E27FC236}">
                    <a16:creationId xmlns:a16="http://schemas.microsoft.com/office/drawing/2014/main" id="{2D9DF079-098F-93A9-94A1-CC8239333423}"/>
                  </a:ext>
                </a:extLst>
              </p:cNvPr>
              <p:cNvSpPr txBox="1">
                <a:spLocks noRot="1" noChangeAspect="1" noMove="1" noResize="1" noEditPoints="1" noAdjustHandles="1" noChangeArrowheads="1" noChangeShapeType="1" noTextEdit="1"/>
              </p:cNvSpPr>
              <p:nvPr/>
            </p:nvSpPr>
            <p:spPr>
              <a:xfrm>
                <a:off x="6635334" y="4125750"/>
                <a:ext cx="1331679" cy="369332"/>
              </a:xfrm>
              <a:prstGeom prst="rect">
                <a:avLst/>
              </a:prstGeom>
              <a:blipFill>
                <a:blip r:embed="rId1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5" name="TextBox 94">
                <a:extLst>
                  <a:ext uri="{FF2B5EF4-FFF2-40B4-BE49-F238E27FC236}">
                    <a16:creationId xmlns:a16="http://schemas.microsoft.com/office/drawing/2014/main" id="{012A0683-AA7F-6AC8-E705-92E9CCC79F4A}"/>
                  </a:ext>
                </a:extLst>
              </p:cNvPr>
              <p:cNvSpPr txBox="1"/>
              <p:nvPr/>
            </p:nvSpPr>
            <p:spPr>
              <a:xfrm flipH="1">
                <a:off x="8222595" y="1368425"/>
                <a:ext cx="1260787" cy="381195"/>
              </a:xfrm>
              <a:prstGeom prst="rect">
                <a:avLst/>
              </a:prstGeom>
              <a:noFill/>
            </p:spPr>
            <p:txBody>
              <a:bodyPr wrap="square" rtlCol="0">
                <a:spAutoFit/>
              </a:bodyPr>
              <a:lstStyle/>
              <a:p>
                <a:r>
                  <a:rPr lang="en-US" b="0" dirty="0"/>
                  <a:t> </a:t>
                </a:r>
                <a14:m>
                  <m:oMath xmlns:m="http://schemas.openxmlformats.org/officeDocument/2006/math">
                    <m:sSubSup>
                      <m:sSubSupPr>
                        <m:ctrlPr>
                          <a:rPr lang="en-US" b="0" i="1" smtClean="0">
                            <a:latin typeface="Cambria Math" panose="02040503050406030204" pitchFamily="18" charset="0"/>
                          </a:rPr>
                        </m:ctrlPr>
                      </m:sSubSupPr>
                      <m:e>
                        <m:r>
                          <m:rPr>
                            <m:sty m:val="p"/>
                          </m:rPr>
                          <a:rPr lang="en-US" b="0" i="0" smtClean="0">
                            <a:latin typeface="Cambria Math" panose="02040503050406030204" pitchFamily="18" charset="0"/>
                          </a:rPr>
                          <m:t>c</m:t>
                        </m:r>
                      </m:e>
                      <m:sub>
                        <m:r>
                          <m:rPr>
                            <m:sty m:val="p"/>
                          </m:rPr>
                          <a:rPr lang="en-US" b="0" i="0" smtClean="0">
                            <a:latin typeface="Cambria Math" panose="02040503050406030204" pitchFamily="18" charset="0"/>
                          </a:rPr>
                          <m:t>t</m:t>
                        </m:r>
                      </m:sub>
                      <m:sup>
                        <m:r>
                          <a:rPr lang="en-US" b="0" i="1" smtClean="0">
                            <a:latin typeface="Cambria Math" panose="02040503050406030204" pitchFamily="18" charset="0"/>
                          </a:rPr>
                          <m:t>𝑚𝑢𝑙</m:t>
                        </m:r>
                      </m:sup>
                    </m:sSubSup>
                  </m:oMath>
                </a14:m>
                <a:endParaRPr lang="en-US" dirty="0"/>
              </a:p>
            </p:txBody>
          </p:sp>
        </mc:Choice>
        <mc:Fallback xmlns="">
          <p:sp>
            <p:nvSpPr>
              <p:cNvPr id="95" name="TextBox 94">
                <a:extLst>
                  <a:ext uri="{FF2B5EF4-FFF2-40B4-BE49-F238E27FC236}">
                    <a16:creationId xmlns:a16="http://schemas.microsoft.com/office/drawing/2014/main" id="{012A0683-AA7F-6AC8-E705-92E9CCC79F4A}"/>
                  </a:ext>
                </a:extLst>
              </p:cNvPr>
              <p:cNvSpPr txBox="1">
                <a:spLocks noRot="1" noChangeAspect="1" noMove="1" noResize="1" noEditPoints="1" noAdjustHandles="1" noChangeArrowheads="1" noChangeShapeType="1" noTextEdit="1"/>
              </p:cNvSpPr>
              <p:nvPr/>
            </p:nvSpPr>
            <p:spPr>
              <a:xfrm flipH="1">
                <a:off x="8222595" y="1368425"/>
                <a:ext cx="1260787" cy="381195"/>
              </a:xfrm>
              <a:prstGeom prst="rect">
                <a:avLst/>
              </a:prstGeom>
              <a:blipFill>
                <a:blip r:embed="rId1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0411060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8A1E77-55EB-0518-F363-D1817F8D35C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B9AFA94-4885-5B5B-E029-1FB0DE175CBB}"/>
              </a:ext>
            </a:extLst>
          </p:cNvPr>
          <p:cNvSpPr>
            <a:spLocks noGrp="1"/>
          </p:cNvSpPr>
          <p:nvPr>
            <p:ph type="title"/>
          </p:nvPr>
        </p:nvSpPr>
        <p:spPr/>
        <p:txBody>
          <a:bodyPr/>
          <a:lstStyle/>
          <a:p>
            <a:r>
              <a:rPr lang="en-US" b="1" dirty="0"/>
              <a:t>Data Types: Examples</a:t>
            </a:r>
          </a:p>
        </p:txBody>
      </p:sp>
      <p:pic>
        <p:nvPicPr>
          <p:cNvPr id="1036" name="Picture 12">
            <a:extLst>
              <a:ext uri="{FF2B5EF4-FFF2-40B4-BE49-F238E27FC236}">
                <a16:creationId xmlns:a16="http://schemas.microsoft.com/office/drawing/2014/main" id="{1345BAFE-F45D-B7F6-7C6F-409B5EDCF66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6410" y="2238375"/>
            <a:ext cx="4400550" cy="1219200"/>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a:extLst>
              <a:ext uri="{FF2B5EF4-FFF2-40B4-BE49-F238E27FC236}">
                <a16:creationId xmlns:a16="http://schemas.microsoft.com/office/drawing/2014/main" id="{9B4F7CF7-7B6D-6025-D654-60CA6B877FF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84918" y="2238375"/>
            <a:ext cx="4429125" cy="1190625"/>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a:extLst>
              <a:ext uri="{FF2B5EF4-FFF2-40B4-BE49-F238E27FC236}">
                <a16:creationId xmlns:a16="http://schemas.microsoft.com/office/drawing/2014/main" id="{938F5128-339E-BC10-C922-D26948B204E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79881" y="4509681"/>
            <a:ext cx="4419600" cy="2352675"/>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5E1D7E8A-905A-7D3D-1FD7-CD13DF6F0E1A}"/>
              </a:ext>
            </a:extLst>
          </p:cNvPr>
          <p:cNvSpPr txBox="1"/>
          <p:nvPr/>
        </p:nvSpPr>
        <p:spPr>
          <a:xfrm>
            <a:off x="110837" y="3429000"/>
            <a:ext cx="5040788" cy="923330"/>
          </a:xfrm>
          <a:prstGeom prst="rect">
            <a:avLst/>
          </a:prstGeom>
          <a:noFill/>
        </p:spPr>
        <p:txBody>
          <a:bodyPr wrap="square" rtlCol="0">
            <a:spAutoFit/>
          </a:bodyPr>
          <a:lstStyle/>
          <a:p>
            <a:r>
              <a:rPr lang="en-US" dirty="0"/>
              <a:t>Max Temperature, Humidity and Wind in New York City (single entity) collected on First day of every year(multiple intervals of time).</a:t>
            </a:r>
            <a:endParaRPr lang="en-GB" dirty="0"/>
          </a:p>
        </p:txBody>
      </p:sp>
      <p:sp>
        <p:nvSpPr>
          <p:cNvPr id="13" name="TextBox 12">
            <a:extLst>
              <a:ext uri="{FF2B5EF4-FFF2-40B4-BE49-F238E27FC236}">
                <a16:creationId xmlns:a16="http://schemas.microsoft.com/office/drawing/2014/main" id="{4941332E-9EB1-69DC-29EA-DAA884755BE2}"/>
              </a:ext>
            </a:extLst>
          </p:cNvPr>
          <p:cNvSpPr txBox="1"/>
          <p:nvPr/>
        </p:nvSpPr>
        <p:spPr>
          <a:xfrm>
            <a:off x="6096000" y="3457575"/>
            <a:ext cx="6096000" cy="646331"/>
          </a:xfrm>
          <a:prstGeom prst="rect">
            <a:avLst/>
          </a:prstGeom>
          <a:noFill/>
        </p:spPr>
        <p:txBody>
          <a:bodyPr wrap="square">
            <a:spAutoFit/>
          </a:bodyPr>
          <a:lstStyle/>
          <a:p>
            <a:r>
              <a:rPr lang="en-GB" dirty="0"/>
              <a:t>Max Temperature, Humidity and Wind in New York City, SFO, Boston, Chicago(multiple entities) on 1/1/2015(single instance)</a:t>
            </a:r>
          </a:p>
        </p:txBody>
      </p:sp>
      <p:sp>
        <p:nvSpPr>
          <p:cNvPr id="15" name="TextBox 14">
            <a:extLst>
              <a:ext uri="{FF2B5EF4-FFF2-40B4-BE49-F238E27FC236}">
                <a16:creationId xmlns:a16="http://schemas.microsoft.com/office/drawing/2014/main" id="{FBA799BC-F799-269D-6734-818195308725}"/>
              </a:ext>
            </a:extLst>
          </p:cNvPr>
          <p:cNvSpPr txBox="1"/>
          <p:nvPr/>
        </p:nvSpPr>
        <p:spPr>
          <a:xfrm>
            <a:off x="682336" y="5114862"/>
            <a:ext cx="3166630" cy="1477328"/>
          </a:xfrm>
          <a:prstGeom prst="rect">
            <a:avLst/>
          </a:prstGeom>
          <a:noFill/>
        </p:spPr>
        <p:txBody>
          <a:bodyPr wrap="square">
            <a:spAutoFit/>
          </a:bodyPr>
          <a:lstStyle/>
          <a:p>
            <a:r>
              <a:rPr lang="en-GB" dirty="0"/>
              <a:t>Max Temperature, Humidity and Wind in New York City, SFO, Boston, Chicago(multiple entities) on First day of every year(multiple intervals of time)</a:t>
            </a:r>
          </a:p>
        </p:txBody>
      </p:sp>
      <p:sp>
        <p:nvSpPr>
          <p:cNvPr id="16" name="TextBox 15">
            <a:extLst>
              <a:ext uri="{FF2B5EF4-FFF2-40B4-BE49-F238E27FC236}">
                <a16:creationId xmlns:a16="http://schemas.microsoft.com/office/drawing/2014/main" id="{C99BF71F-4C52-8F8E-64F4-A974C5920C86}"/>
              </a:ext>
            </a:extLst>
          </p:cNvPr>
          <p:cNvSpPr txBox="1"/>
          <p:nvPr/>
        </p:nvSpPr>
        <p:spPr>
          <a:xfrm>
            <a:off x="1399933" y="1863413"/>
            <a:ext cx="1731436" cy="369332"/>
          </a:xfrm>
          <a:prstGeom prst="rect">
            <a:avLst/>
          </a:prstGeom>
          <a:noFill/>
        </p:spPr>
        <p:txBody>
          <a:bodyPr wrap="none" rtlCol="0">
            <a:spAutoFit/>
          </a:bodyPr>
          <a:lstStyle/>
          <a:p>
            <a:r>
              <a:rPr lang="en-GB" dirty="0"/>
              <a:t>Time-series data</a:t>
            </a:r>
          </a:p>
        </p:txBody>
      </p:sp>
      <p:sp>
        <p:nvSpPr>
          <p:cNvPr id="17" name="TextBox 16">
            <a:extLst>
              <a:ext uri="{FF2B5EF4-FFF2-40B4-BE49-F238E27FC236}">
                <a16:creationId xmlns:a16="http://schemas.microsoft.com/office/drawing/2014/main" id="{58BFE0A0-95E6-8C63-0B39-4BB9CE4B9C7C}"/>
              </a:ext>
            </a:extLst>
          </p:cNvPr>
          <p:cNvSpPr txBox="1"/>
          <p:nvPr/>
        </p:nvSpPr>
        <p:spPr>
          <a:xfrm>
            <a:off x="7356887" y="1863413"/>
            <a:ext cx="2085186" cy="369332"/>
          </a:xfrm>
          <a:prstGeom prst="rect">
            <a:avLst/>
          </a:prstGeom>
          <a:noFill/>
        </p:spPr>
        <p:txBody>
          <a:bodyPr wrap="none" rtlCol="0">
            <a:spAutoFit/>
          </a:bodyPr>
          <a:lstStyle/>
          <a:p>
            <a:r>
              <a:rPr lang="en-GB" dirty="0"/>
              <a:t>Cross-sectional data</a:t>
            </a:r>
          </a:p>
        </p:txBody>
      </p:sp>
      <p:sp>
        <p:nvSpPr>
          <p:cNvPr id="19" name="TextBox 18">
            <a:extLst>
              <a:ext uri="{FF2B5EF4-FFF2-40B4-BE49-F238E27FC236}">
                <a16:creationId xmlns:a16="http://schemas.microsoft.com/office/drawing/2014/main" id="{60CA4FA4-2D82-EBE7-0082-CCCB25EFD5BE}"/>
              </a:ext>
            </a:extLst>
          </p:cNvPr>
          <p:cNvSpPr txBox="1"/>
          <p:nvPr/>
        </p:nvSpPr>
        <p:spPr>
          <a:xfrm>
            <a:off x="5463453" y="4167664"/>
            <a:ext cx="1265093" cy="369332"/>
          </a:xfrm>
          <a:prstGeom prst="rect">
            <a:avLst/>
          </a:prstGeom>
          <a:noFill/>
        </p:spPr>
        <p:txBody>
          <a:bodyPr wrap="square">
            <a:spAutoFit/>
          </a:bodyPr>
          <a:lstStyle/>
          <a:p>
            <a:r>
              <a:rPr lang="en-GB" dirty="0"/>
              <a:t>Panel data</a:t>
            </a:r>
          </a:p>
        </p:txBody>
      </p:sp>
    </p:spTree>
    <p:extLst>
      <p:ext uri="{BB962C8B-B14F-4D97-AF65-F5344CB8AC3E}">
        <p14:creationId xmlns:p14="http://schemas.microsoft.com/office/powerpoint/2010/main" val="82191517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44BD7E-C2EB-B040-7E23-1853A1E713D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8115DB3-660F-A49D-B77C-F9C12C85335B}"/>
              </a:ext>
            </a:extLst>
          </p:cNvPr>
          <p:cNvSpPr>
            <a:spLocks noGrp="1"/>
          </p:cNvSpPr>
          <p:nvPr>
            <p:ph type="title"/>
          </p:nvPr>
        </p:nvSpPr>
        <p:spPr/>
        <p:txBody>
          <a:bodyPr/>
          <a:lstStyle/>
          <a:p>
            <a:r>
              <a:rPr lang="en-US" b="1" dirty="0"/>
              <a:t>LSTM Architecture: Input Gate</a:t>
            </a:r>
          </a:p>
        </p:txBody>
      </p:sp>
      <p:sp>
        <p:nvSpPr>
          <p:cNvPr id="5" name="Rectangle 4">
            <a:extLst>
              <a:ext uri="{FF2B5EF4-FFF2-40B4-BE49-F238E27FC236}">
                <a16:creationId xmlns:a16="http://schemas.microsoft.com/office/drawing/2014/main" id="{91097F06-FE3C-1BC2-AAD4-67E5C7DC26FF}"/>
              </a:ext>
            </a:extLst>
          </p:cNvPr>
          <p:cNvSpPr/>
          <p:nvPr/>
        </p:nvSpPr>
        <p:spPr>
          <a:xfrm>
            <a:off x="3020367" y="2774841"/>
            <a:ext cx="1647929" cy="2552282"/>
          </a:xfrm>
          <a:prstGeom prst="rect">
            <a:avLst/>
          </a:prstGeom>
          <a:solidFill>
            <a:schemeClr val="accent5">
              <a:lumMod val="20000"/>
              <a:lumOff val="80000"/>
            </a:schemeClr>
          </a:solidFill>
          <a:ln>
            <a:prstDash val="dash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1364A36E-691C-F6BD-1B2A-97C6D34AD559}"/>
              </a:ext>
            </a:extLst>
          </p:cNvPr>
          <p:cNvSpPr/>
          <p:nvPr/>
        </p:nvSpPr>
        <p:spPr>
          <a:xfrm>
            <a:off x="5202534" y="2774841"/>
            <a:ext cx="1647929" cy="2552282"/>
          </a:xfrm>
          <a:prstGeom prst="rect">
            <a:avLst/>
          </a:prstGeom>
          <a:solidFill>
            <a:schemeClr val="accent6">
              <a:lumMod val="20000"/>
              <a:lumOff val="80000"/>
            </a:schemeClr>
          </a:solidFill>
          <a:ln>
            <a:prstDash val="dash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E96DAEFE-65F5-D1E8-38A8-524001E1DD62}"/>
              </a:ext>
            </a:extLst>
          </p:cNvPr>
          <p:cNvCxnSpPr>
            <a:cxnSpLocks/>
            <a:endCxn id="25" idx="1"/>
          </p:cNvCxnSpPr>
          <p:nvPr/>
        </p:nvCxnSpPr>
        <p:spPr>
          <a:xfrm>
            <a:off x="2679225" y="2155192"/>
            <a:ext cx="1976742" cy="6196"/>
          </a:xfrm>
          <a:prstGeom prst="line">
            <a:avLst/>
          </a:prstGeom>
          <a:ln w="38100">
            <a:solidFill>
              <a:srgbClr val="00B05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37DA4369-23BD-BA3B-53A3-FBC64B37249F}"/>
              </a:ext>
            </a:extLst>
          </p:cNvPr>
          <p:cNvCxnSpPr>
            <a:cxnSpLocks/>
            <a:stCxn id="25" idx="3"/>
          </p:cNvCxnSpPr>
          <p:nvPr/>
        </p:nvCxnSpPr>
        <p:spPr>
          <a:xfrm>
            <a:off x="5235087" y="2161388"/>
            <a:ext cx="1721828" cy="5431"/>
          </a:xfrm>
          <a:prstGeom prst="line">
            <a:avLst/>
          </a:prstGeom>
          <a:ln w="38100">
            <a:solidFill>
              <a:srgbClr val="00B05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pic>
        <p:nvPicPr>
          <p:cNvPr id="12" name="Picture 4">
            <a:extLst>
              <a:ext uri="{FF2B5EF4-FFF2-40B4-BE49-F238E27FC236}">
                <a16:creationId xmlns:a16="http://schemas.microsoft.com/office/drawing/2014/main" id="{5C796D06-6291-D4AE-07EB-4594B2E39AF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7334" t="31855" r="15214" b="3884"/>
          <a:stretch/>
        </p:blipFill>
        <p:spPr bwMode="auto">
          <a:xfrm>
            <a:off x="3184024" y="3007148"/>
            <a:ext cx="660307" cy="665743"/>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8" descr="Activation Functions in Neural Network – Study Machine Learning">
            <a:extLst>
              <a:ext uri="{FF2B5EF4-FFF2-40B4-BE49-F238E27FC236}">
                <a16:creationId xmlns:a16="http://schemas.microsoft.com/office/drawing/2014/main" id="{39E1552C-3229-8F15-E6A8-DBB72D27699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9005" r="11483"/>
          <a:stretch/>
        </p:blipFill>
        <p:spPr bwMode="auto">
          <a:xfrm>
            <a:off x="6005062" y="3005910"/>
            <a:ext cx="685800" cy="665743"/>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18" name="Rectangle 17">
                <a:extLst>
                  <a:ext uri="{FF2B5EF4-FFF2-40B4-BE49-F238E27FC236}">
                    <a16:creationId xmlns:a16="http://schemas.microsoft.com/office/drawing/2014/main" id="{9C639D25-DC08-8F13-FE5F-7F60B85D3D48}"/>
                  </a:ext>
                </a:extLst>
              </p:cNvPr>
              <p:cNvSpPr/>
              <p:nvPr/>
            </p:nvSpPr>
            <p:spPr>
              <a:xfrm>
                <a:off x="4510420" y="5732912"/>
                <a:ext cx="883920" cy="70104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Input</a:t>
                </a:r>
              </a:p>
              <a:p>
                <a:pPr algn="ct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𝑡</m:t>
                        </m:r>
                      </m:sub>
                    </m:sSub>
                  </m:oMath>
                </a14:m>
                <a:r>
                  <a:rPr lang="en-US" dirty="0"/>
                  <a:t>=1</a:t>
                </a:r>
              </a:p>
            </p:txBody>
          </p:sp>
        </mc:Choice>
        <mc:Fallback xmlns="">
          <p:sp>
            <p:nvSpPr>
              <p:cNvPr id="18" name="Rectangle 17">
                <a:extLst>
                  <a:ext uri="{FF2B5EF4-FFF2-40B4-BE49-F238E27FC236}">
                    <a16:creationId xmlns:a16="http://schemas.microsoft.com/office/drawing/2014/main" id="{9C639D25-DC08-8F13-FE5F-7F60B85D3D48}"/>
                  </a:ext>
                </a:extLst>
              </p:cNvPr>
              <p:cNvSpPr>
                <a:spLocks noRot="1" noChangeAspect="1" noMove="1" noResize="1" noEditPoints="1" noAdjustHandles="1" noChangeArrowheads="1" noChangeShapeType="1" noTextEdit="1"/>
              </p:cNvSpPr>
              <p:nvPr/>
            </p:nvSpPr>
            <p:spPr>
              <a:xfrm>
                <a:off x="4510420" y="5732912"/>
                <a:ext cx="883920" cy="701040"/>
              </a:xfrm>
              <a:prstGeom prst="rect">
                <a:avLst/>
              </a:prstGeom>
              <a:blipFill>
                <a:blip r:embed="rId4"/>
                <a:stretch>
                  <a:fillRect b="-854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Rectangle 20">
                <a:extLst>
                  <a:ext uri="{FF2B5EF4-FFF2-40B4-BE49-F238E27FC236}">
                    <a16:creationId xmlns:a16="http://schemas.microsoft.com/office/drawing/2014/main" id="{6EA86EEB-CB05-1D1B-1D0D-D6C16C3625B7}"/>
                  </a:ext>
                </a:extLst>
              </p:cNvPr>
              <p:cNvSpPr/>
              <p:nvPr/>
            </p:nvSpPr>
            <p:spPr>
              <a:xfrm>
                <a:off x="3238427" y="4285610"/>
                <a:ext cx="579120" cy="36576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oMath>
                  </m:oMathPara>
                </a14:m>
                <a:endParaRPr lang="en-US" dirty="0"/>
              </a:p>
            </p:txBody>
          </p:sp>
        </mc:Choice>
        <mc:Fallback xmlns="">
          <p:sp>
            <p:nvSpPr>
              <p:cNvPr id="21" name="Rectangle 20">
                <a:extLst>
                  <a:ext uri="{FF2B5EF4-FFF2-40B4-BE49-F238E27FC236}">
                    <a16:creationId xmlns:a16="http://schemas.microsoft.com/office/drawing/2014/main" id="{6EA86EEB-CB05-1D1B-1D0D-D6C16C3625B7}"/>
                  </a:ext>
                </a:extLst>
              </p:cNvPr>
              <p:cNvSpPr>
                <a:spLocks noRot="1" noChangeAspect="1" noMove="1" noResize="1" noEditPoints="1" noAdjustHandles="1" noChangeArrowheads="1" noChangeShapeType="1" noTextEdit="1"/>
              </p:cNvSpPr>
              <p:nvPr/>
            </p:nvSpPr>
            <p:spPr>
              <a:xfrm>
                <a:off x="3238427" y="4285610"/>
                <a:ext cx="579120" cy="365760"/>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Rectangle 21">
                <a:extLst>
                  <a:ext uri="{FF2B5EF4-FFF2-40B4-BE49-F238E27FC236}">
                    <a16:creationId xmlns:a16="http://schemas.microsoft.com/office/drawing/2014/main" id="{BD6A4EE8-EA52-2D3B-B682-147C11EA3B27}"/>
                  </a:ext>
                </a:extLst>
              </p:cNvPr>
              <p:cNvSpPr/>
              <p:nvPr/>
            </p:nvSpPr>
            <p:spPr>
              <a:xfrm>
                <a:off x="6058402" y="4285610"/>
                <a:ext cx="579120" cy="36576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oMath>
                  </m:oMathPara>
                </a14:m>
                <a:endParaRPr lang="en-US" dirty="0"/>
              </a:p>
            </p:txBody>
          </p:sp>
        </mc:Choice>
        <mc:Fallback xmlns="">
          <p:sp>
            <p:nvSpPr>
              <p:cNvPr id="22" name="Rectangle 21">
                <a:extLst>
                  <a:ext uri="{FF2B5EF4-FFF2-40B4-BE49-F238E27FC236}">
                    <a16:creationId xmlns:a16="http://schemas.microsoft.com/office/drawing/2014/main" id="{BD6A4EE8-EA52-2D3B-B682-147C11EA3B27}"/>
                  </a:ext>
                </a:extLst>
              </p:cNvPr>
              <p:cNvSpPr>
                <a:spLocks noRot="1" noChangeAspect="1" noMove="1" noResize="1" noEditPoints="1" noAdjustHandles="1" noChangeArrowheads="1" noChangeShapeType="1" noTextEdit="1"/>
              </p:cNvSpPr>
              <p:nvPr/>
            </p:nvSpPr>
            <p:spPr>
              <a:xfrm>
                <a:off x="6058402" y="4285610"/>
                <a:ext cx="579120" cy="365760"/>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Rectangle 24">
                <a:extLst>
                  <a:ext uri="{FF2B5EF4-FFF2-40B4-BE49-F238E27FC236}">
                    <a16:creationId xmlns:a16="http://schemas.microsoft.com/office/drawing/2014/main" id="{4A0C46C5-281C-EA8B-211A-AB4CC9B7E956}"/>
                  </a:ext>
                </a:extLst>
              </p:cNvPr>
              <p:cNvSpPr/>
              <p:nvPr/>
            </p:nvSpPr>
            <p:spPr>
              <a:xfrm>
                <a:off x="4655967" y="1978508"/>
                <a:ext cx="579120" cy="36576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oMath>
                  </m:oMathPara>
                </a14:m>
                <a:endParaRPr lang="en-US" dirty="0"/>
              </a:p>
            </p:txBody>
          </p:sp>
        </mc:Choice>
        <mc:Fallback xmlns="">
          <p:sp>
            <p:nvSpPr>
              <p:cNvPr id="25" name="Rectangle 24">
                <a:extLst>
                  <a:ext uri="{FF2B5EF4-FFF2-40B4-BE49-F238E27FC236}">
                    <a16:creationId xmlns:a16="http://schemas.microsoft.com/office/drawing/2014/main" id="{4A0C46C5-281C-EA8B-211A-AB4CC9B7E956}"/>
                  </a:ext>
                </a:extLst>
              </p:cNvPr>
              <p:cNvSpPr>
                <a:spLocks noRot="1" noChangeAspect="1" noMove="1" noResize="1" noEditPoints="1" noAdjustHandles="1" noChangeArrowheads="1" noChangeShapeType="1" noTextEdit="1"/>
              </p:cNvSpPr>
              <p:nvPr/>
            </p:nvSpPr>
            <p:spPr>
              <a:xfrm>
                <a:off x="4655967" y="1978508"/>
                <a:ext cx="579120" cy="365760"/>
              </a:xfrm>
              <a:prstGeom prst="rect">
                <a:avLst/>
              </a:prstGeom>
              <a:blipFill>
                <a:blip r:embed="rId7"/>
                <a:stretch>
                  <a:fillRect/>
                </a:stretch>
              </a:blipFill>
            </p:spPr>
            <p:txBody>
              <a:bodyPr/>
              <a:lstStyle/>
              <a:p>
                <a:r>
                  <a:rPr lang="en-US">
                    <a:noFill/>
                  </a:rPr>
                  <a:t> </a:t>
                </a:r>
              </a:p>
            </p:txBody>
          </p:sp>
        </mc:Fallback>
      </mc:AlternateContent>
      <p:cxnSp>
        <p:nvCxnSpPr>
          <p:cNvPr id="35" name="Straight Connector 34">
            <a:extLst>
              <a:ext uri="{FF2B5EF4-FFF2-40B4-BE49-F238E27FC236}">
                <a16:creationId xmlns:a16="http://schemas.microsoft.com/office/drawing/2014/main" id="{D0DB7E44-7D8B-5A54-050C-AEE172BAA67F}"/>
              </a:ext>
            </a:extLst>
          </p:cNvPr>
          <p:cNvCxnSpPr>
            <a:cxnSpLocks/>
          </p:cNvCxnSpPr>
          <p:nvPr/>
        </p:nvCxnSpPr>
        <p:spPr>
          <a:xfrm>
            <a:off x="2109216" y="4991439"/>
            <a:ext cx="1285033" cy="0"/>
          </a:xfrm>
          <a:prstGeom prst="line">
            <a:avLst/>
          </a:prstGeom>
          <a:ln w="28575">
            <a:solidFill>
              <a:srgbClr val="C00000"/>
            </a:solidFill>
          </a:ln>
        </p:spPr>
        <p:style>
          <a:lnRef idx="2">
            <a:schemeClr val="accent2"/>
          </a:lnRef>
          <a:fillRef idx="0">
            <a:schemeClr val="accent2"/>
          </a:fillRef>
          <a:effectRef idx="1">
            <a:schemeClr val="accent2"/>
          </a:effectRef>
          <a:fontRef idx="minor">
            <a:schemeClr val="tx1"/>
          </a:fontRef>
        </p:style>
      </p:cxnSp>
      <p:cxnSp>
        <p:nvCxnSpPr>
          <p:cNvPr id="36" name="Straight Connector 35">
            <a:extLst>
              <a:ext uri="{FF2B5EF4-FFF2-40B4-BE49-F238E27FC236}">
                <a16:creationId xmlns:a16="http://schemas.microsoft.com/office/drawing/2014/main" id="{D5B1E3B7-B58C-808C-B182-B9546B501E50}"/>
              </a:ext>
            </a:extLst>
          </p:cNvPr>
          <p:cNvCxnSpPr>
            <a:cxnSpLocks/>
          </p:cNvCxnSpPr>
          <p:nvPr/>
        </p:nvCxnSpPr>
        <p:spPr>
          <a:xfrm>
            <a:off x="3613688" y="4991439"/>
            <a:ext cx="2677384" cy="0"/>
          </a:xfrm>
          <a:prstGeom prst="line">
            <a:avLst/>
          </a:prstGeom>
          <a:ln w="28575">
            <a:solidFill>
              <a:srgbClr val="C00000"/>
            </a:solidFill>
          </a:ln>
        </p:spPr>
        <p:style>
          <a:lnRef idx="2">
            <a:schemeClr val="accent2"/>
          </a:lnRef>
          <a:fillRef idx="0">
            <a:schemeClr val="accent2"/>
          </a:fillRef>
          <a:effectRef idx="1">
            <a:schemeClr val="accent2"/>
          </a:effectRef>
          <a:fontRef idx="minor">
            <a:schemeClr val="tx1"/>
          </a:fontRef>
        </p:style>
      </p:cxnSp>
      <p:cxnSp>
        <p:nvCxnSpPr>
          <p:cNvPr id="38" name="Connector: Elbow 37">
            <a:extLst>
              <a:ext uri="{FF2B5EF4-FFF2-40B4-BE49-F238E27FC236}">
                <a16:creationId xmlns:a16="http://schemas.microsoft.com/office/drawing/2014/main" id="{213B8973-5B52-5CB7-A239-9D6DED42FF54}"/>
              </a:ext>
            </a:extLst>
          </p:cNvPr>
          <p:cNvCxnSpPr>
            <a:cxnSpLocks/>
            <a:endCxn id="21" idx="1"/>
          </p:cNvCxnSpPr>
          <p:nvPr/>
        </p:nvCxnSpPr>
        <p:spPr>
          <a:xfrm rot="5400000" flipH="1" flipV="1">
            <a:off x="2894191" y="4641510"/>
            <a:ext cx="517256" cy="171216"/>
          </a:xfrm>
          <a:prstGeom prst="bentConnector2">
            <a:avLst/>
          </a:prstGeom>
          <a:ln w="28575">
            <a:solidFill>
              <a:srgbClr val="C00000"/>
            </a:solidFill>
            <a:tailEnd type="triangle"/>
          </a:ln>
        </p:spPr>
        <p:style>
          <a:lnRef idx="2">
            <a:schemeClr val="accent2"/>
          </a:lnRef>
          <a:fillRef idx="0">
            <a:schemeClr val="accent2"/>
          </a:fillRef>
          <a:effectRef idx="1">
            <a:schemeClr val="accent2"/>
          </a:effectRef>
          <a:fontRef idx="minor">
            <a:schemeClr val="tx1"/>
          </a:fontRef>
        </p:style>
      </p:cxnSp>
      <p:cxnSp>
        <p:nvCxnSpPr>
          <p:cNvPr id="39" name="Connector: Elbow 38">
            <a:extLst>
              <a:ext uri="{FF2B5EF4-FFF2-40B4-BE49-F238E27FC236}">
                <a16:creationId xmlns:a16="http://schemas.microsoft.com/office/drawing/2014/main" id="{2D38D1AD-A62F-BE11-E08C-3D3383A8DCF4}"/>
              </a:ext>
            </a:extLst>
          </p:cNvPr>
          <p:cNvCxnSpPr>
            <a:cxnSpLocks/>
            <a:endCxn id="22" idx="1"/>
          </p:cNvCxnSpPr>
          <p:nvPr/>
        </p:nvCxnSpPr>
        <p:spPr>
          <a:xfrm rot="5400000" flipH="1" flipV="1">
            <a:off x="5691336" y="4624374"/>
            <a:ext cx="522950" cy="211182"/>
          </a:xfrm>
          <a:prstGeom prst="bentConnector2">
            <a:avLst/>
          </a:prstGeom>
          <a:ln w="28575">
            <a:solidFill>
              <a:srgbClr val="C00000"/>
            </a:solidFill>
            <a:tailEnd type="triangle"/>
          </a:ln>
        </p:spPr>
        <p:style>
          <a:lnRef idx="2">
            <a:schemeClr val="accent2"/>
          </a:lnRef>
          <a:fillRef idx="0">
            <a:schemeClr val="accent2"/>
          </a:fillRef>
          <a:effectRef idx="1">
            <a:schemeClr val="accent2"/>
          </a:effectRef>
          <a:fontRef idx="minor">
            <a:schemeClr val="tx1"/>
          </a:fontRef>
        </p:style>
      </p:cxnSp>
      <p:cxnSp>
        <p:nvCxnSpPr>
          <p:cNvPr id="43" name="Straight Arrow Connector 42">
            <a:extLst>
              <a:ext uri="{FF2B5EF4-FFF2-40B4-BE49-F238E27FC236}">
                <a16:creationId xmlns:a16="http://schemas.microsoft.com/office/drawing/2014/main" id="{55A700D1-1009-6461-462F-9DB8B566F01E}"/>
              </a:ext>
            </a:extLst>
          </p:cNvPr>
          <p:cNvCxnSpPr>
            <a:cxnSpLocks/>
            <a:stCxn id="21" idx="0"/>
            <a:endCxn id="12" idx="2"/>
          </p:cNvCxnSpPr>
          <p:nvPr/>
        </p:nvCxnSpPr>
        <p:spPr>
          <a:xfrm flipH="1" flipV="1">
            <a:off x="3514178" y="3672891"/>
            <a:ext cx="13809" cy="61271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AAED253B-CF17-5E56-2ECF-26272963F55E}"/>
              </a:ext>
            </a:extLst>
          </p:cNvPr>
          <p:cNvCxnSpPr>
            <a:cxnSpLocks/>
            <a:stCxn id="22" idx="0"/>
            <a:endCxn id="15" idx="2"/>
          </p:cNvCxnSpPr>
          <p:nvPr/>
        </p:nvCxnSpPr>
        <p:spPr>
          <a:xfrm flipV="1">
            <a:off x="6347962" y="3671653"/>
            <a:ext cx="0" cy="61395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9" name="Rectangle 48">
                <a:extLst>
                  <a:ext uri="{FF2B5EF4-FFF2-40B4-BE49-F238E27FC236}">
                    <a16:creationId xmlns:a16="http://schemas.microsoft.com/office/drawing/2014/main" id="{6668EDF3-A480-4AF8-7F41-A4AAA2E0F758}"/>
                  </a:ext>
                </a:extLst>
              </p:cNvPr>
              <p:cNvSpPr/>
              <p:nvPr/>
            </p:nvSpPr>
            <p:spPr>
              <a:xfrm>
                <a:off x="4757601" y="3165488"/>
                <a:ext cx="377922" cy="36576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oMath>
                  </m:oMathPara>
                </a14:m>
                <a:endParaRPr lang="en-US" dirty="0"/>
              </a:p>
            </p:txBody>
          </p:sp>
        </mc:Choice>
        <mc:Fallback xmlns="">
          <p:sp>
            <p:nvSpPr>
              <p:cNvPr id="49" name="Rectangle 48">
                <a:extLst>
                  <a:ext uri="{FF2B5EF4-FFF2-40B4-BE49-F238E27FC236}">
                    <a16:creationId xmlns:a16="http://schemas.microsoft.com/office/drawing/2014/main" id="{6668EDF3-A480-4AF8-7F41-A4AAA2E0F758}"/>
                  </a:ext>
                </a:extLst>
              </p:cNvPr>
              <p:cNvSpPr>
                <a:spLocks noRot="1" noChangeAspect="1" noMove="1" noResize="1" noEditPoints="1" noAdjustHandles="1" noChangeArrowheads="1" noChangeShapeType="1" noTextEdit="1"/>
              </p:cNvSpPr>
              <p:nvPr/>
            </p:nvSpPr>
            <p:spPr>
              <a:xfrm>
                <a:off x="4757601" y="3165488"/>
                <a:ext cx="377922" cy="365760"/>
              </a:xfrm>
              <a:prstGeom prst="rect">
                <a:avLst/>
              </a:prstGeom>
              <a:blipFill>
                <a:blip r:embed="rId8"/>
                <a:stretch>
                  <a:fillRect/>
                </a:stretch>
              </a:blipFill>
            </p:spPr>
            <p:txBody>
              <a:bodyPr/>
              <a:lstStyle/>
              <a:p>
                <a:r>
                  <a:rPr lang="en-US">
                    <a:noFill/>
                  </a:rPr>
                  <a:t> </a:t>
                </a:r>
              </a:p>
            </p:txBody>
          </p:sp>
        </mc:Fallback>
      </mc:AlternateContent>
      <p:cxnSp>
        <p:nvCxnSpPr>
          <p:cNvPr id="50" name="Straight Arrow Connector 49">
            <a:extLst>
              <a:ext uri="{FF2B5EF4-FFF2-40B4-BE49-F238E27FC236}">
                <a16:creationId xmlns:a16="http://schemas.microsoft.com/office/drawing/2014/main" id="{A0AE9F02-E9A8-13DA-85D7-66577EBC22DF}"/>
              </a:ext>
            </a:extLst>
          </p:cNvPr>
          <p:cNvCxnSpPr>
            <a:cxnSpLocks/>
            <a:endCxn id="49" idx="1"/>
          </p:cNvCxnSpPr>
          <p:nvPr/>
        </p:nvCxnSpPr>
        <p:spPr>
          <a:xfrm>
            <a:off x="3844331" y="3348368"/>
            <a:ext cx="91327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676005EE-EF24-FACE-A7D2-981BBA678384}"/>
              </a:ext>
            </a:extLst>
          </p:cNvPr>
          <p:cNvCxnSpPr>
            <a:cxnSpLocks/>
          </p:cNvCxnSpPr>
          <p:nvPr/>
        </p:nvCxnSpPr>
        <p:spPr>
          <a:xfrm>
            <a:off x="3869313" y="3347358"/>
            <a:ext cx="913270"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FF0F85C9-599B-4D5E-7210-0E40CF9DBF56}"/>
              </a:ext>
            </a:extLst>
          </p:cNvPr>
          <p:cNvCxnSpPr>
            <a:cxnSpLocks/>
            <a:stCxn id="15" idx="1"/>
            <a:endCxn id="49" idx="3"/>
          </p:cNvCxnSpPr>
          <p:nvPr/>
        </p:nvCxnSpPr>
        <p:spPr>
          <a:xfrm flipH="1">
            <a:off x="5135523" y="3338782"/>
            <a:ext cx="869539" cy="958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54" name="Connector: Elbow 53">
            <a:extLst>
              <a:ext uri="{FF2B5EF4-FFF2-40B4-BE49-F238E27FC236}">
                <a16:creationId xmlns:a16="http://schemas.microsoft.com/office/drawing/2014/main" id="{F710EC19-8B57-45DB-9D76-D0B555168F1F}"/>
              </a:ext>
            </a:extLst>
          </p:cNvPr>
          <p:cNvCxnSpPr>
            <a:cxnSpLocks/>
            <a:stCxn id="49" idx="0"/>
            <a:endCxn id="25" idx="2"/>
          </p:cNvCxnSpPr>
          <p:nvPr/>
        </p:nvCxnSpPr>
        <p:spPr>
          <a:xfrm rot="16200000" flipV="1">
            <a:off x="4535435" y="2754360"/>
            <a:ext cx="821220" cy="1035"/>
          </a:xfrm>
          <a:prstGeom prst="bentConnector3">
            <a:avLst>
              <a:gd name="adj1" fmla="val 50000"/>
            </a:avLst>
          </a:prstGeom>
          <a:ln w="38100">
            <a:tailEnd type="triangle"/>
          </a:ln>
        </p:spPr>
        <p:style>
          <a:lnRef idx="2">
            <a:schemeClr val="dk1"/>
          </a:lnRef>
          <a:fillRef idx="0">
            <a:schemeClr val="dk1"/>
          </a:fillRef>
          <a:effectRef idx="1">
            <a:schemeClr val="dk1"/>
          </a:effectRef>
          <a:fontRef idx="minor">
            <a:schemeClr val="tx1"/>
          </a:fontRef>
        </p:style>
      </p:cxnSp>
      <mc:AlternateContent xmlns:mc="http://schemas.openxmlformats.org/markup-compatibility/2006" xmlns:a14="http://schemas.microsoft.com/office/drawing/2010/main">
        <mc:Choice Requires="a14">
          <p:sp>
            <p:nvSpPr>
              <p:cNvPr id="67" name="TextBox 66">
                <a:extLst>
                  <a:ext uri="{FF2B5EF4-FFF2-40B4-BE49-F238E27FC236}">
                    <a16:creationId xmlns:a16="http://schemas.microsoft.com/office/drawing/2014/main" id="{7F2DC413-004A-5FA1-AA18-D23C6DAA4219}"/>
                  </a:ext>
                </a:extLst>
              </p:cNvPr>
              <p:cNvSpPr txBox="1"/>
              <p:nvPr/>
            </p:nvSpPr>
            <p:spPr>
              <a:xfrm>
                <a:off x="2071554" y="4207925"/>
                <a:ext cx="109972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m:t>
                          </m:r>
                          <m:r>
                            <a:rPr lang="en-US" b="0" i="1" smtClean="0">
                              <a:latin typeface="Cambria Math" panose="02040503050406030204" pitchFamily="18" charset="0"/>
                            </a:rPr>
                            <m:t>𝑤</m:t>
                          </m:r>
                        </m:e>
                        <m:sub>
                          <m:r>
                            <a:rPr lang="en-US" b="0" i="1" smtClean="0">
                              <a:latin typeface="Cambria Math" panose="02040503050406030204" pitchFamily="18" charset="0"/>
                            </a:rPr>
                            <m:t>h</m:t>
                          </m:r>
                        </m:sub>
                      </m:sSub>
                      <m:r>
                        <a:rPr lang="en-US" b="0" i="1" smtClean="0">
                          <a:latin typeface="Cambria Math" panose="02040503050406030204" pitchFamily="18" charset="0"/>
                        </a:rPr>
                        <m:t>=2</m:t>
                      </m:r>
                    </m:oMath>
                  </m:oMathPara>
                </a14:m>
                <a:endParaRPr lang="en-US" dirty="0"/>
              </a:p>
            </p:txBody>
          </p:sp>
        </mc:Choice>
        <mc:Fallback xmlns="">
          <p:sp>
            <p:nvSpPr>
              <p:cNvPr id="67" name="TextBox 66">
                <a:extLst>
                  <a:ext uri="{FF2B5EF4-FFF2-40B4-BE49-F238E27FC236}">
                    <a16:creationId xmlns:a16="http://schemas.microsoft.com/office/drawing/2014/main" id="{7F2DC413-004A-5FA1-AA18-D23C6DAA4219}"/>
                  </a:ext>
                </a:extLst>
              </p:cNvPr>
              <p:cNvSpPr txBox="1">
                <a:spLocks noRot="1" noChangeAspect="1" noMove="1" noResize="1" noEditPoints="1" noAdjustHandles="1" noChangeArrowheads="1" noChangeShapeType="1" noTextEdit="1"/>
              </p:cNvSpPr>
              <p:nvPr/>
            </p:nvSpPr>
            <p:spPr>
              <a:xfrm>
                <a:off x="2071554" y="4207925"/>
                <a:ext cx="1099725" cy="369332"/>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0" name="TextBox 69">
                <a:extLst>
                  <a:ext uri="{FF2B5EF4-FFF2-40B4-BE49-F238E27FC236}">
                    <a16:creationId xmlns:a16="http://schemas.microsoft.com/office/drawing/2014/main" id="{9D5921E7-57A9-4D52-EE26-5FB0E2F0969A}"/>
                  </a:ext>
                </a:extLst>
              </p:cNvPr>
              <p:cNvSpPr txBox="1"/>
              <p:nvPr/>
            </p:nvSpPr>
            <p:spPr>
              <a:xfrm>
                <a:off x="4674961" y="4161335"/>
                <a:ext cx="140429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m:t>
                          </m:r>
                          <m:r>
                            <a:rPr lang="en-US" b="0" i="1" smtClean="0">
                              <a:latin typeface="Cambria Math" panose="02040503050406030204" pitchFamily="18" charset="0"/>
                            </a:rPr>
                            <m:t>𝑤</m:t>
                          </m:r>
                        </m:e>
                        <m:sub>
                          <m:r>
                            <a:rPr lang="en-US" b="0" i="1" smtClean="0">
                              <a:latin typeface="Cambria Math" panose="02040503050406030204" pitchFamily="18" charset="0"/>
                            </a:rPr>
                            <m:t>h</m:t>
                          </m:r>
                        </m:sub>
                      </m:sSub>
                      <m:r>
                        <a:rPr lang="en-US" b="0" i="1" smtClean="0">
                          <a:latin typeface="Cambria Math" panose="02040503050406030204" pitchFamily="18" charset="0"/>
                        </a:rPr>
                        <m:t>=1.41</m:t>
                      </m:r>
                    </m:oMath>
                  </m:oMathPara>
                </a14:m>
                <a:endParaRPr lang="en-US" dirty="0"/>
              </a:p>
            </p:txBody>
          </p:sp>
        </mc:Choice>
        <mc:Fallback xmlns="">
          <p:sp>
            <p:nvSpPr>
              <p:cNvPr id="70" name="TextBox 69">
                <a:extLst>
                  <a:ext uri="{FF2B5EF4-FFF2-40B4-BE49-F238E27FC236}">
                    <a16:creationId xmlns:a16="http://schemas.microsoft.com/office/drawing/2014/main" id="{9D5921E7-57A9-4D52-EE26-5FB0E2F0969A}"/>
                  </a:ext>
                </a:extLst>
              </p:cNvPr>
              <p:cNvSpPr txBox="1">
                <a:spLocks noRot="1" noChangeAspect="1" noMove="1" noResize="1" noEditPoints="1" noAdjustHandles="1" noChangeArrowheads="1" noChangeShapeType="1" noTextEdit="1"/>
              </p:cNvSpPr>
              <p:nvPr/>
            </p:nvSpPr>
            <p:spPr>
              <a:xfrm>
                <a:off x="4674961" y="4161335"/>
                <a:ext cx="1404295" cy="369332"/>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3" name="TextBox 72">
                <a:extLst>
                  <a:ext uri="{FF2B5EF4-FFF2-40B4-BE49-F238E27FC236}">
                    <a16:creationId xmlns:a16="http://schemas.microsoft.com/office/drawing/2014/main" id="{63F92081-FA38-580E-584C-B7143280C7AC}"/>
                  </a:ext>
                </a:extLst>
              </p:cNvPr>
              <p:cNvSpPr txBox="1"/>
              <p:nvPr/>
            </p:nvSpPr>
            <p:spPr>
              <a:xfrm>
                <a:off x="3483014" y="4622107"/>
                <a:ext cx="139268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m:t>
                          </m:r>
                          <m:r>
                            <a:rPr lang="en-US" b="0" i="1" smtClean="0">
                              <a:latin typeface="Cambria Math" panose="02040503050406030204" pitchFamily="18" charset="0"/>
                            </a:rPr>
                            <m:t>𝑤</m:t>
                          </m:r>
                        </m:e>
                        <m:sub>
                          <m:r>
                            <a:rPr lang="en-US" b="0" i="1" smtClean="0">
                              <a:latin typeface="Cambria Math" panose="02040503050406030204" pitchFamily="18" charset="0"/>
                            </a:rPr>
                            <m:t>𝑥</m:t>
                          </m:r>
                        </m:sub>
                      </m:sSub>
                      <m:r>
                        <a:rPr lang="en-US" b="0" i="1" smtClean="0">
                          <a:latin typeface="Cambria Math" panose="02040503050406030204" pitchFamily="18" charset="0"/>
                        </a:rPr>
                        <m:t>=1.65</m:t>
                      </m:r>
                    </m:oMath>
                  </m:oMathPara>
                </a14:m>
                <a:endParaRPr lang="en-US" dirty="0"/>
              </a:p>
            </p:txBody>
          </p:sp>
        </mc:Choice>
        <mc:Fallback xmlns="">
          <p:sp>
            <p:nvSpPr>
              <p:cNvPr id="73" name="TextBox 72">
                <a:extLst>
                  <a:ext uri="{FF2B5EF4-FFF2-40B4-BE49-F238E27FC236}">
                    <a16:creationId xmlns:a16="http://schemas.microsoft.com/office/drawing/2014/main" id="{63F92081-FA38-580E-584C-B7143280C7AC}"/>
                  </a:ext>
                </a:extLst>
              </p:cNvPr>
              <p:cNvSpPr txBox="1">
                <a:spLocks noRot="1" noChangeAspect="1" noMove="1" noResize="1" noEditPoints="1" noAdjustHandles="1" noChangeArrowheads="1" noChangeShapeType="1" noTextEdit="1"/>
              </p:cNvSpPr>
              <p:nvPr/>
            </p:nvSpPr>
            <p:spPr>
              <a:xfrm>
                <a:off x="3483014" y="4622107"/>
                <a:ext cx="1392689" cy="369332"/>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4" name="TextBox 73">
                <a:extLst>
                  <a:ext uri="{FF2B5EF4-FFF2-40B4-BE49-F238E27FC236}">
                    <a16:creationId xmlns:a16="http://schemas.microsoft.com/office/drawing/2014/main" id="{007E577F-CE51-A5FC-454F-78506C8CD11B}"/>
                  </a:ext>
                </a:extLst>
              </p:cNvPr>
              <p:cNvSpPr txBox="1"/>
              <p:nvPr/>
            </p:nvSpPr>
            <p:spPr>
              <a:xfrm>
                <a:off x="6327334" y="4622107"/>
                <a:ext cx="139268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m:t>
                          </m:r>
                          <m:r>
                            <a:rPr lang="en-US" b="0" i="1" smtClean="0">
                              <a:latin typeface="Cambria Math" panose="02040503050406030204" pitchFamily="18" charset="0"/>
                            </a:rPr>
                            <m:t>𝑤</m:t>
                          </m:r>
                        </m:e>
                        <m:sub>
                          <m:r>
                            <a:rPr lang="en-US" b="0" i="1" smtClean="0">
                              <a:latin typeface="Cambria Math" panose="02040503050406030204" pitchFamily="18" charset="0"/>
                            </a:rPr>
                            <m:t>𝑥</m:t>
                          </m:r>
                        </m:sub>
                      </m:sSub>
                      <m:r>
                        <a:rPr lang="en-US" b="0" i="1" smtClean="0">
                          <a:latin typeface="Cambria Math" panose="02040503050406030204" pitchFamily="18" charset="0"/>
                        </a:rPr>
                        <m:t>=0.94</m:t>
                      </m:r>
                    </m:oMath>
                  </m:oMathPara>
                </a14:m>
                <a:endParaRPr lang="en-US" dirty="0"/>
              </a:p>
            </p:txBody>
          </p:sp>
        </mc:Choice>
        <mc:Fallback xmlns="">
          <p:sp>
            <p:nvSpPr>
              <p:cNvPr id="74" name="TextBox 73">
                <a:extLst>
                  <a:ext uri="{FF2B5EF4-FFF2-40B4-BE49-F238E27FC236}">
                    <a16:creationId xmlns:a16="http://schemas.microsoft.com/office/drawing/2014/main" id="{007E577F-CE51-A5FC-454F-78506C8CD11B}"/>
                  </a:ext>
                </a:extLst>
              </p:cNvPr>
              <p:cNvSpPr txBox="1">
                <a:spLocks noRot="1" noChangeAspect="1" noMove="1" noResize="1" noEditPoints="1" noAdjustHandles="1" noChangeArrowheads="1" noChangeShapeType="1" noTextEdit="1"/>
              </p:cNvSpPr>
              <p:nvPr/>
            </p:nvSpPr>
            <p:spPr>
              <a:xfrm>
                <a:off x="6327334" y="4622107"/>
                <a:ext cx="1392689" cy="369332"/>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9" name="TextBox 78">
                <a:extLst>
                  <a:ext uri="{FF2B5EF4-FFF2-40B4-BE49-F238E27FC236}">
                    <a16:creationId xmlns:a16="http://schemas.microsoft.com/office/drawing/2014/main" id="{843864C6-71AF-06AA-8FDA-6D2ADE38133D}"/>
                  </a:ext>
                </a:extLst>
              </p:cNvPr>
              <p:cNvSpPr txBox="1"/>
              <p:nvPr/>
            </p:nvSpPr>
            <p:spPr>
              <a:xfrm>
                <a:off x="2330240" y="3748075"/>
                <a:ext cx="127496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m:t>
                      </m:r>
                      <m:r>
                        <a:rPr lang="en-US" i="1" dirty="0" smtClean="0">
                          <a:latin typeface="Cambria Math" panose="02040503050406030204" pitchFamily="18" charset="0"/>
                        </a:rPr>
                        <m:t>𝑏</m:t>
                      </m:r>
                      <m:r>
                        <a:rPr lang="en-US" b="0" i="1" dirty="0" smtClean="0">
                          <a:latin typeface="Cambria Math" panose="02040503050406030204" pitchFamily="18" charset="0"/>
                        </a:rPr>
                        <m:t>=0.62</m:t>
                      </m:r>
                    </m:oMath>
                  </m:oMathPara>
                </a14:m>
                <a:endParaRPr lang="en-US" dirty="0"/>
              </a:p>
            </p:txBody>
          </p:sp>
        </mc:Choice>
        <mc:Fallback xmlns="">
          <p:sp>
            <p:nvSpPr>
              <p:cNvPr id="79" name="TextBox 78">
                <a:extLst>
                  <a:ext uri="{FF2B5EF4-FFF2-40B4-BE49-F238E27FC236}">
                    <a16:creationId xmlns:a16="http://schemas.microsoft.com/office/drawing/2014/main" id="{843864C6-71AF-06AA-8FDA-6D2ADE38133D}"/>
                  </a:ext>
                </a:extLst>
              </p:cNvPr>
              <p:cNvSpPr txBox="1">
                <a:spLocks noRot="1" noChangeAspect="1" noMove="1" noResize="1" noEditPoints="1" noAdjustHandles="1" noChangeArrowheads="1" noChangeShapeType="1" noTextEdit="1"/>
              </p:cNvSpPr>
              <p:nvPr/>
            </p:nvSpPr>
            <p:spPr>
              <a:xfrm>
                <a:off x="2330240" y="3748075"/>
                <a:ext cx="1274964" cy="369332"/>
              </a:xfrm>
              <a:prstGeom prst="rect">
                <a:avLst/>
              </a:prstGeom>
              <a:blipFill>
                <a:blip r:embed="rId1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0" name="TextBox 79">
                <a:extLst>
                  <a:ext uri="{FF2B5EF4-FFF2-40B4-BE49-F238E27FC236}">
                    <a16:creationId xmlns:a16="http://schemas.microsoft.com/office/drawing/2014/main" id="{3A2DF71E-DDDF-608C-B73F-5E7A9B6E2861}"/>
                  </a:ext>
                </a:extLst>
              </p:cNvPr>
              <p:cNvSpPr txBox="1"/>
              <p:nvPr/>
            </p:nvSpPr>
            <p:spPr>
              <a:xfrm>
                <a:off x="6242672" y="3850293"/>
                <a:ext cx="1082604" cy="369332"/>
              </a:xfrm>
              <a:prstGeom prst="rect">
                <a:avLst/>
              </a:prstGeom>
              <a:noFill/>
            </p:spPr>
            <p:txBody>
              <a:bodyPr wrap="none" rtlCol="0">
                <a:spAutoFit/>
              </a:bodyPr>
              <a:lstStyle/>
              <a:p>
                <a14:m>
                  <m:oMath xmlns:m="http://schemas.openxmlformats.org/officeDocument/2006/math">
                    <m:r>
                      <a:rPr lang="en-US" i="1" dirty="0" smtClean="0">
                        <a:latin typeface="Cambria Math" panose="02040503050406030204" pitchFamily="18" charset="0"/>
                      </a:rPr>
                      <m:t>+</m:t>
                    </m:r>
                    <m:r>
                      <a:rPr lang="en-US" i="1" dirty="0" smtClean="0">
                        <a:latin typeface="Cambria Math" panose="02040503050406030204" pitchFamily="18" charset="0"/>
                      </a:rPr>
                      <m:t>𝑏</m:t>
                    </m:r>
                  </m:oMath>
                </a14:m>
                <a:r>
                  <a:rPr lang="en-US" dirty="0"/>
                  <a:t>=-0.32</a:t>
                </a:r>
              </a:p>
            </p:txBody>
          </p:sp>
        </mc:Choice>
        <mc:Fallback xmlns="">
          <p:sp>
            <p:nvSpPr>
              <p:cNvPr id="80" name="TextBox 79">
                <a:extLst>
                  <a:ext uri="{FF2B5EF4-FFF2-40B4-BE49-F238E27FC236}">
                    <a16:creationId xmlns:a16="http://schemas.microsoft.com/office/drawing/2014/main" id="{3A2DF71E-DDDF-608C-B73F-5E7A9B6E2861}"/>
                  </a:ext>
                </a:extLst>
              </p:cNvPr>
              <p:cNvSpPr txBox="1">
                <a:spLocks noRot="1" noChangeAspect="1" noMove="1" noResize="1" noEditPoints="1" noAdjustHandles="1" noChangeArrowheads="1" noChangeShapeType="1" noTextEdit="1"/>
              </p:cNvSpPr>
              <p:nvPr/>
            </p:nvSpPr>
            <p:spPr>
              <a:xfrm>
                <a:off x="6242672" y="3850293"/>
                <a:ext cx="1082604" cy="369332"/>
              </a:xfrm>
              <a:prstGeom prst="rect">
                <a:avLst/>
              </a:prstGeom>
              <a:blipFill>
                <a:blip r:embed="rId14"/>
                <a:stretch>
                  <a:fillRect t="-10000" r="-4494" b="-26667"/>
                </a:stretch>
              </a:blipFill>
            </p:spPr>
            <p:txBody>
              <a:bodyPr/>
              <a:lstStyle/>
              <a:p>
                <a:r>
                  <a:rPr lang="en-US">
                    <a:noFill/>
                  </a:rPr>
                  <a:t> </a:t>
                </a:r>
              </a:p>
            </p:txBody>
          </p:sp>
        </mc:Fallback>
      </mc:AlternateContent>
      <p:cxnSp>
        <p:nvCxnSpPr>
          <p:cNvPr id="87" name="Connector: Elbow 86">
            <a:extLst>
              <a:ext uri="{FF2B5EF4-FFF2-40B4-BE49-F238E27FC236}">
                <a16:creationId xmlns:a16="http://schemas.microsoft.com/office/drawing/2014/main" id="{AF6660F9-8CE7-B81C-68B0-B02643470007}"/>
              </a:ext>
            </a:extLst>
          </p:cNvPr>
          <p:cNvCxnSpPr>
            <a:cxnSpLocks/>
            <a:stCxn id="18" idx="0"/>
            <a:endCxn id="22" idx="2"/>
          </p:cNvCxnSpPr>
          <p:nvPr/>
        </p:nvCxnSpPr>
        <p:spPr>
          <a:xfrm rot="5400000" flipH="1" flipV="1">
            <a:off x="5109400" y="4494350"/>
            <a:ext cx="1081542" cy="1395582"/>
          </a:xfrm>
          <a:prstGeom prst="bentConnector3">
            <a:avLst>
              <a:gd name="adj1" fmla="val 50000"/>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91" name="Connector: Elbow 90">
            <a:extLst>
              <a:ext uri="{FF2B5EF4-FFF2-40B4-BE49-F238E27FC236}">
                <a16:creationId xmlns:a16="http://schemas.microsoft.com/office/drawing/2014/main" id="{3ACCFE2C-7251-9475-37C7-2D0861F2C339}"/>
              </a:ext>
            </a:extLst>
          </p:cNvPr>
          <p:cNvCxnSpPr>
            <a:stCxn id="18" idx="0"/>
            <a:endCxn id="21" idx="2"/>
          </p:cNvCxnSpPr>
          <p:nvPr/>
        </p:nvCxnSpPr>
        <p:spPr>
          <a:xfrm rot="16200000" flipV="1">
            <a:off x="3699413" y="4479944"/>
            <a:ext cx="1081542" cy="1424393"/>
          </a:xfrm>
          <a:prstGeom prst="bentConnector3">
            <a:avLst/>
          </a:prstGeom>
          <a:ln w="3810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4" name="TextBox 93">
                <a:extLst>
                  <a:ext uri="{FF2B5EF4-FFF2-40B4-BE49-F238E27FC236}">
                    <a16:creationId xmlns:a16="http://schemas.microsoft.com/office/drawing/2014/main" id="{04E83412-5D44-12C5-91BE-248E90D2AA4B}"/>
                  </a:ext>
                </a:extLst>
              </p:cNvPr>
              <p:cNvSpPr txBox="1"/>
              <p:nvPr/>
            </p:nvSpPr>
            <p:spPr>
              <a:xfrm>
                <a:off x="1595974" y="4582950"/>
                <a:ext cx="1331679"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h</m:t>
                          </m:r>
                        </m:e>
                        <m:sub>
                          <m:r>
                            <a:rPr lang="en-US" b="0" i="1" smtClean="0">
                              <a:latin typeface="Cambria Math" panose="02040503050406030204" pitchFamily="18" charset="0"/>
                            </a:rPr>
                            <m:t>𝑡</m:t>
                          </m:r>
                          <m:r>
                            <a:rPr lang="en-US" b="0" i="1" smtClean="0">
                              <a:latin typeface="Cambria Math" panose="02040503050406030204" pitchFamily="18" charset="0"/>
                            </a:rPr>
                            <m:t>−1</m:t>
                          </m:r>
                        </m:sub>
                      </m:sSub>
                      <m:r>
                        <a:rPr lang="en-US" b="0" i="1" smtClean="0">
                          <a:latin typeface="Cambria Math" panose="02040503050406030204" pitchFamily="18" charset="0"/>
                        </a:rPr>
                        <m:t>=1</m:t>
                      </m:r>
                    </m:oMath>
                  </m:oMathPara>
                </a14:m>
                <a:endParaRPr lang="en-US" dirty="0"/>
              </a:p>
            </p:txBody>
          </p:sp>
        </mc:Choice>
        <mc:Fallback xmlns="">
          <p:sp>
            <p:nvSpPr>
              <p:cNvPr id="94" name="TextBox 93">
                <a:extLst>
                  <a:ext uri="{FF2B5EF4-FFF2-40B4-BE49-F238E27FC236}">
                    <a16:creationId xmlns:a16="http://schemas.microsoft.com/office/drawing/2014/main" id="{04E83412-5D44-12C5-91BE-248E90D2AA4B}"/>
                  </a:ext>
                </a:extLst>
              </p:cNvPr>
              <p:cNvSpPr txBox="1">
                <a:spLocks noRot="1" noChangeAspect="1" noMove="1" noResize="1" noEditPoints="1" noAdjustHandles="1" noChangeArrowheads="1" noChangeShapeType="1" noTextEdit="1"/>
              </p:cNvSpPr>
              <p:nvPr/>
            </p:nvSpPr>
            <p:spPr>
              <a:xfrm>
                <a:off x="1595974" y="4582950"/>
                <a:ext cx="1331679" cy="369332"/>
              </a:xfrm>
              <a:prstGeom prst="rect">
                <a:avLst/>
              </a:prstGeom>
              <a:blipFill>
                <a:blip r:embed="rId1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5" name="TextBox 94">
                <a:extLst>
                  <a:ext uri="{FF2B5EF4-FFF2-40B4-BE49-F238E27FC236}">
                    <a16:creationId xmlns:a16="http://schemas.microsoft.com/office/drawing/2014/main" id="{582C455A-6359-9547-640B-59A573A85202}"/>
                  </a:ext>
                </a:extLst>
              </p:cNvPr>
              <p:cNvSpPr txBox="1"/>
              <p:nvPr/>
            </p:nvSpPr>
            <p:spPr>
              <a:xfrm flipH="1">
                <a:off x="2934138" y="1825625"/>
                <a:ext cx="1509883" cy="381195"/>
              </a:xfrm>
              <a:prstGeom prst="rect">
                <a:avLst/>
              </a:prstGeom>
              <a:noFill/>
            </p:spPr>
            <p:txBody>
              <a:bodyPr wrap="square" rtlCol="0">
                <a:spAutoFit/>
              </a:bodyPr>
              <a:lstStyle/>
              <a:p>
                <a:r>
                  <a:rPr lang="en-US" b="0" dirty="0"/>
                  <a:t> </a:t>
                </a:r>
                <a14:m>
                  <m:oMath xmlns:m="http://schemas.openxmlformats.org/officeDocument/2006/math">
                    <m:sSubSup>
                      <m:sSubSupPr>
                        <m:ctrlPr>
                          <a:rPr lang="en-US" b="0" i="1" smtClean="0">
                            <a:latin typeface="Cambria Math" panose="02040503050406030204" pitchFamily="18" charset="0"/>
                          </a:rPr>
                        </m:ctrlPr>
                      </m:sSubSupPr>
                      <m:e>
                        <m:r>
                          <m:rPr>
                            <m:sty m:val="p"/>
                          </m:rPr>
                          <a:rPr lang="en-US" b="0" i="0" smtClean="0">
                            <a:latin typeface="Cambria Math" panose="02040503050406030204" pitchFamily="18" charset="0"/>
                          </a:rPr>
                          <m:t>c</m:t>
                        </m:r>
                      </m:e>
                      <m:sub>
                        <m:r>
                          <m:rPr>
                            <m:sty m:val="p"/>
                          </m:rPr>
                          <a:rPr lang="en-US" b="0" i="0" smtClean="0">
                            <a:latin typeface="Cambria Math" panose="02040503050406030204" pitchFamily="18" charset="0"/>
                          </a:rPr>
                          <m:t>t</m:t>
                        </m:r>
                      </m:sub>
                      <m:sup>
                        <m:r>
                          <a:rPr lang="en-US" b="0" i="1" smtClean="0">
                            <a:latin typeface="Cambria Math" panose="02040503050406030204" pitchFamily="18" charset="0"/>
                          </a:rPr>
                          <m:t>𝑚𝑢𝑙</m:t>
                        </m:r>
                      </m:sup>
                    </m:sSubSup>
                    <m:r>
                      <a:rPr lang="en-US" b="0" i="1" smtClean="0">
                        <a:latin typeface="Cambria Math" panose="02040503050406030204" pitchFamily="18" charset="0"/>
                      </a:rPr>
                      <m:t>=1.99</m:t>
                    </m:r>
                  </m:oMath>
                </a14:m>
                <a:endParaRPr lang="en-US" dirty="0"/>
              </a:p>
            </p:txBody>
          </p:sp>
        </mc:Choice>
        <mc:Fallback xmlns="">
          <p:sp>
            <p:nvSpPr>
              <p:cNvPr id="95" name="TextBox 94">
                <a:extLst>
                  <a:ext uri="{FF2B5EF4-FFF2-40B4-BE49-F238E27FC236}">
                    <a16:creationId xmlns:a16="http://schemas.microsoft.com/office/drawing/2014/main" id="{582C455A-6359-9547-640B-59A573A85202}"/>
                  </a:ext>
                </a:extLst>
              </p:cNvPr>
              <p:cNvSpPr txBox="1">
                <a:spLocks noRot="1" noChangeAspect="1" noMove="1" noResize="1" noEditPoints="1" noAdjustHandles="1" noChangeArrowheads="1" noChangeShapeType="1" noTextEdit="1"/>
              </p:cNvSpPr>
              <p:nvPr/>
            </p:nvSpPr>
            <p:spPr>
              <a:xfrm flipH="1">
                <a:off x="2934138" y="1825625"/>
                <a:ext cx="1509883" cy="381195"/>
              </a:xfrm>
              <a:prstGeom prst="rect">
                <a:avLst/>
              </a:prstGeom>
              <a:blipFill>
                <a:blip r:embed="rId1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4A51A1E9-4123-FABF-0819-C80571FB9828}"/>
                  </a:ext>
                </a:extLst>
              </p:cNvPr>
              <p:cNvSpPr txBox="1"/>
              <p:nvPr/>
            </p:nvSpPr>
            <p:spPr>
              <a:xfrm>
                <a:off x="3597775" y="2971731"/>
                <a:ext cx="1147335" cy="39651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𝑖</m:t>
                              </m:r>
                            </m:sub>
                          </m:sSub>
                        </m:sub>
                      </m:sSub>
                      <m:r>
                        <a:rPr lang="en-US" b="0" i="1" smtClean="0">
                          <a:latin typeface="Cambria Math" panose="02040503050406030204" pitchFamily="18" charset="0"/>
                        </a:rPr>
                        <m:t>=1</m:t>
                      </m:r>
                    </m:oMath>
                  </m:oMathPara>
                </a14:m>
                <a:endParaRPr lang="en-US" dirty="0"/>
              </a:p>
            </p:txBody>
          </p:sp>
        </mc:Choice>
        <mc:Fallback xmlns="">
          <p:sp>
            <p:nvSpPr>
              <p:cNvPr id="8" name="TextBox 7">
                <a:extLst>
                  <a:ext uri="{FF2B5EF4-FFF2-40B4-BE49-F238E27FC236}">
                    <a16:creationId xmlns:a16="http://schemas.microsoft.com/office/drawing/2014/main" id="{4A51A1E9-4123-FABF-0819-C80571FB9828}"/>
                  </a:ext>
                </a:extLst>
              </p:cNvPr>
              <p:cNvSpPr txBox="1">
                <a:spLocks noRot="1" noChangeAspect="1" noMove="1" noResize="1" noEditPoints="1" noAdjustHandles="1" noChangeArrowheads="1" noChangeShapeType="1" noTextEdit="1"/>
              </p:cNvSpPr>
              <p:nvPr/>
            </p:nvSpPr>
            <p:spPr>
              <a:xfrm>
                <a:off x="3597775" y="2971731"/>
                <a:ext cx="1147335" cy="396519"/>
              </a:xfrm>
              <a:prstGeom prst="rect">
                <a:avLst/>
              </a:prstGeom>
              <a:blipFill>
                <a:blip r:embed="rId17"/>
                <a:stretch>
                  <a:fillRect b="-606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198C774D-B67B-3144-5583-78123BBA7B34}"/>
                  </a:ext>
                </a:extLst>
              </p:cNvPr>
              <p:cNvSpPr txBox="1"/>
              <p:nvPr/>
            </p:nvSpPr>
            <p:spPr>
              <a:xfrm>
                <a:off x="5146980" y="2744575"/>
                <a:ext cx="969069" cy="67351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𝑖</m:t>
                              </m:r>
                            </m:sub>
                          </m:sSub>
                        </m:sub>
                      </m:sSub>
                      <m:r>
                        <a:rPr lang="en-US" b="0" i="1" smtClean="0">
                          <a:latin typeface="Cambria Math" panose="02040503050406030204" pitchFamily="18" charset="0"/>
                        </a:rPr>
                        <m:t>=0.97</m:t>
                      </m:r>
                    </m:oMath>
                  </m:oMathPara>
                </a14:m>
                <a:endParaRPr lang="en-US" dirty="0"/>
              </a:p>
            </p:txBody>
          </p:sp>
        </mc:Choice>
        <mc:Fallback xmlns="">
          <p:sp>
            <p:nvSpPr>
              <p:cNvPr id="11" name="TextBox 10">
                <a:extLst>
                  <a:ext uri="{FF2B5EF4-FFF2-40B4-BE49-F238E27FC236}">
                    <a16:creationId xmlns:a16="http://schemas.microsoft.com/office/drawing/2014/main" id="{198C774D-B67B-3144-5583-78123BBA7B34}"/>
                  </a:ext>
                </a:extLst>
              </p:cNvPr>
              <p:cNvSpPr txBox="1">
                <a:spLocks noRot="1" noChangeAspect="1" noMove="1" noResize="1" noEditPoints="1" noAdjustHandles="1" noChangeArrowheads="1" noChangeShapeType="1" noTextEdit="1"/>
              </p:cNvSpPr>
              <p:nvPr/>
            </p:nvSpPr>
            <p:spPr>
              <a:xfrm>
                <a:off x="5146980" y="2744575"/>
                <a:ext cx="969069" cy="673518"/>
              </a:xfrm>
              <a:prstGeom prst="rect">
                <a:avLst/>
              </a:prstGeom>
              <a:blipFill>
                <a:blip r:embed="rId1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9E2D77BA-659F-F1A5-D164-84887749EDB8}"/>
                  </a:ext>
                </a:extLst>
              </p:cNvPr>
              <p:cNvSpPr txBox="1"/>
              <p:nvPr/>
            </p:nvSpPr>
            <p:spPr>
              <a:xfrm>
                <a:off x="8412480" y="2130915"/>
                <a:ext cx="2973891" cy="39792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𝑖</m:t>
                              </m:r>
                            </m:sub>
                          </m:sSub>
                        </m:sub>
                      </m:sSub>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𝜎</m:t>
                      </m:r>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𝑊</m:t>
                              </m:r>
                            </m:e>
                            <m:sub>
                              <m:r>
                                <a:rPr lang="en-US" b="0" i="1" smtClean="0">
                                  <a:latin typeface="Cambria Math" panose="02040503050406030204" pitchFamily="18" charset="0"/>
                                  <a:ea typeface="Cambria Math" panose="02040503050406030204" pitchFamily="18" charset="0"/>
                                </a:rPr>
                                <m:t>𝑖</m:t>
                              </m:r>
                            </m:sub>
                          </m:sSub>
                        </m:e>
                        <m:sub>
                          <m:r>
                            <a:rPr lang="en-US" b="0" i="1" smtClean="0">
                              <a:latin typeface="Cambria Math" panose="02040503050406030204" pitchFamily="18" charset="0"/>
                              <a:ea typeface="Cambria Math" panose="02040503050406030204" pitchFamily="18" charset="0"/>
                            </a:rPr>
                            <m:t>𝑠</m:t>
                          </m:r>
                        </m:sub>
                      </m:sSub>
                      <m:r>
                        <a:rPr lang="en-US" b="0" i="1" smtClean="0">
                          <a:latin typeface="Cambria Math" panose="02040503050406030204" pitchFamily="18" charset="0"/>
                          <a:ea typeface="Cambria Math" panose="02040503050406030204" pitchFamily="18" charset="0"/>
                        </a:rPr>
                        <m:t>.</m:t>
                      </m:r>
                      <m:d>
                        <m:dPr>
                          <m:begChr m:val="["/>
                          <m:endChr m:val="]"/>
                          <m:ctrlPr>
                            <a:rPr lang="en-US" b="0" i="1" smtClean="0">
                              <a:latin typeface="Cambria Math" panose="02040503050406030204" pitchFamily="18" charset="0"/>
                              <a:ea typeface="Cambria Math" panose="02040503050406030204" pitchFamily="18" charset="0"/>
                            </a:rPr>
                          </m:ctrlPr>
                        </m:dPr>
                        <m:e>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h</m:t>
                              </m:r>
                            </m:e>
                            <m:sub>
                              <m:r>
                                <a:rPr lang="en-US" b="0" i="1" smtClean="0">
                                  <a:latin typeface="Cambria Math" panose="02040503050406030204" pitchFamily="18" charset="0"/>
                                  <a:ea typeface="Cambria Math" panose="02040503050406030204" pitchFamily="18" charset="0"/>
                                </a:rPr>
                                <m:t>𝑡</m:t>
                              </m:r>
                              <m:r>
                                <a:rPr lang="en-US" b="0" i="1" smtClean="0">
                                  <a:latin typeface="Cambria Math" panose="02040503050406030204" pitchFamily="18" charset="0"/>
                                  <a:ea typeface="Cambria Math" panose="02040503050406030204" pitchFamily="18" charset="0"/>
                                </a:rPr>
                                <m:t>−1</m:t>
                              </m:r>
                            </m:sub>
                          </m:sSub>
                          <m:r>
                            <a:rPr lang="en-US" b="0" i="1" smtClean="0">
                              <a:latin typeface="Cambria Math" panose="02040503050406030204" pitchFamily="18" charset="0"/>
                              <a:ea typeface="Cambria Math" panose="02040503050406030204" pitchFamily="18" charset="0"/>
                            </a:rPr>
                            <m:t>, </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𝑥</m:t>
                              </m:r>
                            </m:e>
                            <m:sub>
                              <m:r>
                                <a:rPr lang="en-US" b="0" i="1" smtClean="0">
                                  <a:latin typeface="Cambria Math" panose="02040503050406030204" pitchFamily="18" charset="0"/>
                                  <a:ea typeface="Cambria Math" panose="02040503050406030204" pitchFamily="18" charset="0"/>
                                </a:rPr>
                                <m:t>𝑡</m:t>
                              </m:r>
                            </m:sub>
                          </m:sSub>
                        </m:e>
                      </m:d>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𝑏</m:t>
                          </m:r>
                        </m:e>
                        <m:sub>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𝑖</m:t>
                              </m:r>
                            </m:e>
                            <m:sub>
                              <m:r>
                                <a:rPr lang="en-US" b="0" i="1" smtClean="0">
                                  <a:latin typeface="Cambria Math" panose="02040503050406030204" pitchFamily="18" charset="0"/>
                                  <a:ea typeface="Cambria Math" panose="02040503050406030204" pitchFamily="18" charset="0"/>
                                </a:rPr>
                                <m:t>𝑠</m:t>
                              </m:r>
                            </m:sub>
                          </m:sSub>
                        </m:sub>
                      </m:sSub>
                      <m:r>
                        <a:rPr lang="en-US" b="0" i="1" smtClean="0">
                          <a:latin typeface="Cambria Math" panose="02040503050406030204" pitchFamily="18" charset="0"/>
                          <a:ea typeface="Cambria Math" panose="02040503050406030204" pitchFamily="18" charset="0"/>
                        </a:rPr>
                        <m:t>)</m:t>
                      </m:r>
                    </m:oMath>
                  </m:oMathPara>
                </a14:m>
                <a:endParaRPr lang="en-US" dirty="0"/>
              </a:p>
            </p:txBody>
          </p:sp>
        </mc:Choice>
        <mc:Fallback xmlns="">
          <p:sp>
            <p:nvSpPr>
              <p:cNvPr id="13" name="TextBox 12">
                <a:extLst>
                  <a:ext uri="{FF2B5EF4-FFF2-40B4-BE49-F238E27FC236}">
                    <a16:creationId xmlns:a16="http://schemas.microsoft.com/office/drawing/2014/main" id="{9E2D77BA-659F-F1A5-D164-84887749EDB8}"/>
                  </a:ext>
                </a:extLst>
              </p:cNvPr>
              <p:cNvSpPr txBox="1">
                <a:spLocks noRot="1" noChangeAspect="1" noMove="1" noResize="1" noEditPoints="1" noAdjustHandles="1" noChangeArrowheads="1" noChangeShapeType="1" noTextEdit="1"/>
              </p:cNvSpPr>
              <p:nvPr/>
            </p:nvSpPr>
            <p:spPr>
              <a:xfrm>
                <a:off x="8412480" y="2130915"/>
                <a:ext cx="2973891" cy="397929"/>
              </a:xfrm>
              <a:prstGeom prst="rect">
                <a:avLst/>
              </a:prstGeom>
              <a:blipFill>
                <a:blip r:embed="rId19"/>
                <a:stretch>
                  <a:fillRect b="-615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BB29DC40-31F5-43C4-B73B-D2B29DD8E86E}"/>
                  </a:ext>
                </a:extLst>
              </p:cNvPr>
              <p:cNvSpPr txBox="1"/>
              <p:nvPr/>
            </p:nvSpPr>
            <p:spPr>
              <a:xfrm>
                <a:off x="8412480" y="2658211"/>
                <a:ext cx="1523494" cy="39651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𝑖</m:t>
                              </m:r>
                            </m:sub>
                          </m:sSub>
                        </m:sub>
                      </m:sSub>
                      <m:r>
                        <a:rPr lang="en-US" b="0" i="1" smtClean="0">
                          <a:latin typeface="Cambria Math" panose="02040503050406030204" pitchFamily="18" charset="0"/>
                        </a:rPr>
                        <m:t>(4.27)=1</m:t>
                      </m:r>
                    </m:oMath>
                  </m:oMathPara>
                </a14:m>
                <a:endParaRPr lang="en-US" dirty="0"/>
              </a:p>
            </p:txBody>
          </p:sp>
        </mc:Choice>
        <mc:Fallback xmlns="">
          <p:sp>
            <p:nvSpPr>
              <p:cNvPr id="14" name="TextBox 13">
                <a:extLst>
                  <a:ext uri="{FF2B5EF4-FFF2-40B4-BE49-F238E27FC236}">
                    <a16:creationId xmlns:a16="http://schemas.microsoft.com/office/drawing/2014/main" id="{BB29DC40-31F5-43C4-B73B-D2B29DD8E86E}"/>
                  </a:ext>
                </a:extLst>
              </p:cNvPr>
              <p:cNvSpPr txBox="1">
                <a:spLocks noRot="1" noChangeAspect="1" noMove="1" noResize="1" noEditPoints="1" noAdjustHandles="1" noChangeArrowheads="1" noChangeShapeType="1" noTextEdit="1"/>
              </p:cNvSpPr>
              <p:nvPr/>
            </p:nvSpPr>
            <p:spPr>
              <a:xfrm>
                <a:off x="8412480" y="2658211"/>
                <a:ext cx="1523494" cy="396519"/>
              </a:xfrm>
              <a:prstGeom prst="rect">
                <a:avLst/>
              </a:prstGeom>
              <a:blipFill>
                <a:blip r:embed="rId20"/>
                <a:stretch>
                  <a:fillRect b="-769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51F0FE1B-FDC3-BB92-8BC5-DC01933C42A9}"/>
                  </a:ext>
                </a:extLst>
              </p:cNvPr>
              <p:cNvSpPr txBox="1"/>
              <p:nvPr/>
            </p:nvSpPr>
            <p:spPr>
              <a:xfrm>
                <a:off x="8084780" y="3429000"/>
                <a:ext cx="3629290" cy="39792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𝑖</m:t>
                              </m:r>
                            </m:sub>
                          </m:sSub>
                        </m:sub>
                      </m:sSub>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𝑡𝑎𝑛h</m:t>
                      </m:r>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𝑊</m:t>
                              </m:r>
                            </m:e>
                            <m:sub>
                              <m:r>
                                <a:rPr lang="en-US" b="0" i="1" smtClean="0">
                                  <a:latin typeface="Cambria Math" panose="02040503050406030204" pitchFamily="18" charset="0"/>
                                  <a:ea typeface="Cambria Math" panose="02040503050406030204" pitchFamily="18" charset="0"/>
                                </a:rPr>
                                <m:t>𝑖</m:t>
                              </m:r>
                            </m:sub>
                          </m:sSub>
                        </m:e>
                        <m:sub>
                          <m:r>
                            <a:rPr lang="en-US" b="0" i="1" smtClean="0">
                              <a:latin typeface="Cambria Math" panose="02040503050406030204" pitchFamily="18" charset="0"/>
                              <a:ea typeface="Cambria Math" panose="02040503050406030204" pitchFamily="18" charset="0"/>
                            </a:rPr>
                            <m:t>𝑡</m:t>
                          </m:r>
                        </m:sub>
                      </m:sSub>
                      <m:r>
                        <a:rPr lang="en-US" b="0" i="1" smtClean="0">
                          <a:latin typeface="Cambria Math" panose="02040503050406030204" pitchFamily="18" charset="0"/>
                          <a:ea typeface="Cambria Math" panose="02040503050406030204" pitchFamily="18" charset="0"/>
                        </a:rPr>
                        <m:t>.</m:t>
                      </m:r>
                      <m:d>
                        <m:dPr>
                          <m:begChr m:val="["/>
                          <m:endChr m:val="]"/>
                          <m:ctrlPr>
                            <a:rPr lang="en-US" b="0" i="1" smtClean="0">
                              <a:latin typeface="Cambria Math" panose="02040503050406030204" pitchFamily="18" charset="0"/>
                              <a:ea typeface="Cambria Math" panose="02040503050406030204" pitchFamily="18" charset="0"/>
                            </a:rPr>
                          </m:ctrlPr>
                        </m:dPr>
                        <m:e>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h</m:t>
                              </m:r>
                            </m:e>
                            <m:sub>
                              <m:r>
                                <a:rPr lang="en-US" b="0" i="1" smtClean="0">
                                  <a:latin typeface="Cambria Math" panose="02040503050406030204" pitchFamily="18" charset="0"/>
                                  <a:ea typeface="Cambria Math" panose="02040503050406030204" pitchFamily="18" charset="0"/>
                                </a:rPr>
                                <m:t>𝑡</m:t>
                              </m:r>
                              <m:r>
                                <a:rPr lang="en-US" b="0" i="1" smtClean="0">
                                  <a:latin typeface="Cambria Math" panose="02040503050406030204" pitchFamily="18" charset="0"/>
                                  <a:ea typeface="Cambria Math" panose="02040503050406030204" pitchFamily="18" charset="0"/>
                                </a:rPr>
                                <m:t>−1</m:t>
                              </m:r>
                            </m:sub>
                          </m:sSub>
                          <m:r>
                            <a:rPr lang="en-US" b="0" i="1" smtClean="0">
                              <a:latin typeface="Cambria Math" panose="02040503050406030204" pitchFamily="18" charset="0"/>
                              <a:ea typeface="Cambria Math" panose="02040503050406030204" pitchFamily="18" charset="0"/>
                            </a:rPr>
                            <m:t>, </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𝑥</m:t>
                              </m:r>
                            </m:e>
                            <m:sub>
                              <m:r>
                                <a:rPr lang="en-US" b="0" i="1" smtClean="0">
                                  <a:latin typeface="Cambria Math" panose="02040503050406030204" pitchFamily="18" charset="0"/>
                                  <a:ea typeface="Cambria Math" panose="02040503050406030204" pitchFamily="18" charset="0"/>
                                </a:rPr>
                                <m:t>𝑡</m:t>
                              </m:r>
                            </m:sub>
                          </m:sSub>
                        </m:e>
                      </m:d>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𝑏</m:t>
                          </m:r>
                        </m:e>
                        <m:sub>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𝑖</m:t>
                              </m:r>
                            </m:e>
                            <m:sub>
                              <m:r>
                                <a:rPr lang="en-US" b="0" i="1" smtClean="0">
                                  <a:latin typeface="Cambria Math" panose="02040503050406030204" pitchFamily="18" charset="0"/>
                                  <a:ea typeface="Cambria Math" panose="02040503050406030204" pitchFamily="18" charset="0"/>
                                </a:rPr>
                                <m:t>𝑡</m:t>
                              </m:r>
                            </m:sub>
                          </m:sSub>
                        </m:sub>
                      </m:sSub>
                      <m:r>
                        <a:rPr lang="en-US" b="0" i="1" smtClean="0">
                          <a:latin typeface="Cambria Math" panose="02040503050406030204" pitchFamily="18" charset="0"/>
                          <a:ea typeface="Cambria Math" panose="02040503050406030204" pitchFamily="18" charset="0"/>
                        </a:rPr>
                        <m:t>)</m:t>
                      </m:r>
                    </m:oMath>
                  </m:oMathPara>
                </a14:m>
                <a:endParaRPr lang="en-US" dirty="0"/>
              </a:p>
            </p:txBody>
          </p:sp>
        </mc:Choice>
        <mc:Fallback xmlns="">
          <p:sp>
            <p:nvSpPr>
              <p:cNvPr id="17" name="TextBox 16">
                <a:extLst>
                  <a:ext uri="{FF2B5EF4-FFF2-40B4-BE49-F238E27FC236}">
                    <a16:creationId xmlns:a16="http://schemas.microsoft.com/office/drawing/2014/main" id="{51F0FE1B-FDC3-BB92-8BC5-DC01933C42A9}"/>
                  </a:ext>
                </a:extLst>
              </p:cNvPr>
              <p:cNvSpPr txBox="1">
                <a:spLocks noRot="1" noChangeAspect="1" noMove="1" noResize="1" noEditPoints="1" noAdjustHandles="1" noChangeArrowheads="1" noChangeShapeType="1" noTextEdit="1"/>
              </p:cNvSpPr>
              <p:nvPr/>
            </p:nvSpPr>
            <p:spPr>
              <a:xfrm>
                <a:off x="8084780" y="3429000"/>
                <a:ext cx="3629290" cy="397929"/>
              </a:xfrm>
              <a:prstGeom prst="rect">
                <a:avLst/>
              </a:prstGeom>
              <a:blipFill>
                <a:blip r:embed="rId21"/>
                <a:stretch>
                  <a:fillRect b="-615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EC594A2B-D1F0-FB70-B69F-B1C7ED808ABF}"/>
                  </a:ext>
                </a:extLst>
              </p:cNvPr>
              <p:cNvSpPr txBox="1"/>
              <p:nvPr/>
            </p:nvSpPr>
            <p:spPr>
              <a:xfrm>
                <a:off x="8412480" y="4013813"/>
                <a:ext cx="1829090" cy="39651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𝑖</m:t>
                              </m:r>
                            </m:sub>
                          </m:sSub>
                        </m:sub>
                      </m:sSub>
                      <m:r>
                        <a:rPr lang="en-US" b="0" i="1" smtClean="0">
                          <a:latin typeface="Cambria Math" panose="02040503050406030204" pitchFamily="18" charset="0"/>
                        </a:rPr>
                        <m:t>(2.03)=0.97</m:t>
                      </m:r>
                    </m:oMath>
                  </m:oMathPara>
                </a14:m>
                <a:endParaRPr lang="en-US" dirty="0"/>
              </a:p>
            </p:txBody>
          </p:sp>
        </mc:Choice>
        <mc:Fallback xmlns="">
          <p:sp>
            <p:nvSpPr>
              <p:cNvPr id="19" name="TextBox 18">
                <a:extLst>
                  <a:ext uri="{FF2B5EF4-FFF2-40B4-BE49-F238E27FC236}">
                    <a16:creationId xmlns:a16="http://schemas.microsoft.com/office/drawing/2014/main" id="{EC594A2B-D1F0-FB70-B69F-B1C7ED808ABF}"/>
                  </a:ext>
                </a:extLst>
              </p:cNvPr>
              <p:cNvSpPr txBox="1">
                <a:spLocks noRot="1" noChangeAspect="1" noMove="1" noResize="1" noEditPoints="1" noAdjustHandles="1" noChangeArrowheads="1" noChangeShapeType="1" noTextEdit="1"/>
              </p:cNvSpPr>
              <p:nvPr/>
            </p:nvSpPr>
            <p:spPr>
              <a:xfrm>
                <a:off x="8412480" y="4013813"/>
                <a:ext cx="1829090" cy="396519"/>
              </a:xfrm>
              <a:prstGeom prst="rect">
                <a:avLst/>
              </a:prstGeom>
              <a:blipFill>
                <a:blip r:embed="rId22"/>
                <a:stretch>
                  <a:fillRect b="-769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4394ABC7-F2AF-2CAD-3FEA-82089166EBD5}"/>
                  </a:ext>
                </a:extLst>
              </p:cNvPr>
              <p:cNvSpPr txBox="1"/>
              <p:nvPr/>
            </p:nvSpPr>
            <p:spPr>
              <a:xfrm>
                <a:off x="8412480" y="4594782"/>
                <a:ext cx="1435200" cy="39651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𝑖</m:t>
                              </m:r>
                            </m:sub>
                          </m:sSub>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𝑖</m:t>
                              </m:r>
                            </m:sub>
                          </m:sSub>
                        </m:sub>
                      </m:sSub>
                    </m:oMath>
                  </m:oMathPara>
                </a14:m>
                <a:endParaRPr lang="en-US" dirty="0"/>
              </a:p>
            </p:txBody>
          </p:sp>
        </mc:Choice>
        <mc:Fallback xmlns="">
          <p:sp>
            <p:nvSpPr>
              <p:cNvPr id="20" name="TextBox 19">
                <a:extLst>
                  <a:ext uri="{FF2B5EF4-FFF2-40B4-BE49-F238E27FC236}">
                    <a16:creationId xmlns:a16="http://schemas.microsoft.com/office/drawing/2014/main" id="{4394ABC7-F2AF-2CAD-3FEA-82089166EBD5}"/>
                  </a:ext>
                </a:extLst>
              </p:cNvPr>
              <p:cNvSpPr txBox="1">
                <a:spLocks noRot="1" noChangeAspect="1" noMove="1" noResize="1" noEditPoints="1" noAdjustHandles="1" noChangeArrowheads="1" noChangeShapeType="1" noTextEdit="1"/>
              </p:cNvSpPr>
              <p:nvPr/>
            </p:nvSpPr>
            <p:spPr>
              <a:xfrm>
                <a:off x="8412480" y="4594782"/>
                <a:ext cx="1435200" cy="396519"/>
              </a:xfrm>
              <a:prstGeom prst="rect">
                <a:avLst/>
              </a:prstGeom>
              <a:blipFill>
                <a:blip r:embed="rId23"/>
                <a:stretch>
                  <a:fillRect b="-615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2EEBFBBD-7B8F-3F41-357A-58489368EA0E}"/>
                  </a:ext>
                </a:extLst>
              </p:cNvPr>
              <p:cNvSpPr txBox="1"/>
              <p:nvPr/>
            </p:nvSpPr>
            <p:spPr>
              <a:xfrm>
                <a:off x="3814305" y="2386091"/>
                <a:ext cx="113697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𝑖</m:t>
                          </m:r>
                        </m:sub>
                      </m:sSub>
                      <m:r>
                        <a:rPr lang="en-US" b="0" i="1" smtClean="0">
                          <a:latin typeface="Cambria Math" panose="02040503050406030204" pitchFamily="18" charset="0"/>
                        </a:rPr>
                        <m:t>=0.97</m:t>
                      </m:r>
                    </m:oMath>
                  </m:oMathPara>
                </a14:m>
                <a:endParaRPr lang="en-US" dirty="0"/>
              </a:p>
            </p:txBody>
          </p:sp>
        </mc:Choice>
        <mc:Fallback xmlns="">
          <p:sp>
            <p:nvSpPr>
              <p:cNvPr id="23" name="TextBox 22">
                <a:extLst>
                  <a:ext uri="{FF2B5EF4-FFF2-40B4-BE49-F238E27FC236}">
                    <a16:creationId xmlns:a16="http://schemas.microsoft.com/office/drawing/2014/main" id="{2EEBFBBD-7B8F-3F41-357A-58489368EA0E}"/>
                  </a:ext>
                </a:extLst>
              </p:cNvPr>
              <p:cNvSpPr txBox="1">
                <a:spLocks noRot="1" noChangeAspect="1" noMove="1" noResize="1" noEditPoints="1" noAdjustHandles="1" noChangeArrowheads="1" noChangeShapeType="1" noTextEdit="1"/>
              </p:cNvSpPr>
              <p:nvPr/>
            </p:nvSpPr>
            <p:spPr>
              <a:xfrm>
                <a:off x="3814305" y="2386091"/>
                <a:ext cx="1136978" cy="369332"/>
              </a:xfrm>
              <a:prstGeom prst="rect">
                <a:avLst/>
              </a:prstGeom>
              <a:blipFill>
                <a:blip r:embed="rId24"/>
                <a:stretch>
                  <a:fillRect b="-131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4B68EFBE-CB74-4A67-AC80-B1A30C899257}"/>
                  </a:ext>
                </a:extLst>
              </p:cNvPr>
              <p:cNvSpPr txBox="1"/>
              <p:nvPr/>
            </p:nvSpPr>
            <p:spPr>
              <a:xfrm>
                <a:off x="8433090" y="5142457"/>
                <a:ext cx="2004203" cy="369332"/>
              </a:xfrm>
              <a:prstGeom prst="rect">
                <a:avLst/>
              </a:prstGeom>
              <a:noFill/>
            </p:spPr>
            <p:txBody>
              <a:bodyPr wrap="none" rtlCol="0">
                <a:spAutoFit/>
              </a:bodyPr>
              <a:lstStyle/>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𝑖</m:t>
                        </m:r>
                      </m:sub>
                    </m:sSub>
                    <m:r>
                      <a:rPr lang="en-US" b="0" i="1" smtClean="0">
                        <a:latin typeface="Cambria Math" panose="02040503050406030204" pitchFamily="18" charset="0"/>
                      </a:rPr>
                      <m:t>=1×0.97</m:t>
                    </m:r>
                  </m:oMath>
                </a14:m>
                <a:r>
                  <a:rPr lang="en-US" dirty="0"/>
                  <a:t>=0.97</a:t>
                </a:r>
              </a:p>
            </p:txBody>
          </p:sp>
        </mc:Choice>
        <mc:Fallback xmlns="">
          <p:sp>
            <p:nvSpPr>
              <p:cNvPr id="24" name="TextBox 23">
                <a:extLst>
                  <a:ext uri="{FF2B5EF4-FFF2-40B4-BE49-F238E27FC236}">
                    <a16:creationId xmlns:a16="http://schemas.microsoft.com/office/drawing/2014/main" id="{4B68EFBE-CB74-4A67-AC80-B1A30C899257}"/>
                  </a:ext>
                </a:extLst>
              </p:cNvPr>
              <p:cNvSpPr txBox="1">
                <a:spLocks noRot="1" noChangeAspect="1" noMove="1" noResize="1" noEditPoints="1" noAdjustHandles="1" noChangeArrowheads="1" noChangeShapeType="1" noTextEdit="1"/>
              </p:cNvSpPr>
              <p:nvPr/>
            </p:nvSpPr>
            <p:spPr>
              <a:xfrm>
                <a:off x="8433090" y="5142457"/>
                <a:ext cx="2004203" cy="369332"/>
              </a:xfrm>
              <a:prstGeom prst="rect">
                <a:avLst/>
              </a:prstGeom>
              <a:blipFill>
                <a:blip r:embed="rId25"/>
                <a:stretch>
                  <a:fillRect l="-912" t="-10000" r="-1824" b="-2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614A8C5C-CB5A-5291-038A-FDDCF57673C6}"/>
                  </a:ext>
                </a:extLst>
              </p:cNvPr>
              <p:cNvSpPr txBox="1"/>
              <p:nvPr/>
            </p:nvSpPr>
            <p:spPr>
              <a:xfrm>
                <a:off x="5394340" y="1818956"/>
                <a:ext cx="124318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𝑡</m:t>
                              </m:r>
                            </m:sub>
                          </m:sSub>
                        </m:e>
                      </m:acc>
                      <m:r>
                        <a:rPr lang="en-US" b="0" i="1" smtClean="0">
                          <a:latin typeface="Cambria Math" panose="02040503050406030204" pitchFamily="18" charset="0"/>
                        </a:rPr>
                        <m:t>=2.96</m:t>
                      </m:r>
                    </m:oMath>
                  </m:oMathPara>
                </a14:m>
                <a:endParaRPr lang="en-US" dirty="0"/>
              </a:p>
            </p:txBody>
          </p:sp>
        </mc:Choice>
        <mc:Fallback xmlns="">
          <p:sp>
            <p:nvSpPr>
              <p:cNvPr id="26" name="TextBox 25">
                <a:extLst>
                  <a:ext uri="{FF2B5EF4-FFF2-40B4-BE49-F238E27FC236}">
                    <a16:creationId xmlns:a16="http://schemas.microsoft.com/office/drawing/2014/main" id="{614A8C5C-CB5A-5291-038A-FDDCF57673C6}"/>
                  </a:ext>
                </a:extLst>
              </p:cNvPr>
              <p:cNvSpPr txBox="1">
                <a:spLocks noRot="1" noChangeAspect="1" noMove="1" noResize="1" noEditPoints="1" noAdjustHandles="1" noChangeArrowheads="1" noChangeShapeType="1" noTextEdit="1"/>
              </p:cNvSpPr>
              <p:nvPr/>
            </p:nvSpPr>
            <p:spPr>
              <a:xfrm>
                <a:off x="5394340" y="1818956"/>
                <a:ext cx="1243182" cy="369332"/>
              </a:xfrm>
              <a:prstGeom prst="rect">
                <a:avLst/>
              </a:prstGeom>
              <a:blipFill>
                <a:blip r:embed="rId2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B03D7776-651B-AB88-9BB9-1C55FF8911F6}"/>
                  </a:ext>
                </a:extLst>
              </p:cNvPr>
              <p:cNvSpPr txBox="1"/>
              <p:nvPr/>
            </p:nvSpPr>
            <p:spPr>
              <a:xfrm>
                <a:off x="7099532" y="5662945"/>
                <a:ext cx="4061095" cy="37837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𝑡</m:t>
                              </m:r>
                            </m:sub>
                          </m:sSub>
                        </m:e>
                      </m:acc>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𝑐</m:t>
                          </m:r>
                        </m:e>
                        <m:sub>
                          <m:r>
                            <a:rPr lang="en-US" b="0" i="1" smtClean="0">
                              <a:latin typeface="Cambria Math" panose="02040503050406030204" pitchFamily="18" charset="0"/>
                            </a:rPr>
                            <m:t>𝑡</m:t>
                          </m:r>
                        </m:sub>
                        <m:sup>
                          <m:r>
                            <a:rPr lang="en-US" b="0" i="1" smtClean="0">
                              <a:latin typeface="Cambria Math" panose="02040503050406030204" pitchFamily="18" charset="0"/>
                            </a:rPr>
                            <m:t>𝑚𝑢𝑙</m:t>
                          </m:r>
                        </m:sup>
                      </m:sSubSup>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𝑖</m:t>
                          </m:r>
                        </m:sub>
                      </m:sSub>
                    </m:oMath>
                  </m:oMathPara>
                </a14:m>
                <a:endParaRPr lang="en-US" dirty="0"/>
              </a:p>
            </p:txBody>
          </p:sp>
        </mc:Choice>
        <mc:Fallback xmlns="">
          <p:sp>
            <p:nvSpPr>
              <p:cNvPr id="28" name="TextBox 27">
                <a:extLst>
                  <a:ext uri="{FF2B5EF4-FFF2-40B4-BE49-F238E27FC236}">
                    <a16:creationId xmlns:a16="http://schemas.microsoft.com/office/drawing/2014/main" id="{B03D7776-651B-AB88-9BB9-1C55FF8911F6}"/>
                  </a:ext>
                </a:extLst>
              </p:cNvPr>
              <p:cNvSpPr txBox="1">
                <a:spLocks noRot="1" noChangeAspect="1" noMove="1" noResize="1" noEditPoints="1" noAdjustHandles="1" noChangeArrowheads="1" noChangeShapeType="1" noTextEdit="1"/>
              </p:cNvSpPr>
              <p:nvPr/>
            </p:nvSpPr>
            <p:spPr>
              <a:xfrm>
                <a:off x="7099532" y="5662945"/>
                <a:ext cx="4061095" cy="378373"/>
              </a:xfrm>
              <a:prstGeom prst="rect">
                <a:avLst/>
              </a:prstGeom>
              <a:blipFill>
                <a:blip r:embed="rId27"/>
                <a:stretch>
                  <a:fillRect b="-1290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6989B904-17D0-E8B7-E8DB-980EF1993381}"/>
                  </a:ext>
                </a:extLst>
              </p:cNvPr>
              <p:cNvSpPr txBox="1"/>
              <p:nvPr/>
            </p:nvSpPr>
            <p:spPr>
              <a:xfrm>
                <a:off x="7570399" y="6161676"/>
                <a:ext cx="4061095" cy="37837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𝑡</m:t>
                              </m:r>
                            </m:sub>
                          </m:sSub>
                        </m:e>
                      </m:acc>
                      <m:r>
                        <a:rPr lang="en-US" b="0" i="1" smtClean="0">
                          <a:latin typeface="Cambria Math" panose="02040503050406030204" pitchFamily="18" charset="0"/>
                        </a:rPr>
                        <m:t>=1.99+0.97=2.96</m:t>
                      </m:r>
                    </m:oMath>
                  </m:oMathPara>
                </a14:m>
                <a:endParaRPr lang="en-US" dirty="0"/>
              </a:p>
            </p:txBody>
          </p:sp>
        </mc:Choice>
        <mc:Fallback xmlns="">
          <p:sp>
            <p:nvSpPr>
              <p:cNvPr id="29" name="TextBox 28">
                <a:extLst>
                  <a:ext uri="{FF2B5EF4-FFF2-40B4-BE49-F238E27FC236}">
                    <a16:creationId xmlns:a16="http://schemas.microsoft.com/office/drawing/2014/main" id="{6989B904-17D0-E8B7-E8DB-980EF1993381}"/>
                  </a:ext>
                </a:extLst>
              </p:cNvPr>
              <p:cNvSpPr txBox="1">
                <a:spLocks noRot="1" noChangeAspect="1" noMove="1" noResize="1" noEditPoints="1" noAdjustHandles="1" noChangeArrowheads="1" noChangeShapeType="1" noTextEdit="1"/>
              </p:cNvSpPr>
              <p:nvPr/>
            </p:nvSpPr>
            <p:spPr>
              <a:xfrm>
                <a:off x="7570399" y="6161676"/>
                <a:ext cx="4061095" cy="378373"/>
              </a:xfrm>
              <a:prstGeom prst="rect">
                <a:avLst/>
              </a:prstGeom>
              <a:blipFill>
                <a:blip r:embed="rId28"/>
                <a:stretch>
                  <a:fillRect/>
                </a:stretch>
              </a:blipFill>
            </p:spPr>
            <p:txBody>
              <a:bodyPr/>
              <a:lstStyle/>
              <a:p>
                <a:r>
                  <a:rPr lang="en-US">
                    <a:noFill/>
                  </a:rPr>
                  <a:t> </a:t>
                </a:r>
              </a:p>
            </p:txBody>
          </p:sp>
        </mc:Fallback>
      </mc:AlternateContent>
      <p:sp>
        <p:nvSpPr>
          <p:cNvPr id="30" name="TextBox 29">
            <a:extLst>
              <a:ext uri="{FF2B5EF4-FFF2-40B4-BE49-F238E27FC236}">
                <a16:creationId xmlns:a16="http://schemas.microsoft.com/office/drawing/2014/main" id="{919C4734-25BC-F4CE-00B9-ADA2D94D0036}"/>
              </a:ext>
            </a:extLst>
          </p:cNvPr>
          <p:cNvSpPr txBox="1"/>
          <p:nvPr/>
        </p:nvSpPr>
        <p:spPr>
          <a:xfrm>
            <a:off x="5162223" y="2459323"/>
            <a:ext cx="1728550" cy="369332"/>
          </a:xfrm>
          <a:prstGeom prst="rect">
            <a:avLst/>
          </a:prstGeom>
          <a:noFill/>
        </p:spPr>
        <p:txBody>
          <a:bodyPr wrap="none" rtlCol="0">
            <a:spAutoFit/>
          </a:bodyPr>
          <a:lstStyle/>
          <a:p>
            <a:r>
              <a:rPr lang="en-US" dirty="0"/>
              <a:t>Potential impact</a:t>
            </a:r>
          </a:p>
        </p:txBody>
      </p:sp>
      <p:sp>
        <p:nvSpPr>
          <p:cNvPr id="31" name="TextBox 30">
            <a:extLst>
              <a:ext uri="{FF2B5EF4-FFF2-40B4-BE49-F238E27FC236}">
                <a16:creationId xmlns:a16="http://schemas.microsoft.com/office/drawing/2014/main" id="{342E9641-2BA1-3DF7-F635-98DAC1E9E278}"/>
              </a:ext>
            </a:extLst>
          </p:cNvPr>
          <p:cNvSpPr txBox="1"/>
          <p:nvPr/>
        </p:nvSpPr>
        <p:spPr>
          <a:xfrm>
            <a:off x="1892882" y="2430725"/>
            <a:ext cx="2039917" cy="369332"/>
          </a:xfrm>
          <a:prstGeom prst="rect">
            <a:avLst/>
          </a:prstGeom>
          <a:noFill/>
        </p:spPr>
        <p:txBody>
          <a:bodyPr wrap="none" rtlCol="0">
            <a:spAutoFit/>
          </a:bodyPr>
          <a:lstStyle/>
          <a:p>
            <a:r>
              <a:rPr lang="en-US" dirty="0"/>
              <a:t>Rate of importance </a:t>
            </a:r>
          </a:p>
        </p:txBody>
      </p:sp>
      <p:sp>
        <p:nvSpPr>
          <p:cNvPr id="32" name="TextBox 31">
            <a:extLst>
              <a:ext uri="{FF2B5EF4-FFF2-40B4-BE49-F238E27FC236}">
                <a16:creationId xmlns:a16="http://schemas.microsoft.com/office/drawing/2014/main" id="{8D04583A-D3A8-EAE5-5CBA-FD395D993265}"/>
              </a:ext>
            </a:extLst>
          </p:cNvPr>
          <p:cNvSpPr txBox="1"/>
          <p:nvPr/>
        </p:nvSpPr>
        <p:spPr>
          <a:xfrm>
            <a:off x="2709214" y="1479439"/>
            <a:ext cx="4875531" cy="369332"/>
          </a:xfrm>
          <a:prstGeom prst="rect">
            <a:avLst/>
          </a:prstGeom>
          <a:noFill/>
        </p:spPr>
        <p:txBody>
          <a:bodyPr wrap="square" rtlCol="0">
            <a:spAutoFit/>
          </a:bodyPr>
          <a:lstStyle/>
          <a:p>
            <a:r>
              <a:rPr lang="en-US" dirty="0"/>
              <a:t>We add 0.97 to the existing long-term memory.</a:t>
            </a:r>
          </a:p>
        </p:txBody>
      </p:sp>
    </p:spTree>
    <p:extLst>
      <p:ext uri="{BB962C8B-B14F-4D97-AF65-F5344CB8AC3E}">
        <p14:creationId xmlns:p14="http://schemas.microsoft.com/office/powerpoint/2010/main" val="226112099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FBE56B-BACE-61D9-4A39-0C8874AC964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10643E2-C02D-60B1-C96E-CCC9EE14F47A}"/>
              </a:ext>
            </a:extLst>
          </p:cNvPr>
          <p:cNvSpPr>
            <a:spLocks noGrp="1"/>
          </p:cNvSpPr>
          <p:nvPr>
            <p:ph type="title"/>
          </p:nvPr>
        </p:nvSpPr>
        <p:spPr/>
        <p:txBody>
          <a:bodyPr/>
          <a:lstStyle/>
          <a:p>
            <a:r>
              <a:rPr lang="en-US" b="1" dirty="0"/>
              <a:t>LSTM Architecture: Input Gate</a:t>
            </a:r>
          </a:p>
        </p:txBody>
      </p:sp>
      <p:sp>
        <p:nvSpPr>
          <p:cNvPr id="5" name="Rectangle 4">
            <a:extLst>
              <a:ext uri="{FF2B5EF4-FFF2-40B4-BE49-F238E27FC236}">
                <a16:creationId xmlns:a16="http://schemas.microsoft.com/office/drawing/2014/main" id="{47D58387-2485-26E5-4042-580F08A85DB1}"/>
              </a:ext>
            </a:extLst>
          </p:cNvPr>
          <p:cNvSpPr/>
          <p:nvPr/>
        </p:nvSpPr>
        <p:spPr>
          <a:xfrm>
            <a:off x="3020367" y="2774841"/>
            <a:ext cx="1647929" cy="2552282"/>
          </a:xfrm>
          <a:prstGeom prst="rect">
            <a:avLst/>
          </a:prstGeom>
          <a:solidFill>
            <a:schemeClr val="accent5">
              <a:lumMod val="20000"/>
              <a:lumOff val="80000"/>
            </a:schemeClr>
          </a:solidFill>
          <a:ln>
            <a:prstDash val="dash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FD2AE086-FC0F-47B4-2DC7-6CA01B257EAA}"/>
              </a:ext>
            </a:extLst>
          </p:cNvPr>
          <p:cNvSpPr/>
          <p:nvPr/>
        </p:nvSpPr>
        <p:spPr>
          <a:xfrm>
            <a:off x="5202534" y="2774841"/>
            <a:ext cx="1647929" cy="2552282"/>
          </a:xfrm>
          <a:prstGeom prst="rect">
            <a:avLst/>
          </a:prstGeom>
          <a:solidFill>
            <a:schemeClr val="accent6">
              <a:lumMod val="20000"/>
              <a:lumOff val="80000"/>
            </a:schemeClr>
          </a:solidFill>
          <a:ln>
            <a:prstDash val="dash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49EAEA02-0000-3F41-1F48-480890FAE8F1}"/>
              </a:ext>
            </a:extLst>
          </p:cNvPr>
          <p:cNvCxnSpPr>
            <a:cxnSpLocks/>
            <a:endCxn id="25" idx="1"/>
          </p:cNvCxnSpPr>
          <p:nvPr/>
        </p:nvCxnSpPr>
        <p:spPr>
          <a:xfrm>
            <a:off x="2679225" y="2155192"/>
            <a:ext cx="1976742" cy="6196"/>
          </a:xfrm>
          <a:prstGeom prst="line">
            <a:avLst/>
          </a:prstGeom>
          <a:ln w="38100">
            <a:solidFill>
              <a:srgbClr val="00B05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4EDAA675-6BEC-59E8-82FF-4854D98E35A7}"/>
              </a:ext>
            </a:extLst>
          </p:cNvPr>
          <p:cNvCxnSpPr>
            <a:cxnSpLocks/>
            <a:stCxn id="25" idx="3"/>
          </p:cNvCxnSpPr>
          <p:nvPr/>
        </p:nvCxnSpPr>
        <p:spPr>
          <a:xfrm>
            <a:off x="5235087" y="2161388"/>
            <a:ext cx="1721828" cy="5431"/>
          </a:xfrm>
          <a:prstGeom prst="line">
            <a:avLst/>
          </a:prstGeom>
          <a:ln w="38100">
            <a:solidFill>
              <a:srgbClr val="00B05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pic>
        <p:nvPicPr>
          <p:cNvPr id="12" name="Picture 4">
            <a:extLst>
              <a:ext uri="{FF2B5EF4-FFF2-40B4-BE49-F238E27FC236}">
                <a16:creationId xmlns:a16="http://schemas.microsoft.com/office/drawing/2014/main" id="{202DC062-B550-BE78-AEC3-5F9EDBA6C41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7334" t="31855" r="15214" b="3884"/>
          <a:stretch/>
        </p:blipFill>
        <p:spPr bwMode="auto">
          <a:xfrm>
            <a:off x="3184024" y="3007148"/>
            <a:ext cx="660307" cy="665743"/>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8" descr="Activation Functions in Neural Network – Study Machine Learning">
            <a:extLst>
              <a:ext uri="{FF2B5EF4-FFF2-40B4-BE49-F238E27FC236}">
                <a16:creationId xmlns:a16="http://schemas.microsoft.com/office/drawing/2014/main" id="{CC428022-2E14-0037-53AB-EC6E8A6A0E5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9005" r="11483"/>
          <a:stretch/>
        </p:blipFill>
        <p:spPr bwMode="auto">
          <a:xfrm>
            <a:off x="6005062" y="3005910"/>
            <a:ext cx="685800" cy="665743"/>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18" name="Rectangle 17">
                <a:extLst>
                  <a:ext uri="{FF2B5EF4-FFF2-40B4-BE49-F238E27FC236}">
                    <a16:creationId xmlns:a16="http://schemas.microsoft.com/office/drawing/2014/main" id="{5A00BDA9-1BB6-E0FB-9AEC-AFA742433CD6}"/>
                  </a:ext>
                </a:extLst>
              </p:cNvPr>
              <p:cNvSpPr/>
              <p:nvPr/>
            </p:nvSpPr>
            <p:spPr>
              <a:xfrm>
                <a:off x="4510420" y="5732912"/>
                <a:ext cx="883920" cy="70104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Input</a:t>
                </a:r>
              </a:p>
              <a:p>
                <a:pPr algn="ct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𝑡</m:t>
                        </m:r>
                      </m:sub>
                    </m:sSub>
                  </m:oMath>
                </a14:m>
                <a:r>
                  <a:rPr lang="en-US" dirty="0"/>
                  <a:t>=-10</a:t>
                </a:r>
              </a:p>
            </p:txBody>
          </p:sp>
        </mc:Choice>
        <mc:Fallback xmlns="">
          <p:sp>
            <p:nvSpPr>
              <p:cNvPr id="18" name="Rectangle 17">
                <a:extLst>
                  <a:ext uri="{FF2B5EF4-FFF2-40B4-BE49-F238E27FC236}">
                    <a16:creationId xmlns:a16="http://schemas.microsoft.com/office/drawing/2014/main" id="{5A00BDA9-1BB6-E0FB-9AEC-AFA742433CD6}"/>
                  </a:ext>
                </a:extLst>
              </p:cNvPr>
              <p:cNvSpPr>
                <a:spLocks noRot="1" noChangeAspect="1" noMove="1" noResize="1" noEditPoints="1" noAdjustHandles="1" noChangeArrowheads="1" noChangeShapeType="1" noTextEdit="1"/>
              </p:cNvSpPr>
              <p:nvPr/>
            </p:nvSpPr>
            <p:spPr>
              <a:xfrm>
                <a:off x="4510420" y="5732912"/>
                <a:ext cx="883920" cy="701040"/>
              </a:xfrm>
              <a:prstGeom prst="rect">
                <a:avLst/>
              </a:prstGeom>
              <a:blipFill>
                <a:blip r:embed="rId4"/>
                <a:stretch>
                  <a:fillRect r="-680" b="-854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Rectangle 20">
                <a:extLst>
                  <a:ext uri="{FF2B5EF4-FFF2-40B4-BE49-F238E27FC236}">
                    <a16:creationId xmlns:a16="http://schemas.microsoft.com/office/drawing/2014/main" id="{DDF037F1-6220-E4BC-B004-9ADA53966174}"/>
                  </a:ext>
                </a:extLst>
              </p:cNvPr>
              <p:cNvSpPr/>
              <p:nvPr/>
            </p:nvSpPr>
            <p:spPr>
              <a:xfrm>
                <a:off x="3238427" y="4285610"/>
                <a:ext cx="579120" cy="36576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oMath>
                  </m:oMathPara>
                </a14:m>
                <a:endParaRPr lang="en-US" dirty="0"/>
              </a:p>
            </p:txBody>
          </p:sp>
        </mc:Choice>
        <mc:Fallback xmlns="">
          <p:sp>
            <p:nvSpPr>
              <p:cNvPr id="21" name="Rectangle 20">
                <a:extLst>
                  <a:ext uri="{FF2B5EF4-FFF2-40B4-BE49-F238E27FC236}">
                    <a16:creationId xmlns:a16="http://schemas.microsoft.com/office/drawing/2014/main" id="{DDF037F1-6220-E4BC-B004-9ADA53966174}"/>
                  </a:ext>
                </a:extLst>
              </p:cNvPr>
              <p:cNvSpPr>
                <a:spLocks noRot="1" noChangeAspect="1" noMove="1" noResize="1" noEditPoints="1" noAdjustHandles="1" noChangeArrowheads="1" noChangeShapeType="1" noTextEdit="1"/>
              </p:cNvSpPr>
              <p:nvPr/>
            </p:nvSpPr>
            <p:spPr>
              <a:xfrm>
                <a:off x="3238427" y="4285610"/>
                <a:ext cx="579120" cy="365760"/>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Rectangle 21">
                <a:extLst>
                  <a:ext uri="{FF2B5EF4-FFF2-40B4-BE49-F238E27FC236}">
                    <a16:creationId xmlns:a16="http://schemas.microsoft.com/office/drawing/2014/main" id="{EE090973-3A9C-8090-6FB2-E06D87397CB3}"/>
                  </a:ext>
                </a:extLst>
              </p:cNvPr>
              <p:cNvSpPr/>
              <p:nvPr/>
            </p:nvSpPr>
            <p:spPr>
              <a:xfrm>
                <a:off x="6058402" y="4285610"/>
                <a:ext cx="579120" cy="36576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oMath>
                  </m:oMathPara>
                </a14:m>
                <a:endParaRPr lang="en-US" dirty="0"/>
              </a:p>
            </p:txBody>
          </p:sp>
        </mc:Choice>
        <mc:Fallback xmlns="">
          <p:sp>
            <p:nvSpPr>
              <p:cNvPr id="22" name="Rectangle 21">
                <a:extLst>
                  <a:ext uri="{FF2B5EF4-FFF2-40B4-BE49-F238E27FC236}">
                    <a16:creationId xmlns:a16="http://schemas.microsoft.com/office/drawing/2014/main" id="{EE090973-3A9C-8090-6FB2-E06D87397CB3}"/>
                  </a:ext>
                </a:extLst>
              </p:cNvPr>
              <p:cNvSpPr>
                <a:spLocks noRot="1" noChangeAspect="1" noMove="1" noResize="1" noEditPoints="1" noAdjustHandles="1" noChangeArrowheads="1" noChangeShapeType="1" noTextEdit="1"/>
              </p:cNvSpPr>
              <p:nvPr/>
            </p:nvSpPr>
            <p:spPr>
              <a:xfrm>
                <a:off x="6058402" y="4285610"/>
                <a:ext cx="579120" cy="365760"/>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Rectangle 24">
                <a:extLst>
                  <a:ext uri="{FF2B5EF4-FFF2-40B4-BE49-F238E27FC236}">
                    <a16:creationId xmlns:a16="http://schemas.microsoft.com/office/drawing/2014/main" id="{E7BBA87C-1703-2B47-10F3-9135398B7D6B}"/>
                  </a:ext>
                </a:extLst>
              </p:cNvPr>
              <p:cNvSpPr/>
              <p:nvPr/>
            </p:nvSpPr>
            <p:spPr>
              <a:xfrm>
                <a:off x="4655967" y="1978508"/>
                <a:ext cx="579120" cy="36576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oMath>
                  </m:oMathPara>
                </a14:m>
                <a:endParaRPr lang="en-US" dirty="0"/>
              </a:p>
            </p:txBody>
          </p:sp>
        </mc:Choice>
        <mc:Fallback xmlns="">
          <p:sp>
            <p:nvSpPr>
              <p:cNvPr id="25" name="Rectangle 24">
                <a:extLst>
                  <a:ext uri="{FF2B5EF4-FFF2-40B4-BE49-F238E27FC236}">
                    <a16:creationId xmlns:a16="http://schemas.microsoft.com/office/drawing/2014/main" id="{E7BBA87C-1703-2B47-10F3-9135398B7D6B}"/>
                  </a:ext>
                </a:extLst>
              </p:cNvPr>
              <p:cNvSpPr>
                <a:spLocks noRot="1" noChangeAspect="1" noMove="1" noResize="1" noEditPoints="1" noAdjustHandles="1" noChangeArrowheads="1" noChangeShapeType="1" noTextEdit="1"/>
              </p:cNvSpPr>
              <p:nvPr/>
            </p:nvSpPr>
            <p:spPr>
              <a:xfrm>
                <a:off x="4655967" y="1978508"/>
                <a:ext cx="579120" cy="365760"/>
              </a:xfrm>
              <a:prstGeom prst="rect">
                <a:avLst/>
              </a:prstGeom>
              <a:blipFill>
                <a:blip r:embed="rId7"/>
                <a:stretch>
                  <a:fillRect/>
                </a:stretch>
              </a:blipFill>
            </p:spPr>
            <p:txBody>
              <a:bodyPr/>
              <a:lstStyle/>
              <a:p>
                <a:r>
                  <a:rPr lang="en-US">
                    <a:noFill/>
                  </a:rPr>
                  <a:t> </a:t>
                </a:r>
              </a:p>
            </p:txBody>
          </p:sp>
        </mc:Fallback>
      </mc:AlternateContent>
      <p:cxnSp>
        <p:nvCxnSpPr>
          <p:cNvPr id="35" name="Straight Connector 34">
            <a:extLst>
              <a:ext uri="{FF2B5EF4-FFF2-40B4-BE49-F238E27FC236}">
                <a16:creationId xmlns:a16="http://schemas.microsoft.com/office/drawing/2014/main" id="{AD343139-D8FB-2884-7405-20E9E590766D}"/>
              </a:ext>
            </a:extLst>
          </p:cNvPr>
          <p:cNvCxnSpPr>
            <a:cxnSpLocks/>
          </p:cNvCxnSpPr>
          <p:nvPr/>
        </p:nvCxnSpPr>
        <p:spPr>
          <a:xfrm>
            <a:off x="2109216" y="4991439"/>
            <a:ext cx="1285033" cy="0"/>
          </a:xfrm>
          <a:prstGeom prst="line">
            <a:avLst/>
          </a:prstGeom>
          <a:ln w="28575">
            <a:solidFill>
              <a:srgbClr val="C00000"/>
            </a:solidFill>
          </a:ln>
        </p:spPr>
        <p:style>
          <a:lnRef idx="2">
            <a:schemeClr val="accent2"/>
          </a:lnRef>
          <a:fillRef idx="0">
            <a:schemeClr val="accent2"/>
          </a:fillRef>
          <a:effectRef idx="1">
            <a:schemeClr val="accent2"/>
          </a:effectRef>
          <a:fontRef idx="minor">
            <a:schemeClr val="tx1"/>
          </a:fontRef>
        </p:style>
      </p:cxnSp>
      <p:cxnSp>
        <p:nvCxnSpPr>
          <p:cNvPr id="36" name="Straight Connector 35">
            <a:extLst>
              <a:ext uri="{FF2B5EF4-FFF2-40B4-BE49-F238E27FC236}">
                <a16:creationId xmlns:a16="http://schemas.microsoft.com/office/drawing/2014/main" id="{34810557-319B-F9E3-797E-9DE086290198}"/>
              </a:ext>
            </a:extLst>
          </p:cNvPr>
          <p:cNvCxnSpPr>
            <a:cxnSpLocks/>
          </p:cNvCxnSpPr>
          <p:nvPr/>
        </p:nvCxnSpPr>
        <p:spPr>
          <a:xfrm>
            <a:off x="3613688" y="4991439"/>
            <a:ext cx="2677384" cy="0"/>
          </a:xfrm>
          <a:prstGeom prst="line">
            <a:avLst/>
          </a:prstGeom>
          <a:ln w="28575">
            <a:solidFill>
              <a:srgbClr val="C00000"/>
            </a:solidFill>
          </a:ln>
        </p:spPr>
        <p:style>
          <a:lnRef idx="2">
            <a:schemeClr val="accent2"/>
          </a:lnRef>
          <a:fillRef idx="0">
            <a:schemeClr val="accent2"/>
          </a:fillRef>
          <a:effectRef idx="1">
            <a:schemeClr val="accent2"/>
          </a:effectRef>
          <a:fontRef idx="minor">
            <a:schemeClr val="tx1"/>
          </a:fontRef>
        </p:style>
      </p:cxnSp>
      <p:cxnSp>
        <p:nvCxnSpPr>
          <p:cNvPr id="38" name="Connector: Elbow 37">
            <a:extLst>
              <a:ext uri="{FF2B5EF4-FFF2-40B4-BE49-F238E27FC236}">
                <a16:creationId xmlns:a16="http://schemas.microsoft.com/office/drawing/2014/main" id="{BBB0038F-ED54-EB31-1F29-7F61F35DBE6A}"/>
              </a:ext>
            </a:extLst>
          </p:cNvPr>
          <p:cNvCxnSpPr>
            <a:cxnSpLocks/>
            <a:endCxn id="21" idx="1"/>
          </p:cNvCxnSpPr>
          <p:nvPr/>
        </p:nvCxnSpPr>
        <p:spPr>
          <a:xfrm rot="5400000" flipH="1" flipV="1">
            <a:off x="2894191" y="4641510"/>
            <a:ext cx="517256" cy="171216"/>
          </a:xfrm>
          <a:prstGeom prst="bentConnector2">
            <a:avLst/>
          </a:prstGeom>
          <a:ln w="28575">
            <a:solidFill>
              <a:srgbClr val="C00000"/>
            </a:solidFill>
            <a:tailEnd type="triangle"/>
          </a:ln>
        </p:spPr>
        <p:style>
          <a:lnRef idx="2">
            <a:schemeClr val="accent2"/>
          </a:lnRef>
          <a:fillRef idx="0">
            <a:schemeClr val="accent2"/>
          </a:fillRef>
          <a:effectRef idx="1">
            <a:schemeClr val="accent2"/>
          </a:effectRef>
          <a:fontRef idx="minor">
            <a:schemeClr val="tx1"/>
          </a:fontRef>
        </p:style>
      </p:cxnSp>
      <p:cxnSp>
        <p:nvCxnSpPr>
          <p:cNvPr id="39" name="Connector: Elbow 38">
            <a:extLst>
              <a:ext uri="{FF2B5EF4-FFF2-40B4-BE49-F238E27FC236}">
                <a16:creationId xmlns:a16="http://schemas.microsoft.com/office/drawing/2014/main" id="{12DE82BF-A80D-5E6E-8AD7-B2FB3039D092}"/>
              </a:ext>
            </a:extLst>
          </p:cNvPr>
          <p:cNvCxnSpPr>
            <a:cxnSpLocks/>
            <a:endCxn id="22" idx="1"/>
          </p:cNvCxnSpPr>
          <p:nvPr/>
        </p:nvCxnSpPr>
        <p:spPr>
          <a:xfrm rot="5400000" flipH="1" flipV="1">
            <a:off x="5691336" y="4624374"/>
            <a:ext cx="522950" cy="211182"/>
          </a:xfrm>
          <a:prstGeom prst="bentConnector2">
            <a:avLst/>
          </a:prstGeom>
          <a:ln w="28575">
            <a:solidFill>
              <a:srgbClr val="C00000"/>
            </a:solidFill>
            <a:tailEnd type="triangle"/>
          </a:ln>
        </p:spPr>
        <p:style>
          <a:lnRef idx="2">
            <a:schemeClr val="accent2"/>
          </a:lnRef>
          <a:fillRef idx="0">
            <a:schemeClr val="accent2"/>
          </a:fillRef>
          <a:effectRef idx="1">
            <a:schemeClr val="accent2"/>
          </a:effectRef>
          <a:fontRef idx="minor">
            <a:schemeClr val="tx1"/>
          </a:fontRef>
        </p:style>
      </p:cxnSp>
      <p:cxnSp>
        <p:nvCxnSpPr>
          <p:cNvPr id="43" name="Straight Arrow Connector 42">
            <a:extLst>
              <a:ext uri="{FF2B5EF4-FFF2-40B4-BE49-F238E27FC236}">
                <a16:creationId xmlns:a16="http://schemas.microsoft.com/office/drawing/2014/main" id="{1D1AE3AE-B580-C9D7-C919-C42BF99DFD27}"/>
              </a:ext>
            </a:extLst>
          </p:cNvPr>
          <p:cNvCxnSpPr>
            <a:cxnSpLocks/>
            <a:stCxn id="21" idx="0"/>
            <a:endCxn id="12" idx="2"/>
          </p:cNvCxnSpPr>
          <p:nvPr/>
        </p:nvCxnSpPr>
        <p:spPr>
          <a:xfrm flipH="1" flipV="1">
            <a:off x="3514178" y="3672891"/>
            <a:ext cx="13809" cy="61271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4BB49A0E-CD5E-250B-C376-84AE4736336C}"/>
              </a:ext>
            </a:extLst>
          </p:cNvPr>
          <p:cNvCxnSpPr>
            <a:cxnSpLocks/>
            <a:stCxn id="22" idx="0"/>
            <a:endCxn id="15" idx="2"/>
          </p:cNvCxnSpPr>
          <p:nvPr/>
        </p:nvCxnSpPr>
        <p:spPr>
          <a:xfrm flipV="1">
            <a:off x="6347962" y="3671653"/>
            <a:ext cx="0" cy="61395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9" name="Rectangle 48">
                <a:extLst>
                  <a:ext uri="{FF2B5EF4-FFF2-40B4-BE49-F238E27FC236}">
                    <a16:creationId xmlns:a16="http://schemas.microsoft.com/office/drawing/2014/main" id="{5AE36D99-5BA2-4DAF-E041-FA8CF60F9540}"/>
                  </a:ext>
                </a:extLst>
              </p:cNvPr>
              <p:cNvSpPr/>
              <p:nvPr/>
            </p:nvSpPr>
            <p:spPr>
              <a:xfrm>
                <a:off x="4757601" y="3165488"/>
                <a:ext cx="377922" cy="36576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oMath>
                  </m:oMathPara>
                </a14:m>
                <a:endParaRPr lang="en-US" dirty="0"/>
              </a:p>
            </p:txBody>
          </p:sp>
        </mc:Choice>
        <mc:Fallback xmlns="">
          <p:sp>
            <p:nvSpPr>
              <p:cNvPr id="49" name="Rectangle 48">
                <a:extLst>
                  <a:ext uri="{FF2B5EF4-FFF2-40B4-BE49-F238E27FC236}">
                    <a16:creationId xmlns:a16="http://schemas.microsoft.com/office/drawing/2014/main" id="{5AE36D99-5BA2-4DAF-E041-FA8CF60F9540}"/>
                  </a:ext>
                </a:extLst>
              </p:cNvPr>
              <p:cNvSpPr>
                <a:spLocks noRot="1" noChangeAspect="1" noMove="1" noResize="1" noEditPoints="1" noAdjustHandles="1" noChangeArrowheads="1" noChangeShapeType="1" noTextEdit="1"/>
              </p:cNvSpPr>
              <p:nvPr/>
            </p:nvSpPr>
            <p:spPr>
              <a:xfrm>
                <a:off x="4757601" y="3165488"/>
                <a:ext cx="377922" cy="365760"/>
              </a:xfrm>
              <a:prstGeom prst="rect">
                <a:avLst/>
              </a:prstGeom>
              <a:blipFill>
                <a:blip r:embed="rId8"/>
                <a:stretch>
                  <a:fillRect/>
                </a:stretch>
              </a:blipFill>
            </p:spPr>
            <p:txBody>
              <a:bodyPr/>
              <a:lstStyle/>
              <a:p>
                <a:r>
                  <a:rPr lang="en-US">
                    <a:noFill/>
                  </a:rPr>
                  <a:t> </a:t>
                </a:r>
              </a:p>
            </p:txBody>
          </p:sp>
        </mc:Fallback>
      </mc:AlternateContent>
      <p:cxnSp>
        <p:nvCxnSpPr>
          <p:cNvPr id="50" name="Straight Arrow Connector 49">
            <a:extLst>
              <a:ext uri="{FF2B5EF4-FFF2-40B4-BE49-F238E27FC236}">
                <a16:creationId xmlns:a16="http://schemas.microsoft.com/office/drawing/2014/main" id="{17C2B3FE-4A5C-4340-1762-57DAB740EC4E}"/>
              </a:ext>
            </a:extLst>
          </p:cNvPr>
          <p:cNvCxnSpPr>
            <a:cxnSpLocks/>
            <a:endCxn id="49" idx="1"/>
          </p:cNvCxnSpPr>
          <p:nvPr/>
        </p:nvCxnSpPr>
        <p:spPr>
          <a:xfrm>
            <a:off x="3844331" y="3348368"/>
            <a:ext cx="91327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3FB7AA61-37D4-65DB-F0EC-1DA1086C096F}"/>
              </a:ext>
            </a:extLst>
          </p:cNvPr>
          <p:cNvCxnSpPr>
            <a:cxnSpLocks/>
          </p:cNvCxnSpPr>
          <p:nvPr/>
        </p:nvCxnSpPr>
        <p:spPr>
          <a:xfrm>
            <a:off x="3869313" y="3347358"/>
            <a:ext cx="913270"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336EF399-B8F4-1CFA-54DB-70F28E0E3FD0}"/>
              </a:ext>
            </a:extLst>
          </p:cNvPr>
          <p:cNvCxnSpPr>
            <a:cxnSpLocks/>
            <a:stCxn id="15" idx="1"/>
            <a:endCxn id="49" idx="3"/>
          </p:cNvCxnSpPr>
          <p:nvPr/>
        </p:nvCxnSpPr>
        <p:spPr>
          <a:xfrm flipH="1">
            <a:off x="5135523" y="3338782"/>
            <a:ext cx="869539" cy="958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54" name="Connector: Elbow 53">
            <a:extLst>
              <a:ext uri="{FF2B5EF4-FFF2-40B4-BE49-F238E27FC236}">
                <a16:creationId xmlns:a16="http://schemas.microsoft.com/office/drawing/2014/main" id="{64F050D7-51E1-8C31-2B56-42F742EF9066}"/>
              </a:ext>
            </a:extLst>
          </p:cNvPr>
          <p:cNvCxnSpPr>
            <a:cxnSpLocks/>
            <a:stCxn id="49" idx="0"/>
            <a:endCxn id="25" idx="2"/>
          </p:cNvCxnSpPr>
          <p:nvPr/>
        </p:nvCxnSpPr>
        <p:spPr>
          <a:xfrm rot="16200000" flipV="1">
            <a:off x="4535435" y="2754360"/>
            <a:ext cx="821220" cy="1035"/>
          </a:xfrm>
          <a:prstGeom prst="bentConnector3">
            <a:avLst>
              <a:gd name="adj1" fmla="val 50000"/>
            </a:avLst>
          </a:prstGeom>
          <a:ln w="38100">
            <a:tailEnd type="triangle"/>
          </a:ln>
        </p:spPr>
        <p:style>
          <a:lnRef idx="2">
            <a:schemeClr val="dk1"/>
          </a:lnRef>
          <a:fillRef idx="0">
            <a:schemeClr val="dk1"/>
          </a:fillRef>
          <a:effectRef idx="1">
            <a:schemeClr val="dk1"/>
          </a:effectRef>
          <a:fontRef idx="minor">
            <a:schemeClr val="tx1"/>
          </a:fontRef>
        </p:style>
      </p:cxnSp>
      <mc:AlternateContent xmlns:mc="http://schemas.openxmlformats.org/markup-compatibility/2006" xmlns:a14="http://schemas.microsoft.com/office/drawing/2010/main">
        <mc:Choice Requires="a14">
          <p:sp>
            <p:nvSpPr>
              <p:cNvPr id="67" name="TextBox 66">
                <a:extLst>
                  <a:ext uri="{FF2B5EF4-FFF2-40B4-BE49-F238E27FC236}">
                    <a16:creationId xmlns:a16="http://schemas.microsoft.com/office/drawing/2014/main" id="{72A346DD-E3EE-C224-D16E-3BA52D366D42}"/>
                  </a:ext>
                </a:extLst>
              </p:cNvPr>
              <p:cNvSpPr txBox="1"/>
              <p:nvPr/>
            </p:nvSpPr>
            <p:spPr>
              <a:xfrm>
                <a:off x="2071554" y="4207925"/>
                <a:ext cx="109972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m:t>
                          </m:r>
                          <m:r>
                            <a:rPr lang="en-US" b="0" i="1" smtClean="0">
                              <a:latin typeface="Cambria Math" panose="02040503050406030204" pitchFamily="18" charset="0"/>
                            </a:rPr>
                            <m:t>𝑤</m:t>
                          </m:r>
                        </m:e>
                        <m:sub>
                          <m:r>
                            <a:rPr lang="en-US" b="0" i="1" smtClean="0">
                              <a:latin typeface="Cambria Math" panose="02040503050406030204" pitchFamily="18" charset="0"/>
                            </a:rPr>
                            <m:t>h</m:t>
                          </m:r>
                        </m:sub>
                      </m:sSub>
                      <m:r>
                        <a:rPr lang="en-US" b="0" i="1" smtClean="0">
                          <a:latin typeface="Cambria Math" panose="02040503050406030204" pitchFamily="18" charset="0"/>
                        </a:rPr>
                        <m:t>=2</m:t>
                      </m:r>
                    </m:oMath>
                  </m:oMathPara>
                </a14:m>
                <a:endParaRPr lang="en-US" dirty="0"/>
              </a:p>
            </p:txBody>
          </p:sp>
        </mc:Choice>
        <mc:Fallback xmlns="">
          <p:sp>
            <p:nvSpPr>
              <p:cNvPr id="67" name="TextBox 66">
                <a:extLst>
                  <a:ext uri="{FF2B5EF4-FFF2-40B4-BE49-F238E27FC236}">
                    <a16:creationId xmlns:a16="http://schemas.microsoft.com/office/drawing/2014/main" id="{72A346DD-E3EE-C224-D16E-3BA52D366D42}"/>
                  </a:ext>
                </a:extLst>
              </p:cNvPr>
              <p:cNvSpPr txBox="1">
                <a:spLocks noRot="1" noChangeAspect="1" noMove="1" noResize="1" noEditPoints="1" noAdjustHandles="1" noChangeArrowheads="1" noChangeShapeType="1" noTextEdit="1"/>
              </p:cNvSpPr>
              <p:nvPr/>
            </p:nvSpPr>
            <p:spPr>
              <a:xfrm>
                <a:off x="2071554" y="4207925"/>
                <a:ext cx="1099725" cy="369332"/>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0" name="TextBox 69">
                <a:extLst>
                  <a:ext uri="{FF2B5EF4-FFF2-40B4-BE49-F238E27FC236}">
                    <a16:creationId xmlns:a16="http://schemas.microsoft.com/office/drawing/2014/main" id="{D82ABEB4-FB8F-11CC-DE44-AAB18A95B35B}"/>
                  </a:ext>
                </a:extLst>
              </p:cNvPr>
              <p:cNvSpPr txBox="1"/>
              <p:nvPr/>
            </p:nvSpPr>
            <p:spPr>
              <a:xfrm>
                <a:off x="4674961" y="4161335"/>
                <a:ext cx="140429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m:t>
                          </m:r>
                          <m:r>
                            <a:rPr lang="en-US" b="0" i="1" smtClean="0">
                              <a:latin typeface="Cambria Math" panose="02040503050406030204" pitchFamily="18" charset="0"/>
                            </a:rPr>
                            <m:t>𝑤</m:t>
                          </m:r>
                        </m:e>
                        <m:sub>
                          <m:r>
                            <a:rPr lang="en-US" b="0" i="1" smtClean="0">
                              <a:latin typeface="Cambria Math" panose="02040503050406030204" pitchFamily="18" charset="0"/>
                            </a:rPr>
                            <m:t>h</m:t>
                          </m:r>
                        </m:sub>
                      </m:sSub>
                      <m:r>
                        <a:rPr lang="en-US" b="0" i="1" smtClean="0">
                          <a:latin typeface="Cambria Math" panose="02040503050406030204" pitchFamily="18" charset="0"/>
                        </a:rPr>
                        <m:t>=1.41</m:t>
                      </m:r>
                    </m:oMath>
                  </m:oMathPara>
                </a14:m>
                <a:endParaRPr lang="en-US" dirty="0"/>
              </a:p>
            </p:txBody>
          </p:sp>
        </mc:Choice>
        <mc:Fallback xmlns="">
          <p:sp>
            <p:nvSpPr>
              <p:cNvPr id="70" name="TextBox 69">
                <a:extLst>
                  <a:ext uri="{FF2B5EF4-FFF2-40B4-BE49-F238E27FC236}">
                    <a16:creationId xmlns:a16="http://schemas.microsoft.com/office/drawing/2014/main" id="{D82ABEB4-FB8F-11CC-DE44-AAB18A95B35B}"/>
                  </a:ext>
                </a:extLst>
              </p:cNvPr>
              <p:cNvSpPr txBox="1">
                <a:spLocks noRot="1" noChangeAspect="1" noMove="1" noResize="1" noEditPoints="1" noAdjustHandles="1" noChangeArrowheads="1" noChangeShapeType="1" noTextEdit="1"/>
              </p:cNvSpPr>
              <p:nvPr/>
            </p:nvSpPr>
            <p:spPr>
              <a:xfrm>
                <a:off x="4674961" y="4161335"/>
                <a:ext cx="1404295" cy="369332"/>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3" name="TextBox 72">
                <a:extLst>
                  <a:ext uri="{FF2B5EF4-FFF2-40B4-BE49-F238E27FC236}">
                    <a16:creationId xmlns:a16="http://schemas.microsoft.com/office/drawing/2014/main" id="{54DF37C9-859D-BE80-6E50-734F8AE1CA86}"/>
                  </a:ext>
                </a:extLst>
              </p:cNvPr>
              <p:cNvSpPr txBox="1"/>
              <p:nvPr/>
            </p:nvSpPr>
            <p:spPr>
              <a:xfrm>
                <a:off x="3483014" y="4622107"/>
                <a:ext cx="139268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m:t>
                          </m:r>
                          <m:r>
                            <a:rPr lang="en-US" b="0" i="1" smtClean="0">
                              <a:latin typeface="Cambria Math" panose="02040503050406030204" pitchFamily="18" charset="0"/>
                            </a:rPr>
                            <m:t>𝑤</m:t>
                          </m:r>
                        </m:e>
                        <m:sub>
                          <m:r>
                            <a:rPr lang="en-US" b="0" i="1" smtClean="0">
                              <a:latin typeface="Cambria Math" panose="02040503050406030204" pitchFamily="18" charset="0"/>
                            </a:rPr>
                            <m:t>𝑥</m:t>
                          </m:r>
                        </m:sub>
                      </m:sSub>
                      <m:r>
                        <a:rPr lang="en-US" b="0" i="1" smtClean="0">
                          <a:latin typeface="Cambria Math" panose="02040503050406030204" pitchFamily="18" charset="0"/>
                        </a:rPr>
                        <m:t>=1.65</m:t>
                      </m:r>
                    </m:oMath>
                  </m:oMathPara>
                </a14:m>
                <a:endParaRPr lang="en-US" dirty="0"/>
              </a:p>
            </p:txBody>
          </p:sp>
        </mc:Choice>
        <mc:Fallback xmlns="">
          <p:sp>
            <p:nvSpPr>
              <p:cNvPr id="73" name="TextBox 72">
                <a:extLst>
                  <a:ext uri="{FF2B5EF4-FFF2-40B4-BE49-F238E27FC236}">
                    <a16:creationId xmlns:a16="http://schemas.microsoft.com/office/drawing/2014/main" id="{54DF37C9-859D-BE80-6E50-734F8AE1CA86}"/>
                  </a:ext>
                </a:extLst>
              </p:cNvPr>
              <p:cNvSpPr txBox="1">
                <a:spLocks noRot="1" noChangeAspect="1" noMove="1" noResize="1" noEditPoints="1" noAdjustHandles="1" noChangeArrowheads="1" noChangeShapeType="1" noTextEdit="1"/>
              </p:cNvSpPr>
              <p:nvPr/>
            </p:nvSpPr>
            <p:spPr>
              <a:xfrm>
                <a:off x="3483014" y="4622107"/>
                <a:ext cx="1392689" cy="369332"/>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4" name="TextBox 73">
                <a:extLst>
                  <a:ext uri="{FF2B5EF4-FFF2-40B4-BE49-F238E27FC236}">
                    <a16:creationId xmlns:a16="http://schemas.microsoft.com/office/drawing/2014/main" id="{D120DC0A-12BB-D0D9-2D35-E17CECC132B9}"/>
                  </a:ext>
                </a:extLst>
              </p:cNvPr>
              <p:cNvSpPr txBox="1"/>
              <p:nvPr/>
            </p:nvSpPr>
            <p:spPr>
              <a:xfrm>
                <a:off x="6327334" y="4622107"/>
                <a:ext cx="139268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m:t>
                          </m:r>
                          <m:r>
                            <a:rPr lang="en-US" b="0" i="1" smtClean="0">
                              <a:latin typeface="Cambria Math" panose="02040503050406030204" pitchFamily="18" charset="0"/>
                            </a:rPr>
                            <m:t>𝑤</m:t>
                          </m:r>
                        </m:e>
                        <m:sub>
                          <m:r>
                            <a:rPr lang="en-US" b="0" i="1" smtClean="0">
                              <a:latin typeface="Cambria Math" panose="02040503050406030204" pitchFamily="18" charset="0"/>
                            </a:rPr>
                            <m:t>𝑥</m:t>
                          </m:r>
                        </m:sub>
                      </m:sSub>
                      <m:r>
                        <a:rPr lang="en-US" b="0" i="1" smtClean="0">
                          <a:latin typeface="Cambria Math" panose="02040503050406030204" pitchFamily="18" charset="0"/>
                        </a:rPr>
                        <m:t>=0.94</m:t>
                      </m:r>
                    </m:oMath>
                  </m:oMathPara>
                </a14:m>
                <a:endParaRPr lang="en-US" dirty="0"/>
              </a:p>
            </p:txBody>
          </p:sp>
        </mc:Choice>
        <mc:Fallback xmlns="">
          <p:sp>
            <p:nvSpPr>
              <p:cNvPr id="74" name="TextBox 73">
                <a:extLst>
                  <a:ext uri="{FF2B5EF4-FFF2-40B4-BE49-F238E27FC236}">
                    <a16:creationId xmlns:a16="http://schemas.microsoft.com/office/drawing/2014/main" id="{D120DC0A-12BB-D0D9-2D35-E17CECC132B9}"/>
                  </a:ext>
                </a:extLst>
              </p:cNvPr>
              <p:cNvSpPr txBox="1">
                <a:spLocks noRot="1" noChangeAspect="1" noMove="1" noResize="1" noEditPoints="1" noAdjustHandles="1" noChangeArrowheads="1" noChangeShapeType="1" noTextEdit="1"/>
              </p:cNvSpPr>
              <p:nvPr/>
            </p:nvSpPr>
            <p:spPr>
              <a:xfrm>
                <a:off x="6327334" y="4622107"/>
                <a:ext cx="1392689" cy="369332"/>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9" name="TextBox 78">
                <a:extLst>
                  <a:ext uri="{FF2B5EF4-FFF2-40B4-BE49-F238E27FC236}">
                    <a16:creationId xmlns:a16="http://schemas.microsoft.com/office/drawing/2014/main" id="{0E9C6C95-3717-5580-79EE-F7724E484B73}"/>
                  </a:ext>
                </a:extLst>
              </p:cNvPr>
              <p:cNvSpPr txBox="1"/>
              <p:nvPr/>
            </p:nvSpPr>
            <p:spPr>
              <a:xfrm>
                <a:off x="2330240" y="3748075"/>
                <a:ext cx="127496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m:t>
                      </m:r>
                      <m:r>
                        <a:rPr lang="en-US" i="1" dirty="0" smtClean="0">
                          <a:latin typeface="Cambria Math" panose="02040503050406030204" pitchFamily="18" charset="0"/>
                        </a:rPr>
                        <m:t>𝑏</m:t>
                      </m:r>
                      <m:r>
                        <a:rPr lang="en-US" b="0" i="1" dirty="0" smtClean="0">
                          <a:latin typeface="Cambria Math" panose="02040503050406030204" pitchFamily="18" charset="0"/>
                        </a:rPr>
                        <m:t>=0.62</m:t>
                      </m:r>
                    </m:oMath>
                  </m:oMathPara>
                </a14:m>
                <a:endParaRPr lang="en-US" dirty="0"/>
              </a:p>
            </p:txBody>
          </p:sp>
        </mc:Choice>
        <mc:Fallback xmlns="">
          <p:sp>
            <p:nvSpPr>
              <p:cNvPr id="79" name="TextBox 78">
                <a:extLst>
                  <a:ext uri="{FF2B5EF4-FFF2-40B4-BE49-F238E27FC236}">
                    <a16:creationId xmlns:a16="http://schemas.microsoft.com/office/drawing/2014/main" id="{0E9C6C95-3717-5580-79EE-F7724E484B73}"/>
                  </a:ext>
                </a:extLst>
              </p:cNvPr>
              <p:cNvSpPr txBox="1">
                <a:spLocks noRot="1" noChangeAspect="1" noMove="1" noResize="1" noEditPoints="1" noAdjustHandles="1" noChangeArrowheads="1" noChangeShapeType="1" noTextEdit="1"/>
              </p:cNvSpPr>
              <p:nvPr/>
            </p:nvSpPr>
            <p:spPr>
              <a:xfrm>
                <a:off x="2330240" y="3748075"/>
                <a:ext cx="1274964" cy="369332"/>
              </a:xfrm>
              <a:prstGeom prst="rect">
                <a:avLst/>
              </a:prstGeom>
              <a:blipFill>
                <a:blip r:embed="rId1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0" name="TextBox 79">
                <a:extLst>
                  <a:ext uri="{FF2B5EF4-FFF2-40B4-BE49-F238E27FC236}">
                    <a16:creationId xmlns:a16="http://schemas.microsoft.com/office/drawing/2014/main" id="{D35BFBB5-A9A3-C0AD-3FEC-98D0DB49294A}"/>
                  </a:ext>
                </a:extLst>
              </p:cNvPr>
              <p:cNvSpPr txBox="1"/>
              <p:nvPr/>
            </p:nvSpPr>
            <p:spPr>
              <a:xfrm>
                <a:off x="6242672" y="3850293"/>
                <a:ext cx="1082604" cy="369332"/>
              </a:xfrm>
              <a:prstGeom prst="rect">
                <a:avLst/>
              </a:prstGeom>
              <a:noFill/>
            </p:spPr>
            <p:txBody>
              <a:bodyPr wrap="none" rtlCol="0">
                <a:spAutoFit/>
              </a:bodyPr>
              <a:lstStyle/>
              <a:p>
                <a14:m>
                  <m:oMath xmlns:m="http://schemas.openxmlformats.org/officeDocument/2006/math">
                    <m:r>
                      <a:rPr lang="en-US" i="1" dirty="0" smtClean="0">
                        <a:latin typeface="Cambria Math" panose="02040503050406030204" pitchFamily="18" charset="0"/>
                      </a:rPr>
                      <m:t>+</m:t>
                    </m:r>
                    <m:r>
                      <a:rPr lang="en-US" i="1" dirty="0" smtClean="0">
                        <a:latin typeface="Cambria Math" panose="02040503050406030204" pitchFamily="18" charset="0"/>
                      </a:rPr>
                      <m:t>𝑏</m:t>
                    </m:r>
                  </m:oMath>
                </a14:m>
                <a:r>
                  <a:rPr lang="en-US" dirty="0"/>
                  <a:t>=-0.32</a:t>
                </a:r>
              </a:p>
            </p:txBody>
          </p:sp>
        </mc:Choice>
        <mc:Fallback xmlns="">
          <p:sp>
            <p:nvSpPr>
              <p:cNvPr id="80" name="TextBox 79">
                <a:extLst>
                  <a:ext uri="{FF2B5EF4-FFF2-40B4-BE49-F238E27FC236}">
                    <a16:creationId xmlns:a16="http://schemas.microsoft.com/office/drawing/2014/main" id="{D35BFBB5-A9A3-C0AD-3FEC-98D0DB49294A}"/>
                  </a:ext>
                </a:extLst>
              </p:cNvPr>
              <p:cNvSpPr txBox="1">
                <a:spLocks noRot="1" noChangeAspect="1" noMove="1" noResize="1" noEditPoints="1" noAdjustHandles="1" noChangeArrowheads="1" noChangeShapeType="1" noTextEdit="1"/>
              </p:cNvSpPr>
              <p:nvPr/>
            </p:nvSpPr>
            <p:spPr>
              <a:xfrm>
                <a:off x="6242672" y="3850293"/>
                <a:ext cx="1082604" cy="369332"/>
              </a:xfrm>
              <a:prstGeom prst="rect">
                <a:avLst/>
              </a:prstGeom>
              <a:blipFill>
                <a:blip r:embed="rId14"/>
                <a:stretch>
                  <a:fillRect t="-10000" r="-4494" b="-26667"/>
                </a:stretch>
              </a:blipFill>
            </p:spPr>
            <p:txBody>
              <a:bodyPr/>
              <a:lstStyle/>
              <a:p>
                <a:r>
                  <a:rPr lang="en-US">
                    <a:noFill/>
                  </a:rPr>
                  <a:t> </a:t>
                </a:r>
              </a:p>
            </p:txBody>
          </p:sp>
        </mc:Fallback>
      </mc:AlternateContent>
      <p:cxnSp>
        <p:nvCxnSpPr>
          <p:cNvPr id="87" name="Connector: Elbow 86">
            <a:extLst>
              <a:ext uri="{FF2B5EF4-FFF2-40B4-BE49-F238E27FC236}">
                <a16:creationId xmlns:a16="http://schemas.microsoft.com/office/drawing/2014/main" id="{8751E26A-4163-3A51-7F1B-E586E8DB4AED}"/>
              </a:ext>
            </a:extLst>
          </p:cNvPr>
          <p:cNvCxnSpPr>
            <a:cxnSpLocks/>
            <a:stCxn id="18" idx="0"/>
            <a:endCxn id="22" idx="2"/>
          </p:cNvCxnSpPr>
          <p:nvPr/>
        </p:nvCxnSpPr>
        <p:spPr>
          <a:xfrm rot="5400000" flipH="1" flipV="1">
            <a:off x="5109400" y="4494350"/>
            <a:ext cx="1081542" cy="1395582"/>
          </a:xfrm>
          <a:prstGeom prst="bentConnector3">
            <a:avLst>
              <a:gd name="adj1" fmla="val 50000"/>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91" name="Connector: Elbow 90">
            <a:extLst>
              <a:ext uri="{FF2B5EF4-FFF2-40B4-BE49-F238E27FC236}">
                <a16:creationId xmlns:a16="http://schemas.microsoft.com/office/drawing/2014/main" id="{FCA3CFAA-66F0-C559-1862-9D601091737C}"/>
              </a:ext>
            </a:extLst>
          </p:cNvPr>
          <p:cNvCxnSpPr>
            <a:stCxn id="18" idx="0"/>
            <a:endCxn id="21" idx="2"/>
          </p:cNvCxnSpPr>
          <p:nvPr/>
        </p:nvCxnSpPr>
        <p:spPr>
          <a:xfrm rot="16200000" flipV="1">
            <a:off x="3699413" y="4479944"/>
            <a:ext cx="1081542" cy="1424393"/>
          </a:xfrm>
          <a:prstGeom prst="bentConnector3">
            <a:avLst/>
          </a:prstGeom>
          <a:ln w="3810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4" name="TextBox 93">
                <a:extLst>
                  <a:ext uri="{FF2B5EF4-FFF2-40B4-BE49-F238E27FC236}">
                    <a16:creationId xmlns:a16="http://schemas.microsoft.com/office/drawing/2014/main" id="{6C2B2614-B2D3-9DE8-DC37-F466D58121C5}"/>
                  </a:ext>
                </a:extLst>
              </p:cNvPr>
              <p:cNvSpPr txBox="1"/>
              <p:nvPr/>
            </p:nvSpPr>
            <p:spPr>
              <a:xfrm>
                <a:off x="1595974" y="4582950"/>
                <a:ext cx="1331679"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h</m:t>
                          </m:r>
                        </m:e>
                        <m:sub>
                          <m:r>
                            <a:rPr lang="en-US" b="0" i="1" smtClean="0">
                              <a:latin typeface="Cambria Math" panose="02040503050406030204" pitchFamily="18" charset="0"/>
                            </a:rPr>
                            <m:t>𝑡</m:t>
                          </m:r>
                          <m:r>
                            <a:rPr lang="en-US" b="0" i="1" smtClean="0">
                              <a:latin typeface="Cambria Math" panose="02040503050406030204" pitchFamily="18" charset="0"/>
                            </a:rPr>
                            <m:t>−1</m:t>
                          </m:r>
                        </m:sub>
                      </m:sSub>
                      <m:r>
                        <a:rPr lang="en-US" b="0" i="1" smtClean="0">
                          <a:latin typeface="Cambria Math" panose="02040503050406030204" pitchFamily="18" charset="0"/>
                        </a:rPr>
                        <m:t>=1</m:t>
                      </m:r>
                    </m:oMath>
                  </m:oMathPara>
                </a14:m>
                <a:endParaRPr lang="en-US" dirty="0"/>
              </a:p>
            </p:txBody>
          </p:sp>
        </mc:Choice>
        <mc:Fallback xmlns="">
          <p:sp>
            <p:nvSpPr>
              <p:cNvPr id="94" name="TextBox 93">
                <a:extLst>
                  <a:ext uri="{FF2B5EF4-FFF2-40B4-BE49-F238E27FC236}">
                    <a16:creationId xmlns:a16="http://schemas.microsoft.com/office/drawing/2014/main" id="{6C2B2614-B2D3-9DE8-DC37-F466D58121C5}"/>
                  </a:ext>
                </a:extLst>
              </p:cNvPr>
              <p:cNvSpPr txBox="1">
                <a:spLocks noRot="1" noChangeAspect="1" noMove="1" noResize="1" noEditPoints="1" noAdjustHandles="1" noChangeArrowheads="1" noChangeShapeType="1" noTextEdit="1"/>
              </p:cNvSpPr>
              <p:nvPr/>
            </p:nvSpPr>
            <p:spPr>
              <a:xfrm>
                <a:off x="1595974" y="4582950"/>
                <a:ext cx="1331679" cy="369332"/>
              </a:xfrm>
              <a:prstGeom prst="rect">
                <a:avLst/>
              </a:prstGeom>
              <a:blipFill>
                <a:blip r:embed="rId1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5" name="TextBox 94">
                <a:extLst>
                  <a:ext uri="{FF2B5EF4-FFF2-40B4-BE49-F238E27FC236}">
                    <a16:creationId xmlns:a16="http://schemas.microsoft.com/office/drawing/2014/main" id="{DB47DB6D-A95C-7FEB-C088-F630D9BB7B30}"/>
                  </a:ext>
                </a:extLst>
              </p:cNvPr>
              <p:cNvSpPr txBox="1"/>
              <p:nvPr/>
            </p:nvSpPr>
            <p:spPr>
              <a:xfrm flipH="1">
                <a:off x="2934138" y="1825625"/>
                <a:ext cx="1509883" cy="381195"/>
              </a:xfrm>
              <a:prstGeom prst="rect">
                <a:avLst/>
              </a:prstGeom>
              <a:noFill/>
            </p:spPr>
            <p:txBody>
              <a:bodyPr wrap="square" rtlCol="0">
                <a:spAutoFit/>
              </a:bodyPr>
              <a:lstStyle/>
              <a:p>
                <a:r>
                  <a:rPr lang="en-US" b="0" dirty="0"/>
                  <a:t> </a:t>
                </a:r>
                <a14:m>
                  <m:oMath xmlns:m="http://schemas.openxmlformats.org/officeDocument/2006/math">
                    <m:sSubSup>
                      <m:sSubSupPr>
                        <m:ctrlPr>
                          <a:rPr lang="en-US" b="0" i="1" smtClean="0">
                            <a:latin typeface="Cambria Math" panose="02040503050406030204" pitchFamily="18" charset="0"/>
                          </a:rPr>
                        </m:ctrlPr>
                      </m:sSubSupPr>
                      <m:e>
                        <m:r>
                          <m:rPr>
                            <m:sty m:val="p"/>
                          </m:rPr>
                          <a:rPr lang="en-US" b="0" i="0" smtClean="0">
                            <a:latin typeface="Cambria Math" panose="02040503050406030204" pitchFamily="18" charset="0"/>
                          </a:rPr>
                          <m:t>c</m:t>
                        </m:r>
                      </m:e>
                      <m:sub>
                        <m:r>
                          <m:rPr>
                            <m:sty m:val="p"/>
                          </m:rPr>
                          <a:rPr lang="en-US" b="0" i="0" smtClean="0">
                            <a:latin typeface="Cambria Math" panose="02040503050406030204" pitchFamily="18" charset="0"/>
                          </a:rPr>
                          <m:t>t</m:t>
                        </m:r>
                      </m:sub>
                      <m:sup>
                        <m:r>
                          <a:rPr lang="en-US" b="0" i="1" smtClean="0">
                            <a:latin typeface="Cambria Math" panose="02040503050406030204" pitchFamily="18" charset="0"/>
                          </a:rPr>
                          <m:t>𝑚𝑢𝑙</m:t>
                        </m:r>
                      </m:sup>
                    </m:sSubSup>
                    <m:r>
                      <a:rPr lang="en-US" b="0" i="1" smtClean="0">
                        <a:latin typeface="Cambria Math" panose="02040503050406030204" pitchFamily="18" charset="0"/>
                      </a:rPr>
                      <m:t>=0</m:t>
                    </m:r>
                  </m:oMath>
                </a14:m>
                <a:endParaRPr lang="en-US" dirty="0"/>
              </a:p>
            </p:txBody>
          </p:sp>
        </mc:Choice>
        <mc:Fallback xmlns="">
          <p:sp>
            <p:nvSpPr>
              <p:cNvPr id="95" name="TextBox 94">
                <a:extLst>
                  <a:ext uri="{FF2B5EF4-FFF2-40B4-BE49-F238E27FC236}">
                    <a16:creationId xmlns:a16="http://schemas.microsoft.com/office/drawing/2014/main" id="{DB47DB6D-A95C-7FEB-C088-F630D9BB7B30}"/>
                  </a:ext>
                </a:extLst>
              </p:cNvPr>
              <p:cNvSpPr txBox="1">
                <a:spLocks noRot="1" noChangeAspect="1" noMove="1" noResize="1" noEditPoints="1" noAdjustHandles="1" noChangeArrowheads="1" noChangeShapeType="1" noTextEdit="1"/>
              </p:cNvSpPr>
              <p:nvPr/>
            </p:nvSpPr>
            <p:spPr>
              <a:xfrm flipH="1">
                <a:off x="2934138" y="1825625"/>
                <a:ext cx="1509883" cy="381195"/>
              </a:xfrm>
              <a:prstGeom prst="rect">
                <a:avLst/>
              </a:prstGeom>
              <a:blipFill>
                <a:blip r:embed="rId1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9F0D2A88-4AB3-138F-512F-7A2C379B4DDC}"/>
                  </a:ext>
                </a:extLst>
              </p:cNvPr>
              <p:cNvSpPr txBox="1"/>
              <p:nvPr/>
            </p:nvSpPr>
            <p:spPr>
              <a:xfrm>
                <a:off x="3597775" y="2971731"/>
                <a:ext cx="1147335" cy="39651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𝑖</m:t>
                              </m:r>
                            </m:sub>
                          </m:sSub>
                        </m:sub>
                      </m:sSub>
                      <m:r>
                        <a:rPr lang="en-US" b="0" i="1" smtClean="0">
                          <a:latin typeface="Cambria Math" panose="02040503050406030204" pitchFamily="18" charset="0"/>
                        </a:rPr>
                        <m:t>=0</m:t>
                      </m:r>
                    </m:oMath>
                  </m:oMathPara>
                </a14:m>
                <a:endParaRPr lang="en-US" dirty="0"/>
              </a:p>
            </p:txBody>
          </p:sp>
        </mc:Choice>
        <mc:Fallback xmlns="">
          <p:sp>
            <p:nvSpPr>
              <p:cNvPr id="8" name="TextBox 7">
                <a:extLst>
                  <a:ext uri="{FF2B5EF4-FFF2-40B4-BE49-F238E27FC236}">
                    <a16:creationId xmlns:a16="http://schemas.microsoft.com/office/drawing/2014/main" id="{9F0D2A88-4AB3-138F-512F-7A2C379B4DDC}"/>
                  </a:ext>
                </a:extLst>
              </p:cNvPr>
              <p:cNvSpPr txBox="1">
                <a:spLocks noRot="1" noChangeAspect="1" noMove="1" noResize="1" noEditPoints="1" noAdjustHandles="1" noChangeArrowheads="1" noChangeShapeType="1" noTextEdit="1"/>
              </p:cNvSpPr>
              <p:nvPr/>
            </p:nvSpPr>
            <p:spPr>
              <a:xfrm>
                <a:off x="3597775" y="2971731"/>
                <a:ext cx="1147335" cy="396519"/>
              </a:xfrm>
              <a:prstGeom prst="rect">
                <a:avLst/>
              </a:prstGeom>
              <a:blipFill>
                <a:blip r:embed="rId17"/>
                <a:stretch>
                  <a:fillRect b="-606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87D21CB8-C9EF-BE3E-F89F-16001F458C7C}"/>
                  </a:ext>
                </a:extLst>
              </p:cNvPr>
              <p:cNvSpPr txBox="1"/>
              <p:nvPr/>
            </p:nvSpPr>
            <p:spPr>
              <a:xfrm>
                <a:off x="5146980" y="2744575"/>
                <a:ext cx="969069" cy="67351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𝑖</m:t>
                              </m:r>
                            </m:sub>
                          </m:sSub>
                        </m:sub>
                      </m:sSub>
                      <m:r>
                        <a:rPr lang="en-US" b="0" i="1" smtClean="0">
                          <a:latin typeface="Cambria Math" panose="02040503050406030204" pitchFamily="18" charset="0"/>
                        </a:rPr>
                        <m:t>=−1</m:t>
                      </m:r>
                    </m:oMath>
                  </m:oMathPara>
                </a14:m>
                <a:endParaRPr lang="en-US" dirty="0"/>
              </a:p>
            </p:txBody>
          </p:sp>
        </mc:Choice>
        <mc:Fallback xmlns="">
          <p:sp>
            <p:nvSpPr>
              <p:cNvPr id="11" name="TextBox 10">
                <a:extLst>
                  <a:ext uri="{FF2B5EF4-FFF2-40B4-BE49-F238E27FC236}">
                    <a16:creationId xmlns:a16="http://schemas.microsoft.com/office/drawing/2014/main" id="{87D21CB8-C9EF-BE3E-F89F-16001F458C7C}"/>
                  </a:ext>
                </a:extLst>
              </p:cNvPr>
              <p:cNvSpPr txBox="1">
                <a:spLocks noRot="1" noChangeAspect="1" noMove="1" noResize="1" noEditPoints="1" noAdjustHandles="1" noChangeArrowheads="1" noChangeShapeType="1" noTextEdit="1"/>
              </p:cNvSpPr>
              <p:nvPr/>
            </p:nvSpPr>
            <p:spPr>
              <a:xfrm>
                <a:off x="5146980" y="2744575"/>
                <a:ext cx="969069" cy="673518"/>
              </a:xfrm>
              <a:prstGeom prst="rect">
                <a:avLst/>
              </a:prstGeom>
              <a:blipFill>
                <a:blip r:embed="rId1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1E012662-D136-F040-0105-3A3CDF9611ED}"/>
                  </a:ext>
                </a:extLst>
              </p:cNvPr>
              <p:cNvSpPr txBox="1"/>
              <p:nvPr/>
            </p:nvSpPr>
            <p:spPr>
              <a:xfrm>
                <a:off x="4189496" y="2427943"/>
                <a:ext cx="83240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𝑖</m:t>
                          </m:r>
                        </m:sub>
                      </m:sSub>
                      <m:r>
                        <a:rPr lang="en-US" b="0" i="1" smtClean="0">
                          <a:latin typeface="Cambria Math" panose="02040503050406030204" pitchFamily="18" charset="0"/>
                        </a:rPr>
                        <m:t>=0</m:t>
                      </m:r>
                    </m:oMath>
                  </m:oMathPara>
                </a14:m>
                <a:endParaRPr lang="en-US" dirty="0"/>
              </a:p>
            </p:txBody>
          </p:sp>
        </mc:Choice>
        <mc:Fallback xmlns="">
          <p:sp>
            <p:nvSpPr>
              <p:cNvPr id="23" name="TextBox 22">
                <a:extLst>
                  <a:ext uri="{FF2B5EF4-FFF2-40B4-BE49-F238E27FC236}">
                    <a16:creationId xmlns:a16="http://schemas.microsoft.com/office/drawing/2014/main" id="{1E012662-D136-F040-0105-3A3CDF9611ED}"/>
                  </a:ext>
                </a:extLst>
              </p:cNvPr>
              <p:cNvSpPr txBox="1">
                <a:spLocks noRot="1" noChangeAspect="1" noMove="1" noResize="1" noEditPoints="1" noAdjustHandles="1" noChangeArrowheads="1" noChangeShapeType="1" noTextEdit="1"/>
              </p:cNvSpPr>
              <p:nvPr/>
            </p:nvSpPr>
            <p:spPr>
              <a:xfrm>
                <a:off x="4189496" y="2427943"/>
                <a:ext cx="832407" cy="369332"/>
              </a:xfrm>
              <a:prstGeom prst="rect">
                <a:avLst/>
              </a:prstGeom>
              <a:blipFill>
                <a:blip r:embed="rId19"/>
                <a:stretch>
                  <a:fillRect b="-131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2C39D7B9-2D9B-EA0D-535F-A35BE719A1D7}"/>
                  </a:ext>
                </a:extLst>
              </p:cNvPr>
              <p:cNvSpPr txBox="1"/>
              <p:nvPr/>
            </p:nvSpPr>
            <p:spPr>
              <a:xfrm>
                <a:off x="5394340" y="1818956"/>
                <a:ext cx="124318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𝑡</m:t>
                              </m:r>
                            </m:sub>
                          </m:sSub>
                        </m:e>
                      </m:acc>
                      <m:r>
                        <a:rPr lang="en-US" b="0" i="1" smtClean="0">
                          <a:latin typeface="Cambria Math" panose="02040503050406030204" pitchFamily="18" charset="0"/>
                        </a:rPr>
                        <m:t>=0</m:t>
                      </m:r>
                    </m:oMath>
                  </m:oMathPara>
                </a14:m>
                <a:endParaRPr lang="en-US" dirty="0"/>
              </a:p>
            </p:txBody>
          </p:sp>
        </mc:Choice>
        <mc:Fallback xmlns="">
          <p:sp>
            <p:nvSpPr>
              <p:cNvPr id="26" name="TextBox 25">
                <a:extLst>
                  <a:ext uri="{FF2B5EF4-FFF2-40B4-BE49-F238E27FC236}">
                    <a16:creationId xmlns:a16="http://schemas.microsoft.com/office/drawing/2014/main" id="{2C39D7B9-2D9B-EA0D-535F-A35BE719A1D7}"/>
                  </a:ext>
                </a:extLst>
              </p:cNvPr>
              <p:cNvSpPr txBox="1">
                <a:spLocks noRot="1" noChangeAspect="1" noMove="1" noResize="1" noEditPoints="1" noAdjustHandles="1" noChangeArrowheads="1" noChangeShapeType="1" noTextEdit="1"/>
              </p:cNvSpPr>
              <p:nvPr/>
            </p:nvSpPr>
            <p:spPr>
              <a:xfrm>
                <a:off x="5394340" y="1818956"/>
                <a:ext cx="1243182" cy="369332"/>
              </a:xfrm>
              <a:prstGeom prst="rect">
                <a:avLst/>
              </a:prstGeom>
              <a:blipFill>
                <a:blip r:embed="rId20"/>
                <a:stretch>
                  <a:fillRect/>
                </a:stretch>
              </a:blipFill>
            </p:spPr>
            <p:txBody>
              <a:bodyPr/>
              <a:lstStyle/>
              <a:p>
                <a:r>
                  <a:rPr lang="en-US">
                    <a:noFill/>
                  </a:rPr>
                  <a:t> </a:t>
                </a:r>
              </a:p>
            </p:txBody>
          </p:sp>
        </mc:Fallback>
      </mc:AlternateContent>
      <p:sp>
        <p:nvSpPr>
          <p:cNvPr id="30" name="TextBox 29">
            <a:extLst>
              <a:ext uri="{FF2B5EF4-FFF2-40B4-BE49-F238E27FC236}">
                <a16:creationId xmlns:a16="http://schemas.microsoft.com/office/drawing/2014/main" id="{93C5778D-6D32-D6A6-1D45-F5B4A26A5F73}"/>
              </a:ext>
            </a:extLst>
          </p:cNvPr>
          <p:cNvSpPr txBox="1"/>
          <p:nvPr/>
        </p:nvSpPr>
        <p:spPr>
          <a:xfrm>
            <a:off x="5162223" y="2459323"/>
            <a:ext cx="1728550" cy="369332"/>
          </a:xfrm>
          <a:prstGeom prst="rect">
            <a:avLst/>
          </a:prstGeom>
          <a:noFill/>
        </p:spPr>
        <p:txBody>
          <a:bodyPr wrap="none" rtlCol="0">
            <a:spAutoFit/>
          </a:bodyPr>
          <a:lstStyle/>
          <a:p>
            <a:r>
              <a:rPr lang="en-US" dirty="0"/>
              <a:t>Potential impact</a:t>
            </a:r>
          </a:p>
        </p:txBody>
      </p:sp>
      <p:sp>
        <p:nvSpPr>
          <p:cNvPr id="31" name="TextBox 30">
            <a:extLst>
              <a:ext uri="{FF2B5EF4-FFF2-40B4-BE49-F238E27FC236}">
                <a16:creationId xmlns:a16="http://schemas.microsoft.com/office/drawing/2014/main" id="{CC93E870-F3E9-C822-6761-EFAF8E85F8FC}"/>
              </a:ext>
            </a:extLst>
          </p:cNvPr>
          <p:cNvSpPr txBox="1"/>
          <p:nvPr/>
        </p:nvSpPr>
        <p:spPr>
          <a:xfrm>
            <a:off x="1892882" y="2430725"/>
            <a:ext cx="2039917" cy="369332"/>
          </a:xfrm>
          <a:prstGeom prst="rect">
            <a:avLst/>
          </a:prstGeom>
          <a:noFill/>
        </p:spPr>
        <p:txBody>
          <a:bodyPr wrap="none" rtlCol="0">
            <a:spAutoFit/>
          </a:bodyPr>
          <a:lstStyle/>
          <a:p>
            <a:r>
              <a:rPr lang="en-US" dirty="0"/>
              <a:t>Rate of importance </a:t>
            </a:r>
          </a:p>
        </p:txBody>
      </p:sp>
      <p:sp>
        <p:nvSpPr>
          <p:cNvPr id="3" name="TextBox 2">
            <a:extLst>
              <a:ext uri="{FF2B5EF4-FFF2-40B4-BE49-F238E27FC236}">
                <a16:creationId xmlns:a16="http://schemas.microsoft.com/office/drawing/2014/main" id="{3C8AE830-9D79-E0EC-1C97-1479920E904F}"/>
              </a:ext>
            </a:extLst>
          </p:cNvPr>
          <p:cNvSpPr txBox="1"/>
          <p:nvPr/>
        </p:nvSpPr>
        <p:spPr>
          <a:xfrm>
            <a:off x="8095966" y="1812992"/>
            <a:ext cx="3791234" cy="646331"/>
          </a:xfrm>
          <a:prstGeom prst="rect">
            <a:avLst/>
          </a:prstGeom>
          <a:noFill/>
        </p:spPr>
        <p:txBody>
          <a:bodyPr wrap="square" rtlCol="0">
            <a:spAutoFit/>
          </a:bodyPr>
          <a:lstStyle/>
          <a:p>
            <a:r>
              <a:rPr lang="en-US" dirty="0"/>
              <a:t>We would not add any new information to long-term memory.</a:t>
            </a:r>
          </a:p>
        </p:txBody>
      </p:sp>
    </p:spTree>
    <p:extLst>
      <p:ext uri="{BB962C8B-B14F-4D97-AF65-F5344CB8AC3E}">
        <p14:creationId xmlns:p14="http://schemas.microsoft.com/office/powerpoint/2010/main" val="376249107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1EFB57-BA27-B1DC-F8A3-4C4AF2E1611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74C1A63-42E7-C48E-683A-5648397D39DE}"/>
              </a:ext>
            </a:extLst>
          </p:cNvPr>
          <p:cNvSpPr>
            <a:spLocks noGrp="1"/>
          </p:cNvSpPr>
          <p:nvPr>
            <p:ph type="title"/>
          </p:nvPr>
        </p:nvSpPr>
        <p:spPr/>
        <p:txBody>
          <a:bodyPr/>
          <a:lstStyle/>
          <a:p>
            <a:r>
              <a:rPr lang="en-US" b="1" dirty="0"/>
              <a:t>LSTM Architecture: Output Gate</a:t>
            </a:r>
          </a:p>
        </p:txBody>
      </p:sp>
      <p:sp>
        <p:nvSpPr>
          <p:cNvPr id="3" name="Content Placeholder 2">
            <a:extLst>
              <a:ext uri="{FF2B5EF4-FFF2-40B4-BE49-F238E27FC236}">
                <a16:creationId xmlns:a16="http://schemas.microsoft.com/office/drawing/2014/main" id="{EA83F821-9263-3455-B12C-3430E357FE73}"/>
              </a:ext>
            </a:extLst>
          </p:cNvPr>
          <p:cNvSpPr>
            <a:spLocks noGrp="1"/>
          </p:cNvSpPr>
          <p:nvPr>
            <p:ph idx="1"/>
          </p:nvPr>
        </p:nvSpPr>
        <p:spPr>
          <a:xfrm>
            <a:off x="838200" y="1825625"/>
            <a:ext cx="6142174" cy="4351338"/>
          </a:xfrm>
        </p:spPr>
        <p:txBody>
          <a:bodyPr>
            <a:noAutofit/>
          </a:bodyPr>
          <a:lstStyle/>
          <a:p>
            <a:pPr algn="just"/>
            <a:r>
              <a:rPr lang="en-US" sz="2200" dirty="0"/>
              <a:t>The output gate decides which parts of the cell state​ will be used to compute the output current hidden state, which is the LSTM’s output.</a:t>
            </a:r>
          </a:p>
          <a:p>
            <a:pPr algn="just"/>
            <a:endParaRPr lang="en-US" sz="2200" dirty="0"/>
          </a:p>
          <a:p>
            <a:pPr algn="just"/>
            <a:r>
              <a:rPr lang="en-US" sz="2200" dirty="0"/>
              <a:t>The output gate in an LSTM uses: </a:t>
            </a:r>
          </a:p>
          <a:p>
            <a:pPr lvl="1" algn="just"/>
            <a:r>
              <a:rPr lang="en-US" sz="2000" dirty="0"/>
              <a:t>a sigmoid unit to calculate the importance of both the current input and short-term memory.</a:t>
            </a:r>
          </a:p>
          <a:p>
            <a:pPr lvl="1" algn="just"/>
            <a:r>
              <a:rPr lang="en-US" sz="2000" dirty="0"/>
              <a:t>a tanh unit to normalize the cell state values and facilitate stable learning by preventing the cell state from becoming too large or vanishing.</a:t>
            </a:r>
          </a:p>
          <a:p>
            <a:pPr algn="just"/>
            <a:r>
              <a:rPr lang="en-US" sz="2200" dirty="0"/>
              <a:t>It combines these two pieces of information to determine the most relevant information for producing outputs based on the context of the current input sequence.</a:t>
            </a:r>
          </a:p>
        </p:txBody>
      </p:sp>
      <p:sp>
        <p:nvSpPr>
          <p:cNvPr id="4" name="Rectangle 3">
            <a:extLst>
              <a:ext uri="{FF2B5EF4-FFF2-40B4-BE49-F238E27FC236}">
                <a16:creationId xmlns:a16="http://schemas.microsoft.com/office/drawing/2014/main" id="{E1F04E52-26E6-A2B5-C969-9412F1A5A37A}"/>
              </a:ext>
            </a:extLst>
          </p:cNvPr>
          <p:cNvSpPr/>
          <p:nvPr/>
        </p:nvSpPr>
        <p:spPr>
          <a:xfrm>
            <a:off x="7384701" y="2735386"/>
            <a:ext cx="1647929" cy="2552282"/>
          </a:xfrm>
          <a:prstGeom prst="rect">
            <a:avLst/>
          </a:prstGeom>
          <a:solidFill>
            <a:schemeClr val="bg2">
              <a:lumMod val="90000"/>
            </a:schemeClr>
          </a:solidFill>
          <a:ln>
            <a:prstDash val="dash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7" name="Rectangle 6">
            <a:extLst>
              <a:ext uri="{FF2B5EF4-FFF2-40B4-BE49-F238E27FC236}">
                <a16:creationId xmlns:a16="http://schemas.microsoft.com/office/drawing/2014/main" id="{DEC61AE6-BA92-723C-4E01-A9E0EA4D3096}"/>
              </a:ext>
            </a:extLst>
          </p:cNvPr>
          <p:cNvSpPr/>
          <p:nvPr/>
        </p:nvSpPr>
        <p:spPr>
          <a:xfrm>
            <a:off x="9566868" y="2356059"/>
            <a:ext cx="1647929" cy="2552282"/>
          </a:xfrm>
          <a:prstGeom prst="rect">
            <a:avLst/>
          </a:prstGeom>
          <a:solidFill>
            <a:schemeClr val="accent4">
              <a:lumMod val="20000"/>
              <a:lumOff val="80000"/>
            </a:schemeClr>
          </a:solidFill>
          <a:ln>
            <a:prstDash val="dash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dirty="0"/>
          </a:p>
        </p:txBody>
      </p:sp>
      <p:pic>
        <p:nvPicPr>
          <p:cNvPr id="8" name="Picture 4">
            <a:extLst>
              <a:ext uri="{FF2B5EF4-FFF2-40B4-BE49-F238E27FC236}">
                <a16:creationId xmlns:a16="http://schemas.microsoft.com/office/drawing/2014/main" id="{4E149D4E-222A-3D90-A457-D40D5C191E3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7334" t="31855" r="15214" b="3884"/>
          <a:stretch/>
        </p:blipFill>
        <p:spPr bwMode="auto">
          <a:xfrm>
            <a:off x="8208665" y="2966456"/>
            <a:ext cx="660307" cy="665743"/>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8" descr="Activation Functions in Neural Network – Study Machine Learning">
            <a:extLst>
              <a:ext uri="{FF2B5EF4-FFF2-40B4-BE49-F238E27FC236}">
                <a16:creationId xmlns:a16="http://schemas.microsoft.com/office/drawing/2014/main" id="{013625C7-D547-C433-A9B6-EDCB3A175CD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9005" r="11483"/>
          <a:stretch/>
        </p:blipFill>
        <p:spPr bwMode="auto">
          <a:xfrm>
            <a:off x="10390832" y="2524495"/>
            <a:ext cx="685800" cy="665743"/>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13" name="Rectangle 12">
                <a:extLst>
                  <a:ext uri="{FF2B5EF4-FFF2-40B4-BE49-F238E27FC236}">
                    <a16:creationId xmlns:a16="http://schemas.microsoft.com/office/drawing/2014/main" id="{54D90A7C-17F3-EC71-C6FD-4FC0FA175F97}"/>
                  </a:ext>
                </a:extLst>
              </p:cNvPr>
              <p:cNvSpPr/>
              <p:nvPr/>
            </p:nvSpPr>
            <p:spPr>
              <a:xfrm>
                <a:off x="8249258" y="4246155"/>
                <a:ext cx="579120" cy="36576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oMath>
                  </m:oMathPara>
                </a14:m>
                <a:endParaRPr lang="en-US" dirty="0"/>
              </a:p>
            </p:txBody>
          </p:sp>
        </mc:Choice>
        <mc:Fallback xmlns="">
          <p:sp>
            <p:nvSpPr>
              <p:cNvPr id="13" name="Rectangle 12">
                <a:extLst>
                  <a:ext uri="{FF2B5EF4-FFF2-40B4-BE49-F238E27FC236}">
                    <a16:creationId xmlns:a16="http://schemas.microsoft.com/office/drawing/2014/main" id="{54D90A7C-17F3-EC71-C6FD-4FC0FA175F97}"/>
                  </a:ext>
                </a:extLst>
              </p:cNvPr>
              <p:cNvSpPr>
                <a:spLocks noRot="1" noChangeAspect="1" noMove="1" noResize="1" noEditPoints="1" noAdjustHandles="1" noChangeArrowheads="1" noChangeShapeType="1" noTextEdit="1"/>
              </p:cNvSpPr>
              <p:nvPr/>
            </p:nvSpPr>
            <p:spPr>
              <a:xfrm>
                <a:off x="8249258" y="4246155"/>
                <a:ext cx="579120" cy="365760"/>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Rectangle 13">
                <a:extLst>
                  <a:ext uri="{FF2B5EF4-FFF2-40B4-BE49-F238E27FC236}">
                    <a16:creationId xmlns:a16="http://schemas.microsoft.com/office/drawing/2014/main" id="{10EA8B75-4419-04BD-0940-B2E21EFC2796}"/>
                  </a:ext>
                </a:extLst>
              </p:cNvPr>
              <p:cNvSpPr/>
              <p:nvPr/>
            </p:nvSpPr>
            <p:spPr>
              <a:xfrm>
                <a:off x="10444172" y="3652409"/>
                <a:ext cx="579120" cy="36576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oMath>
                  </m:oMathPara>
                </a14:m>
                <a:endParaRPr lang="en-US" dirty="0"/>
              </a:p>
            </p:txBody>
          </p:sp>
        </mc:Choice>
        <mc:Fallback xmlns="">
          <p:sp>
            <p:nvSpPr>
              <p:cNvPr id="14" name="Rectangle 13">
                <a:extLst>
                  <a:ext uri="{FF2B5EF4-FFF2-40B4-BE49-F238E27FC236}">
                    <a16:creationId xmlns:a16="http://schemas.microsoft.com/office/drawing/2014/main" id="{10EA8B75-4419-04BD-0940-B2E21EFC2796}"/>
                  </a:ext>
                </a:extLst>
              </p:cNvPr>
              <p:cNvSpPr>
                <a:spLocks noRot="1" noChangeAspect="1" noMove="1" noResize="1" noEditPoints="1" noAdjustHandles="1" noChangeArrowheads="1" noChangeShapeType="1" noTextEdit="1"/>
              </p:cNvSpPr>
              <p:nvPr/>
            </p:nvSpPr>
            <p:spPr>
              <a:xfrm>
                <a:off x="10444172" y="3652409"/>
                <a:ext cx="579120" cy="365760"/>
              </a:xfrm>
              <a:prstGeom prst="rect">
                <a:avLst/>
              </a:prstGeom>
              <a:blipFill>
                <a:blip r:embed="rId5"/>
                <a:stretch>
                  <a:fillRect/>
                </a:stretch>
              </a:blipFill>
            </p:spPr>
            <p:txBody>
              <a:bodyPr/>
              <a:lstStyle/>
              <a:p>
                <a:r>
                  <a:rPr lang="en-US">
                    <a:noFill/>
                  </a:rPr>
                  <a:t> </a:t>
                </a:r>
              </a:p>
            </p:txBody>
          </p:sp>
        </mc:Fallback>
      </mc:AlternateContent>
      <p:cxnSp>
        <p:nvCxnSpPr>
          <p:cNvPr id="16" name="Straight Arrow Connector 15">
            <a:extLst>
              <a:ext uri="{FF2B5EF4-FFF2-40B4-BE49-F238E27FC236}">
                <a16:creationId xmlns:a16="http://schemas.microsoft.com/office/drawing/2014/main" id="{C330FA92-1467-2D75-9242-DBCCC89AEB06}"/>
              </a:ext>
            </a:extLst>
          </p:cNvPr>
          <p:cNvCxnSpPr/>
          <p:nvPr/>
        </p:nvCxnSpPr>
        <p:spPr>
          <a:xfrm flipV="1">
            <a:off x="8538818" y="4611915"/>
            <a:ext cx="0" cy="97100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7" name="Connector: Elbow 16">
            <a:extLst>
              <a:ext uri="{FF2B5EF4-FFF2-40B4-BE49-F238E27FC236}">
                <a16:creationId xmlns:a16="http://schemas.microsoft.com/office/drawing/2014/main" id="{E99E5350-1230-24E6-CF00-281EF7CD6B41}"/>
              </a:ext>
            </a:extLst>
          </p:cNvPr>
          <p:cNvCxnSpPr>
            <a:cxnSpLocks/>
            <a:endCxn id="13" idx="1"/>
          </p:cNvCxnSpPr>
          <p:nvPr/>
        </p:nvCxnSpPr>
        <p:spPr>
          <a:xfrm flipV="1">
            <a:off x="7231527" y="4429035"/>
            <a:ext cx="1017731" cy="688036"/>
          </a:xfrm>
          <a:prstGeom prst="bentConnector3">
            <a:avLst>
              <a:gd name="adj1" fmla="val 50000"/>
            </a:avLst>
          </a:prstGeom>
          <a:ln w="28575">
            <a:solidFill>
              <a:srgbClr val="C00000"/>
            </a:solidFill>
            <a:tailEnd type="triangle"/>
          </a:ln>
        </p:spPr>
        <p:style>
          <a:lnRef idx="2">
            <a:schemeClr val="accent2"/>
          </a:lnRef>
          <a:fillRef idx="0">
            <a:schemeClr val="accent2"/>
          </a:fillRef>
          <a:effectRef idx="1">
            <a:schemeClr val="accent2"/>
          </a:effectRef>
          <a:fontRef idx="minor">
            <a:schemeClr val="tx1"/>
          </a:fontRef>
        </p:style>
      </p:cxnSp>
      <p:cxnSp>
        <p:nvCxnSpPr>
          <p:cNvPr id="19" name="Straight Arrow Connector 18">
            <a:extLst>
              <a:ext uri="{FF2B5EF4-FFF2-40B4-BE49-F238E27FC236}">
                <a16:creationId xmlns:a16="http://schemas.microsoft.com/office/drawing/2014/main" id="{A356BF9F-E757-B84C-C8F9-567CC96E55CC}"/>
              </a:ext>
            </a:extLst>
          </p:cNvPr>
          <p:cNvCxnSpPr>
            <a:cxnSpLocks/>
            <a:stCxn id="13" idx="0"/>
            <a:endCxn id="8" idx="2"/>
          </p:cNvCxnSpPr>
          <p:nvPr/>
        </p:nvCxnSpPr>
        <p:spPr>
          <a:xfrm flipV="1">
            <a:off x="8538818" y="3632199"/>
            <a:ext cx="1" cy="61395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0" name="Connector: Elbow 19">
            <a:extLst>
              <a:ext uri="{FF2B5EF4-FFF2-40B4-BE49-F238E27FC236}">
                <a16:creationId xmlns:a16="http://schemas.microsoft.com/office/drawing/2014/main" id="{709B3F90-947D-A5DA-8E21-C4A2EB7D4C0F}"/>
              </a:ext>
            </a:extLst>
          </p:cNvPr>
          <p:cNvCxnSpPr>
            <a:cxnSpLocks/>
            <a:endCxn id="11" idx="1"/>
          </p:cNvCxnSpPr>
          <p:nvPr/>
        </p:nvCxnSpPr>
        <p:spPr>
          <a:xfrm>
            <a:off x="9032630" y="2058435"/>
            <a:ext cx="1358202" cy="798932"/>
          </a:xfrm>
          <a:prstGeom prst="bentConnector3">
            <a:avLst>
              <a:gd name="adj1" fmla="val 50000"/>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Connector: Elbow 22">
            <a:extLst>
              <a:ext uri="{FF2B5EF4-FFF2-40B4-BE49-F238E27FC236}">
                <a16:creationId xmlns:a16="http://schemas.microsoft.com/office/drawing/2014/main" id="{227BA213-E648-1660-4F68-27DAF510DE1A}"/>
              </a:ext>
            </a:extLst>
          </p:cNvPr>
          <p:cNvCxnSpPr>
            <a:stCxn id="8" idx="3"/>
            <a:endCxn id="14" idx="1"/>
          </p:cNvCxnSpPr>
          <p:nvPr/>
        </p:nvCxnSpPr>
        <p:spPr>
          <a:xfrm>
            <a:off x="8868972" y="3299328"/>
            <a:ext cx="1575200" cy="535961"/>
          </a:xfrm>
          <a:prstGeom prst="bentConnector3">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62C06E40-2CE3-4D52-6D0B-B95858CBF731}"/>
              </a:ext>
            </a:extLst>
          </p:cNvPr>
          <p:cNvCxnSpPr>
            <a:stCxn id="11" idx="2"/>
            <a:endCxn id="14" idx="0"/>
          </p:cNvCxnSpPr>
          <p:nvPr/>
        </p:nvCxnSpPr>
        <p:spPr>
          <a:xfrm>
            <a:off x="10733732" y="3190238"/>
            <a:ext cx="0" cy="46217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6" name="Connector: Elbow 25">
            <a:extLst>
              <a:ext uri="{FF2B5EF4-FFF2-40B4-BE49-F238E27FC236}">
                <a16:creationId xmlns:a16="http://schemas.microsoft.com/office/drawing/2014/main" id="{6FFDB7C8-71D8-26C4-3531-03F252D83A6A}"/>
              </a:ext>
            </a:extLst>
          </p:cNvPr>
          <p:cNvCxnSpPr>
            <a:cxnSpLocks/>
            <a:stCxn id="14" idx="2"/>
          </p:cNvCxnSpPr>
          <p:nvPr/>
        </p:nvCxnSpPr>
        <p:spPr>
          <a:xfrm rot="16200000" flipH="1">
            <a:off x="10947522" y="3804379"/>
            <a:ext cx="739284" cy="1166864"/>
          </a:xfrm>
          <a:prstGeom prst="bentConnector2">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80ABB534-040A-4C3D-CB97-9095B22FE86E}"/>
                  </a:ext>
                </a:extLst>
              </p:cNvPr>
              <p:cNvSpPr txBox="1"/>
              <p:nvPr/>
            </p:nvSpPr>
            <p:spPr>
              <a:xfrm>
                <a:off x="9078550" y="1703701"/>
                <a:ext cx="449674" cy="37805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en-US" b="0" i="1" dirty="0" smtClean="0">
                              <a:latin typeface="Cambria Math" panose="02040503050406030204" pitchFamily="18" charset="0"/>
                            </a:rPr>
                          </m:ctrlPr>
                        </m:accPr>
                        <m:e>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𝐶</m:t>
                              </m:r>
                            </m:e>
                            <m:sub>
                              <m:r>
                                <a:rPr lang="en-US" b="0" i="1" dirty="0" smtClean="0">
                                  <a:latin typeface="Cambria Math" panose="02040503050406030204" pitchFamily="18" charset="0"/>
                                </a:rPr>
                                <m:t>𝑡</m:t>
                              </m:r>
                            </m:sub>
                          </m:sSub>
                        </m:e>
                      </m:acc>
                    </m:oMath>
                  </m:oMathPara>
                </a14:m>
                <a:endParaRPr lang="en-US" dirty="0"/>
              </a:p>
            </p:txBody>
          </p:sp>
        </mc:Choice>
        <mc:Fallback xmlns="">
          <p:sp>
            <p:nvSpPr>
              <p:cNvPr id="28" name="TextBox 27">
                <a:extLst>
                  <a:ext uri="{FF2B5EF4-FFF2-40B4-BE49-F238E27FC236}">
                    <a16:creationId xmlns:a16="http://schemas.microsoft.com/office/drawing/2014/main" id="{80ABB534-040A-4C3D-CB97-9095B22FE86E}"/>
                  </a:ext>
                </a:extLst>
              </p:cNvPr>
              <p:cNvSpPr txBox="1">
                <a:spLocks noRot="1" noChangeAspect="1" noMove="1" noResize="1" noEditPoints="1" noAdjustHandles="1" noChangeArrowheads="1" noChangeShapeType="1" noTextEdit="1"/>
              </p:cNvSpPr>
              <p:nvPr/>
            </p:nvSpPr>
            <p:spPr>
              <a:xfrm>
                <a:off x="9078550" y="1703701"/>
                <a:ext cx="449674" cy="378052"/>
              </a:xfrm>
              <a:prstGeom prst="rect">
                <a:avLst/>
              </a:prstGeom>
              <a:blipFill>
                <a:blip r:embed="rId6"/>
                <a:stretch>
                  <a:fillRect t="-8065" r="-12162"/>
                </a:stretch>
              </a:blipFill>
            </p:spPr>
            <p:txBody>
              <a:bodyPr/>
              <a:lstStyle/>
              <a:p>
                <a:r>
                  <a:rPr lang="en-US">
                    <a:noFill/>
                  </a:rPr>
                  <a:t> </a:t>
                </a:r>
              </a:p>
            </p:txBody>
          </p:sp>
        </mc:Fallback>
      </mc:AlternateContent>
      <p:sp>
        <p:nvSpPr>
          <p:cNvPr id="29" name="TextBox 28">
            <a:extLst>
              <a:ext uri="{FF2B5EF4-FFF2-40B4-BE49-F238E27FC236}">
                <a16:creationId xmlns:a16="http://schemas.microsoft.com/office/drawing/2014/main" id="{EC6D70B4-1C6B-9EFD-FA32-2347148E00CF}"/>
              </a:ext>
            </a:extLst>
          </p:cNvPr>
          <p:cNvSpPr txBox="1"/>
          <p:nvPr/>
        </p:nvSpPr>
        <p:spPr>
          <a:xfrm>
            <a:off x="7287395" y="2412930"/>
            <a:ext cx="1312282" cy="369332"/>
          </a:xfrm>
          <a:prstGeom prst="rect">
            <a:avLst/>
          </a:prstGeom>
          <a:noFill/>
        </p:spPr>
        <p:txBody>
          <a:bodyPr wrap="none" rtlCol="0">
            <a:spAutoFit/>
          </a:bodyPr>
          <a:lstStyle/>
          <a:p>
            <a:r>
              <a:rPr lang="en-US" dirty="0"/>
              <a:t>Output gate</a:t>
            </a:r>
          </a:p>
        </p:txBody>
      </p:sp>
      <p:sp>
        <p:nvSpPr>
          <p:cNvPr id="30" name="TextBox 29">
            <a:extLst>
              <a:ext uri="{FF2B5EF4-FFF2-40B4-BE49-F238E27FC236}">
                <a16:creationId xmlns:a16="http://schemas.microsoft.com/office/drawing/2014/main" id="{0B5A394C-92C6-ECC9-76B9-B912969C02E0}"/>
              </a:ext>
            </a:extLst>
          </p:cNvPr>
          <p:cNvSpPr txBox="1"/>
          <p:nvPr/>
        </p:nvSpPr>
        <p:spPr>
          <a:xfrm>
            <a:off x="9975773" y="2058435"/>
            <a:ext cx="1312282" cy="369332"/>
          </a:xfrm>
          <a:prstGeom prst="rect">
            <a:avLst/>
          </a:prstGeom>
          <a:noFill/>
        </p:spPr>
        <p:txBody>
          <a:bodyPr wrap="none" rtlCol="0">
            <a:spAutoFit/>
          </a:bodyPr>
          <a:lstStyle/>
          <a:p>
            <a:r>
              <a:rPr lang="en-US" dirty="0"/>
              <a:t>Output gate</a:t>
            </a:r>
          </a:p>
        </p:txBody>
      </p:sp>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FBFE4E13-6080-BDB1-2995-C4368F438EA6}"/>
                  </a:ext>
                </a:extLst>
              </p:cNvPr>
              <p:cNvSpPr txBox="1"/>
              <p:nvPr/>
            </p:nvSpPr>
            <p:spPr>
              <a:xfrm>
                <a:off x="10663148" y="4389766"/>
                <a:ext cx="1644233" cy="369332"/>
              </a:xfrm>
              <a:prstGeom prst="rect">
                <a:avLst/>
              </a:prstGeom>
              <a:noFill/>
            </p:spPr>
            <p:txBody>
              <a:bodyPr wrap="none" rtlCol="0">
                <a:spAutoFit/>
              </a:bodyPr>
              <a:lstStyle/>
              <a:p>
                <a:r>
                  <a:rPr lang="en-US" dirty="0"/>
                  <a:t>Hidden state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h</m:t>
                        </m:r>
                      </m:e>
                      <m:sub>
                        <m:r>
                          <a:rPr lang="en-US" b="0" i="1" smtClean="0">
                            <a:latin typeface="Cambria Math" panose="02040503050406030204" pitchFamily="18" charset="0"/>
                          </a:rPr>
                          <m:t>𝑡</m:t>
                        </m:r>
                      </m:sub>
                    </m:sSub>
                  </m:oMath>
                </a14:m>
                <a:endParaRPr lang="en-US" dirty="0"/>
              </a:p>
            </p:txBody>
          </p:sp>
        </mc:Choice>
        <mc:Fallback xmlns="">
          <p:sp>
            <p:nvSpPr>
              <p:cNvPr id="31" name="TextBox 30">
                <a:extLst>
                  <a:ext uri="{FF2B5EF4-FFF2-40B4-BE49-F238E27FC236}">
                    <a16:creationId xmlns:a16="http://schemas.microsoft.com/office/drawing/2014/main" id="{FBFE4E13-6080-BDB1-2995-C4368F438EA6}"/>
                  </a:ext>
                </a:extLst>
              </p:cNvPr>
              <p:cNvSpPr txBox="1">
                <a:spLocks noRot="1" noChangeAspect="1" noMove="1" noResize="1" noEditPoints="1" noAdjustHandles="1" noChangeArrowheads="1" noChangeShapeType="1" noTextEdit="1"/>
              </p:cNvSpPr>
              <p:nvPr/>
            </p:nvSpPr>
            <p:spPr>
              <a:xfrm>
                <a:off x="10663148" y="4389766"/>
                <a:ext cx="1644233" cy="369332"/>
              </a:xfrm>
              <a:prstGeom prst="rect">
                <a:avLst/>
              </a:prstGeom>
              <a:blipFill>
                <a:blip r:embed="rId7"/>
                <a:stretch>
                  <a:fillRect l="-2963" t="-8197"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A85F729B-8B53-876C-0BEF-859DC92A6084}"/>
                  </a:ext>
                </a:extLst>
              </p:cNvPr>
              <p:cNvSpPr txBox="1"/>
              <p:nvPr/>
            </p:nvSpPr>
            <p:spPr>
              <a:xfrm>
                <a:off x="7385499" y="4083141"/>
                <a:ext cx="73424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m:t>
                          </m:r>
                          <m:r>
                            <a:rPr lang="en-US" b="0" i="1" smtClean="0">
                              <a:latin typeface="Cambria Math" panose="02040503050406030204" pitchFamily="18" charset="0"/>
                            </a:rPr>
                            <m:t>𝑤</m:t>
                          </m:r>
                        </m:e>
                        <m:sub>
                          <m:r>
                            <a:rPr lang="en-US" b="0" i="1" smtClean="0">
                              <a:latin typeface="Cambria Math" panose="02040503050406030204" pitchFamily="18" charset="0"/>
                            </a:rPr>
                            <m:t>h</m:t>
                          </m:r>
                        </m:sub>
                      </m:sSub>
                    </m:oMath>
                  </m:oMathPara>
                </a14:m>
                <a:endParaRPr lang="en-US" dirty="0"/>
              </a:p>
            </p:txBody>
          </p:sp>
        </mc:Choice>
        <mc:Fallback xmlns="">
          <p:sp>
            <p:nvSpPr>
              <p:cNvPr id="32" name="TextBox 31">
                <a:extLst>
                  <a:ext uri="{FF2B5EF4-FFF2-40B4-BE49-F238E27FC236}">
                    <a16:creationId xmlns:a16="http://schemas.microsoft.com/office/drawing/2014/main" id="{A85F729B-8B53-876C-0BEF-859DC92A6084}"/>
                  </a:ext>
                </a:extLst>
              </p:cNvPr>
              <p:cNvSpPr txBox="1">
                <a:spLocks noRot="1" noChangeAspect="1" noMove="1" noResize="1" noEditPoints="1" noAdjustHandles="1" noChangeArrowheads="1" noChangeShapeType="1" noTextEdit="1"/>
              </p:cNvSpPr>
              <p:nvPr/>
            </p:nvSpPr>
            <p:spPr>
              <a:xfrm>
                <a:off x="7385499" y="4083141"/>
                <a:ext cx="734240" cy="369332"/>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178AF6C0-00DA-5D5B-3537-10906BF25E68}"/>
                  </a:ext>
                </a:extLst>
              </p:cNvPr>
              <p:cNvSpPr txBox="1"/>
              <p:nvPr/>
            </p:nvSpPr>
            <p:spPr>
              <a:xfrm>
                <a:off x="8463170" y="4624928"/>
                <a:ext cx="72263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m:t>
                          </m:r>
                          <m:r>
                            <a:rPr lang="en-US" b="0" i="1" smtClean="0">
                              <a:latin typeface="Cambria Math" panose="02040503050406030204" pitchFamily="18" charset="0"/>
                            </a:rPr>
                            <m:t>𝑤</m:t>
                          </m:r>
                        </m:e>
                        <m:sub>
                          <m:r>
                            <a:rPr lang="en-US" b="0" i="1" smtClean="0">
                              <a:latin typeface="Cambria Math" panose="02040503050406030204" pitchFamily="18" charset="0"/>
                            </a:rPr>
                            <m:t>𝑥</m:t>
                          </m:r>
                        </m:sub>
                      </m:sSub>
                    </m:oMath>
                  </m:oMathPara>
                </a14:m>
                <a:endParaRPr lang="en-US" dirty="0"/>
              </a:p>
            </p:txBody>
          </p:sp>
        </mc:Choice>
        <mc:Fallback xmlns="">
          <p:sp>
            <p:nvSpPr>
              <p:cNvPr id="33" name="TextBox 32">
                <a:extLst>
                  <a:ext uri="{FF2B5EF4-FFF2-40B4-BE49-F238E27FC236}">
                    <a16:creationId xmlns:a16="http://schemas.microsoft.com/office/drawing/2014/main" id="{178AF6C0-00DA-5D5B-3537-10906BF25E68}"/>
                  </a:ext>
                </a:extLst>
              </p:cNvPr>
              <p:cNvSpPr txBox="1">
                <a:spLocks noRot="1" noChangeAspect="1" noMove="1" noResize="1" noEditPoints="1" noAdjustHandles="1" noChangeArrowheads="1" noChangeShapeType="1" noTextEdit="1"/>
              </p:cNvSpPr>
              <p:nvPr/>
            </p:nvSpPr>
            <p:spPr>
              <a:xfrm>
                <a:off x="8463170" y="4624928"/>
                <a:ext cx="722634" cy="369332"/>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B87AA57F-7F04-B8F9-3249-2A800DA69594}"/>
                  </a:ext>
                </a:extLst>
              </p:cNvPr>
              <p:cNvSpPr txBox="1"/>
              <p:nvPr/>
            </p:nvSpPr>
            <p:spPr>
              <a:xfrm>
                <a:off x="8447658" y="3818311"/>
                <a:ext cx="54078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m:t>
                      </m:r>
                      <m:r>
                        <a:rPr lang="en-US" i="1" dirty="0" smtClean="0">
                          <a:latin typeface="Cambria Math" panose="02040503050406030204" pitchFamily="18" charset="0"/>
                        </a:rPr>
                        <m:t>𝑏</m:t>
                      </m:r>
                    </m:oMath>
                  </m:oMathPara>
                </a14:m>
                <a:endParaRPr lang="en-US" dirty="0"/>
              </a:p>
            </p:txBody>
          </p:sp>
        </mc:Choice>
        <mc:Fallback xmlns="">
          <p:sp>
            <p:nvSpPr>
              <p:cNvPr id="34" name="TextBox 33">
                <a:extLst>
                  <a:ext uri="{FF2B5EF4-FFF2-40B4-BE49-F238E27FC236}">
                    <a16:creationId xmlns:a16="http://schemas.microsoft.com/office/drawing/2014/main" id="{B87AA57F-7F04-B8F9-3249-2A800DA69594}"/>
                  </a:ext>
                </a:extLst>
              </p:cNvPr>
              <p:cNvSpPr txBox="1">
                <a:spLocks noRot="1" noChangeAspect="1" noMove="1" noResize="1" noEditPoints="1" noAdjustHandles="1" noChangeArrowheads="1" noChangeShapeType="1" noTextEdit="1"/>
              </p:cNvSpPr>
              <p:nvPr/>
            </p:nvSpPr>
            <p:spPr>
              <a:xfrm>
                <a:off x="8447658" y="3818311"/>
                <a:ext cx="540789" cy="369332"/>
              </a:xfrm>
              <a:prstGeom prst="rect">
                <a:avLst/>
              </a:prstGeom>
              <a:blipFill>
                <a:blip r:embed="rId10"/>
                <a:stretch>
                  <a:fillRect/>
                </a:stretch>
              </a:blipFill>
            </p:spPr>
            <p:txBody>
              <a:bodyPr/>
              <a:lstStyle/>
              <a:p>
                <a:r>
                  <a:rPr lang="en-US">
                    <a:noFill/>
                  </a:rPr>
                  <a:t> </a:t>
                </a:r>
              </a:p>
            </p:txBody>
          </p:sp>
        </mc:Fallback>
      </mc:AlternateContent>
      <p:sp>
        <p:nvSpPr>
          <p:cNvPr id="37" name="TextBox 36">
            <a:extLst>
              <a:ext uri="{FF2B5EF4-FFF2-40B4-BE49-F238E27FC236}">
                <a16:creationId xmlns:a16="http://schemas.microsoft.com/office/drawing/2014/main" id="{197154CB-FEE2-F06A-67D2-3EC7F9BC7942}"/>
              </a:ext>
            </a:extLst>
          </p:cNvPr>
          <p:cNvSpPr txBox="1"/>
          <p:nvPr/>
        </p:nvSpPr>
        <p:spPr>
          <a:xfrm>
            <a:off x="10001089" y="4783594"/>
            <a:ext cx="2044406" cy="369332"/>
          </a:xfrm>
          <a:prstGeom prst="rect">
            <a:avLst/>
          </a:prstGeom>
          <a:noFill/>
        </p:spPr>
        <p:txBody>
          <a:bodyPr wrap="none" rtlCol="0">
            <a:spAutoFit/>
          </a:bodyPr>
          <a:lstStyle/>
          <a:p>
            <a:r>
              <a:rPr lang="en-US" dirty="0"/>
              <a:t>short-term memory</a:t>
            </a:r>
          </a:p>
        </p:txBody>
      </p:sp>
      <mc:AlternateContent xmlns:mc="http://schemas.openxmlformats.org/markup-compatibility/2006" xmlns:a14="http://schemas.microsoft.com/office/drawing/2010/main">
        <mc:Choice Requires="a14">
          <p:sp>
            <p:nvSpPr>
              <p:cNvPr id="45" name="Rectangle 44">
                <a:extLst>
                  <a:ext uri="{FF2B5EF4-FFF2-40B4-BE49-F238E27FC236}">
                    <a16:creationId xmlns:a16="http://schemas.microsoft.com/office/drawing/2014/main" id="{D157D5AF-4DB0-662B-0B6A-5A615CBF3CB8}"/>
                  </a:ext>
                </a:extLst>
              </p:cNvPr>
              <p:cNvSpPr/>
              <p:nvPr/>
            </p:nvSpPr>
            <p:spPr>
              <a:xfrm>
                <a:off x="8096858" y="5598160"/>
                <a:ext cx="883920" cy="70104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Input</a:t>
                </a:r>
              </a:p>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𝑡</m:t>
                          </m:r>
                        </m:sub>
                      </m:sSub>
                    </m:oMath>
                  </m:oMathPara>
                </a14:m>
                <a:endParaRPr lang="en-US" dirty="0"/>
              </a:p>
            </p:txBody>
          </p:sp>
        </mc:Choice>
        <mc:Fallback xmlns="">
          <p:sp>
            <p:nvSpPr>
              <p:cNvPr id="45" name="Rectangle 44">
                <a:extLst>
                  <a:ext uri="{FF2B5EF4-FFF2-40B4-BE49-F238E27FC236}">
                    <a16:creationId xmlns:a16="http://schemas.microsoft.com/office/drawing/2014/main" id="{D157D5AF-4DB0-662B-0B6A-5A615CBF3CB8}"/>
                  </a:ext>
                </a:extLst>
              </p:cNvPr>
              <p:cNvSpPr>
                <a:spLocks noRot="1" noChangeAspect="1" noMove="1" noResize="1" noEditPoints="1" noAdjustHandles="1" noChangeArrowheads="1" noChangeShapeType="1" noTextEdit="1"/>
              </p:cNvSpPr>
              <p:nvPr/>
            </p:nvSpPr>
            <p:spPr>
              <a:xfrm>
                <a:off x="8096858" y="5598160"/>
                <a:ext cx="883920" cy="701040"/>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6" name="TextBox 45">
                <a:extLst>
                  <a:ext uri="{FF2B5EF4-FFF2-40B4-BE49-F238E27FC236}">
                    <a16:creationId xmlns:a16="http://schemas.microsoft.com/office/drawing/2014/main" id="{46CA58E4-24E5-75ED-BF14-0A78F3730A25}"/>
                  </a:ext>
                </a:extLst>
              </p:cNvPr>
              <p:cNvSpPr txBox="1"/>
              <p:nvPr/>
            </p:nvSpPr>
            <p:spPr>
              <a:xfrm>
                <a:off x="6724706" y="4775446"/>
                <a:ext cx="1331679"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h</m:t>
                          </m:r>
                        </m:e>
                        <m:sub>
                          <m:r>
                            <a:rPr lang="en-US" b="0" i="1" smtClean="0">
                              <a:latin typeface="Cambria Math" panose="02040503050406030204" pitchFamily="18" charset="0"/>
                            </a:rPr>
                            <m:t>𝑡</m:t>
                          </m:r>
                          <m:r>
                            <a:rPr lang="en-US" b="0" i="1" smtClean="0">
                              <a:latin typeface="Cambria Math" panose="02040503050406030204" pitchFamily="18" charset="0"/>
                            </a:rPr>
                            <m:t>−1</m:t>
                          </m:r>
                        </m:sub>
                      </m:sSub>
                    </m:oMath>
                  </m:oMathPara>
                </a14:m>
                <a:endParaRPr lang="en-US" dirty="0"/>
              </a:p>
            </p:txBody>
          </p:sp>
        </mc:Choice>
        <mc:Fallback xmlns="">
          <p:sp>
            <p:nvSpPr>
              <p:cNvPr id="46" name="TextBox 45">
                <a:extLst>
                  <a:ext uri="{FF2B5EF4-FFF2-40B4-BE49-F238E27FC236}">
                    <a16:creationId xmlns:a16="http://schemas.microsoft.com/office/drawing/2014/main" id="{46CA58E4-24E5-75ED-BF14-0A78F3730A25}"/>
                  </a:ext>
                </a:extLst>
              </p:cNvPr>
              <p:cNvSpPr txBox="1">
                <a:spLocks noRot="1" noChangeAspect="1" noMove="1" noResize="1" noEditPoints="1" noAdjustHandles="1" noChangeArrowheads="1" noChangeShapeType="1" noTextEdit="1"/>
              </p:cNvSpPr>
              <p:nvPr/>
            </p:nvSpPr>
            <p:spPr>
              <a:xfrm>
                <a:off x="6724706" y="4775446"/>
                <a:ext cx="1331679" cy="369332"/>
              </a:xfrm>
              <a:prstGeom prst="rect">
                <a:avLst/>
              </a:prstGeom>
              <a:blipFill>
                <a:blip r:embed="rId1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98050793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A56D75-EEE6-2225-BF50-BDDBCBD1166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2C6777C-3A35-F5EB-E767-C9F308C06D4A}"/>
              </a:ext>
            </a:extLst>
          </p:cNvPr>
          <p:cNvSpPr>
            <a:spLocks noGrp="1"/>
          </p:cNvSpPr>
          <p:nvPr>
            <p:ph type="title"/>
          </p:nvPr>
        </p:nvSpPr>
        <p:spPr/>
        <p:txBody>
          <a:bodyPr/>
          <a:lstStyle/>
          <a:p>
            <a:r>
              <a:rPr lang="en-US" b="1" dirty="0"/>
              <a:t>LSTM Architecture: Output Gate</a:t>
            </a:r>
          </a:p>
        </p:txBody>
      </p:sp>
      <p:sp>
        <p:nvSpPr>
          <p:cNvPr id="4" name="Rectangle 3">
            <a:extLst>
              <a:ext uri="{FF2B5EF4-FFF2-40B4-BE49-F238E27FC236}">
                <a16:creationId xmlns:a16="http://schemas.microsoft.com/office/drawing/2014/main" id="{B4F587C5-09F5-AD1A-A66F-1A37A58F577D}"/>
              </a:ext>
            </a:extLst>
          </p:cNvPr>
          <p:cNvSpPr/>
          <p:nvPr/>
        </p:nvSpPr>
        <p:spPr>
          <a:xfrm>
            <a:off x="2507901" y="2722373"/>
            <a:ext cx="1647929" cy="2552282"/>
          </a:xfrm>
          <a:prstGeom prst="rect">
            <a:avLst/>
          </a:prstGeom>
          <a:solidFill>
            <a:schemeClr val="bg2">
              <a:lumMod val="90000"/>
            </a:schemeClr>
          </a:solidFill>
          <a:ln>
            <a:prstDash val="dash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7" name="Rectangle 6">
            <a:extLst>
              <a:ext uri="{FF2B5EF4-FFF2-40B4-BE49-F238E27FC236}">
                <a16:creationId xmlns:a16="http://schemas.microsoft.com/office/drawing/2014/main" id="{3B9C316D-246C-ACB6-B5FA-FC87E8C23559}"/>
              </a:ext>
            </a:extLst>
          </p:cNvPr>
          <p:cNvSpPr/>
          <p:nvPr/>
        </p:nvSpPr>
        <p:spPr>
          <a:xfrm>
            <a:off x="4690068" y="2343046"/>
            <a:ext cx="1647929" cy="2552282"/>
          </a:xfrm>
          <a:prstGeom prst="rect">
            <a:avLst/>
          </a:prstGeom>
          <a:solidFill>
            <a:schemeClr val="accent4">
              <a:lumMod val="20000"/>
              <a:lumOff val="80000"/>
            </a:schemeClr>
          </a:solidFill>
          <a:ln>
            <a:prstDash val="dash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dirty="0"/>
          </a:p>
        </p:txBody>
      </p:sp>
      <p:pic>
        <p:nvPicPr>
          <p:cNvPr id="8" name="Picture 4">
            <a:extLst>
              <a:ext uri="{FF2B5EF4-FFF2-40B4-BE49-F238E27FC236}">
                <a16:creationId xmlns:a16="http://schemas.microsoft.com/office/drawing/2014/main" id="{AB51B81F-D56F-1164-F5D0-D19920DA581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7334" t="31855" r="15214" b="3884"/>
          <a:stretch/>
        </p:blipFill>
        <p:spPr bwMode="auto">
          <a:xfrm>
            <a:off x="3331865" y="2953443"/>
            <a:ext cx="660307" cy="665743"/>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8" descr="Activation Functions in Neural Network – Study Machine Learning">
            <a:extLst>
              <a:ext uri="{FF2B5EF4-FFF2-40B4-BE49-F238E27FC236}">
                <a16:creationId xmlns:a16="http://schemas.microsoft.com/office/drawing/2014/main" id="{2F5BDC7A-5519-861C-25A9-981D7EE7FA5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9005" r="11483"/>
          <a:stretch/>
        </p:blipFill>
        <p:spPr bwMode="auto">
          <a:xfrm>
            <a:off x="5514032" y="2511482"/>
            <a:ext cx="685800" cy="665743"/>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13" name="Rectangle 12">
                <a:extLst>
                  <a:ext uri="{FF2B5EF4-FFF2-40B4-BE49-F238E27FC236}">
                    <a16:creationId xmlns:a16="http://schemas.microsoft.com/office/drawing/2014/main" id="{424CEDB5-030C-F769-F2E2-74EF47B51AD7}"/>
                  </a:ext>
                </a:extLst>
              </p:cNvPr>
              <p:cNvSpPr/>
              <p:nvPr/>
            </p:nvSpPr>
            <p:spPr>
              <a:xfrm>
                <a:off x="3372458" y="4233142"/>
                <a:ext cx="579120" cy="36576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oMath>
                  </m:oMathPara>
                </a14:m>
                <a:endParaRPr lang="en-US" dirty="0"/>
              </a:p>
            </p:txBody>
          </p:sp>
        </mc:Choice>
        <mc:Fallback xmlns="">
          <p:sp>
            <p:nvSpPr>
              <p:cNvPr id="13" name="Rectangle 12">
                <a:extLst>
                  <a:ext uri="{FF2B5EF4-FFF2-40B4-BE49-F238E27FC236}">
                    <a16:creationId xmlns:a16="http://schemas.microsoft.com/office/drawing/2014/main" id="{424CEDB5-030C-F769-F2E2-74EF47B51AD7}"/>
                  </a:ext>
                </a:extLst>
              </p:cNvPr>
              <p:cNvSpPr>
                <a:spLocks noRot="1" noChangeAspect="1" noMove="1" noResize="1" noEditPoints="1" noAdjustHandles="1" noChangeArrowheads="1" noChangeShapeType="1" noTextEdit="1"/>
              </p:cNvSpPr>
              <p:nvPr/>
            </p:nvSpPr>
            <p:spPr>
              <a:xfrm>
                <a:off x="3372458" y="4233142"/>
                <a:ext cx="579120" cy="365760"/>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Rectangle 13">
                <a:extLst>
                  <a:ext uri="{FF2B5EF4-FFF2-40B4-BE49-F238E27FC236}">
                    <a16:creationId xmlns:a16="http://schemas.microsoft.com/office/drawing/2014/main" id="{926ECD36-7064-6802-1432-0D2E7BFC6083}"/>
                  </a:ext>
                </a:extLst>
              </p:cNvPr>
              <p:cNvSpPr/>
              <p:nvPr/>
            </p:nvSpPr>
            <p:spPr>
              <a:xfrm>
                <a:off x="5567372" y="3639396"/>
                <a:ext cx="579120" cy="36576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oMath>
                  </m:oMathPara>
                </a14:m>
                <a:endParaRPr lang="en-US" dirty="0"/>
              </a:p>
            </p:txBody>
          </p:sp>
        </mc:Choice>
        <mc:Fallback xmlns="">
          <p:sp>
            <p:nvSpPr>
              <p:cNvPr id="14" name="Rectangle 13">
                <a:extLst>
                  <a:ext uri="{FF2B5EF4-FFF2-40B4-BE49-F238E27FC236}">
                    <a16:creationId xmlns:a16="http://schemas.microsoft.com/office/drawing/2014/main" id="{926ECD36-7064-6802-1432-0D2E7BFC6083}"/>
                  </a:ext>
                </a:extLst>
              </p:cNvPr>
              <p:cNvSpPr>
                <a:spLocks noRot="1" noChangeAspect="1" noMove="1" noResize="1" noEditPoints="1" noAdjustHandles="1" noChangeArrowheads="1" noChangeShapeType="1" noTextEdit="1"/>
              </p:cNvSpPr>
              <p:nvPr/>
            </p:nvSpPr>
            <p:spPr>
              <a:xfrm>
                <a:off x="5567372" y="3639396"/>
                <a:ext cx="579120" cy="365760"/>
              </a:xfrm>
              <a:prstGeom prst="rect">
                <a:avLst/>
              </a:prstGeom>
              <a:blipFill>
                <a:blip r:embed="rId5"/>
                <a:stretch>
                  <a:fillRect/>
                </a:stretch>
              </a:blipFill>
            </p:spPr>
            <p:txBody>
              <a:bodyPr/>
              <a:lstStyle/>
              <a:p>
                <a:r>
                  <a:rPr lang="en-US">
                    <a:noFill/>
                  </a:rPr>
                  <a:t> </a:t>
                </a:r>
              </a:p>
            </p:txBody>
          </p:sp>
        </mc:Fallback>
      </mc:AlternateContent>
      <p:cxnSp>
        <p:nvCxnSpPr>
          <p:cNvPr id="16" name="Straight Arrow Connector 15">
            <a:extLst>
              <a:ext uri="{FF2B5EF4-FFF2-40B4-BE49-F238E27FC236}">
                <a16:creationId xmlns:a16="http://schemas.microsoft.com/office/drawing/2014/main" id="{E0BAC652-E97F-B029-B5E9-C646189EA913}"/>
              </a:ext>
            </a:extLst>
          </p:cNvPr>
          <p:cNvCxnSpPr/>
          <p:nvPr/>
        </p:nvCxnSpPr>
        <p:spPr>
          <a:xfrm flipV="1">
            <a:off x="3662018" y="4598902"/>
            <a:ext cx="0" cy="97100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7" name="Connector: Elbow 16">
            <a:extLst>
              <a:ext uri="{FF2B5EF4-FFF2-40B4-BE49-F238E27FC236}">
                <a16:creationId xmlns:a16="http://schemas.microsoft.com/office/drawing/2014/main" id="{50D89759-8580-4DAC-7E79-A43DDB63D3F9}"/>
              </a:ext>
            </a:extLst>
          </p:cNvPr>
          <p:cNvCxnSpPr>
            <a:cxnSpLocks/>
            <a:endCxn id="13" idx="1"/>
          </p:cNvCxnSpPr>
          <p:nvPr/>
        </p:nvCxnSpPr>
        <p:spPr>
          <a:xfrm flipV="1">
            <a:off x="2354727" y="4416022"/>
            <a:ext cx="1017731" cy="688036"/>
          </a:xfrm>
          <a:prstGeom prst="bentConnector3">
            <a:avLst>
              <a:gd name="adj1" fmla="val 50000"/>
            </a:avLst>
          </a:prstGeom>
          <a:ln w="28575">
            <a:solidFill>
              <a:srgbClr val="C00000"/>
            </a:solidFill>
            <a:tailEnd type="triangle"/>
          </a:ln>
        </p:spPr>
        <p:style>
          <a:lnRef idx="2">
            <a:schemeClr val="accent2"/>
          </a:lnRef>
          <a:fillRef idx="0">
            <a:schemeClr val="accent2"/>
          </a:fillRef>
          <a:effectRef idx="1">
            <a:schemeClr val="accent2"/>
          </a:effectRef>
          <a:fontRef idx="minor">
            <a:schemeClr val="tx1"/>
          </a:fontRef>
        </p:style>
      </p:cxnSp>
      <p:cxnSp>
        <p:nvCxnSpPr>
          <p:cNvPr id="19" name="Straight Arrow Connector 18">
            <a:extLst>
              <a:ext uri="{FF2B5EF4-FFF2-40B4-BE49-F238E27FC236}">
                <a16:creationId xmlns:a16="http://schemas.microsoft.com/office/drawing/2014/main" id="{DECF9075-60F1-B720-BBFB-7FB299E5CFEF}"/>
              </a:ext>
            </a:extLst>
          </p:cNvPr>
          <p:cNvCxnSpPr>
            <a:cxnSpLocks/>
            <a:stCxn id="13" idx="0"/>
            <a:endCxn id="8" idx="2"/>
          </p:cNvCxnSpPr>
          <p:nvPr/>
        </p:nvCxnSpPr>
        <p:spPr>
          <a:xfrm flipV="1">
            <a:off x="3662018" y="3619186"/>
            <a:ext cx="1" cy="61395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0" name="Connector: Elbow 19">
            <a:extLst>
              <a:ext uri="{FF2B5EF4-FFF2-40B4-BE49-F238E27FC236}">
                <a16:creationId xmlns:a16="http://schemas.microsoft.com/office/drawing/2014/main" id="{9E7F1C9B-7016-F274-2A68-3937CC1B76CA}"/>
              </a:ext>
            </a:extLst>
          </p:cNvPr>
          <p:cNvCxnSpPr>
            <a:cxnSpLocks/>
            <a:endCxn id="11" idx="1"/>
          </p:cNvCxnSpPr>
          <p:nvPr/>
        </p:nvCxnSpPr>
        <p:spPr>
          <a:xfrm>
            <a:off x="4155830" y="2045422"/>
            <a:ext cx="1358202" cy="798932"/>
          </a:xfrm>
          <a:prstGeom prst="bentConnector3">
            <a:avLst>
              <a:gd name="adj1" fmla="val 50000"/>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Connector: Elbow 22">
            <a:extLst>
              <a:ext uri="{FF2B5EF4-FFF2-40B4-BE49-F238E27FC236}">
                <a16:creationId xmlns:a16="http://schemas.microsoft.com/office/drawing/2014/main" id="{8A7E3940-B38C-0841-BB9C-34EB2762F489}"/>
              </a:ext>
            </a:extLst>
          </p:cNvPr>
          <p:cNvCxnSpPr>
            <a:stCxn id="8" idx="3"/>
            <a:endCxn id="14" idx="1"/>
          </p:cNvCxnSpPr>
          <p:nvPr/>
        </p:nvCxnSpPr>
        <p:spPr>
          <a:xfrm>
            <a:off x="3992172" y="3286315"/>
            <a:ext cx="1575200" cy="535961"/>
          </a:xfrm>
          <a:prstGeom prst="bentConnector3">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FF0F6E1B-D915-3AF1-BD1D-3EE476EE7477}"/>
              </a:ext>
            </a:extLst>
          </p:cNvPr>
          <p:cNvCxnSpPr>
            <a:stCxn id="11" idx="2"/>
            <a:endCxn id="14" idx="0"/>
          </p:cNvCxnSpPr>
          <p:nvPr/>
        </p:nvCxnSpPr>
        <p:spPr>
          <a:xfrm>
            <a:off x="5856932" y="3177225"/>
            <a:ext cx="0" cy="46217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6" name="Connector: Elbow 25">
            <a:extLst>
              <a:ext uri="{FF2B5EF4-FFF2-40B4-BE49-F238E27FC236}">
                <a16:creationId xmlns:a16="http://schemas.microsoft.com/office/drawing/2014/main" id="{E1C47FA9-E46F-6022-169A-45E3A51FC1F7}"/>
              </a:ext>
            </a:extLst>
          </p:cNvPr>
          <p:cNvCxnSpPr>
            <a:cxnSpLocks/>
            <a:stCxn id="14" idx="2"/>
          </p:cNvCxnSpPr>
          <p:nvPr/>
        </p:nvCxnSpPr>
        <p:spPr>
          <a:xfrm rot="16200000" flipH="1">
            <a:off x="6070722" y="3791366"/>
            <a:ext cx="739284" cy="1166864"/>
          </a:xfrm>
          <a:prstGeom prst="bentConnector2">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B53B3B4F-D775-8813-42E7-87FD86F5E300}"/>
                  </a:ext>
                </a:extLst>
              </p:cNvPr>
              <p:cNvSpPr txBox="1"/>
              <p:nvPr/>
            </p:nvSpPr>
            <p:spPr>
              <a:xfrm>
                <a:off x="3563905" y="1712659"/>
                <a:ext cx="1183850" cy="37805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en-US" b="0" i="1" dirty="0" smtClean="0">
                              <a:latin typeface="Cambria Math" panose="02040503050406030204" pitchFamily="18" charset="0"/>
                            </a:rPr>
                          </m:ctrlPr>
                        </m:accPr>
                        <m:e>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𝐶</m:t>
                              </m:r>
                            </m:e>
                            <m:sub>
                              <m:r>
                                <a:rPr lang="en-US" b="0" i="1" dirty="0" smtClean="0">
                                  <a:latin typeface="Cambria Math" panose="02040503050406030204" pitchFamily="18" charset="0"/>
                                </a:rPr>
                                <m:t>𝑡</m:t>
                              </m:r>
                            </m:sub>
                          </m:sSub>
                        </m:e>
                      </m:acc>
                      <m:r>
                        <a:rPr lang="en-US" b="0" i="1" dirty="0" smtClean="0">
                          <a:latin typeface="Cambria Math" panose="02040503050406030204" pitchFamily="18" charset="0"/>
                        </a:rPr>
                        <m:t>=</m:t>
                      </m:r>
                      <m:r>
                        <a:rPr lang="en-US" i="1" dirty="0">
                          <a:latin typeface="Cambria Math" panose="02040503050406030204" pitchFamily="18" charset="0"/>
                        </a:rPr>
                        <m:t>2.96</m:t>
                      </m:r>
                    </m:oMath>
                  </m:oMathPara>
                </a14:m>
                <a:endParaRPr lang="en-US" dirty="0"/>
              </a:p>
            </p:txBody>
          </p:sp>
        </mc:Choice>
        <mc:Fallback xmlns="">
          <p:sp>
            <p:nvSpPr>
              <p:cNvPr id="28" name="TextBox 27">
                <a:extLst>
                  <a:ext uri="{FF2B5EF4-FFF2-40B4-BE49-F238E27FC236}">
                    <a16:creationId xmlns:a16="http://schemas.microsoft.com/office/drawing/2014/main" id="{B53B3B4F-D775-8813-42E7-87FD86F5E300}"/>
                  </a:ext>
                </a:extLst>
              </p:cNvPr>
              <p:cNvSpPr txBox="1">
                <a:spLocks noRot="1" noChangeAspect="1" noMove="1" noResize="1" noEditPoints="1" noAdjustHandles="1" noChangeArrowheads="1" noChangeShapeType="1" noTextEdit="1"/>
              </p:cNvSpPr>
              <p:nvPr/>
            </p:nvSpPr>
            <p:spPr>
              <a:xfrm>
                <a:off x="3563905" y="1712659"/>
                <a:ext cx="1183850" cy="378052"/>
              </a:xfrm>
              <a:prstGeom prst="rect">
                <a:avLst/>
              </a:prstGeom>
              <a:blipFill>
                <a:blip r:embed="rId6"/>
                <a:stretch>
                  <a:fillRect t="-8065"/>
                </a:stretch>
              </a:blipFill>
            </p:spPr>
            <p:txBody>
              <a:bodyPr/>
              <a:lstStyle/>
              <a:p>
                <a:r>
                  <a:rPr lang="en-US">
                    <a:noFill/>
                  </a:rPr>
                  <a:t> </a:t>
                </a:r>
              </a:p>
            </p:txBody>
          </p:sp>
        </mc:Fallback>
      </mc:AlternateContent>
      <p:sp>
        <p:nvSpPr>
          <p:cNvPr id="29" name="TextBox 28">
            <a:extLst>
              <a:ext uri="{FF2B5EF4-FFF2-40B4-BE49-F238E27FC236}">
                <a16:creationId xmlns:a16="http://schemas.microsoft.com/office/drawing/2014/main" id="{EC8E11AF-2E4E-EEFE-67AE-FFC5678A31EE}"/>
              </a:ext>
            </a:extLst>
          </p:cNvPr>
          <p:cNvSpPr txBox="1"/>
          <p:nvPr/>
        </p:nvSpPr>
        <p:spPr>
          <a:xfrm>
            <a:off x="2410595" y="2399917"/>
            <a:ext cx="1312282" cy="369332"/>
          </a:xfrm>
          <a:prstGeom prst="rect">
            <a:avLst/>
          </a:prstGeom>
          <a:noFill/>
        </p:spPr>
        <p:txBody>
          <a:bodyPr wrap="none" rtlCol="0">
            <a:spAutoFit/>
          </a:bodyPr>
          <a:lstStyle/>
          <a:p>
            <a:r>
              <a:rPr lang="en-US" dirty="0"/>
              <a:t>Output gate</a:t>
            </a:r>
          </a:p>
        </p:txBody>
      </p:sp>
      <p:sp>
        <p:nvSpPr>
          <p:cNvPr id="30" name="TextBox 29">
            <a:extLst>
              <a:ext uri="{FF2B5EF4-FFF2-40B4-BE49-F238E27FC236}">
                <a16:creationId xmlns:a16="http://schemas.microsoft.com/office/drawing/2014/main" id="{BF2BC44E-47F1-12E0-45F9-E22CB6480680}"/>
              </a:ext>
            </a:extLst>
          </p:cNvPr>
          <p:cNvSpPr txBox="1"/>
          <p:nvPr/>
        </p:nvSpPr>
        <p:spPr>
          <a:xfrm>
            <a:off x="5098973" y="2045422"/>
            <a:ext cx="1312282" cy="369332"/>
          </a:xfrm>
          <a:prstGeom prst="rect">
            <a:avLst/>
          </a:prstGeom>
          <a:noFill/>
        </p:spPr>
        <p:txBody>
          <a:bodyPr wrap="none" rtlCol="0">
            <a:spAutoFit/>
          </a:bodyPr>
          <a:lstStyle/>
          <a:p>
            <a:r>
              <a:rPr lang="en-US" dirty="0"/>
              <a:t>Output gate</a:t>
            </a:r>
          </a:p>
        </p:txBody>
      </p:sp>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8E9951F4-F3FB-2AAF-83EA-F954ACEEDC8A}"/>
                  </a:ext>
                </a:extLst>
              </p:cNvPr>
              <p:cNvSpPr txBox="1"/>
              <p:nvPr/>
            </p:nvSpPr>
            <p:spPr>
              <a:xfrm>
                <a:off x="5786348" y="4376753"/>
                <a:ext cx="2378408" cy="369332"/>
              </a:xfrm>
              <a:prstGeom prst="rect">
                <a:avLst/>
              </a:prstGeom>
              <a:noFill/>
            </p:spPr>
            <p:txBody>
              <a:bodyPr wrap="none" rtlCol="0">
                <a:spAutoFit/>
              </a:bodyPr>
              <a:lstStyle/>
              <a:p>
                <a:r>
                  <a:rPr lang="en-US" dirty="0"/>
                  <a:t>Hidden state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h</m:t>
                        </m:r>
                      </m:e>
                      <m:sub>
                        <m:r>
                          <a:rPr lang="en-US" b="0" i="1" smtClean="0">
                            <a:latin typeface="Cambria Math" panose="02040503050406030204" pitchFamily="18" charset="0"/>
                          </a:rPr>
                          <m:t>𝑡</m:t>
                        </m:r>
                      </m:sub>
                    </m:sSub>
                    <m:r>
                      <a:rPr lang="en-US" b="0" i="1" smtClean="0">
                        <a:latin typeface="Cambria Math" panose="02040503050406030204" pitchFamily="18" charset="0"/>
                      </a:rPr>
                      <m:t>=0.98</m:t>
                    </m:r>
                  </m:oMath>
                </a14:m>
                <a:endParaRPr lang="en-US" dirty="0"/>
              </a:p>
            </p:txBody>
          </p:sp>
        </mc:Choice>
        <mc:Fallback xmlns="">
          <p:sp>
            <p:nvSpPr>
              <p:cNvPr id="31" name="TextBox 30">
                <a:extLst>
                  <a:ext uri="{FF2B5EF4-FFF2-40B4-BE49-F238E27FC236}">
                    <a16:creationId xmlns:a16="http://schemas.microsoft.com/office/drawing/2014/main" id="{8E9951F4-F3FB-2AAF-83EA-F954ACEEDC8A}"/>
                  </a:ext>
                </a:extLst>
              </p:cNvPr>
              <p:cNvSpPr txBox="1">
                <a:spLocks noRot="1" noChangeAspect="1" noMove="1" noResize="1" noEditPoints="1" noAdjustHandles="1" noChangeArrowheads="1" noChangeShapeType="1" noTextEdit="1"/>
              </p:cNvSpPr>
              <p:nvPr/>
            </p:nvSpPr>
            <p:spPr>
              <a:xfrm>
                <a:off x="5786348" y="4376753"/>
                <a:ext cx="2378408" cy="369332"/>
              </a:xfrm>
              <a:prstGeom prst="rect">
                <a:avLst/>
              </a:prstGeom>
              <a:blipFill>
                <a:blip r:embed="rId7"/>
                <a:stretch>
                  <a:fillRect l="-2051" t="-9836"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60E017EB-C702-1B7E-1E5B-780426F256CD}"/>
                  </a:ext>
                </a:extLst>
              </p:cNvPr>
              <p:cNvSpPr txBox="1"/>
              <p:nvPr/>
            </p:nvSpPr>
            <p:spPr>
              <a:xfrm>
                <a:off x="2038012" y="4071232"/>
                <a:ext cx="140429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m:t>
                          </m:r>
                          <m:r>
                            <a:rPr lang="en-US" b="0" i="1" smtClean="0">
                              <a:latin typeface="Cambria Math" panose="02040503050406030204" pitchFamily="18" charset="0"/>
                            </a:rPr>
                            <m:t>𝑤</m:t>
                          </m:r>
                        </m:e>
                        <m:sub>
                          <m:r>
                            <a:rPr lang="en-US" b="0" i="1" smtClean="0">
                              <a:latin typeface="Cambria Math" panose="02040503050406030204" pitchFamily="18" charset="0"/>
                            </a:rPr>
                            <m:t>h</m:t>
                          </m:r>
                        </m:sub>
                      </m:sSub>
                      <m:r>
                        <a:rPr lang="en-US" b="0" i="1" smtClean="0">
                          <a:latin typeface="Cambria Math" panose="02040503050406030204" pitchFamily="18" charset="0"/>
                        </a:rPr>
                        <m:t>=4.38</m:t>
                      </m:r>
                    </m:oMath>
                  </m:oMathPara>
                </a14:m>
                <a:endParaRPr lang="en-US" dirty="0"/>
              </a:p>
            </p:txBody>
          </p:sp>
        </mc:Choice>
        <mc:Fallback xmlns="">
          <p:sp>
            <p:nvSpPr>
              <p:cNvPr id="32" name="TextBox 31">
                <a:extLst>
                  <a:ext uri="{FF2B5EF4-FFF2-40B4-BE49-F238E27FC236}">
                    <a16:creationId xmlns:a16="http://schemas.microsoft.com/office/drawing/2014/main" id="{60E017EB-C702-1B7E-1E5B-780426F256CD}"/>
                  </a:ext>
                </a:extLst>
              </p:cNvPr>
              <p:cNvSpPr txBox="1">
                <a:spLocks noRot="1" noChangeAspect="1" noMove="1" noResize="1" noEditPoints="1" noAdjustHandles="1" noChangeArrowheads="1" noChangeShapeType="1" noTextEdit="1"/>
              </p:cNvSpPr>
              <p:nvPr/>
            </p:nvSpPr>
            <p:spPr>
              <a:xfrm>
                <a:off x="2038012" y="4071232"/>
                <a:ext cx="1404295" cy="369332"/>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B625C53C-2EAD-3AA6-CA85-AEDD79E2F8C2}"/>
                  </a:ext>
                </a:extLst>
              </p:cNvPr>
              <p:cNvSpPr txBox="1"/>
              <p:nvPr/>
            </p:nvSpPr>
            <p:spPr>
              <a:xfrm>
                <a:off x="3642729" y="4916323"/>
                <a:ext cx="1264449" cy="369332"/>
              </a:xfrm>
              <a:prstGeom prst="rect">
                <a:avLst/>
              </a:prstGeom>
              <a:noFill/>
            </p:spPr>
            <p:txBody>
              <a:bodyPr wrap="none" rtlCol="0">
                <a:spAutoFit/>
              </a:bodyPr>
              <a:lstStyle/>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m:t>
                        </m:r>
                        <m:r>
                          <a:rPr lang="en-US" b="0" i="1" smtClean="0">
                            <a:latin typeface="Cambria Math" panose="02040503050406030204" pitchFamily="18" charset="0"/>
                          </a:rPr>
                          <m:t>𝑤</m:t>
                        </m:r>
                      </m:e>
                      <m:sub>
                        <m:r>
                          <a:rPr lang="en-US" b="0" i="1" smtClean="0">
                            <a:latin typeface="Cambria Math" panose="02040503050406030204" pitchFamily="18" charset="0"/>
                          </a:rPr>
                          <m:t>𝑥</m:t>
                        </m:r>
                      </m:sub>
                    </m:sSub>
                  </m:oMath>
                </a14:m>
                <a:r>
                  <a:rPr lang="en-US" dirty="0"/>
                  <a:t>=-0.19</a:t>
                </a:r>
              </a:p>
            </p:txBody>
          </p:sp>
        </mc:Choice>
        <mc:Fallback xmlns="">
          <p:sp>
            <p:nvSpPr>
              <p:cNvPr id="33" name="TextBox 32">
                <a:extLst>
                  <a:ext uri="{FF2B5EF4-FFF2-40B4-BE49-F238E27FC236}">
                    <a16:creationId xmlns:a16="http://schemas.microsoft.com/office/drawing/2014/main" id="{B625C53C-2EAD-3AA6-CA85-AEDD79E2F8C2}"/>
                  </a:ext>
                </a:extLst>
              </p:cNvPr>
              <p:cNvSpPr txBox="1">
                <a:spLocks noRot="1" noChangeAspect="1" noMove="1" noResize="1" noEditPoints="1" noAdjustHandles="1" noChangeArrowheads="1" noChangeShapeType="1" noTextEdit="1"/>
              </p:cNvSpPr>
              <p:nvPr/>
            </p:nvSpPr>
            <p:spPr>
              <a:xfrm>
                <a:off x="3642729" y="4916323"/>
                <a:ext cx="1264449" cy="369332"/>
              </a:xfrm>
              <a:prstGeom prst="rect">
                <a:avLst/>
              </a:prstGeom>
              <a:blipFill>
                <a:blip r:embed="rId9"/>
                <a:stretch>
                  <a:fillRect t="-8197" r="-3865"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A44B4685-CCBA-9AA5-31B5-DC9BAC89EC3A}"/>
                  </a:ext>
                </a:extLst>
              </p:cNvPr>
              <p:cNvSpPr txBox="1"/>
              <p:nvPr/>
            </p:nvSpPr>
            <p:spPr>
              <a:xfrm>
                <a:off x="3570858" y="3805298"/>
                <a:ext cx="1012072" cy="369332"/>
              </a:xfrm>
              <a:prstGeom prst="rect">
                <a:avLst/>
              </a:prstGeom>
              <a:noFill/>
            </p:spPr>
            <p:txBody>
              <a:bodyPr wrap="none" rtlCol="0">
                <a:spAutoFit/>
              </a:bodyPr>
              <a:lstStyle/>
              <a:p>
                <a14:m>
                  <m:oMath xmlns:m="http://schemas.openxmlformats.org/officeDocument/2006/math">
                    <m:r>
                      <a:rPr lang="en-US" i="1" dirty="0" smtClean="0">
                        <a:latin typeface="Cambria Math" panose="02040503050406030204" pitchFamily="18" charset="0"/>
                      </a:rPr>
                      <m:t>+</m:t>
                    </m:r>
                    <m:r>
                      <a:rPr lang="en-US" i="1" dirty="0" smtClean="0">
                        <a:latin typeface="Cambria Math" panose="02040503050406030204" pitchFamily="18" charset="0"/>
                      </a:rPr>
                      <m:t>𝑏</m:t>
                    </m:r>
                  </m:oMath>
                </a14:m>
                <a:r>
                  <a:rPr lang="en-US" dirty="0"/>
                  <a:t>=0.59</a:t>
                </a:r>
              </a:p>
            </p:txBody>
          </p:sp>
        </mc:Choice>
        <mc:Fallback xmlns="">
          <p:sp>
            <p:nvSpPr>
              <p:cNvPr id="34" name="TextBox 33">
                <a:extLst>
                  <a:ext uri="{FF2B5EF4-FFF2-40B4-BE49-F238E27FC236}">
                    <a16:creationId xmlns:a16="http://schemas.microsoft.com/office/drawing/2014/main" id="{A44B4685-CCBA-9AA5-31B5-DC9BAC89EC3A}"/>
                  </a:ext>
                </a:extLst>
              </p:cNvPr>
              <p:cNvSpPr txBox="1">
                <a:spLocks noRot="1" noChangeAspect="1" noMove="1" noResize="1" noEditPoints="1" noAdjustHandles="1" noChangeArrowheads="1" noChangeShapeType="1" noTextEdit="1"/>
              </p:cNvSpPr>
              <p:nvPr/>
            </p:nvSpPr>
            <p:spPr>
              <a:xfrm>
                <a:off x="3570858" y="3805298"/>
                <a:ext cx="1012072" cy="369332"/>
              </a:xfrm>
              <a:prstGeom prst="rect">
                <a:avLst/>
              </a:prstGeom>
              <a:blipFill>
                <a:blip r:embed="rId10"/>
                <a:stretch>
                  <a:fillRect t="-8197" r="-4217" b="-24590"/>
                </a:stretch>
              </a:blipFill>
            </p:spPr>
            <p:txBody>
              <a:bodyPr/>
              <a:lstStyle/>
              <a:p>
                <a:r>
                  <a:rPr lang="en-US">
                    <a:noFill/>
                  </a:rPr>
                  <a:t> </a:t>
                </a:r>
              </a:p>
            </p:txBody>
          </p:sp>
        </mc:Fallback>
      </mc:AlternateContent>
      <p:sp>
        <p:nvSpPr>
          <p:cNvPr id="37" name="TextBox 36">
            <a:extLst>
              <a:ext uri="{FF2B5EF4-FFF2-40B4-BE49-F238E27FC236}">
                <a16:creationId xmlns:a16="http://schemas.microsoft.com/office/drawing/2014/main" id="{F55417BC-02C8-E3EA-43F9-B83F97FD6CAB}"/>
              </a:ext>
            </a:extLst>
          </p:cNvPr>
          <p:cNvSpPr txBox="1"/>
          <p:nvPr/>
        </p:nvSpPr>
        <p:spPr>
          <a:xfrm>
            <a:off x="7169970" y="5089989"/>
            <a:ext cx="4878515" cy="369332"/>
          </a:xfrm>
          <a:prstGeom prst="rect">
            <a:avLst/>
          </a:prstGeom>
          <a:noFill/>
        </p:spPr>
        <p:txBody>
          <a:bodyPr wrap="none" rtlCol="0">
            <a:spAutoFit/>
          </a:bodyPr>
          <a:lstStyle/>
          <a:p>
            <a:r>
              <a:rPr lang="en-US" dirty="0"/>
              <a:t>New short-term memory, which is output of LSTM</a:t>
            </a:r>
          </a:p>
        </p:txBody>
      </p:sp>
      <mc:AlternateContent xmlns:mc="http://schemas.openxmlformats.org/markup-compatibility/2006" xmlns:a14="http://schemas.microsoft.com/office/drawing/2010/main">
        <mc:Choice Requires="a14">
          <p:sp>
            <p:nvSpPr>
              <p:cNvPr id="45" name="Rectangle 44">
                <a:extLst>
                  <a:ext uri="{FF2B5EF4-FFF2-40B4-BE49-F238E27FC236}">
                    <a16:creationId xmlns:a16="http://schemas.microsoft.com/office/drawing/2014/main" id="{0C7528BC-736F-E998-9854-CEA96493D05A}"/>
                  </a:ext>
                </a:extLst>
              </p:cNvPr>
              <p:cNvSpPr/>
              <p:nvPr/>
            </p:nvSpPr>
            <p:spPr>
              <a:xfrm>
                <a:off x="3220058" y="5585147"/>
                <a:ext cx="883920" cy="70104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Input</a:t>
                </a:r>
              </a:p>
              <a:p>
                <a:pPr algn="ct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𝑡</m:t>
                        </m:r>
                      </m:sub>
                    </m:sSub>
                  </m:oMath>
                </a14:m>
                <a:r>
                  <a:rPr lang="en-US" dirty="0"/>
                  <a:t>=1</a:t>
                </a:r>
              </a:p>
            </p:txBody>
          </p:sp>
        </mc:Choice>
        <mc:Fallback xmlns="">
          <p:sp>
            <p:nvSpPr>
              <p:cNvPr id="45" name="Rectangle 44">
                <a:extLst>
                  <a:ext uri="{FF2B5EF4-FFF2-40B4-BE49-F238E27FC236}">
                    <a16:creationId xmlns:a16="http://schemas.microsoft.com/office/drawing/2014/main" id="{0C7528BC-736F-E998-9854-CEA96493D05A}"/>
                  </a:ext>
                </a:extLst>
              </p:cNvPr>
              <p:cNvSpPr>
                <a:spLocks noRot="1" noChangeAspect="1" noMove="1" noResize="1" noEditPoints="1" noAdjustHandles="1" noChangeArrowheads="1" noChangeShapeType="1" noTextEdit="1"/>
              </p:cNvSpPr>
              <p:nvPr/>
            </p:nvSpPr>
            <p:spPr>
              <a:xfrm>
                <a:off x="3220058" y="5585147"/>
                <a:ext cx="883920" cy="701040"/>
              </a:xfrm>
              <a:prstGeom prst="rect">
                <a:avLst/>
              </a:prstGeom>
              <a:blipFill>
                <a:blip r:embed="rId11"/>
                <a:stretch>
                  <a:fillRect b="-854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6" name="TextBox 45">
                <a:extLst>
                  <a:ext uri="{FF2B5EF4-FFF2-40B4-BE49-F238E27FC236}">
                    <a16:creationId xmlns:a16="http://schemas.microsoft.com/office/drawing/2014/main" id="{3B3AA7B8-A04A-42CC-638C-3E7E702223F4}"/>
                  </a:ext>
                </a:extLst>
              </p:cNvPr>
              <p:cNvSpPr txBox="1"/>
              <p:nvPr/>
            </p:nvSpPr>
            <p:spPr>
              <a:xfrm>
                <a:off x="1776812" y="4740226"/>
                <a:ext cx="1331679"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h</m:t>
                          </m:r>
                        </m:e>
                        <m:sub>
                          <m:r>
                            <a:rPr lang="en-US" b="0" i="1" smtClean="0">
                              <a:latin typeface="Cambria Math" panose="02040503050406030204" pitchFamily="18" charset="0"/>
                            </a:rPr>
                            <m:t>𝑡</m:t>
                          </m:r>
                          <m:r>
                            <a:rPr lang="en-US" b="0" i="1" smtClean="0">
                              <a:latin typeface="Cambria Math" panose="02040503050406030204" pitchFamily="18" charset="0"/>
                            </a:rPr>
                            <m:t>−1</m:t>
                          </m:r>
                        </m:sub>
                      </m:sSub>
                      <m:r>
                        <a:rPr lang="en-US" b="0" i="1" smtClean="0">
                          <a:latin typeface="Cambria Math" panose="02040503050406030204" pitchFamily="18" charset="0"/>
                        </a:rPr>
                        <m:t>=1</m:t>
                      </m:r>
                    </m:oMath>
                  </m:oMathPara>
                </a14:m>
                <a:endParaRPr lang="en-US" dirty="0"/>
              </a:p>
            </p:txBody>
          </p:sp>
        </mc:Choice>
        <mc:Fallback xmlns="">
          <p:sp>
            <p:nvSpPr>
              <p:cNvPr id="46" name="TextBox 45">
                <a:extLst>
                  <a:ext uri="{FF2B5EF4-FFF2-40B4-BE49-F238E27FC236}">
                    <a16:creationId xmlns:a16="http://schemas.microsoft.com/office/drawing/2014/main" id="{3B3AA7B8-A04A-42CC-638C-3E7E702223F4}"/>
                  </a:ext>
                </a:extLst>
              </p:cNvPr>
              <p:cNvSpPr txBox="1">
                <a:spLocks noRot="1" noChangeAspect="1" noMove="1" noResize="1" noEditPoints="1" noAdjustHandles="1" noChangeArrowheads="1" noChangeShapeType="1" noTextEdit="1"/>
              </p:cNvSpPr>
              <p:nvPr/>
            </p:nvSpPr>
            <p:spPr>
              <a:xfrm>
                <a:off x="1776812" y="4740226"/>
                <a:ext cx="1331679" cy="369332"/>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16B107F3-9DAB-AF83-2F32-9990785F8EE3}"/>
                  </a:ext>
                </a:extLst>
              </p:cNvPr>
              <p:cNvSpPr txBox="1"/>
              <p:nvPr/>
            </p:nvSpPr>
            <p:spPr>
              <a:xfrm>
                <a:off x="8209280" y="1889760"/>
                <a:ext cx="3035703" cy="3945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sSub>
                            <m:sSubPr>
                              <m:ctrlPr>
                                <a:rPr lang="en-US" b="0" i="1" smtClean="0">
                                  <a:latin typeface="Cambria Math" panose="02040503050406030204" pitchFamily="18" charset="0"/>
                                </a:rPr>
                              </m:ctrlPr>
                            </m:sSubPr>
                            <m:e>
                              <m:r>
                                <a:rPr lang="en-US" b="0" i="1" smtClean="0">
                                  <a:latin typeface="Cambria Math" panose="02040503050406030204" pitchFamily="18" charset="0"/>
                                </a:rPr>
                                <m:t>𝑜</m:t>
                              </m:r>
                            </m:e>
                            <m:sub>
                              <m:r>
                                <a:rPr lang="en-US" b="0" i="1" smtClean="0">
                                  <a:latin typeface="Cambria Math" panose="02040503050406030204" pitchFamily="18" charset="0"/>
                                </a:rPr>
                                <m:t>𝑠</m:t>
                              </m:r>
                            </m:sub>
                          </m:sSub>
                        </m:sub>
                      </m:sSub>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𝜎</m:t>
                      </m:r>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𝑊</m:t>
                          </m:r>
                        </m:e>
                        <m:sub>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𝑜</m:t>
                              </m:r>
                            </m:e>
                            <m:sub>
                              <m:r>
                                <a:rPr lang="en-US" b="0" i="1" smtClean="0">
                                  <a:latin typeface="Cambria Math" panose="02040503050406030204" pitchFamily="18" charset="0"/>
                                  <a:ea typeface="Cambria Math" panose="02040503050406030204" pitchFamily="18" charset="0"/>
                                </a:rPr>
                                <m:t>𝑠</m:t>
                              </m:r>
                            </m:sub>
                          </m:sSub>
                        </m:sub>
                      </m:sSub>
                      <m:r>
                        <a:rPr lang="en-US" b="0" i="1" smtClean="0">
                          <a:latin typeface="Cambria Math" panose="02040503050406030204" pitchFamily="18" charset="0"/>
                          <a:ea typeface="Cambria Math" panose="02040503050406030204" pitchFamily="18" charset="0"/>
                        </a:rPr>
                        <m:t>.</m:t>
                      </m:r>
                      <m:d>
                        <m:dPr>
                          <m:begChr m:val="["/>
                          <m:endChr m:val="]"/>
                          <m:ctrlPr>
                            <a:rPr lang="en-US" b="0" i="1" smtClean="0">
                              <a:latin typeface="Cambria Math" panose="02040503050406030204" pitchFamily="18" charset="0"/>
                              <a:ea typeface="Cambria Math" panose="02040503050406030204" pitchFamily="18" charset="0"/>
                            </a:rPr>
                          </m:ctrlPr>
                        </m:dPr>
                        <m:e>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h</m:t>
                              </m:r>
                            </m:e>
                            <m:sub>
                              <m:r>
                                <a:rPr lang="en-US" b="0" i="1" smtClean="0">
                                  <a:latin typeface="Cambria Math" panose="02040503050406030204" pitchFamily="18" charset="0"/>
                                  <a:ea typeface="Cambria Math" panose="02040503050406030204" pitchFamily="18" charset="0"/>
                                </a:rPr>
                                <m:t>𝑡</m:t>
                              </m:r>
                              <m:r>
                                <a:rPr lang="en-US" b="0" i="1" smtClean="0">
                                  <a:latin typeface="Cambria Math" panose="02040503050406030204" pitchFamily="18" charset="0"/>
                                  <a:ea typeface="Cambria Math" panose="02040503050406030204" pitchFamily="18" charset="0"/>
                                </a:rPr>
                                <m:t>−1</m:t>
                              </m:r>
                            </m:sub>
                          </m:sSub>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𝑥</m:t>
                              </m:r>
                            </m:e>
                            <m:sub>
                              <m:r>
                                <a:rPr lang="en-US" b="0" i="1" smtClean="0">
                                  <a:latin typeface="Cambria Math" panose="02040503050406030204" pitchFamily="18" charset="0"/>
                                  <a:ea typeface="Cambria Math" panose="02040503050406030204" pitchFamily="18" charset="0"/>
                                </a:rPr>
                                <m:t>𝑡</m:t>
                              </m:r>
                            </m:sub>
                          </m:sSub>
                        </m:e>
                      </m:d>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𝑏</m:t>
                          </m:r>
                        </m:e>
                        <m:sub>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𝑜</m:t>
                              </m:r>
                            </m:e>
                            <m:sub>
                              <m:r>
                                <a:rPr lang="en-US" b="0" i="1" smtClean="0">
                                  <a:latin typeface="Cambria Math" panose="02040503050406030204" pitchFamily="18" charset="0"/>
                                  <a:ea typeface="Cambria Math" panose="02040503050406030204" pitchFamily="18" charset="0"/>
                                </a:rPr>
                                <m:t>𝑠</m:t>
                              </m:r>
                            </m:sub>
                          </m:sSub>
                        </m:sub>
                      </m:sSub>
                      <m:r>
                        <a:rPr lang="en-US" b="0" i="1" smtClean="0">
                          <a:latin typeface="Cambria Math" panose="02040503050406030204" pitchFamily="18" charset="0"/>
                          <a:ea typeface="Cambria Math" panose="02040503050406030204" pitchFamily="18" charset="0"/>
                        </a:rPr>
                        <m:t>)</m:t>
                      </m:r>
                    </m:oMath>
                  </m:oMathPara>
                </a14:m>
                <a:endParaRPr lang="en-US" dirty="0"/>
              </a:p>
            </p:txBody>
          </p:sp>
        </mc:Choice>
        <mc:Fallback xmlns="">
          <p:sp>
            <p:nvSpPr>
              <p:cNvPr id="9" name="TextBox 8">
                <a:extLst>
                  <a:ext uri="{FF2B5EF4-FFF2-40B4-BE49-F238E27FC236}">
                    <a16:creationId xmlns:a16="http://schemas.microsoft.com/office/drawing/2014/main" id="{16B107F3-9DAB-AF83-2F32-9990785F8EE3}"/>
                  </a:ext>
                </a:extLst>
              </p:cNvPr>
              <p:cNvSpPr txBox="1">
                <a:spLocks noRot="1" noChangeAspect="1" noMove="1" noResize="1" noEditPoints="1" noAdjustHandles="1" noChangeArrowheads="1" noChangeShapeType="1" noTextEdit="1"/>
              </p:cNvSpPr>
              <p:nvPr/>
            </p:nvSpPr>
            <p:spPr>
              <a:xfrm>
                <a:off x="8209280" y="1889760"/>
                <a:ext cx="3035703" cy="394532"/>
              </a:xfrm>
              <a:prstGeom prst="rect">
                <a:avLst/>
              </a:prstGeom>
              <a:blipFill>
                <a:blip r:embed="rId13"/>
                <a:stretch>
                  <a:fillRect b="-615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47F94EE7-A9BB-15AA-B354-CC3363A4222B}"/>
                  </a:ext>
                </a:extLst>
              </p:cNvPr>
              <p:cNvSpPr txBox="1"/>
              <p:nvPr/>
            </p:nvSpPr>
            <p:spPr>
              <a:xfrm>
                <a:off x="8166247" y="2525107"/>
                <a:ext cx="1233223" cy="3945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sSub>
                            <m:sSubPr>
                              <m:ctrlPr>
                                <a:rPr lang="en-US" b="0" i="1" smtClean="0">
                                  <a:latin typeface="Cambria Math" panose="02040503050406030204" pitchFamily="18" charset="0"/>
                                </a:rPr>
                              </m:ctrlPr>
                            </m:sSubPr>
                            <m:e>
                              <m:r>
                                <a:rPr lang="en-US" b="0" i="1" smtClean="0">
                                  <a:latin typeface="Cambria Math" panose="02040503050406030204" pitchFamily="18" charset="0"/>
                                </a:rPr>
                                <m:t>𝑜</m:t>
                              </m:r>
                            </m:e>
                            <m:sub>
                              <m:r>
                                <a:rPr lang="en-US" b="0" i="1" smtClean="0">
                                  <a:latin typeface="Cambria Math" panose="02040503050406030204" pitchFamily="18" charset="0"/>
                                </a:rPr>
                                <m:t>𝑠</m:t>
                              </m:r>
                            </m:sub>
                          </m:sSub>
                        </m:sub>
                      </m:sSub>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0.99</m:t>
                      </m:r>
                    </m:oMath>
                  </m:oMathPara>
                </a14:m>
                <a:endParaRPr lang="en-US" dirty="0"/>
              </a:p>
            </p:txBody>
          </p:sp>
        </mc:Choice>
        <mc:Fallback xmlns="">
          <p:sp>
            <p:nvSpPr>
              <p:cNvPr id="10" name="TextBox 9">
                <a:extLst>
                  <a:ext uri="{FF2B5EF4-FFF2-40B4-BE49-F238E27FC236}">
                    <a16:creationId xmlns:a16="http://schemas.microsoft.com/office/drawing/2014/main" id="{47F94EE7-A9BB-15AA-B354-CC3363A4222B}"/>
                  </a:ext>
                </a:extLst>
              </p:cNvPr>
              <p:cNvSpPr txBox="1">
                <a:spLocks noRot="1" noChangeAspect="1" noMove="1" noResize="1" noEditPoints="1" noAdjustHandles="1" noChangeArrowheads="1" noChangeShapeType="1" noTextEdit="1"/>
              </p:cNvSpPr>
              <p:nvPr/>
            </p:nvSpPr>
            <p:spPr>
              <a:xfrm>
                <a:off x="8166247" y="2525107"/>
                <a:ext cx="1233223" cy="394532"/>
              </a:xfrm>
              <a:prstGeom prst="rect">
                <a:avLst/>
              </a:prstGeom>
              <a:blipFill>
                <a:blip r:embed="rId14"/>
                <a:stretch>
                  <a:fillRect b="-769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45678392-D96B-ADE3-20DB-13578AB581F5}"/>
                  </a:ext>
                </a:extLst>
              </p:cNvPr>
              <p:cNvSpPr txBox="1"/>
              <p:nvPr/>
            </p:nvSpPr>
            <p:spPr>
              <a:xfrm>
                <a:off x="3909798" y="2910919"/>
                <a:ext cx="1233223" cy="3945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sSub>
                            <m:sSubPr>
                              <m:ctrlPr>
                                <a:rPr lang="en-US" b="0" i="1" smtClean="0">
                                  <a:latin typeface="Cambria Math" panose="02040503050406030204" pitchFamily="18" charset="0"/>
                                </a:rPr>
                              </m:ctrlPr>
                            </m:sSubPr>
                            <m:e>
                              <m:r>
                                <a:rPr lang="en-US" b="0" i="1" smtClean="0">
                                  <a:latin typeface="Cambria Math" panose="02040503050406030204" pitchFamily="18" charset="0"/>
                                </a:rPr>
                                <m:t>𝑜</m:t>
                              </m:r>
                            </m:e>
                            <m:sub>
                              <m:r>
                                <a:rPr lang="en-US" b="0" i="1" smtClean="0">
                                  <a:latin typeface="Cambria Math" panose="02040503050406030204" pitchFamily="18" charset="0"/>
                                </a:rPr>
                                <m:t>𝑠</m:t>
                              </m:r>
                            </m:sub>
                          </m:sSub>
                        </m:sub>
                      </m:sSub>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0.99</m:t>
                      </m:r>
                    </m:oMath>
                  </m:oMathPara>
                </a14:m>
                <a:endParaRPr lang="en-US" dirty="0"/>
              </a:p>
            </p:txBody>
          </p:sp>
        </mc:Choice>
        <mc:Fallback xmlns="">
          <p:sp>
            <p:nvSpPr>
              <p:cNvPr id="12" name="TextBox 11">
                <a:extLst>
                  <a:ext uri="{FF2B5EF4-FFF2-40B4-BE49-F238E27FC236}">
                    <a16:creationId xmlns:a16="http://schemas.microsoft.com/office/drawing/2014/main" id="{45678392-D96B-ADE3-20DB-13578AB581F5}"/>
                  </a:ext>
                </a:extLst>
              </p:cNvPr>
              <p:cNvSpPr txBox="1">
                <a:spLocks noRot="1" noChangeAspect="1" noMove="1" noResize="1" noEditPoints="1" noAdjustHandles="1" noChangeArrowheads="1" noChangeShapeType="1" noTextEdit="1"/>
              </p:cNvSpPr>
              <p:nvPr/>
            </p:nvSpPr>
            <p:spPr>
              <a:xfrm>
                <a:off x="3909798" y="2910919"/>
                <a:ext cx="1233223" cy="394532"/>
              </a:xfrm>
              <a:prstGeom prst="rect">
                <a:avLst/>
              </a:prstGeom>
              <a:blipFill>
                <a:blip r:embed="rId15"/>
                <a:stretch>
                  <a:fillRect b="-781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D899352A-0900-F0C8-9BB8-0CD371AE3409}"/>
                  </a:ext>
                </a:extLst>
              </p:cNvPr>
              <p:cNvSpPr txBox="1"/>
              <p:nvPr/>
            </p:nvSpPr>
            <p:spPr>
              <a:xfrm>
                <a:off x="8166247" y="3177225"/>
                <a:ext cx="1752403" cy="41928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sSub>
                            <m:sSubPr>
                              <m:ctrlPr>
                                <a:rPr lang="en-US" b="0" i="1" smtClean="0">
                                  <a:latin typeface="Cambria Math" panose="02040503050406030204" pitchFamily="18" charset="0"/>
                                </a:rPr>
                              </m:ctrlPr>
                            </m:sSubPr>
                            <m:e>
                              <m:r>
                                <a:rPr lang="en-US" b="0" i="1" smtClean="0">
                                  <a:latin typeface="Cambria Math" panose="02040503050406030204" pitchFamily="18" charset="0"/>
                                </a:rPr>
                                <m:t>𝑜</m:t>
                              </m:r>
                            </m:e>
                            <m:sub>
                              <m:r>
                                <a:rPr lang="en-US" b="0" i="1" smtClean="0">
                                  <a:latin typeface="Cambria Math" panose="02040503050406030204" pitchFamily="18" charset="0"/>
                                </a:rPr>
                                <m:t>𝑡</m:t>
                              </m:r>
                            </m:sub>
                          </m:sSub>
                        </m:sub>
                      </m:sSub>
                      <m:r>
                        <a:rPr lang="en-US" b="0" i="1" smtClean="0">
                          <a:latin typeface="Cambria Math" panose="02040503050406030204" pitchFamily="18" charset="0"/>
                        </a:rPr>
                        <m:t>=</m:t>
                      </m:r>
                      <m:r>
                        <a:rPr lang="en-US" b="0" i="1" smtClean="0">
                          <a:latin typeface="Cambria Math" panose="02040503050406030204" pitchFamily="18" charset="0"/>
                        </a:rPr>
                        <m:t>𝑡𝑎𝑛h</m:t>
                      </m:r>
                      <m:r>
                        <a:rPr lang="en-US" b="0" i="1" smtClean="0">
                          <a:latin typeface="Cambria Math" panose="02040503050406030204" pitchFamily="18" charset="0"/>
                          <a:ea typeface="Cambria Math" panose="02040503050406030204" pitchFamily="18" charset="0"/>
                        </a:rPr>
                        <m:t>(</m:t>
                      </m:r>
                      <m:acc>
                        <m:accPr>
                          <m:chr m:val="̃"/>
                          <m:ctrlPr>
                            <a:rPr lang="en-US" i="1" dirty="0">
                              <a:latin typeface="Cambria Math" panose="02040503050406030204" pitchFamily="18" charset="0"/>
                            </a:rPr>
                          </m:ctrlPr>
                        </m:accPr>
                        <m:e>
                          <m:sSub>
                            <m:sSubPr>
                              <m:ctrlPr>
                                <a:rPr lang="en-US" i="1" dirty="0">
                                  <a:latin typeface="Cambria Math" panose="02040503050406030204" pitchFamily="18" charset="0"/>
                                </a:rPr>
                              </m:ctrlPr>
                            </m:sSubPr>
                            <m:e>
                              <m:r>
                                <a:rPr lang="en-US" i="1" dirty="0">
                                  <a:latin typeface="Cambria Math" panose="02040503050406030204" pitchFamily="18" charset="0"/>
                                </a:rPr>
                                <m:t>𝐶</m:t>
                              </m:r>
                            </m:e>
                            <m:sub>
                              <m:r>
                                <a:rPr lang="en-US" i="1" dirty="0">
                                  <a:latin typeface="Cambria Math" panose="02040503050406030204" pitchFamily="18" charset="0"/>
                                </a:rPr>
                                <m:t>𝑡</m:t>
                              </m:r>
                            </m:sub>
                          </m:sSub>
                        </m:e>
                      </m:acc>
                      <m:r>
                        <a:rPr lang="en-US" b="0" i="1" smtClean="0">
                          <a:latin typeface="Cambria Math" panose="02040503050406030204" pitchFamily="18" charset="0"/>
                          <a:ea typeface="Cambria Math" panose="02040503050406030204" pitchFamily="18" charset="0"/>
                        </a:rPr>
                        <m:t>)</m:t>
                      </m:r>
                    </m:oMath>
                  </m:oMathPara>
                </a14:m>
                <a:endParaRPr lang="en-US" dirty="0"/>
              </a:p>
            </p:txBody>
          </p:sp>
        </mc:Choice>
        <mc:Fallback xmlns="">
          <p:sp>
            <p:nvSpPr>
              <p:cNvPr id="15" name="TextBox 14">
                <a:extLst>
                  <a:ext uri="{FF2B5EF4-FFF2-40B4-BE49-F238E27FC236}">
                    <a16:creationId xmlns:a16="http://schemas.microsoft.com/office/drawing/2014/main" id="{D899352A-0900-F0C8-9BB8-0CD371AE3409}"/>
                  </a:ext>
                </a:extLst>
              </p:cNvPr>
              <p:cNvSpPr txBox="1">
                <a:spLocks noRot="1" noChangeAspect="1" noMove="1" noResize="1" noEditPoints="1" noAdjustHandles="1" noChangeArrowheads="1" noChangeShapeType="1" noTextEdit="1"/>
              </p:cNvSpPr>
              <p:nvPr/>
            </p:nvSpPr>
            <p:spPr>
              <a:xfrm>
                <a:off x="8166247" y="3177225"/>
                <a:ext cx="1752403" cy="419282"/>
              </a:xfrm>
              <a:prstGeom prst="rect">
                <a:avLst/>
              </a:prstGeom>
              <a:blipFill>
                <a:blip r:embed="rId16"/>
                <a:stretch>
                  <a:fillRect t="-5797" r="-10801" b="-434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AB12A135-60C0-E35F-A911-0EC60978452F}"/>
                  </a:ext>
                </a:extLst>
              </p:cNvPr>
              <p:cNvSpPr txBox="1"/>
              <p:nvPr/>
            </p:nvSpPr>
            <p:spPr>
              <a:xfrm>
                <a:off x="8190660" y="3728898"/>
                <a:ext cx="1230017" cy="3945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sSub>
                            <m:sSubPr>
                              <m:ctrlPr>
                                <a:rPr lang="en-US" b="0" i="1" smtClean="0">
                                  <a:latin typeface="Cambria Math" panose="02040503050406030204" pitchFamily="18" charset="0"/>
                                </a:rPr>
                              </m:ctrlPr>
                            </m:sSubPr>
                            <m:e>
                              <m:r>
                                <a:rPr lang="en-US" b="0" i="1" smtClean="0">
                                  <a:latin typeface="Cambria Math" panose="02040503050406030204" pitchFamily="18" charset="0"/>
                                </a:rPr>
                                <m:t>𝑜</m:t>
                              </m:r>
                            </m:e>
                            <m:sub>
                              <m:r>
                                <a:rPr lang="en-US" b="0" i="1" smtClean="0">
                                  <a:latin typeface="Cambria Math" panose="02040503050406030204" pitchFamily="18" charset="0"/>
                                </a:rPr>
                                <m:t>𝑡</m:t>
                              </m:r>
                            </m:sub>
                          </m:sSub>
                        </m:sub>
                      </m:sSub>
                      <m:r>
                        <a:rPr lang="en-US" b="0" i="1" smtClean="0">
                          <a:latin typeface="Cambria Math" panose="02040503050406030204" pitchFamily="18" charset="0"/>
                        </a:rPr>
                        <m:t>=0.99</m:t>
                      </m:r>
                    </m:oMath>
                  </m:oMathPara>
                </a14:m>
                <a:endParaRPr lang="en-US" dirty="0"/>
              </a:p>
            </p:txBody>
          </p:sp>
        </mc:Choice>
        <mc:Fallback xmlns="">
          <p:sp>
            <p:nvSpPr>
              <p:cNvPr id="18" name="TextBox 17">
                <a:extLst>
                  <a:ext uri="{FF2B5EF4-FFF2-40B4-BE49-F238E27FC236}">
                    <a16:creationId xmlns:a16="http://schemas.microsoft.com/office/drawing/2014/main" id="{AB12A135-60C0-E35F-A911-0EC60978452F}"/>
                  </a:ext>
                </a:extLst>
              </p:cNvPr>
              <p:cNvSpPr txBox="1">
                <a:spLocks noRot="1" noChangeAspect="1" noMove="1" noResize="1" noEditPoints="1" noAdjustHandles="1" noChangeArrowheads="1" noChangeShapeType="1" noTextEdit="1"/>
              </p:cNvSpPr>
              <p:nvPr/>
            </p:nvSpPr>
            <p:spPr>
              <a:xfrm>
                <a:off x="8190660" y="3728898"/>
                <a:ext cx="1230017" cy="394532"/>
              </a:xfrm>
              <a:prstGeom prst="rect">
                <a:avLst/>
              </a:prstGeom>
              <a:blipFill>
                <a:blip r:embed="rId17"/>
                <a:stretch>
                  <a:fillRect b="-781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FAE03CC4-70CC-21E9-0868-60E119769031}"/>
                  </a:ext>
                </a:extLst>
              </p:cNvPr>
              <p:cNvSpPr txBox="1"/>
              <p:nvPr/>
            </p:nvSpPr>
            <p:spPr>
              <a:xfrm>
                <a:off x="8166247" y="4292174"/>
                <a:ext cx="1542410" cy="3945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h</m:t>
                          </m:r>
                        </m:e>
                        <m:sub>
                          <m:r>
                            <a:rPr lang="en-US" b="0" i="1" smtClean="0">
                              <a:latin typeface="Cambria Math" panose="02040503050406030204" pitchFamily="18" charset="0"/>
                            </a:rPr>
                            <m:t>𝑡</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sSub>
                            <m:sSubPr>
                              <m:ctrlPr>
                                <a:rPr lang="en-US" b="0" i="1" smtClean="0">
                                  <a:latin typeface="Cambria Math" panose="02040503050406030204" pitchFamily="18" charset="0"/>
                                </a:rPr>
                              </m:ctrlPr>
                            </m:sSubPr>
                            <m:e>
                              <m:r>
                                <a:rPr lang="en-US" b="0" i="1" smtClean="0">
                                  <a:latin typeface="Cambria Math" panose="02040503050406030204" pitchFamily="18" charset="0"/>
                                </a:rPr>
                                <m:t>𝑜</m:t>
                              </m:r>
                            </m:e>
                            <m:sub>
                              <m:r>
                                <a:rPr lang="en-US" b="0" i="1" smtClean="0">
                                  <a:latin typeface="Cambria Math" panose="02040503050406030204" pitchFamily="18" charset="0"/>
                                </a:rPr>
                                <m:t>𝑠</m:t>
                              </m:r>
                            </m:sub>
                          </m:sSub>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sSub>
                            <m:sSubPr>
                              <m:ctrlPr>
                                <a:rPr lang="en-US" b="0" i="1" smtClean="0">
                                  <a:latin typeface="Cambria Math" panose="02040503050406030204" pitchFamily="18" charset="0"/>
                                </a:rPr>
                              </m:ctrlPr>
                            </m:sSubPr>
                            <m:e>
                              <m:r>
                                <a:rPr lang="en-US" b="0" i="1" smtClean="0">
                                  <a:latin typeface="Cambria Math" panose="02040503050406030204" pitchFamily="18" charset="0"/>
                                </a:rPr>
                                <m:t>𝑜</m:t>
                              </m:r>
                            </m:e>
                            <m:sub>
                              <m:r>
                                <a:rPr lang="en-US" b="0" i="1" smtClean="0">
                                  <a:latin typeface="Cambria Math" panose="02040503050406030204" pitchFamily="18" charset="0"/>
                                </a:rPr>
                                <m:t>𝑡</m:t>
                              </m:r>
                            </m:sub>
                          </m:sSub>
                        </m:sub>
                      </m:sSub>
                    </m:oMath>
                  </m:oMathPara>
                </a14:m>
                <a:endParaRPr lang="en-US" dirty="0"/>
              </a:p>
            </p:txBody>
          </p:sp>
        </mc:Choice>
        <mc:Fallback xmlns="">
          <p:sp>
            <p:nvSpPr>
              <p:cNvPr id="21" name="TextBox 20">
                <a:extLst>
                  <a:ext uri="{FF2B5EF4-FFF2-40B4-BE49-F238E27FC236}">
                    <a16:creationId xmlns:a16="http://schemas.microsoft.com/office/drawing/2014/main" id="{FAE03CC4-70CC-21E9-0868-60E119769031}"/>
                  </a:ext>
                </a:extLst>
              </p:cNvPr>
              <p:cNvSpPr txBox="1">
                <a:spLocks noRot="1" noChangeAspect="1" noMove="1" noResize="1" noEditPoints="1" noAdjustHandles="1" noChangeArrowheads="1" noChangeShapeType="1" noTextEdit="1"/>
              </p:cNvSpPr>
              <p:nvPr/>
            </p:nvSpPr>
            <p:spPr>
              <a:xfrm>
                <a:off x="8166247" y="4292174"/>
                <a:ext cx="1542410" cy="394532"/>
              </a:xfrm>
              <a:prstGeom prst="rect">
                <a:avLst/>
              </a:prstGeom>
              <a:blipFill>
                <a:blip r:embed="rId18"/>
                <a:stretch>
                  <a:fillRect b="-769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EECE8DCE-FDA0-460B-BA58-037A731FC2D4}"/>
                  </a:ext>
                </a:extLst>
              </p:cNvPr>
              <p:cNvSpPr txBox="1"/>
              <p:nvPr/>
            </p:nvSpPr>
            <p:spPr>
              <a:xfrm>
                <a:off x="8190660" y="4727626"/>
                <a:ext cx="118776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h</m:t>
                          </m:r>
                        </m:e>
                        <m:sub>
                          <m:r>
                            <a:rPr lang="en-US" b="0" i="1" smtClean="0">
                              <a:latin typeface="Cambria Math" panose="02040503050406030204" pitchFamily="18" charset="0"/>
                            </a:rPr>
                            <m:t>𝑡</m:t>
                          </m:r>
                        </m:sub>
                      </m:sSub>
                      <m:r>
                        <a:rPr lang="en-US" b="0" i="1" smtClean="0">
                          <a:latin typeface="Cambria Math" panose="02040503050406030204" pitchFamily="18" charset="0"/>
                        </a:rPr>
                        <m:t>=0.98</m:t>
                      </m:r>
                    </m:oMath>
                  </m:oMathPara>
                </a14:m>
                <a:endParaRPr lang="en-US" dirty="0"/>
              </a:p>
            </p:txBody>
          </p:sp>
        </mc:Choice>
        <mc:Fallback xmlns="">
          <p:sp>
            <p:nvSpPr>
              <p:cNvPr id="22" name="TextBox 21">
                <a:extLst>
                  <a:ext uri="{FF2B5EF4-FFF2-40B4-BE49-F238E27FC236}">
                    <a16:creationId xmlns:a16="http://schemas.microsoft.com/office/drawing/2014/main" id="{EECE8DCE-FDA0-460B-BA58-037A731FC2D4}"/>
                  </a:ext>
                </a:extLst>
              </p:cNvPr>
              <p:cNvSpPr txBox="1">
                <a:spLocks noRot="1" noChangeAspect="1" noMove="1" noResize="1" noEditPoints="1" noAdjustHandles="1" noChangeArrowheads="1" noChangeShapeType="1" noTextEdit="1"/>
              </p:cNvSpPr>
              <p:nvPr/>
            </p:nvSpPr>
            <p:spPr>
              <a:xfrm>
                <a:off x="8190660" y="4727626"/>
                <a:ext cx="1187761" cy="369332"/>
              </a:xfrm>
              <a:prstGeom prst="rect">
                <a:avLst/>
              </a:prstGeom>
              <a:blipFill>
                <a:blip r:embed="rId1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8F6BFCE8-FC6D-8EA3-5593-BE52C3F44D38}"/>
                  </a:ext>
                </a:extLst>
              </p:cNvPr>
              <p:cNvSpPr txBox="1"/>
              <p:nvPr/>
            </p:nvSpPr>
            <p:spPr>
              <a:xfrm>
                <a:off x="5814789" y="3189600"/>
                <a:ext cx="1230016" cy="3945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sSub>
                            <m:sSubPr>
                              <m:ctrlPr>
                                <a:rPr lang="en-US" b="0" i="1" smtClean="0">
                                  <a:latin typeface="Cambria Math" panose="02040503050406030204" pitchFamily="18" charset="0"/>
                                </a:rPr>
                              </m:ctrlPr>
                            </m:sSubPr>
                            <m:e>
                              <m:r>
                                <a:rPr lang="en-US" b="0" i="1" smtClean="0">
                                  <a:latin typeface="Cambria Math" panose="02040503050406030204" pitchFamily="18" charset="0"/>
                                </a:rPr>
                                <m:t>𝑜</m:t>
                              </m:r>
                            </m:e>
                            <m:sub>
                              <m:r>
                                <a:rPr lang="en-US" b="0" i="1" smtClean="0">
                                  <a:latin typeface="Cambria Math" panose="02040503050406030204" pitchFamily="18" charset="0"/>
                                </a:rPr>
                                <m:t>𝑡</m:t>
                              </m:r>
                            </m:sub>
                          </m:sSub>
                        </m:sub>
                      </m:sSub>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0.99</m:t>
                      </m:r>
                    </m:oMath>
                  </m:oMathPara>
                </a14:m>
                <a:endParaRPr lang="en-US" dirty="0"/>
              </a:p>
            </p:txBody>
          </p:sp>
        </mc:Choice>
        <mc:Fallback xmlns="">
          <p:sp>
            <p:nvSpPr>
              <p:cNvPr id="25" name="TextBox 24">
                <a:extLst>
                  <a:ext uri="{FF2B5EF4-FFF2-40B4-BE49-F238E27FC236}">
                    <a16:creationId xmlns:a16="http://schemas.microsoft.com/office/drawing/2014/main" id="{8F6BFCE8-FC6D-8EA3-5593-BE52C3F44D38}"/>
                  </a:ext>
                </a:extLst>
              </p:cNvPr>
              <p:cNvSpPr txBox="1">
                <a:spLocks noRot="1" noChangeAspect="1" noMove="1" noResize="1" noEditPoints="1" noAdjustHandles="1" noChangeArrowheads="1" noChangeShapeType="1" noTextEdit="1"/>
              </p:cNvSpPr>
              <p:nvPr/>
            </p:nvSpPr>
            <p:spPr>
              <a:xfrm>
                <a:off x="5814789" y="3189600"/>
                <a:ext cx="1230016" cy="394532"/>
              </a:xfrm>
              <a:prstGeom prst="rect">
                <a:avLst/>
              </a:prstGeom>
              <a:blipFill>
                <a:blip r:embed="rId20"/>
                <a:stretch>
                  <a:fillRect b="-7692"/>
                </a:stretch>
              </a:blipFill>
            </p:spPr>
            <p:txBody>
              <a:bodyPr/>
              <a:lstStyle/>
              <a:p>
                <a:r>
                  <a:rPr lang="en-US">
                    <a:noFill/>
                  </a:rPr>
                  <a:t> </a:t>
                </a:r>
              </a:p>
            </p:txBody>
          </p:sp>
        </mc:Fallback>
      </mc:AlternateContent>
    </p:spTree>
    <p:extLst>
      <p:ext uri="{BB962C8B-B14F-4D97-AF65-F5344CB8AC3E}">
        <p14:creationId xmlns:p14="http://schemas.microsoft.com/office/powerpoint/2010/main" val="233065621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681363-A26E-DA64-D84C-612F47A656F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7342EA8-C2B2-7066-0ECA-3D457A3CC23F}"/>
              </a:ext>
            </a:extLst>
          </p:cNvPr>
          <p:cNvSpPr>
            <a:spLocks noGrp="1"/>
          </p:cNvSpPr>
          <p:nvPr>
            <p:ph type="title"/>
          </p:nvPr>
        </p:nvSpPr>
        <p:spPr/>
        <p:txBody>
          <a:bodyPr/>
          <a:lstStyle/>
          <a:p>
            <a:r>
              <a:rPr lang="en-US" b="1" dirty="0"/>
              <a:t>Training and Tuning LSTMs:</a:t>
            </a:r>
          </a:p>
        </p:txBody>
      </p:sp>
      <p:sp>
        <p:nvSpPr>
          <p:cNvPr id="3" name="Content Placeholder 2">
            <a:extLst>
              <a:ext uri="{FF2B5EF4-FFF2-40B4-BE49-F238E27FC236}">
                <a16:creationId xmlns:a16="http://schemas.microsoft.com/office/drawing/2014/main" id="{DA135B83-D017-2E6C-0C8E-1BD914AE765F}"/>
              </a:ext>
            </a:extLst>
          </p:cNvPr>
          <p:cNvSpPr>
            <a:spLocks noGrp="1"/>
          </p:cNvSpPr>
          <p:nvPr>
            <p:ph idx="1"/>
          </p:nvPr>
        </p:nvSpPr>
        <p:spPr/>
        <p:txBody>
          <a:bodyPr>
            <a:noAutofit/>
          </a:bodyPr>
          <a:lstStyle/>
          <a:p>
            <a:pPr algn="just"/>
            <a:r>
              <a:rPr lang="en-US" sz="2200" dirty="0">
                <a:solidFill>
                  <a:srgbClr val="0D0D0D"/>
                </a:solidFill>
              </a:rPr>
              <a:t>Training an LSTM involves optimizing its parameters through a process called backpropagation through time. </a:t>
            </a:r>
          </a:p>
          <a:p>
            <a:pPr algn="just"/>
            <a:r>
              <a:rPr lang="en-US" sz="2200" dirty="0">
                <a:solidFill>
                  <a:srgbClr val="0D0D0D"/>
                </a:solidFill>
              </a:rPr>
              <a:t>The key elements in an LSTM include:</a:t>
            </a:r>
          </a:p>
          <a:p>
            <a:pPr lvl="1" algn="just"/>
            <a:r>
              <a:rPr lang="en-US" sz="2000" b="1" dirty="0">
                <a:solidFill>
                  <a:srgbClr val="FF0000"/>
                </a:solidFill>
              </a:rPr>
              <a:t>Weights and Biases: </a:t>
            </a:r>
            <a:r>
              <a:rPr lang="en-US" sz="2000" dirty="0">
                <a:solidFill>
                  <a:srgbClr val="0D0D0D"/>
                </a:solidFill>
              </a:rPr>
              <a:t>LSTM networks have various weights and biases associated with different gates (input gate, forget gate, output gate). </a:t>
            </a:r>
          </a:p>
          <a:p>
            <a:pPr lvl="2" algn="just"/>
            <a:r>
              <a:rPr lang="en-US" sz="1800" dirty="0">
                <a:solidFill>
                  <a:srgbClr val="0D0D0D"/>
                </a:solidFill>
              </a:rPr>
              <a:t>These parameters are learned during training to capture patterns in the input sequences.</a:t>
            </a:r>
          </a:p>
          <a:p>
            <a:pPr lvl="1" algn="just"/>
            <a:r>
              <a:rPr lang="en-US" sz="2000" b="1" dirty="0">
                <a:solidFill>
                  <a:srgbClr val="FF0000"/>
                </a:solidFill>
              </a:rPr>
              <a:t>Cell State and Hidden State: </a:t>
            </a:r>
            <a:r>
              <a:rPr lang="en-US" sz="2000" dirty="0">
                <a:solidFill>
                  <a:srgbClr val="0D0D0D"/>
                </a:solidFill>
              </a:rPr>
              <a:t>These are the internal states of the LSTM. </a:t>
            </a:r>
          </a:p>
          <a:p>
            <a:pPr lvl="2" algn="just"/>
            <a:r>
              <a:rPr lang="en-US" sz="1800" dirty="0">
                <a:solidFill>
                  <a:srgbClr val="0D0D0D"/>
                </a:solidFill>
              </a:rPr>
              <a:t>The cell state carries information across time steps, and the hidden state captures relevant information to produce outputs or predictions. </a:t>
            </a:r>
          </a:p>
          <a:p>
            <a:pPr lvl="2" algn="just"/>
            <a:r>
              <a:rPr lang="en-US" sz="1800" dirty="0">
                <a:solidFill>
                  <a:srgbClr val="0D0D0D"/>
                </a:solidFill>
              </a:rPr>
              <a:t>Both states are updated based on the input, previous states, and gate activations during training.</a:t>
            </a:r>
          </a:p>
          <a:p>
            <a:pPr lvl="1" algn="just"/>
            <a:r>
              <a:rPr lang="en-US" sz="2000" b="1" dirty="0">
                <a:solidFill>
                  <a:srgbClr val="FF0000"/>
                </a:solidFill>
              </a:rPr>
              <a:t>Loss Function: </a:t>
            </a:r>
            <a:r>
              <a:rPr lang="en-US" sz="2000" dirty="0">
                <a:solidFill>
                  <a:srgbClr val="0D0D0D"/>
                </a:solidFill>
              </a:rPr>
              <a:t>The choice of a loss function depends on the specific task (e.g., regression, classification) and guides the training process by quantifying the difference between predicted outputs and actual targets.</a:t>
            </a:r>
          </a:p>
          <a:p>
            <a:pPr lvl="1" algn="just"/>
            <a:endParaRPr lang="en-US" sz="1800" dirty="0">
              <a:solidFill>
                <a:srgbClr val="0D0D0D"/>
              </a:solidFill>
            </a:endParaRPr>
          </a:p>
          <a:p>
            <a:pPr lvl="1" algn="just"/>
            <a:endParaRPr lang="en-US" sz="1800" dirty="0">
              <a:solidFill>
                <a:srgbClr val="0D0D0D"/>
              </a:solidFill>
            </a:endParaRPr>
          </a:p>
          <a:p>
            <a:pPr algn="just"/>
            <a:endParaRPr lang="en-US" sz="2200" dirty="0">
              <a:solidFill>
                <a:srgbClr val="0D0D0D"/>
              </a:solidFill>
            </a:endParaRPr>
          </a:p>
        </p:txBody>
      </p:sp>
    </p:spTree>
    <p:extLst>
      <p:ext uri="{BB962C8B-B14F-4D97-AF65-F5344CB8AC3E}">
        <p14:creationId xmlns:p14="http://schemas.microsoft.com/office/powerpoint/2010/main" val="5605186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C895F3-DEA6-E3D7-21C3-9212FF9E234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06571D1-3F71-F305-7B11-1F29E6C3BBB4}"/>
              </a:ext>
            </a:extLst>
          </p:cNvPr>
          <p:cNvSpPr>
            <a:spLocks noGrp="1"/>
          </p:cNvSpPr>
          <p:nvPr>
            <p:ph type="title"/>
          </p:nvPr>
        </p:nvSpPr>
        <p:spPr/>
        <p:txBody>
          <a:bodyPr/>
          <a:lstStyle/>
          <a:p>
            <a:r>
              <a:rPr lang="en-US" b="1" dirty="0"/>
              <a:t>Training and Tuning LSTMs:</a:t>
            </a:r>
          </a:p>
        </p:txBody>
      </p:sp>
      <p:sp>
        <p:nvSpPr>
          <p:cNvPr id="3" name="Content Placeholder 2">
            <a:extLst>
              <a:ext uri="{FF2B5EF4-FFF2-40B4-BE49-F238E27FC236}">
                <a16:creationId xmlns:a16="http://schemas.microsoft.com/office/drawing/2014/main" id="{90801AE3-F0AE-AD34-63E0-18C9EE150678}"/>
              </a:ext>
            </a:extLst>
          </p:cNvPr>
          <p:cNvSpPr>
            <a:spLocks noGrp="1"/>
          </p:cNvSpPr>
          <p:nvPr>
            <p:ph idx="1"/>
          </p:nvPr>
        </p:nvSpPr>
        <p:spPr/>
        <p:txBody>
          <a:bodyPr>
            <a:noAutofit/>
          </a:bodyPr>
          <a:lstStyle/>
          <a:p>
            <a:pPr algn="just"/>
            <a:r>
              <a:rPr lang="en-US" sz="2200" dirty="0">
                <a:solidFill>
                  <a:srgbClr val="0D0D0D"/>
                </a:solidFill>
              </a:rPr>
              <a:t>During training, the LSTM is fed input sequences, and the predictions are compared with the ground truth labels. </a:t>
            </a:r>
          </a:p>
          <a:p>
            <a:pPr algn="just"/>
            <a:endParaRPr lang="en-US" sz="2200" dirty="0">
              <a:solidFill>
                <a:srgbClr val="0D0D0D"/>
              </a:solidFill>
            </a:endParaRPr>
          </a:p>
          <a:p>
            <a:pPr algn="just"/>
            <a:r>
              <a:rPr lang="en-US" sz="2200" dirty="0">
                <a:solidFill>
                  <a:srgbClr val="0D0D0D"/>
                </a:solidFill>
              </a:rPr>
              <a:t>The optimization algorithm (e.g., stochastic gradient descent, Adam) adjusts the parameters iteratively to minimize the loss function and improve the model's predictive performance. </a:t>
            </a:r>
          </a:p>
          <a:p>
            <a:pPr algn="just"/>
            <a:endParaRPr lang="en-US" sz="2200" dirty="0">
              <a:solidFill>
                <a:srgbClr val="0D0D0D"/>
              </a:solidFill>
            </a:endParaRPr>
          </a:p>
          <a:p>
            <a:pPr algn="just"/>
            <a:r>
              <a:rPr lang="en-US" sz="2200" dirty="0">
                <a:solidFill>
                  <a:srgbClr val="0D0D0D"/>
                </a:solidFill>
              </a:rPr>
              <a:t>Regularization techniques like dropout or L2 regularization may also be used to prevent overfitting and improve generalization.</a:t>
            </a:r>
          </a:p>
          <a:p>
            <a:pPr algn="just"/>
            <a:endParaRPr lang="en-US" sz="2200" dirty="0">
              <a:solidFill>
                <a:srgbClr val="0D0D0D"/>
              </a:solidFill>
            </a:endParaRPr>
          </a:p>
          <a:p>
            <a:pPr algn="just"/>
            <a:r>
              <a:rPr lang="en-US" sz="2200" dirty="0">
                <a:solidFill>
                  <a:srgbClr val="0D0D0D"/>
                </a:solidFill>
              </a:rPr>
              <a:t>Overall, training an LSTM involves fine-tuning these parameters iteratively until the model learns to capture the underlying patterns and dependencies in the time-series data effectively.</a:t>
            </a:r>
            <a:endParaRPr lang="en-US" sz="2200" dirty="0"/>
          </a:p>
        </p:txBody>
      </p:sp>
    </p:spTree>
    <p:extLst>
      <p:ext uri="{BB962C8B-B14F-4D97-AF65-F5344CB8AC3E}">
        <p14:creationId xmlns:p14="http://schemas.microsoft.com/office/powerpoint/2010/main" val="145256460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DF2F28-0A4B-E9DE-71C8-12CFBEB1DD4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852E7C3-59F9-853E-72A9-F8659D63246E}"/>
              </a:ext>
            </a:extLst>
          </p:cNvPr>
          <p:cNvSpPr>
            <a:spLocks noGrp="1"/>
          </p:cNvSpPr>
          <p:nvPr>
            <p:ph type="title"/>
          </p:nvPr>
        </p:nvSpPr>
        <p:spPr/>
        <p:txBody>
          <a:bodyPr/>
          <a:lstStyle/>
          <a:p>
            <a:r>
              <a:rPr lang="en-US" b="1" dirty="0"/>
              <a:t>CNN-LSTM</a:t>
            </a:r>
          </a:p>
        </p:txBody>
      </p:sp>
      <p:sp>
        <p:nvSpPr>
          <p:cNvPr id="3" name="Content Placeholder 2">
            <a:extLst>
              <a:ext uri="{FF2B5EF4-FFF2-40B4-BE49-F238E27FC236}">
                <a16:creationId xmlns:a16="http://schemas.microsoft.com/office/drawing/2014/main" id="{5D22E725-C3EE-0A3C-E252-B3A77806010F}"/>
              </a:ext>
            </a:extLst>
          </p:cNvPr>
          <p:cNvSpPr>
            <a:spLocks noGrp="1"/>
          </p:cNvSpPr>
          <p:nvPr>
            <p:ph idx="1"/>
          </p:nvPr>
        </p:nvSpPr>
        <p:spPr/>
        <p:txBody>
          <a:bodyPr>
            <a:noAutofit/>
          </a:bodyPr>
          <a:lstStyle/>
          <a:p>
            <a:pPr algn="just"/>
            <a:r>
              <a:rPr lang="en-US" sz="2200" dirty="0">
                <a:solidFill>
                  <a:srgbClr val="0D0D0D"/>
                </a:solidFill>
              </a:rPr>
              <a:t>A CNN-LSTM architecture combines Convolutional Neural Networks (CNNs) with LSTM networks to leverage the strengths of both models for tasks that involve sequential and spatial data, such as: </a:t>
            </a:r>
          </a:p>
          <a:p>
            <a:pPr lvl="1" algn="just"/>
            <a:r>
              <a:rPr lang="en-US" sz="1800" dirty="0">
                <a:solidFill>
                  <a:srgbClr val="0D0D0D"/>
                </a:solidFill>
              </a:rPr>
              <a:t>video analysis, </a:t>
            </a:r>
          </a:p>
          <a:p>
            <a:pPr lvl="1" algn="just"/>
            <a:r>
              <a:rPr lang="en-US" sz="1800" dirty="0">
                <a:solidFill>
                  <a:srgbClr val="0D0D0D"/>
                </a:solidFill>
              </a:rPr>
              <a:t>action recognition, and </a:t>
            </a:r>
          </a:p>
          <a:p>
            <a:pPr lvl="1" algn="just"/>
            <a:r>
              <a:rPr lang="en-US" sz="1800" dirty="0">
                <a:solidFill>
                  <a:srgbClr val="0D0D0D"/>
                </a:solidFill>
              </a:rPr>
              <a:t>time-series forecasting.</a:t>
            </a:r>
          </a:p>
          <a:p>
            <a:pPr algn="just"/>
            <a:endParaRPr lang="en-US" sz="2200" dirty="0"/>
          </a:p>
        </p:txBody>
      </p:sp>
      <p:pic>
        <p:nvPicPr>
          <p:cNvPr id="7170" name="Picture 2" descr="Proposed deep learning model">
            <a:extLst>
              <a:ext uri="{FF2B5EF4-FFF2-40B4-BE49-F238E27FC236}">
                <a16:creationId xmlns:a16="http://schemas.microsoft.com/office/drawing/2014/main" id="{5A426DEA-F385-910D-285A-C694FF1EE9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6950" y="3933825"/>
            <a:ext cx="7658100" cy="2924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352124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A4AB2-AC7C-4808-6754-7D29637302F9}"/>
              </a:ext>
            </a:extLst>
          </p:cNvPr>
          <p:cNvSpPr>
            <a:spLocks noGrp="1"/>
          </p:cNvSpPr>
          <p:nvPr>
            <p:ph type="title"/>
          </p:nvPr>
        </p:nvSpPr>
        <p:spPr/>
        <p:txBody>
          <a:bodyPr/>
          <a:lstStyle/>
          <a:p>
            <a:r>
              <a:rPr lang="en-GB" b="1" dirty="0"/>
              <a:t>References </a:t>
            </a:r>
          </a:p>
        </p:txBody>
      </p:sp>
      <p:sp>
        <p:nvSpPr>
          <p:cNvPr id="3" name="Content Placeholder 2">
            <a:extLst>
              <a:ext uri="{FF2B5EF4-FFF2-40B4-BE49-F238E27FC236}">
                <a16:creationId xmlns:a16="http://schemas.microsoft.com/office/drawing/2014/main" id="{2B7F867B-1AB7-16EF-EA13-0F73A889C1C2}"/>
              </a:ext>
            </a:extLst>
          </p:cNvPr>
          <p:cNvSpPr>
            <a:spLocks noGrp="1"/>
          </p:cNvSpPr>
          <p:nvPr>
            <p:ph idx="1"/>
          </p:nvPr>
        </p:nvSpPr>
        <p:spPr/>
        <p:txBody>
          <a:bodyPr>
            <a:normAutofit/>
          </a:bodyPr>
          <a:lstStyle/>
          <a:p>
            <a:r>
              <a:rPr lang="en-US" sz="1800" dirty="0"/>
              <a:t>Joos </a:t>
            </a:r>
            <a:r>
              <a:rPr lang="en-US" sz="1800" dirty="0" err="1"/>
              <a:t>Korstanje</a:t>
            </a:r>
            <a:r>
              <a:rPr lang="en-US" sz="1800" dirty="0"/>
              <a:t>, Advanced Forecasting with Python: With State-of-the-Art-Models Including LSTMs, Facebook’s Prophet, and Amazon’s </a:t>
            </a:r>
            <a:r>
              <a:rPr lang="en-US" sz="1800" dirty="0" err="1"/>
              <a:t>DeepAR</a:t>
            </a:r>
            <a:r>
              <a:rPr lang="en-US" sz="1800" dirty="0"/>
              <a:t>, </a:t>
            </a:r>
            <a:r>
              <a:rPr lang="en-US" sz="1800" dirty="0" err="1"/>
              <a:t>Apress</a:t>
            </a:r>
            <a:r>
              <a:rPr lang="en-US" sz="1800" dirty="0"/>
              <a:t>, 2021.</a:t>
            </a:r>
          </a:p>
          <a:p>
            <a:r>
              <a:rPr lang="en-US" sz="1800" dirty="0"/>
              <a:t>Armin </a:t>
            </a:r>
            <a:r>
              <a:rPr lang="en-US" sz="1800" dirty="0" err="1"/>
              <a:t>Lawi</a:t>
            </a:r>
            <a:r>
              <a:rPr lang="en-US" sz="1800" dirty="0"/>
              <a:t> and Eka </a:t>
            </a:r>
            <a:r>
              <a:rPr lang="en-US" sz="1800" dirty="0" err="1"/>
              <a:t>Kurnia</a:t>
            </a:r>
            <a:r>
              <a:rPr lang="en-US" sz="1800" dirty="0"/>
              <a:t>, Accurately Forecasting Stock Prices using LSTM and GRU Neural Networks: A Deep Learning approach for forecasting stock price time-series data in groups, LAP, 2021.</a:t>
            </a:r>
          </a:p>
          <a:p>
            <a:r>
              <a:rPr lang="en-US" sz="1800" dirty="0"/>
              <a:t>Johannes Heinemann, Financial Time Series Forecasting using Neural Networks, ‎Independently published, 2021. </a:t>
            </a:r>
          </a:p>
          <a:p>
            <a:r>
              <a:rPr lang="en-US" sz="1800" dirty="0"/>
              <a:t>Mark Magic and John Magic, Action Recognition Step-by-step Recognizing Actions with Python and Recurrent Neural Network, Independently published, 2019.</a:t>
            </a:r>
            <a:endParaRPr lang="en-GB" sz="1800" dirty="0"/>
          </a:p>
        </p:txBody>
      </p:sp>
    </p:spTree>
    <p:extLst>
      <p:ext uri="{BB962C8B-B14F-4D97-AF65-F5344CB8AC3E}">
        <p14:creationId xmlns:p14="http://schemas.microsoft.com/office/powerpoint/2010/main" val="361211612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291EA7-4B4D-BB06-8B61-B6BC70DDD91B}"/>
              </a:ext>
            </a:extLst>
          </p:cNvPr>
          <p:cNvSpPr>
            <a:spLocks noGrp="1"/>
          </p:cNvSpPr>
          <p:nvPr>
            <p:ph type="title"/>
          </p:nvPr>
        </p:nvSpPr>
        <p:spPr>
          <a:xfrm>
            <a:off x="838200" y="2766218"/>
            <a:ext cx="10515600" cy="1325563"/>
          </a:xfrm>
        </p:spPr>
        <p:txBody>
          <a:bodyPr/>
          <a:lstStyle/>
          <a:p>
            <a:pPr algn="ctr"/>
            <a:r>
              <a:rPr lang="en-US" dirty="0"/>
              <a:t>Thank you for listening </a:t>
            </a:r>
          </a:p>
        </p:txBody>
      </p:sp>
    </p:spTree>
    <p:extLst>
      <p:ext uri="{BB962C8B-B14F-4D97-AF65-F5344CB8AC3E}">
        <p14:creationId xmlns:p14="http://schemas.microsoft.com/office/powerpoint/2010/main" val="32473492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36B3B4-35B2-7386-E1B7-1D920EB0616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EBEAA63-A387-B5A8-63D1-C6D3BE03266F}"/>
              </a:ext>
            </a:extLst>
          </p:cNvPr>
          <p:cNvSpPr>
            <a:spLocks noGrp="1"/>
          </p:cNvSpPr>
          <p:nvPr>
            <p:ph type="title"/>
          </p:nvPr>
        </p:nvSpPr>
        <p:spPr/>
        <p:txBody>
          <a:bodyPr/>
          <a:lstStyle/>
          <a:p>
            <a:r>
              <a:rPr lang="en-US" b="1" dirty="0"/>
              <a:t>Examples of Time Series Data</a:t>
            </a:r>
          </a:p>
        </p:txBody>
      </p:sp>
      <p:sp>
        <p:nvSpPr>
          <p:cNvPr id="3" name="Content Placeholder 2">
            <a:extLst>
              <a:ext uri="{FF2B5EF4-FFF2-40B4-BE49-F238E27FC236}">
                <a16:creationId xmlns:a16="http://schemas.microsoft.com/office/drawing/2014/main" id="{CFD4820A-8877-1CED-442E-9F16FFCA4AE3}"/>
              </a:ext>
            </a:extLst>
          </p:cNvPr>
          <p:cNvSpPr>
            <a:spLocks noGrp="1"/>
          </p:cNvSpPr>
          <p:nvPr>
            <p:ph idx="1"/>
          </p:nvPr>
        </p:nvSpPr>
        <p:spPr/>
        <p:txBody>
          <a:bodyPr>
            <a:noAutofit/>
          </a:bodyPr>
          <a:lstStyle/>
          <a:p>
            <a:pPr algn="just"/>
            <a:r>
              <a:rPr lang="en-US" sz="2200" b="1" dirty="0"/>
              <a:t>Stock Prices: </a:t>
            </a:r>
            <a:r>
              <a:rPr lang="en-US" sz="2200" dirty="0"/>
              <a:t>Daily closing prices of a company's stock over several months or years. </a:t>
            </a:r>
          </a:p>
          <a:p>
            <a:endParaRPr lang="en-US" sz="1800" dirty="0"/>
          </a:p>
        </p:txBody>
      </p:sp>
      <p:pic>
        <p:nvPicPr>
          <p:cNvPr id="2050" name="Picture 2">
            <a:extLst>
              <a:ext uri="{FF2B5EF4-FFF2-40B4-BE49-F238E27FC236}">
                <a16:creationId xmlns:a16="http://schemas.microsoft.com/office/drawing/2014/main" id="{F5DD1CBB-9ED6-A976-94FE-90A2AC4B253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72417" y="2638425"/>
            <a:ext cx="7647165" cy="3854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86217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12F264-2EAC-1902-E807-DCB7C78523C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255E6C1-5DC2-AE38-7B59-54467D9865E6}"/>
              </a:ext>
            </a:extLst>
          </p:cNvPr>
          <p:cNvSpPr>
            <a:spLocks noGrp="1"/>
          </p:cNvSpPr>
          <p:nvPr>
            <p:ph type="title"/>
          </p:nvPr>
        </p:nvSpPr>
        <p:spPr/>
        <p:txBody>
          <a:bodyPr/>
          <a:lstStyle/>
          <a:p>
            <a:r>
              <a:rPr lang="en-US" b="1" dirty="0"/>
              <a:t>Examples of Time Series Data</a:t>
            </a:r>
          </a:p>
        </p:txBody>
      </p:sp>
      <p:sp>
        <p:nvSpPr>
          <p:cNvPr id="3" name="Content Placeholder 2">
            <a:extLst>
              <a:ext uri="{FF2B5EF4-FFF2-40B4-BE49-F238E27FC236}">
                <a16:creationId xmlns:a16="http://schemas.microsoft.com/office/drawing/2014/main" id="{3996AA55-17E3-9F57-503F-8CCED2100CD9}"/>
              </a:ext>
            </a:extLst>
          </p:cNvPr>
          <p:cNvSpPr>
            <a:spLocks noGrp="1"/>
          </p:cNvSpPr>
          <p:nvPr>
            <p:ph idx="1"/>
          </p:nvPr>
        </p:nvSpPr>
        <p:spPr/>
        <p:txBody>
          <a:bodyPr>
            <a:noAutofit/>
          </a:bodyPr>
          <a:lstStyle/>
          <a:p>
            <a:pPr algn="just"/>
            <a:r>
              <a:rPr lang="en-US" sz="2200" b="1" dirty="0"/>
              <a:t>Weather Data: </a:t>
            </a:r>
            <a:r>
              <a:rPr lang="en-US" sz="2200" dirty="0"/>
              <a:t>Daily temperature readings, humidity levels, or precipitation amounts recorded over time. </a:t>
            </a:r>
          </a:p>
          <a:p>
            <a:endParaRPr lang="en-US" sz="1800" dirty="0"/>
          </a:p>
          <a:p>
            <a:endParaRPr lang="en-US" sz="1800" dirty="0"/>
          </a:p>
        </p:txBody>
      </p:sp>
      <p:pic>
        <p:nvPicPr>
          <p:cNvPr id="4100" name="Picture 4" descr="Time Series Pattern Recognition with Air Quality Sensor Data | by Zhou  (Joe) Xu | Towards Data Science">
            <a:extLst>
              <a:ext uri="{FF2B5EF4-FFF2-40B4-BE49-F238E27FC236}">
                <a16:creationId xmlns:a16="http://schemas.microsoft.com/office/drawing/2014/main" id="{46582290-F7B5-702B-DF2B-9982B00733C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5571" y="2439758"/>
            <a:ext cx="8240857" cy="43128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20004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355BFD-3D5C-1900-C08D-2653E61D0FF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8A0CF97-572B-32EF-7B9E-E0BB52A25E06}"/>
              </a:ext>
            </a:extLst>
          </p:cNvPr>
          <p:cNvSpPr>
            <a:spLocks noGrp="1"/>
          </p:cNvSpPr>
          <p:nvPr>
            <p:ph type="title"/>
          </p:nvPr>
        </p:nvSpPr>
        <p:spPr/>
        <p:txBody>
          <a:bodyPr/>
          <a:lstStyle/>
          <a:p>
            <a:r>
              <a:rPr lang="en-US" b="1" dirty="0"/>
              <a:t>Examples of Time Series Data</a:t>
            </a:r>
          </a:p>
        </p:txBody>
      </p:sp>
      <p:sp>
        <p:nvSpPr>
          <p:cNvPr id="3" name="Content Placeholder 2">
            <a:extLst>
              <a:ext uri="{FF2B5EF4-FFF2-40B4-BE49-F238E27FC236}">
                <a16:creationId xmlns:a16="http://schemas.microsoft.com/office/drawing/2014/main" id="{7182E6AD-3B3F-D079-3637-324E6017F8C5}"/>
              </a:ext>
            </a:extLst>
          </p:cNvPr>
          <p:cNvSpPr>
            <a:spLocks noGrp="1"/>
          </p:cNvSpPr>
          <p:nvPr>
            <p:ph idx="1"/>
          </p:nvPr>
        </p:nvSpPr>
        <p:spPr/>
        <p:txBody>
          <a:bodyPr>
            <a:noAutofit/>
          </a:bodyPr>
          <a:lstStyle/>
          <a:p>
            <a:pPr algn="just"/>
            <a:r>
              <a:rPr lang="en-US" sz="2200" b="1" dirty="0"/>
              <a:t>Sensor Readings: </a:t>
            </a:r>
            <a:r>
              <a:rPr lang="en-US" sz="2200" dirty="0"/>
              <a:t>Continuous measurements from sensors, such as IoT devices, tracking parameters like water level, pressure, or motion over time.</a:t>
            </a:r>
          </a:p>
        </p:txBody>
      </p:sp>
      <p:pic>
        <p:nvPicPr>
          <p:cNvPr id="5122" name="Picture 2" descr="Time Series of River Discharge | Database for Hydrological Time Series of  Inland Waters (DAHITI)">
            <a:extLst>
              <a:ext uri="{FF2B5EF4-FFF2-40B4-BE49-F238E27FC236}">
                <a16:creationId xmlns:a16="http://schemas.microsoft.com/office/drawing/2014/main" id="{25423D37-7FC3-9493-263D-9CC27E0D658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4505" y="2481715"/>
            <a:ext cx="9382990" cy="43762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67184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42EA7E-6CF4-5D41-FFE2-A9EF9B875CD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6D5BC5E-CCF7-77CB-7EFD-3DAF878EE7DB}"/>
              </a:ext>
            </a:extLst>
          </p:cNvPr>
          <p:cNvSpPr>
            <a:spLocks noGrp="1"/>
          </p:cNvSpPr>
          <p:nvPr>
            <p:ph type="title"/>
          </p:nvPr>
        </p:nvSpPr>
        <p:spPr/>
        <p:txBody>
          <a:bodyPr/>
          <a:lstStyle/>
          <a:p>
            <a:r>
              <a:rPr lang="en-US" b="1" dirty="0"/>
              <a:t>Characteristics of Time Series Data</a:t>
            </a:r>
          </a:p>
        </p:txBody>
      </p:sp>
      <p:sp>
        <p:nvSpPr>
          <p:cNvPr id="3" name="Content Placeholder 2">
            <a:extLst>
              <a:ext uri="{FF2B5EF4-FFF2-40B4-BE49-F238E27FC236}">
                <a16:creationId xmlns:a16="http://schemas.microsoft.com/office/drawing/2014/main" id="{12C6D567-5D3B-0D04-8794-5BA1D922C567}"/>
              </a:ext>
            </a:extLst>
          </p:cNvPr>
          <p:cNvSpPr>
            <a:spLocks noGrp="1"/>
          </p:cNvSpPr>
          <p:nvPr>
            <p:ph idx="1"/>
          </p:nvPr>
        </p:nvSpPr>
        <p:spPr/>
        <p:txBody>
          <a:bodyPr>
            <a:noAutofit/>
          </a:bodyPr>
          <a:lstStyle/>
          <a:p>
            <a:pPr algn="just"/>
            <a:r>
              <a:rPr lang="en-US" sz="2200" dirty="0">
                <a:solidFill>
                  <a:srgbClr val="0D0D0D"/>
                </a:solidFill>
              </a:rPr>
              <a:t>Most time series can be decomposed in three major components.</a:t>
            </a:r>
          </a:p>
          <a:p>
            <a:pPr algn="just"/>
            <a:r>
              <a:rPr lang="en-US" sz="2200" b="1" dirty="0">
                <a:solidFill>
                  <a:srgbClr val="0D0D0D"/>
                </a:solidFill>
              </a:rPr>
              <a:t>Trend:</a:t>
            </a:r>
          </a:p>
          <a:p>
            <a:pPr lvl="1" algn="just"/>
            <a:r>
              <a:rPr lang="en-US" sz="2000" dirty="0">
                <a:solidFill>
                  <a:srgbClr val="0D0D0D"/>
                </a:solidFill>
              </a:rPr>
              <a:t>Trend refers to the </a:t>
            </a:r>
            <a:r>
              <a:rPr lang="en-US" sz="2000" u="sng" dirty="0">
                <a:solidFill>
                  <a:srgbClr val="0D0D0D"/>
                </a:solidFill>
              </a:rPr>
              <a:t>long-term movement</a:t>
            </a:r>
            <a:r>
              <a:rPr lang="en-US" sz="2000" dirty="0">
                <a:solidFill>
                  <a:srgbClr val="0D0D0D"/>
                </a:solidFill>
              </a:rPr>
              <a:t> or directionality in the data. </a:t>
            </a:r>
          </a:p>
          <a:p>
            <a:pPr lvl="1" algn="just"/>
            <a:r>
              <a:rPr lang="en-US" sz="2000" dirty="0">
                <a:solidFill>
                  <a:srgbClr val="0D0D0D"/>
                </a:solidFill>
              </a:rPr>
              <a:t>It shows whether the variable is increasing, decreasing, or staying constant over time.</a:t>
            </a:r>
          </a:p>
          <a:p>
            <a:pPr lvl="1" algn="just"/>
            <a:r>
              <a:rPr lang="en-US" sz="2000" dirty="0">
                <a:solidFill>
                  <a:srgbClr val="0D0D0D"/>
                </a:solidFill>
              </a:rPr>
              <a:t>Example: A stock price showing an upward trend over several months shows growth in value.</a:t>
            </a:r>
          </a:p>
          <a:p>
            <a:pPr algn="just"/>
            <a:r>
              <a:rPr lang="en-US" sz="2200" b="1" dirty="0">
                <a:solidFill>
                  <a:srgbClr val="0D0D0D"/>
                </a:solidFill>
              </a:rPr>
              <a:t>Seasonality:</a:t>
            </a:r>
          </a:p>
          <a:p>
            <a:pPr lvl="1" algn="just"/>
            <a:r>
              <a:rPr lang="en-US" sz="2000" dirty="0">
                <a:solidFill>
                  <a:srgbClr val="0D0D0D"/>
                </a:solidFill>
              </a:rPr>
              <a:t>Seasonality reflects </a:t>
            </a:r>
            <a:r>
              <a:rPr lang="en-US" sz="2000" u="sng" dirty="0">
                <a:solidFill>
                  <a:srgbClr val="0D0D0D"/>
                </a:solidFill>
              </a:rPr>
              <a:t>periodic patterns</a:t>
            </a:r>
            <a:r>
              <a:rPr lang="en-US" sz="2000" dirty="0">
                <a:solidFill>
                  <a:srgbClr val="0D0D0D"/>
                </a:solidFill>
              </a:rPr>
              <a:t> in the data that occur at regular intervals, such as daily, weekly, monthly, or yearly cycles.</a:t>
            </a:r>
          </a:p>
          <a:p>
            <a:pPr lvl="1" algn="just"/>
            <a:r>
              <a:rPr lang="en-US" sz="2000" dirty="0">
                <a:solidFill>
                  <a:srgbClr val="0D0D0D"/>
                </a:solidFill>
              </a:rPr>
              <a:t>Example: Retail sales often exhibit seasonality, with increased sales during holiday seasons.</a:t>
            </a:r>
          </a:p>
          <a:p>
            <a:pPr algn="just"/>
            <a:r>
              <a:rPr lang="en-US" sz="2200" b="1" dirty="0">
                <a:solidFill>
                  <a:srgbClr val="0D0D0D"/>
                </a:solidFill>
              </a:rPr>
              <a:t>Noise:</a:t>
            </a:r>
          </a:p>
          <a:p>
            <a:pPr lvl="1" algn="just"/>
            <a:r>
              <a:rPr lang="en-US" sz="2000" dirty="0">
                <a:solidFill>
                  <a:srgbClr val="0D0D0D"/>
                </a:solidFill>
              </a:rPr>
              <a:t>Noise represents </a:t>
            </a:r>
            <a:r>
              <a:rPr lang="en-US" sz="2000" u="sng" dirty="0">
                <a:solidFill>
                  <a:srgbClr val="0D0D0D"/>
                </a:solidFill>
              </a:rPr>
              <a:t>random variations</a:t>
            </a:r>
            <a:r>
              <a:rPr lang="en-US" sz="2000" dirty="0">
                <a:solidFill>
                  <a:srgbClr val="0D0D0D"/>
                </a:solidFill>
              </a:rPr>
              <a:t> or irregularities in the data that are not related to the underlying trend or seasonality.</a:t>
            </a:r>
          </a:p>
          <a:p>
            <a:pPr lvl="1" algn="just"/>
            <a:r>
              <a:rPr lang="en-US" sz="2000" dirty="0">
                <a:solidFill>
                  <a:srgbClr val="0D0D0D"/>
                </a:solidFill>
              </a:rPr>
              <a:t>Example: Fluctuations in stock prices due to unexpected events can introduce noise into data.</a:t>
            </a:r>
            <a:endParaRPr lang="en-US" sz="2000" dirty="0"/>
          </a:p>
        </p:txBody>
      </p:sp>
    </p:spTree>
    <p:extLst>
      <p:ext uri="{BB962C8B-B14F-4D97-AF65-F5344CB8AC3E}">
        <p14:creationId xmlns:p14="http://schemas.microsoft.com/office/powerpoint/2010/main" val="41550179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B58C75-FB6F-2615-468C-0E388635A40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C5E66BC-6A09-797C-6669-D6DBD7BADBF8}"/>
              </a:ext>
            </a:extLst>
          </p:cNvPr>
          <p:cNvSpPr>
            <a:spLocks noGrp="1"/>
          </p:cNvSpPr>
          <p:nvPr>
            <p:ph type="title"/>
          </p:nvPr>
        </p:nvSpPr>
        <p:spPr/>
        <p:txBody>
          <a:bodyPr/>
          <a:lstStyle/>
          <a:p>
            <a:r>
              <a:rPr lang="en-US" b="1" dirty="0"/>
              <a:t>Characteristics of Time Series Data</a:t>
            </a:r>
          </a:p>
        </p:txBody>
      </p:sp>
      <p:pic>
        <p:nvPicPr>
          <p:cNvPr id="7172" name="Picture 4" descr="Structural Time Series">
            <a:extLst>
              <a:ext uri="{FF2B5EF4-FFF2-40B4-BE49-F238E27FC236}">
                <a16:creationId xmlns:a16="http://schemas.microsoft.com/office/drawing/2014/main" id="{DFD96C11-BD55-49B4-1B33-83956FB14F3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58772" y="1507596"/>
            <a:ext cx="7474455" cy="4985279"/>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1B4A107F-6AA6-36AC-4B97-53DAC30E6AAD}"/>
              </a:ext>
            </a:extLst>
          </p:cNvPr>
          <p:cNvSpPr/>
          <p:nvPr/>
        </p:nvSpPr>
        <p:spPr>
          <a:xfrm>
            <a:off x="3366655" y="5350404"/>
            <a:ext cx="1257300" cy="644237"/>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Noise</a:t>
            </a:r>
          </a:p>
        </p:txBody>
      </p:sp>
      <p:sp>
        <p:nvSpPr>
          <p:cNvPr id="7" name="Rectangle 6">
            <a:extLst>
              <a:ext uri="{FF2B5EF4-FFF2-40B4-BE49-F238E27FC236}">
                <a16:creationId xmlns:a16="http://schemas.microsoft.com/office/drawing/2014/main" id="{AE41413B-4F99-B002-2724-41F4D6DBC8A8}"/>
              </a:ext>
            </a:extLst>
          </p:cNvPr>
          <p:cNvSpPr/>
          <p:nvPr/>
        </p:nvSpPr>
        <p:spPr>
          <a:xfrm>
            <a:off x="3366655" y="4530051"/>
            <a:ext cx="1257300" cy="644237"/>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Seasonality</a:t>
            </a:r>
          </a:p>
        </p:txBody>
      </p:sp>
      <p:sp>
        <p:nvSpPr>
          <p:cNvPr id="8" name="Rectangle 7">
            <a:extLst>
              <a:ext uri="{FF2B5EF4-FFF2-40B4-BE49-F238E27FC236}">
                <a16:creationId xmlns:a16="http://schemas.microsoft.com/office/drawing/2014/main" id="{8C144C14-DB5F-CA11-72DB-AAED54BD36AA}"/>
              </a:ext>
            </a:extLst>
          </p:cNvPr>
          <p:cNvSpPr/>
          <p:nvPr/>
        </p:nvSpPr>
        <p:spPr>
          <a:xfrm>
            <a:off x="3366655" y="3709698"/>
            <a:ext cx="1257300" cy="644237"/>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Trend</a:t>
            </a:r>
          </a:p>
        </p:txBody>
      </p:sp>
      <p:sp>
        <p:nvSpPr>
          <p:cNvPr id="9" name="Rectangle 8">
            <a:extLst>
              <a:ext uri="{FF2B5EF4-FFF2-40B4-BE49-F238E27FC236}">
                <a16:creationId xmlns:a16="http://schemas.microsoft.com/office/drawing/2014/main" id="{70AAEA29-446A-68A4-8FB7-26EDA3013C86}"/>
              </a:ext>
            </a:extLst>
          </p:cNvPr>
          <p:cNvSpPr/>
          <p:nvPr/>
        </p:nvSpPr>
        <p:spPr>
          <a:xfrm>
            <a:off x="3366655" y="2466132"/>
            <a:ext cx="1257300" cy="644237"/>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Data</a:t>
            </a:r>
          </a:p>
        </p:txBody>
      </p:sp>
      <p:sp>
        <p:nvSpPr>
          <p:cNvPr id="4" name="TextBox 3">
            <a:extLst>
              <a:ext uri="{FF2B5EF4-FFF2-40B4-BE49-F238E27FC236}">
                <a16:creationId xmlns:a16="http://schemas.microsoft.com/office/drawing/2014/main" id="{88B6419E-43F6-A738-EC89-3CD83D29DFC6}"/>
              </a:ext>
            </a:extLst>
          </p:cNvPr>
          <p:cNvSpPr txBox="1"/>
          <p:nvPr/>
        </p:nvSpPr>
        <p:spPr>
          <a:xfrm>
            <a:off x="8467725" y="3525032"/>
            <a:ext cx="2562225" cy="369332"/>
          </a:xfrm>
          <a:prstGeom prst="rect">
            <a:avLst/>
          </a:prstGeom>
          <a:noFill/>
        </p:spPr>
        <p:txBody>
          <a:bodyPr wrap="square">
            <a:spAutoFit/>
          </a:bodyPr>
          <a:lstStyle/>
          <a:p>
            <a:r>
              <a:rPr lang="en-US" sz="1800" dirty="0">
                <a:solidFill>
                  <a:srgbClr val="0D0D0D"/>
                </a:solidFill>
              </a:rPr>
              <a:t>directionality in the data</a:t>
            </a:r>
            <a:endParaRPr lang="en-GB" dirty="0"/>
          </a:p>
        </p:txBody>
      </p:sp>
      <p:sp>
        <p:nvSpPr>
          <p:cNvPr id="10" name="TextBox 9">
            <a:extLst>
              <a:ext uri="{FF2B5EF4-FFF2-40B4-BE49-F238E27FC236}">
                <a16:creationId xmlns:a16="http://schemas.microsoft.com/office/drawing/2014/main" id="{A249348E-5C2B-7C1E-9FC1-5AB7676E9481}"/>
              </a:ext>
            </a:extLst>
          </p:cNvPr>
          <p:cNvSpPr txBox="1"/>
          <p:nvPr/>
        </p:nvSpPr>
        <p:spPr>
          <a:xfrm>
            <a:off x="8467725" y="4667503"/>
            <a:ext cx="2076450" cy="369332"/>
          </a:xfrm>
          <a:prstGeom prst="rect">
            <a:avLst/>
          </a:prstGeom>
          <a:noFill/>
        </p:spPr>
        <p:txBody>
          <a:bodyPr wrap="square">
            <a:spAutoFit/>
          </a:bodyPr>
          <a:lstStyle/>
          <a:p>
            <a:r>
              <a:rPr lang="en-US" sz="1800" dirty="0">
                <a:solidFill>
                  <a:srgbClr val="0D0D0D"/>
                </a:solidFill>
              </a:rPr>
              <a:t>periodic patterns </a:t>
            </a:r>
            <a:endParaRPr lang="en-GB" dirty="0"/>
          </a:p>
        </p:txBody>
      </p:sp>
      <p:sp>
        <p:nvSpPr>
          <p:cNvPr id="12" name="TextBox 11">
            <a:extLst>
              <a:ext uri="{FF2B5EF4-FFF2-40B4-BE49-F238E27FC236}">
                <a16:creationId xmlns:a16="http://schemas.microsoft.com/office/drawing/2014/main" id="{B24B3A0D-3B7C-E539-9CF7-2D088BB32BD1}"/>
              </a:ext>
            </a:extLst>
          </p:cNvPr>
          <p:cNvSpPr txBox="1"/>
          <p:nvPr/>
        </p:nvSpPr>
        <p:spPr>
          <a:xfrm>
            <a:off x="8467725" y="5580189"/>
            <a:ext cx="1428750" cy="369332"/>
          </a:xfrm>
          <a:prstGeom prst="rect">
            <a:avLst/>
          </a:prstGeom>
          <a:noFill/>
        </p:spPr>
        <p:txBody>
          <a:bodyPr wrap="square">
            <a:spAutoFit/>
          </a:bodyPr>
          <a:lstStyle/>
          <a:p>
            <a:r>
              <a:rPr lang="en-US" sz="1800" dirty="0">
                <a:solidFill>
                  <a:srgbClr val="0D0D0D"/>
                </a:solidFill>
              </a:rPr>
              <a:t>irregularities</a:t>
            </a:r>
            <a:endParaRPr lang="en-GB" dirty="0"/>
          </a:p>
        </p:txBody>
      </p:sp>
    </p:spTree>
    <p:extLst>
      <p:ext uri="{BB962C8B-B14F-4D97-AF65-F5344CB8AC3E}">
        <p14:creationId xmlns:p14="http://schemas.microsoft.com/office/powerpoint/2010/main" val="35700574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16531</TotalTime>
  <Words>3702</Words>
  <Application>Microsoft Office PowerPoint</Application>
  <PresentationFormat>Widescreen</PresentationFormat>
  <Paragraphs>527</Paragraphs>
  <Slides>48</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48</vt:i4>
      </vt:variant>
    </vt:vector>
  </HeadingPairs>
  <TitlesOfParts>
    <vt:vector size="56" baseType="lpstr">
      <vt:lpstr>Arial</vt:lpstr>
      <vt:lpstr>Calibri</vt:lpstr>
      <vt:lpstr>Calibri Light</vt:lpstr>
      <vt:lpstr>Cambria Math</vt:lpstr>
      <vt:lpstr>Roboto</vt:lpstr>
      <vt:lpstr>source-serif-pro</vt:lpstr>
      <vt:lpstr>Times New Roman</vt:lpstr>
      <vt:lpstr>Office Theme</vt:lpstr>
      <vt:lpstr>Time Series Forecasting with LSTM</vt:lpstr>
      <vt:lpstr>Outline</vt:lpstr>
      <vt:lpstr>Data Types</vt:lpstr>
      <vt:lpstr>Data Types: Examples</vt:lpstr>
      <vt:lpstr>Examples of Time Series Data</vt:lpstr>
      <vt:lpstr>Examples of Time Series Data</vt:lpstr>
      <vt:lpstr>Examples of Time Series Data</vt:lpstr>
      <vt:lpstr>Characteristics of Time Series Data</vt:lpstr>
      <vt:lpstr>Characteristics of Time Series Data</vt:lpstr>
      <vt:lpstr>Importance of Time Series Analysis</vt:lpstr>
      <vt:lpstr>Time Series Forecasting</vt:lpstr>
      <vt:lpstr>Time Series Forecasting</vt:lpstr>
      <vt:lpstr>ML Methods for Time Series Forecasting</vt:lpstr>
      <vt:lpstr>ML Methods for Time Series Forecasting</vt:lpstr>
      <vt:lpstr>ML Methods for Time Series Forecasting</vt:lpstr>
      <vt:lpstr>ML Methods for Time Series Forecasting</vt:lpstr>
      <vt:lpstr>ML Methods for Time Series Forecasting</vt:lpstr>
      <vt:lpstr>ML Methods for Time Series Forecasting</vt:lpstr>
      <vt:lpstr>ML Methods for Time Series Forecasting</vt:lpstr>
      <vt:lpstr>ML Methods for Time Series Forecasting</vt:lpstr>
      <vt:lpstr>Recurrent Neural Networks</vt:lpstr>
      <vt:lpstr>Recurrent Neural Networks</vt:lpstr>
      <vt:lpstr>Recurrent Neural Networks</vt:lpstr>
      <vt:lpstr>Recurrent Neural Networks</vt:lpstr>
      <vt:lpstr>Recurrent Neural Networks</vt:lpstr>
      <vt:lpstr>Recurrent Neural Networks</vt:lpstr>
      <vt:lpstr>Challenges in Recurrent Neural Networks </vt:lpstr>
      <vt:lpstr>Challenges in Recurrent Neural Networks </vt:lpstr>
      <vt:lpstr>Long Short-Term Memory Networks</vt:lpstr>
      <vt:lpstr>LSTM Architecture: Components</vt:lpstr>
      <vt:lpstr>LSTM Architecture: Sigmoid Activation </vt:lpstr>
      <vt:lpstr>LSTM Architecture: Tanh Activation </vt:lpstr>
      <vt:lpstr>LSTM Architecture: States</vt:lpstr>
      <vt:lpstr>LSTM Architecture: States</vt:lpstr>
      <vt:lpstr>LSTM Architecture: Forget Gate</vt:lpstr>
      <vt:lpstr>LSTM Architecture: Forget Gate</vt:lpstr>
      <vt:lpstr>LSTM Architecture: Forget Gate</vt:lpstr>
      <vt:lpstr>LSTM Architecture: Input Gate</vt:lpstr>
      <vt:lpstr>LSTM Architecture: Input Gate</vt:lpstr>
      <vt:lpstr>LSTM Architecture: Input Gate</vt:lpstr>
      <vt:lpstr>LSTM Architecture: Input Gate</vt:lpstr>
      <vt:lpstr>LSTM Architecture: Output Gate</vt:lpstr>
      <vt:lpstr>LSTM Architecture: Output Gate</vt:lpstr>
      <vt:lpstr>Training and Tuning LSTMs:</vt:lpstr>
      <vt:lpstr>Training and Tuning LSTMs:</vt:lpstr>
      <vt:lpstr>CNN-LSTM</vt:lpstr>
      <vt:lpstr>References </vt:lpstr>
      <vt:lpstr>Thank you for listening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DEEP LEARNING IN COMPUTER VISION and NATURAL LANGUAGE PROCESSING  </dc:title>
  <dc:creator>Amir  Yavariabdi</dc:creator>
  <cp:lastModifiedBy>Amir  Yavariabdi</cp:lastModifiedBy>
  <cp:revision>164</cp:revision>
  <dcterms:created xsi:type="dcterms:W3CDTF">2024-03-24T15:49:21Z</dcterms:created>
  <dcterms:modified xsi:type="dcterms:W3CDTF">2024-05-07T12:13:17Z</dcterms:modified>
</cp:coreProperties>
</file>